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316" r:id="rId2"/>
    <p:sldId id="256" r:id="rId3"/>
    <p:sldId id="261" r:id="rId4"/>
    <p:sldId id="262" r:id="rId5"/>
    <p:sldId id="263" r:id="rId6"/>
    <p:sldId id="264" r:id="rId7"/>
    <p:sldId id="259" r:id="rId8"/>
    <p:sldId id="260" r:id="rId9"/>
    <p:sldId id="266" r:id="rId10"/>
    <p:sldId id="265" r:id="rId11"/>
    <p:sldId id="268" r:id="rId12"/>
    <p:sldId id="269" r:id="rId13"/>
    <p:sldId id="270" r:id="rId14"/>
    <p:sldId id="325" r:id="rId15"/>
    <p:sldId id="328" r:id="rId16"/>
    <p:sldId id="329" r:id="rId17"/>
    <p:sldId id="330" r:id="rId18"/>
    <p:sldId id="331" r:id="rId19"/>
    <p:sldId id="332" r:id="rId20"/>
    <p:sldId id="333" r:id="rId21"/>
    <p:sldId id="334" r:id="rId22"/>
    <p:sldId id="335" r:id="rId23"/>
    <p:sldId id="336" r:id="rId24"/>
    <p:sldId id="337" r:id="rId25"/>
    <p:sldId id="338" r:id="rId26"/>
    <p:sldId id="339" r:id="rId27"/>
    <p:sldId id="340" r:id="rId28"/>
    <p:sldId id="292" r:id="rId29"/>
    <p:sldId id="349" r:id="rId30"/>
    <p:sldId id="347" r:id="rId31"/>
    <p:sldId id="342" r:id="rId32"/>
    <p:sldId id="343" r:id="rId33"/>
    <p:sldId id="302" r:id="rId34"/>
    <p:sldId id="307" r:id="rId35"/>
    <p:sldId id="315" r:id="rId3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9" d="100"/>
          <a:sy n="89" d="100"/>
        </p:scale>
        <p:origin x="-82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F153713-EE3C-426A-99E4-60828CCE63E7}" type="datetimeFigureOut">
              <a:rPr lang="ru-RU"/>
              <a:pPr/>
              <a:t>20.04.2014</a:t>
            </a:fld>
            <a:endParaRPr lang="ru-RU"/>
          </a:p>
        </p:txBody>
      </p:sp>
      <p:sp>
        <p:nvSpPr>
          <p:cNvPr id="84996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849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849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849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5619770-ADA3-4CD7-AD5D-2E9D4BA22D48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B4DC9A-FEDF-432C-8730-D9A6DAE2137A}" type="datetimeFigureOut">
              <a:rPr lang="ru-RU"/>
              <a:pPr>
                <a:defRPr/>
              </a:pPr>
              <a:t>20.04.2014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89AEBE-160E-47D9-ADDA-50E03C3B2C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strips dir="l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F46053-3231-4BD1-9591-B435580B95B6}" type="datetimeFigureOut">
              <a:rPr lang="ru-RU"/>
              <a:pPr>
                <a:defRPr/>
              </a:pPr>
              <a:t>20.04.2014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62A6C8-2450-4185-8471-8121EFD315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strips dir="l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114524-B768-487B-BD23-401CAD311C2E}" type="datetimeFigureOut">
              <a:rPr lang="ru-RU"/>
              <a:pPr>
                <a:defRPr/>
              </a:pPr>
              <a:t>20.04.2014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B2AF4D-838B-4686-AF20-38FD4586A3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strips dir="l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AF2474-0916-4D08-954F-4B27407C2459}" type="datetimeFigureOut">
              <a:rPr lang="ru-RU"/>
              <a:pPr>
                <a:defRPr/>
              </a:pPr>
              <a:t>20.04.2014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E355B8-EE25-43C8-95FA-6BCC454C5A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strips dir="l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259BCB-AA9D-40F9-BE5D-A637B65A8E00}" type="datetimeFigureOut">
              <a:rPr lang="ru-RU"/>
              <a:pPr>
                <a:defRPr/>
              </a:pPr>
              <a:t>20.04.2014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D11C4F-1AB6-439B-8A15-A3A5A83C37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strips dir="l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191CD4-AA95-445F-B053-45E40E59C86C}" type="datetimeFigureOut">
              <a:rPr lang="ru-RU"/>
              <a:pPr>
                <a:defRPr/>
              </a:pPr>
              <a:t>20.04.2014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0D49D8-65A1-42C0-98A0-06B834894D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strips dir="l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42C4AE-0FB2-4130-B323-56442185EF3C}" type="datetimeFigureOut">
              <a:rPr lang="ru-RU"/>
              <a:pPr>
                <a:defRPr/>
              </a:pPr>
              <a:t>20.04.2014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183A77-A642-4515-B7BC-808E689C96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strips dir="l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D4DD37-FA53-4233-9202-67498CC25E5B}" type="datetimeFigureOut">
              <a:rPr lang="ru-RU"/>
              <a:pPr>
                <a:defRPr/>
              </a:pPr>
              <a:t>20.04.2014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C3C89B-37BD-4270-AA0B-A2C3C2600C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strips dir="l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D7D8FA-B072-4D33-A197-764F22D5CE20}" type="datetimeFigureOut">
              <a:rPr lang="ru-RU"/>
              <a:pPr>
                <a:defRPr/>
              </a:pPr>
              <a:t>20.04.2014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5806D2-60B8-4A5D-8B91-312D267D8F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strips dir="l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88DB9B-B168-483E-BFCD-0B38EC37B002}" type="datetimeFigureOut">
              <a:rPr lang="ru-RU"/>
              <a:pPr>
                <a:defRPr/>
              </a:pPr>
              <a:t>20.04.2014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2B4E0E-37AF-4F95-A839-1918543050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strips dir="l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C35868-3E1E-40F7-8CB7-E8DDFCED8EFA}" type="datetimeFigureOut">
              <a:rPr lang="ru-RU"/>
              <a:pPr>
                <a:defRPr/>
              </a:pPr>
              <a:t>20.04.2014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D1BA59-ED7D-403B-9308-0A72007666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strips dir="l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F6FF610-B1D2-4127-A195-DD00E2B99A9C}" type="datetimeFigureOut">
              <a:rPr lang="ru-RU"/>
              <a:pPr>
                <a:defRPr/>
              </a:pPr>
              <a:t>20.04.2014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E35F62E-503C-4049-9250-35CFFDF9A0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ransition spd="med">
    <p:strips dir="ld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8.wav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1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gif"/><Relationship Id="rId5" Type="http://schemas.openxmlformats.org/officeDocument/2006/relationships/image" Target="../media/image25.gif"/><Relationship Id="rId4" Type="http://schemas.openxmlformats.org/officeDocument/2006/relationships/image" Target="../media/image24.gif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2.wav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3.wav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4.wav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5.wav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6.wav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7.wav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81" name="Rectangle 5"/>
          <p:cNvSpPr>
            <a:spLocks noChangeArrowheads="1"/>
          </p:cNvSpPr>
          <p:nvPr/>
        </p:nvSpPr>
        <p:spPr bwMode="auto">
          <a:xfrm>
            <a:off x="468313" y="1484313"/>
            <a:ext cx="8496300" cy="210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6600" b="1"/>
              <a:t>       25 апреля.</a:t>
            </a:r>
          </a:p>
          <a:p>
            <a:r>
              <a:rPr lang="ru-RU" sz="6600" b="1"/>
              <a:t>Классная работа.</a:t>
            </a:r>
          </a:p>
        </p:txBody>
      </p:sp>
    </p:spTree>
  </p:cSld>
  <p:clrMapOvr>
    <a:masterClrMapping/>
  </p:clrMapOvr>
  <p:transition spd="med">
    <p:strips dir="l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7"/>
          <p:cNvGrpSpPr>
            <a:grpSpLocks/>
          </p:cNvGrpSpPr>
          <p:nvPr/>
        </p:nvGrpSpPr>
        <p:grpSpPr bwMode="auto">
          <a:xfrm>
            <a:off x="1143000" y="4929188"/>
            <a:ext cx="4357688" cy="1857375"/>
            <a:chOff x="1191194" y="5000635"/>
            <a:chExt cx="4523814" cy="1785950"/>
          </a:xfrm>
        </p:grpSpPr>
        <p:pic>
          <p:nvPicPr>
            <p:cNvPr id="24587" name="Picture 2" descr="C:\Documents and Settings\Добро Пожаловать\Рабочий стол\Для сайта\Словарная работа\d92d6ff81f80.pn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rot="10800000">
              <a:off x="1191194" y="5000635"/>
              <a:ext cx="4523814" cy="1785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4588" name="Прямоугольник 5"/>
            <p:cNvSpPr>
              <a:spLocks noChangeArrowheads="1"/>
            </p:cNvSpPr>
            <p:nvPr/>
          </p:nvSpPr>
          <p:spPr bwMode="auto">
            <a:xfrm>
              <a:off x="1357290" y="5500702"/>
              <a:ext cx="4048746" cy="10653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sz="6600" b="1">
                  <a:solidFill>
                    <a:srgbClr val="000000"/>
                  </a:solidFill>
                  <a:latin typeface="Calibri" pitchFamily="34" charset="0"/>
                </a:rPr>
                <a:t>П…ПУГАЙ</a:t>
              </a:r>
            </a:p>
          </p:txBody>
        </p:sp>
      </p:grpSp>
      <p:grpSp>
        <p:nvGrpSpPr>
          <p:cNvPr id="5" name="Группа 9"/>
          <p:cNvGrpSpPr>
            <a:grpSpLocks/>
          </p:cNvGrpSpPr>
          <p:nvPr/>
        </p:nvGrpSpPr>
        <p:grpSpPr bwMode="auto">
          <a:xfrm>
            <a:off x="4506913" y="0"/>
            <a:ext cx="4779962" cy="5286375"/>
            <a:chOff x="4143372" y="0"/>
            <a:chExt cx="4780212" cy="5286388"/>
          </a:xfrm>
        </p:grpSpPr>
        <p:grpSp>
          <p:nvGrpSpPr>
            <p:cNvPr id="24583" name="Группа 6"/>
            <p:cNvGrpSpPr>
              <a:grpSpLocks/>
            </p:cNvGrpSpPr>
            <p:nvPr/>
          </p:nvGrpSpPr>
          <p:grpSpPr bwMode="auto">
            <a:xfrm>
              <a:off x="4143372" y="0"/>
              <a:ext cx="4780212" cy="5286388"/>
              <a:chOff x="4500562" y="0"/>
              <a:chExt cx="4423022" cy="5072074"/>
            </a:xfrm>
          </p:grpSpPr>
          <p:pic>
            <p:nvPicPr>
              <p:cNvPr id="24585" name="Picture 11" descr="C:\Documents and Settings\Добро Пожаловать\Рабочий стол\Для сайта\Словарная работа\86648968f735.png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4500562" y="0"/>
                <a:ext cx="4423022" cy="507207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4586" name="Прямоугольник 2"/>
              <p:cNvSpPr>
                <a:spLocks noChangeArrowheads="1"/>
              </p:cNvSpPr>
              <p:nvPr/>
            </p:nvSpPr>
            <p:spPr bwMode="auto">
              <a:xfrm>
                <a:off x="4857752" y="1285860"/>
                <a:ext cx="3500462" cy="6791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endParaRPr lang="ru-RU" sz="4000" b="1">
                  <a:latin typeface="Calibri" pitchFamily="34" charset="0"/>
                </a:endParaRPr>
              </a:p>
            </p:txBody>
          </p:sp>
        </p:grpSp>
        <p:sp>
          <p:nvSpPr>
            <p:cNvPr id="24584" name="Прямоугольник 8"/>
            <p:cNvSpPr>
              <a:spLocks noChangeArrowheads="1"/>
            </p:cNvSpPr>
            <p:nvPr/>
          </p:nvSpPr>
          <p:spPr bwMode="auto">
            <a:xfrm>
              <a:off x="4572000" y="1214422"/>
              <a:ext cx="3786214" cy="37856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sz="4800" b="1">
                  <a:latin typeface="Calibri" pitchFamily="34" charset="0"/>
                </a:rPr>
                <a:t>Птица тропических стран с ярким оперением.</a:t>
              </a:r>
              <a:endParaRPr lang="ru-RU" sz="8800" b="1">
                <a:latin typeface="Calibri" pitchFamily="34" charset="0"/>
              </a:endParaRPr>
            </a:p>
          </p:txBody>
        </p:sp>
      </p:grpSp>
      <p:pic>
        <p:nvPicPr>
          <p:cNvPr id="11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00100" y="500042"/>
            <a:ext cx="3363913" cy="4495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Управляющая кнопка: звук 11">
            <a:hlinkClick r:id="" action="ppaction://noaction" highlightClick="1">
              <a:snd r:embed="rId5" name="попугай.wav"/>
            </a:hlinkClick>
          </p:cNvPr>
          <p:cNvSpPr/>
          <p:nvPr/>
        </p:nvSpPr>
        <p:spPr>
          <a:xfrm>
            <a:off x="6215074" y="5643578"/>
            <a:ext cx="857256" cy="857256"/>
          </a:xfrm>
          <a:prstGeom prst="actionButtonSound">
            <a:avLst/>
          </a:prstGeom>
          <a:gradFill flip="none" rotWithShape="1">
            <a:gsLst>
              <a:gs pos="0">
                <a:srgbClr val="A603AB"/>
              </a:gs>
              <a:gs pos="21001">
                <a:srgbClr val="0819FB"/>
              </a:gs>
              <a:gs pos="35001">
                <a:srgbClr val="1A8D48"/>
              </a:gs>
              <a:gs pos="52000">
                <a:srgbClr val="FFFF00"/>
              </a:gs>
              <a:gs pos="73000">
                <a:srgbClr val="EE3F17"/>
              </a:gs>
              <a:gs pos="88000">
                <a:srgbClr val="E81766"/>
              </a:gs>
              <a:gs pos="100000">
                <a:srgbClr val="A603AB"/>
              </a:gs>
            </a:gsLst>
            <a:path path="circle">
              <a:fillToRect l="100000" t="100000"/>
            </a:path>
            <a:tileRect r="-100000" b="-100000"/>
          </a:gradFill>
          <a:ln w="19050">
            <a:solidFill>
              <a:schemeClr val="tx1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ransition spd="med"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4" descr="C:\Documents and Settings\Добро Пожаловать\Рабочий стол\Для сайта\Словарная работа\Рисунок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821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2285984" y="3000372"/>
            <a:ext cx="4786346" cy="923330"/>
          </a:xfrm>
          <a:prstGeom prst="rect">
            <a:avLst/>
          </a:prstGeom>
          <a:noFill/>
        </p:spPr>
        <p:txBody>
          <a:bodyPr>
            <a:prstTxWarp prst="textWave1">
              <a:avLst/>
            </a:prstTxWarp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spc="150" dirty="0">
                <a:ln w="11430">
                  <a:solidFill>
                    <a:sysClr val="windowText" lastClr="000000"/>
                  </a:solidFill>
                </a:ln>
                <a:gradFill flip="none" rotWithShape="1"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16200000" scaled="1"/>
                  <a:tileRect/>
                </a:gra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  <a:reflection blurRad="6350" stA="50000" endA="300" endPos="50000" dist="60007" dir="5400000" sy="-100000" algn="bl" rotWithShape="0"/>
                </a:effectLst>
                <a:latin typeface="Bookman Old Style" pitchFamily="18" charset="0"/>
              </a:rPr>
              <a:t>ПРОВЕРКА</a:t>
            </a:r>
          </a:p>
        </p:txBody>
      </p:sp>
    </p:spTree>
  </p:cSld>
  <p:clrMapOvr>
    <a:masterClrMapping/>
  </p:clrMapOvr>
  <p:transition spd="med">
    <p:strips dir="l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>
            <a:grpSpLocks/>
          </p:cNvGrpSpPr>
          <p:nvPr/>
        </p:nvGrpSpPr>
        <p:grpSpPr bwMode="auto">
          <a:xfrm>
            <a:off x="571500" y="500063"/>
            <a:ext cx="3900488" cy="1214437"/>
            <a:chOff x="642910" y="857232"/>
            <a:chExt cx="3900093" cy="1214446"/>
          </a:xfrm>
        </p:grpSpPr>
        <p:sp>
          <p:nvSpPr>
            <p:cNvPr id="2" name="Блок-схема: альтернативный процесс 1"/>
            <p:cNvSpPr/>
            <p:nvPr/>
          </p:nvSpPr>
          <p:spPr>
            <a:xfrm>
              <a:off x="642910" y="857232"/>
              <a:ext cx="3786214" cy="1214446"/>
            </a:xfrm>
            <a:prstGeom prst="flowChartAlternateProcess">
              <a:avLst/>
            </a:prstGeom>
            <a:solidFill>
              <a:srgbClr val="FFFF99"/>
            </a:solidFill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6664" name="Прямоугольник 2"/>
            <p:cNvSpPr>
              <a:spLocks noChangeArrowheads="1"/>
            </p:cNvSpPr>
            <p:nvPr/>
          </p:nvSpPr>
          <p:spPr bwMode="auto">
            <a:xfrm>
              <a:off x="642910" y="857232"/>
              <a:ext cx="3900093" cy="11079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sz="6600" b="1">
                  <a:solidFill>
                    <a:srgbClr val="000000"/>
                  </a:solidFill>
                  <a:latin typeface="Calibri" pitchFamily="34" charset="0"/>
                </a:rPr>
                <a:t>В</a:t>
              </a:r>
              <a:r>
                <a:rPr lang="ru-RU" sz="6600" b="1" u="sng">
                  <a:solidFill>
                    <a:srgbClr val="FF0000"/>
                  </a:solidFill>
                  <a:latin typeface="Calibri" pitchFamily="34" charset="0"/>
                </a:rPr>
                <a:t>О</a:t>
              </a:r>
              <a:r>
                <a:rPr lang="ru-RU" sz="6600" b="1">
                  <a:solidFill>
                    <a:srgbClr val="000000"/>
                  </a:solidFill>
                  <a:latin typeface="Calibri" pitchFamily="34" charset="0"/>
                </a:rPr>
                <a:t>Р</a:t>
              </a:r>
              <a:r>
                <a:rPr lang="ru-RU" sz="6600" b="1" u="sng">
                  <a:solidFill>
                    <a:srgbClr val="FF0000"/>
                  </a:solidFill>
                  <a:latin typeface="Calibri" pitchFamily="34" charset="0"/>
                </a:rPr>
                <a:t>О</a:t>
              </a:r>
              <a:r>
                <a:rPr lang="ru-RU" sz="6600" b="1">
                  <a:solidFill>
                    <a:srgbClr val="000000"/>
                  </a:solidFill>
                  <a:latin typeface="Calibri" pitchFamily="34" charset="0"/>
                </a:rPr>
                <a:t>БЕЙ</a:t>
              </a:r>
            </a:p>
          </p:txBody>
        </p:sp>
      </p:grpSp>
      <p:grpSp>
        <p:nvGrpSpPr>
          <p:cNvPr id="5" name="Группа 4"/>
          <p:cNvGrpSpPr>
            <a:grpSpLocks/>
          </p:cNvGrpSpPr>
          <p:nvPr/>
        </p:nvGrpSpPr>
        <p:grpSpPr bwMode="auto">
          <a:xfrm>
            <a:off x="571500" y="1928813"/>
            <a:ext cx="3900488" cy="1214437"/>
            <a:chOff x="642910" y="857232"/>
            <a:chExt cx="3900093" cy="1214446"/>
          </a:xfrm>
        </p:grpSpPr>
        <p:sp>
          <p:nvSpPr>
            <p:cNvPr id="6" name="Блок-схема: альтернативный процесс 5"/>
            <p:cNvSpPr/>
            <p:nvPr/>
          </p:nvSpPr>
          <p:spPr>
            <a:xfrm>
              <a:off x="642910" y="857232"/>
              <a:ext cx="3786214" cy="1214446"/>
            </a:xfrm>
            <a:prstGeom prst="flowChartAlternateProcess">
              <a:avLst/>
            </a:prstGeom>
            <a:solidFill>
              <a:srgbClr val="FFFF99"/>
            </a:solidFill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6660" name="Прямоугольник 6"/>
            <p:cNvSpPr>
              <a:spLocks noChangeArrowheads="1"/>
            </p:cNvSpPr>
            <p:nvPr/>
          </p:nvSpPr>
          <p:spPr bwMode="auto">
            <a:xfrm>
              <a:off x="642910" y="857232"/>
              <a:ext cx="3900093" cy="11079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sz="6600" b="1">
                  <a:latin typeface="Calibri" pitchFamily="34" charset="0"/>
                </a:rPr>
                <a:t>С</a:t>
              </a:r>
              <a:r>
                <a:rPr lang="ru-RU" sz="6600" b="1" u="sng">
                  <a:solidFill>
                    <a:srgbClr val="FF0000"/>
                  </a:solidFill>
                  <a:latin typeface="Calibri" pitchFamily="34" charset="0"/>
                </a:rPr>
                <a:t>О</a:t>
              </a:r>
              <a:r>
                <a:rPr lang="ru-RU" sz="6600" b="1">
                  <a:solidFill>
                    <a:srgbClr val="000000"/>
                  </a:solidFill>
                  <a:latin typeface="Calibri" pitchFamily="34" charset="0"/>
                </a:rPr>
                <a:t>Р</a:t>
              </a:r>
              <a:r>
                <a:rPr lang="ru-RU" sz="6600" b="1" u="sng">
                  <a:solidFill>
                    <a:srgbClr val="FF0000"/>
                  </a:solidFill>
                  <a:latin typeface="Calibri" pitchFamily="34" charset="0"/>
                </a:rPr>
                <a:t>О</a:t>
              </a:r>
              <a:r>
                <a:rPr lang="ru-RU" sz="6600" b="1">
                  <a:latin typeface="Calibri" pitchFamily="34" charset="0"/>
                </a:rPr>
                <a:t>КА</a:t>
              </a:r>
            </a:p>
          </p:txBody>
        </p:sp>
      </p:grpSp>
      <p:grpSp>
        <p:nvGrpSpPr>
          <p:cNvPr id="8" name="Группа 7"/>
          <p:cNvGrpSpPr>
            <a:grpSpLocks/>
          </p:cNvGrpSpPr>
          <p:nvPr/>
        </p:nvGrpSpPr>
        <p:grpSpPr bwMode="auto">
          <a:xfrm>
            <a:off x="571500" y="3357563"/>
            <a:ext cx="3900488" cy="1214437"/>
            <a:chOff x="642910" y="857232"/>
            <a:chExt cx="3900093" cy="1214446"/>
          </a:xfrm>
        </p:grpSpPr>
        <p:sp>
          <p:nvSpPr>
            <p:cNvPr id="9" name="Блок-схема: альтернативный процесс 8"/>
            <p:cNvSpPr/>
            <p:nvPr/>
          </p:nvSpPr>
          <p:spPr>
            <a:xfrm>
              <a:off x="642910" y="857232"/>
              <a:ext cx="3786214" cy="1214446"/>
            </a:xfrm>
            <a:prstGeom prst="flowChartAlternateProcess">
              <a:avLst/>
            </a:prstGeom>
            <a:solidFill>
              <a:srgbClr val="FFFF99"/>
            </a:solidFill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6656" name="Прямоугольник 9"/>
            <p:cNvSpPr>
              <a:spLocks noChangeArrowheads="1"/>
            </p:cNvSpPr>
            <p:nvPr/>
          </p:nvSpPr>
          <p:spPr bwMode="auto">
            <a:xfrm>
              <a:off x="642910" y="857232"/>
              <a:ext cx="3900093" cy="11079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sz="6600" b="1">
                  <a:latin typeface="Calibri" pitchFamily="34" charset="0"/>
                </a:rPr>
                <a:t>П</a:t>
              </a:r>
              <a:r>
                <a:rPr lang="ru-RU" sz="6600" b="1" u="sng">
                  <a:solidFill>
                    <a:srgbClr val="FF0000"/>
                  </a:solidFill>
                  <a:latin typeface="Calibri" pitchFamily="34" charset="0"/>
                </a:rPr>
                <a:t>Е</a:t>
              </a:r>
              <a:r>
                <a:rPr lang="ru-RU" sz="6600" b="1">
                  <a:latin typeface="Calibri" pitchFamily="34" charset="0"/>
                </a:rPr>
                <a:t>ТУХ</a:t>
              </a:r>
            </a:p>
          </p:txBody>
        </p:sp>
      </p:grpSp>
      <p:grpSp>
        <p:nvGrpSpPr>
          <p:cNvPr id="11" name="Группа 10"/>
          <p:cNvGrpSpPr>
            <a:grpSpLocks/>
          </p:cNvGrpSpPr>
          <p:nvPr/>
        </p:nvGrpSpPr>
        <p:grpSpPr bwMode="auto">
          <a:xfrm>
            <a:off x="671513" y="4929188"/>
            <a:ext cx="3900487" cy="1214437"/>
            <a:chOff x="642910" y="857232"/>
            <a:chExt cx="3900093" cy="1214446"/>
          </a:xfrm>
        </p:grpSpPr>
        <p:sp>
          <p:nvSpPr>
            <p:cNvPr id="12" name="Блок-схема: альтернативный процесс 11"/>
            <p:cNvSpPr/>
            <p:nvPr/>
          </p:nvSpPr>
          <p:spPr>
            <a:xfrm>
              <a:off x="642910" y="857232"/>
              <a:ext cx="3786214" cy="1214446"/>
            </a:xfrm>
            <a:prstGeom prst="flowChartAlternateProcess">
              <a:avLst/>
            </a:prstGeom>
            <a:solidFill>
              <a:srgbClr val="FFFF99"/>
            </a:solidFill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6652" name="Прямоугольник 12"/>
            <p:cNvSpPr>
              <a:spLocks noChangeArrowheads="1"/>
            </p:cNvSpPr>
            <p:nvPr/>
          </p:nvSpPr>
          <p:spPr bwMode="auto">
            <a:xfrm>
              <a:off x="642910" y="857232"/>
              <a:ext cx="3900093" cy="11079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sz="6600" b="1">
                  <a:solidFill>
                    <a:srgbClr val="000000"/>
                  </a:solidFill>
                  <a:latin typeface="Calibri" pitchFamily="34" charset="0"/>
                </a:rPr>
                <a:t>В</a:t>
              </a:r>
              <a:r>
                <a:rPr lang="ru-RU" sz="6600" b="1" u="sng">
                  <a:solidFill>
                    <a:srgbClr val="FF0000"/>
                  </a:solidFill>
                  <a:latin typeface="Calibri" pitchFamily="34" charset="0"/>
                </a:rPr>
                <a:t>О</a:t>
              </a:r>
              <a:r>
                <a:rPr lang="ru-RU" sz="6600" b="1">
                  <a:solidFill>
                    <a:srgbClr val="000000"/>
                  </a:solidFill>
                  <a:latin typeface="Calibri" pitchFamily="34" charset="0"/>
                </a:rPr>
                <a:t>Р</a:t>
              </a:r>
              <a:r>
                <a:rPr lang="ru-RU" sz="6600" b="1" u="sng">
                  <a:solidFill>
                    <a:srgbClr val="FF0000"/>
                  </a:solidFill>
                  <a:latin typeface="Calibri" pitchFamily="34" charset="0"/>
                </a:rPr>
                <a:t>О</a:t>
              </a:r>
              <a:r>
                <a:rPr lang="ru-RU" sz="6600" b="1">
                  <a:solidFill>
                    <a:srgbClr val="000000"/>
                  </a:solidFill>
                  <a:latin typeface="Calibri" pitchFamily="34" charset="0"/>
                </a:rPr>
                <a:t>НА</a:t>
              </a:r>
            </a:p>
          </p:txBody>
        </p:sp>
      </p:grpSp>
      <p:grpSp>
        <p:nvGrpSpPr>
          <p:cNvPr id="14" name="Группа 13"/>
          <p:cNvGrpSpPr>
            <a:grpSpLocks/>
          </p:cNvGrpSpPr>
          <p:nvPr/>
        </p:nvGrpSpPr>
        <p:grpSpPr bwMode="auto">
          <a:xfrm>
            <a:off x="4857750" y="571500"/>
            <a:ext cx="3900488" cy="1214438"/>
            <a:chOff x="642910" y="857232"/>
            <a:chExt cx="3900093" cy="1214446"/>
          </a:xfrm>
        </p:grpSpPr>
        <p:sp>
          <p:nvSpPr>
            <p:cNvPr id="15" name="Блок-схема: альтернативный процесс 14"/>
            <p:cNvSpPr/>
            <p:nvPr/>
          </p:nvSpPr>
          <p:spPr>
            <a:xfrm>
              <a:off x="642910" y="857232"/>
              <a:ext cx="3786214" cy="1214446"/>
            </a:xfrm>
            <a:prstGeom prst="flowChartAlternateProcess">
              <a:avLst/>
            </a:prstGeom>
            <a:solidFill>
              <a:srgbClr val="FFFF99"/>
            </a:solidFill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6648" name="Прямоугольник 15"/>
            <p:cNvSpPr>
              <a:spLocks noChangeArrowheads="1"/>
            </p:cNvSpPr>
            <p:nvPr/>
          </p:nvSpPr>
          <p:spPr bwMode="auto">
            <a:xfrm>
              <a:off x="642910" y="857232"/>
              <a:ext cx="3900093" cy="11079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sz="6600" b="1">
                  <a:solidFill>
                    <a:srgbClr val="000000"/>
                  </a:solidFill>
                  <a:latin typeface="Calibri" pitchFamily="34" charset="0"/>
                </a:rPr>
                <a:t>С</a:t>
              </a:r>
              <a:r>
                <a:rPr lang="ru-RU" sz="6600" b="1" u="sng">
                  <a:solidFill>
                    <a:srgbClr val="FF0000"/>
                  </a:solidFill>
                  <a:latin typeface="Calibri" pitchFamily="34" charset="0"/>
                </a:rPr>
                <a:t>О</a:t>
              </a:r>
              <a:r>
                <a:rPr lang="ru-RU" sz="6600" b="1">
                  <a:solidFill>
                    <a:srgbClr val="000000"/>
                  </a:solidFill>
                  <a:latin typeface="Calibri" pitchFamily="34" charset="0"/>
                </a:rPr>
                <a:t>Л</a:t>
              </a:r>
              <a:r>
                <a:rPr lang="ru-RU" sz="6600" b="1" u="sng">
                  <a:solidFill>
                    <a:srgbClr val="FF0000"/>
                  </a:solidFill>
                  <a:latin typeface="Calibri" pitchFamily="34" charset="0"/>
                </a:rPr>
                <a:t>О</a:t>
              </a:r>
              <a:r>
                <a:rPr lang="ru-RU" sz="6600" b="1">
                  <a:latin typeface="Calibri" pitchFamily="34" charset="0"/>
                </a:rPr>
                <a:t>В</a:t>
              </a:r>
              <a:r>
                <a:rPr lang="ru-RU" sz="6600" b="1">
                  <a:solidFill>
                    <a:srgbClr val="000000"/>
                  </a:solidFill>
                  <a:latin typeface="Calibri" pitchFamily="34" charset="0"/>
                </a:rPr>
                <a:t>ЕЙ</a:t>
              </a:r>
            </a:p>
          </p:txBody>
        </p:sp>
      </p:grpSp>
      <p:grpSp>
        <p:nvGrpSpPr>
          <p:cNvPr id="17" name="Группа 16"/>
          <p:cNvGrpSpPr>
            <a:grpSpLocks/>
          </p:cNvGrpSpPr>
          <p:nvPr/>
        </p:nvGrpSpPr>
        <p:grpSpPr bwMode="auto">
          <a:xfrm>
            <a:off x="4857750" y="2000250"/>
            <a:ext cx="3900488" cy="1214438"/>
            <a:chOff x="642910" y="857232"/>
            <a:chExt cx="3900093" cy="1214446"/>
          </a:xfrm>
        </p:grpSpPr>
        <p:sp>
          <p:nvSpPr>
            <p:cNvPr id="18" name="Блок-схема: альтернативный процесс 17"/>
            <p:cNvSpPr/>
            <p:nvPr/>
          </p:nvSpPr>
          <p:spPr>
            <a:xfrm>
              <a:off x="642910" y="857232"/>
              <a:ext cx="3786214" cy="1214446"/>
            </a:xfrm>
            <a:prstGeom prst="flowChartAlternateProcess">
              <a:avLst/>
            </a:prstGeom>
            <a:solidFill>
              <a:srgbClr val="FFFF99"/>
            </a:solidFill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6644" name="Прямоугольник 18"/>
            <p:cNvSpPr>
              <a:spLocks noChangeArrowheads="1"/>
            </p:cNvSpPr>
            <p:nvPr/>
          </p:nvSpPr>
          <p:spPr bwMode="auto">
            <a:xfrm>
              <a:off x="642910" y="857232"/>
              <a:ext cx="3900093" cy="11079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sz="6600" b="1">
                  <a:solidFill>
                    <a:srgbClr val="000000"/>
                  </a:solidFill>
                  <a:latin typeface="Calibri" pitchFamily="34" charset="0"/>
                </a:rPr>
                <a:t>С</a:t>
              </a:r>
              <a:r>
                <a:rPr lang="ru-RU" sz="6600" b="1" u="sng">
                  <a:solidFill>
                    <a:srgbClr val="FF0000"/>
                  </a:solidFill>
                  <a:latin typeface="Calibri" pitchFamily="34" charset="0"/>
                </a:rPr>
                <a:t>И</a:t>
              </a:r>
              <a:r>
                <a:rPr lang="ru-RU" sz="6600" b="1">
                  <a:solidFill>
                    <a:srgbClr val="000000"/>
                  </a:solidFill>
                  <a:latin typeface="Calibri" pitchFamily="34" charset="0"/>
                </a:rPr>
                <a:t>НИЦА</a:t>
              </a:r>
            </a:p>
          </p:txBody>
        </p:sp>
      </p:grpSp>
      <p:grpSp>
        <p:nvGrpSpPr>
          <p:cNvPr id="20" name="Группа 19"/>
          <p:cNvGrpSpPr>
            <a:grpSpLocks/>
          </p:cNvGrpSpPr>
          <p:nvPr/>
        </p:nvGrpSpPr>
        <p:grpSpPr bwMode="auto">
          <a:xfrm>
            <a:off x="4857750" y="3429000"/>
            <a:ext cx="3900488" cy="1214438"/>
            <a:chOff x="642910" y="857232"/>
            <a:chExt cx="3900093" cy="1214446"/>
          </a:xfrm>
        </p:grpSpPr>
        <p:sp>
          <p:nvSpPr>
            <p:cNvPr id="21" name="Блок-схема: альтернативный процесс 20"/>
            <p:cNvSpPr/>
            <p:nvPr/>
          </p:nvSpPr>
          <p:spPr>
            <a:xfrm>
              <a:off x="642910" y="857232"/>
              <a:ext cx="3786214" cy="1214446"/>
            </a:xfrm>
            <a:prstGeom prst="flowChartAlternateProcess">
              <a:avLst/>
            </a:prstGeom>
            <a:solidFill>
              <a:srgbClr val="FFFF99"/>
            </a:solidFill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6640" name="Прямоугольник 21"/>
            <p:cNvSpPr>
              <a:spLocks noChangeArrowheads="1"/>
            </p:cNvSpPr>
            <p:nvPr/>
          </p:nvSpPr>
          <p:spPr bwMode="auto">
            <a:xfrm>
              <a:off x="642910" y="857232"/>
              <a:ext cx="3900093" cy="11079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sz="6600" b="1">
                  <a:solidFill>
                    <a:srgbClr val="000000"/>
                  </a:solidFill>
                  <a:latin typeface="Calibri" pitchFamily="34" charset="0"/>
                </a:rPr>
                <a:t>П</a:t>
              </a:r>
              <a:r>
                <a:rPr lang="ru-RU" sz="6600" b="1" u="sng">
                  <a:solidFill>
                    <a:srgbClr val="FF0000"/>
                  </a:solidFill>
                  <a:latin typeface="Calibri" pitchFamily="34" charset="0"/>
                </a:rPr>
                <a:t>И</a:t>
              </a:r>
              <a:r>
                <a:rPr lang="ru-RU" sz="6600" b="1">
                  <a:solidFill>
                    <a:srgbClr val="000000"/>
                  </a:solidFill>
                  <a:latin typeface="Calibri" pitchFamily="34" charset="0"/>
                </a:rPr>
                <a:t>НГВИН</a:t>
              </a:r>
            </a:p>
          </p:txBody>
        </p:sp>
      </p:grpSp>
      <p:grpSp>
        <p:nvGrpSpPr>
          <p:cNvPr id="23" name="Группа 22"/>
          <p:cNvGrpSpPr>
            <a:grpSpLocks/>
          </p:cNvGrpSpPr>
          <p:nvPr/>
        </p:nvGrpSpPr>
        <p:grpSpPr bwMode="auto">
          <a:xfrm>
            <a:off x="4786313" y="4929188"/>
            <a:ext cx="3900487" cy="1214437"/>
            <a:chOff x="642910" y="857232"/>
            <a:chExt cx="3900093" cy="1214446"/>
          </a:xfrm>
        </p:grpSpPr>
        <p:sp>
          <p:nvSpPr>
            <p:cNvPr id="24" name="Блок-схема: альтернативный процесс 23"/>
            <p:cNvSpPr/>
            <p:nvPr/>
          </p:nvSpPr>
          <p:spPr>
            <a:xfrm>
              <a:off x="642910" y="857232"/>
              <a:ext cx="3786214" cy="1214446"/>
            </a:xfrm>
            <a:prstGeom prst="flowChartAlternateProcess">
              <a:avLst/>
            </a:prstGeom>
            <a:solidFill>
              <a:srgbClr val="FFFF99"/>
            </a:solidFill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6636" name="Прямоугольник 24"/>
            <p:cNvSpPr>
              <a:spLocks noChangeArrowheads="1"/>
            </p:cNvSpPr>
            <p:nvPr/>
          </p:nvSpPr>
          <p:spPr bwMode="auto">
            <a:xfrm>
              <a:off x="642910" y="857232"/>
              <a:ext cx="3900093" cy="11079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sz="6600" b="1">
                  <a:solidFill>
                    <a:srgbClr val="000000"/>
                  </a:solidFill>
                  <a:latin typeface="Calibri" pitchFamily="34" charset="0"/>
                </a:rPr>
                <a:t>П</a:t>
              </a:r>
              <a:r>
                <a:rPr lang="ru-RU" sz="6600" b="1" u="sng">
                  <a:solidFill>
                    <a:srgbClr val="FF0000"/>
                  </a:solidFill>
                  <a:latin typeface="Calibri" pitchFamily="34" charset="0"/>
                </a:rPr>
                <a:t>О</a:t>
              </a:r>
              <a:r>
                <a:rPr lang="ru-RU" sz="6600" b="1">
                  <a:solidFill>
                    <a:srgbClr val="000000"/>
                  </a:solidFill>
                  <a:latin typeface="Calibri" pitchFamily="34" charset="0"/>
                </a:rPr>
                <a:t>ПУГАЙ</a:t>
              </a:r>
            </a:p>
          </p:txBody>
        </p:sp>
      </p:grpSp>
    </p:spTree>
  </p:cSld>
  <p:clrMapOvr>
    <a:masterClrMapping/>
  </p:clrMapOvr>
  <p:transition spd="med"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4" descr="C:\Documents and Settings\Добро Пожаловать\Рабочий стол\Для сайта\Словарная работа\Рисунок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821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2285984" y="3000372"/>
            <a:ext cx="4786346" cy="923330"/>
          </a:xfrm>
          <a:prstGeom prst="rect">
            <a:avLst/>
          </a:prstGeom>
          <a:noFill/>
        </p:spPr>
        <p:txBody>
          <a:bodyPr>
            <a:prstTxWarp prst="textWave1">
              <a:avLst/>
            </a:prstTxWarp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spc="150" dirty="0">
                <a:ln w="19050">
                  <a:solidFill>
                    <a:sysClr val="windowText" lastClr="000000"/>
                  </a:solidFill>
                </a:ln>
                <a:gradFill flip="none" rotWithShape="1"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16200000" scaled="1"/>
                  <a:tileRect/>
                </a:gra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  <a:reflection blurRad="6350" stA="50000" endA="300" endPos="50000" dist="60007" dir="5400000" sy="-100000" algn="bl" rotWithShape="0"/>
                </a:effectLst>
                <a:latin typeface="Bookman Old Style" pitchFamily="18" charset="0"/>
              </a:rPr>
              <a:t>МОЛОДЦЫ</a:t>
            </a:r>
            <a:r>
              <a:rPr lang="ru-RU" sz="5400" b="1" spc="150" dirty="0">
                <a:ln w="11430">
                  <a:solidFill>
                    <a:sysClr val="windowText" lastClr="000000"/>
                  </a:solidFill>
                </a:ln>
                <a:gradFill flip="none" rotWithShape="1"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16200000" scaled="1"/>
                  <a:tileRect/>
                </a:gra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  <a:reflection blurRad="6350" stA="50000" endA="300" endPos="50000" dist="60007" dir="5400000" sy="-100000" algn="bl" rotWithShape="0"/>
                </a:effectLst>
                <a:latin typeface="Bookman Old Style" pitchFamily="18" charset="0"/>
              </a:rPr>
              <a:t>!</a:t>
            </a:r>
          </a:p>
        </p:txBody>
      </p:sp>
    </p:spTree>
  </p:cSld>
  <p:clrMapOvr>
    <a:masterClrMapping/>
  </p:clrMapOvr>
  <p:transition spd="med">
    <p:strips dir="l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WordArt 5"/>
          <p:cNvSpPr>
            <a:spLocks noChangeArrowheads="1" noChangeShapeType="1" noTextEdit="1"/>
          </p:cNvSpPr>
          <p:nvPr/>
        </p:nvSpPr>
        <p:spPr bwMode="auto">
          <a:xfrm>
            <a:off x="1547813" y="549275"/>
            <a:ext cx="6192837" cy="1295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0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Arial Black"/>
              </a:rPr>
              <a:t>Тема:</a:t>
            </a:r>
          </a:p>
        </p:txBody>
      </p:sp>
      <p:sp>
        <p:nvSpPr>
          <p:cNvPr id="2054" name="WordArt 6"/>
          <p:cNvSpPr>
            <a:spLocks noChangeArrowheads="1" noChangeShapeType="1" noTextEdit="1"/>
          </p:cNvSpPr>
          <p:nvPr/>
        </p:nvSpPr>
        <p:spPr bwMode="auto">
          <a:xfrm>
            <a:off x="684213" y="2636838"/>
            <a:ext cx="7632700" cy="36718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0000"/>
                    </a:gs>
                    <a:gs pos="100000">
                      <a:srgbClr val="F60000"/>
                    </a:gs>
                  </a:gsLst>
                  <a:lin ang="5400000" scaled="1"/>
                </a:gradFill>
                <a:latin typeface="Arial Black"/>
              </a:rPr>
              <a:t>Главные члены</a:t>
            </a:r>
          </a:p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0000"/>
                    </a:gs>
                    <a:gs pos="100000">
                      <a:srgbClr val="F60000"/>
                    </a:gs>
                  </a:gsLst>
                  <a:lin ang="5400000" scaled="1"/>
                </a:gradFill>
                <a:latin typeface="Arial Black"/>
              </a:rPr>
              <a:t>предложения.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3" grpId="0" animBg="1"/>
      <p:bldP spid="205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ru-RU" sz="5400" b="1" smtClean="0">
                <a:solidFill>
                  <a:srgbClr val="0000FF"/>
                </a:solidFill>
                <a:latin typeface="Arial Black"/>
              </a:rPr>
              <a:t>Главные члены это…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r>
              <a:rPr lang="ru-RU" sz="3600" b="1" smtClean="0"/>
              <a:t>Подлежащее и сказуемое</a:t>
            </a:r>
          </a:p>
          <a:p>
            <a:pPr eaLnBrk="1" hangingPunct="1"/>
            <a:r>
              <a:rPr lang="ru-RU" sz="3600" b="1" smtClean="0"/>
              <a:t>Подлежащее  выражено именем существительным или …</a:t>
            </a:r>
          </a:p>
          <a:p>
            <a:pPr eaLnBrk="1" hangingPunct="1"/>
            <a:r>
              <a:rPr lang="ru-RU" sz="3600" b="1" smtClean="0"/>
              <a:t>Сказуемое выражено глаголом.</a:t>
            </a:r>
          </a:p>
          <a:p>
            <a:pPr eaLnBrk="1" hangingPunct="1"/>
            <a:r>
              <a:rPr lang="ru-RU" sz="3600" b="1" smtClean="0"/>
              <a:t>Подлежащее вместе со сказуемым создает основу предложения.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2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66" grpId="0"/>
      <p:bldP spid="2048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2" descr="%C2%EE%EB%EA+%E8+%CA%F0%E0%F1%ED%E0%FF+%D8%E0%EF%EE%F7%EA%E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588"/>
            <a:ext cx="9144000" cy="6859588"/>
          </a:xfrm>
          <a:prstGeom prst="rect">
            <a:avLst/>
          </a:prstGeom>
          <a:noFill/>
        </p:spPr>
      </p:pic>
      <p:sp>
        <p:nvSpPr>
          <p:cNvPr id="63491" name="WordArt 3"/>
          <p:cNvSpPr>
            <a:spLocks noChangeArrowheads="1" noChangeShapeType="1" noTextEdit="1"/>
          </p:cNvSpPr>
          <p:nvPr/>
        </p:nvSpPr>
        <p:spPr bwMode="auto">
          <a:xfrm>
            <a:off x="2819400" y="1143000"/>
            <a:ext cx="4648200" cy="1905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000" b="1" kern="10" spc="800">
                <a:ln w="19050">
                  <a:solidFill>
                    <a:srgbClr val="008000"/>
                  </a:solidFill>
                  <a:round/>
                  <a:headEnd/>
                  <a:tailEnd/>
                </a:ln>
                <a:solidFill>
                  <a:srgbClr val="00FF00"/>
                </a:solidFill>
                <a:effectLst>
                  <a:outerShdw dist="45791" dir="3378596" algn="ctr" rotWithShape="0">
                    <a:srgbClr val="4D4D4D">
                      <a:alpha val="80000"/>
                    </a:srgbClr>
                  </a:outerShdw>
                </a:effectLst>
                <a:latin typeface="Arial"/>
                <a:cs typeface="Arial"/>
              </a:rPr>
              <a:t>Предложение.</a:t>
            </a:r>
          </a:p>
          <a:p>
            <a:pPr algn="ctr"/>
            <a:r>
              <a:rPr lang="ru-RU" sz="4000" b="1" kern="10" spc="800">
                <a:ln w="19050">
                  <a:solidFill>
                    <a:srgbClr val="008000"/>
                  </a:solidFill>
                  <a:round/>
                  <a:headEnd/>
                  <a:tailEnd/>
                </a:ln>
                <a:solidFill>
                  <a:srgbClr val="00FF00"/>
                </a:solidFill>
                <a:effectLst>
                  <a:outerShdw dist="45791" dir="3378596" algn="ctr" rotWithShape="0">
                    <a:srgbClr val="4D4D4D">
                      <a:alpha val="80000"/>
                    </a:srgbClr>
                  </a:outerShdw>
                </a:effectLst>
                <a:latin typeface="Arial"/>
                <a:cs typeface="Arial"/>
              </a:rPr>
              <a:t>Состав</a:t>
            </a:r>
          </a:p>
          <a:p>
            <a:pPr algn="ctr"/>
            <a:r>
              <a:rPr lang="ru-RU" sz="4000" b="1" kern="10" spc="800">
                <a:ln w="19050">
                  <a:solidFill>
                    <a:srgbClr val="008000"/>
                  </a:solidFill>
                  <a:round/>
                  <a:headEnd/>
                  <a:tailEnd/>
                </a:ln>
                <a:solidFill>
                  <a:srgbClr val="00FF00"/>
                </a:solidFill>
                <a:effectLst>
                  <a:outerShdw dist="45791" dir="3378596" algn="ctr" rotWithShape="0">
                    <a:srgbClr val="4D4D4D">
                      <a:alpha val="80000"/>
                    </a:srgbClr>
                  </a:outerShdw>
                </a:effectLst>
                <a:latin typeface="Arial"/>
                <a:cs typeface="Arial"/>
              </a:rPr>
              <a:t> предложения.</a:t>
            </a:r>
          </a:p>
        </p:txBody>
      </p:sp>
      <p:sp>
        <p:nvSpPr>
          <p:cNvPr id="63492" name="Text Box 4"/>
          <p:cNvSpPr txBox="1">
            <a:spLocks noChangeArrowheads="1"/>
          </p:cNvSpPr>
          <p:nvPr/>
        </p:nvSpPr>
        <p:spPr bwMode="auto">
          <a:xfrm>
            <a:off x="3200400" y="3200400"/>
            <a:ext cx="3581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</p:spTree>
  </p:cSld>
  <p:clrMapOvr>
    <a:masterClrMapping/>
  </p:clrMapOvr>
  <p:transition spd="med" advClick="0">
    <p:strips dir="l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 descr="0c9d281a2d67"/>
          <p:cNvPicPr>
            <a:picLocks noChangeAspect="1" noChangeArrowheads="1"/>
          </p:cNvPicPr>
          <p:nvPr/>
        </p:nvPicPr>
        <p:blipFill>
          <a:blip r:embed="rId2"/>
          <a:srcRect t="1427" r="5" b="815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4515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72200" y="3581400"/>
            <a:ext cx="245745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4516" name="Rectangle 4" descr="Полотно"/>
          <p:cNvSpPr>
            <a:spLocks noChangeArrowheads="1"/>
          </p:cNvSpPr>
          <p:nvPr/>
        </p:nvSpPr>
        <p:spPr bwMode="auto">
          <a:xfrm>
            <a:off x="4876800" y="4343400"/>
            <a:ext cx="1066800" cy="990600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FFCC"/>
            </a:extrusionClr>
          </a:sp3d>
        </p:spPr>
        <p:txBody>
          <a:bodyPr wrap="none" anchor="ctr">
            <a:flatTx/>
          </a:bodyPr>
          <a:lstStyle/>
          <a:p>
            <a:pPr algn="ctr"/>
            <a:r>
              <a:rPr lang="ru-RU" sz="6000" b="1"/>
              <a:t>к</a:t>
            </a:r>
          </a:p>
        </p:txBody>
      </p:sp>
      <p:sp>
        <p:nvSpPr>
          <p:cNvPr id="64517" name="Rectangle 5" descr="Полотно"/>
          <p:cNvSpPr>
            <a:spLocks noChangeArrowheads="1"/>
          </p:cNvSpPr>
          <p:nvPr/>
        </p:nvSpPr>
        <p:spPr bwMode="auto">
          <a:xfrm>
            <a:off x="685800" y="5410200"/>
            <a:ext cx="3352800" cy="1066800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FFCC"/>
            </a:extrusionClr>
          </a:sp3d>
        </p:spPr>
        <p:txBody>
          <a:bodyPr wrap="none" anchor="ctr">
            <a:flatTx/>
          </a:bodyPr>
          <a:lstStyle/>
          <a:p>
            <a:pPr algn="ctr"/>
            <a:r>
              <a:rPr lang="ru-RU" sz="6000" b="1"/>
              <a:t>Красную</a:t>
            </a:r>
          </a:p>
        </p:txBody>
      </p:sp>
      <p:sp>
        <p:nvSpPr>
          <p:cNvPr id="64518" name="Rectangle 6" descr="Полотно"/>
          <p:cNvSpPr>
            <a:spLocks noChangeArrowheads="1"/>
          </p:cNvSpPr>
          <p:nvPr/>
        </p:nvSpPr>
        <p:spPr bwMode="auto">
          <a:xfrm>
            <a:off x="4800600" y="2514600"/>
            <a:ext cx="2438400" cy="838200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FFCC"/>
            </a:extrusionClr>
          </a:sp3d>
        </p:spPr>
        <p:txBody>
          <a:bodyPr wrap="none" anchor="ctr">
            <a:flatTx/>
          </a:bodyPr>
          <a:lstStyle/>
          <a:p>
            <a:pPr algn="ctr"/>
            <a:r>
              <a:rPr lang="ru-RU" sz="6000" b="1"/>
              <a:t>Мама</a:t>
            </a:r>
          </a:p>
        </p:txBody>
      </p:sp>
      <p:sp>
        <p:nvSpPr>
          <p:cNvPr id="64519" name="Rectangle 7" descr="Полотно"/>
          <p:cNvSpPr>
            <a:spLocks noChangeArrowheads="1"/>
          </p:cNvSpPr>
          <p:nvPr/>
        </p:nvSpPr>
        <p:spPr bwMode="auto">
          <a:xfrm>
            <a:off x="304800" y="3733800"/>
            <a:ext cx="4114800" cy="838200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FFCC"/>
            </a:extrusionClr>
          </a:sp3d>
        </p:spPr>
        <p:txBody>
          <a:bodyPr wrap="none" anchor="ctr">
            <a:flatTx/>
          </a:bodyPr>
          <a:lstStyle/>
          <a:p>
            <a:pPr algn="ctr"/>
            <a:r>
              <a:rPr lang="ru-RU" sz="6000" b="1"/>
              <a:t>отправила</a:t>
            </a:r>
          </a:p>
        </p:txBody>
      </p:sp>
      <p:sp>
        <p:nvSpPr>
          <p:cNvPr id="64520" name="Rectangle 8" descr="Полотно"/>
          <p:cNvSpPr>
            <a:spLocks noChangeArrowheads="1"/>
          </p:cNvSpPr>
          <p:nvPr/>
        </p:nvSpPr>
        <p:spPr bwMode="auto">
          <a:xfrm>
            <a:off x="5029200" y="990600"/>
            <a:ext cx="3581400" cy="838200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FFCC"/>
            </a:extrusionClr>
          </a:sp3d>
        </p:spPr>
        <p:txBody>
          <a:bodyPr wrap="none" anchor="ctr">
            <a:flatTx/>
          </a:bodyPr>
          <a:lstStyle/>
          <a:p>
            <a:pPr algn="ctr"/>
            <a:r>
              <a:rPr lang="ru-RU" sz="6000" b="1"/>
              <a:t>бабушке.</a:t>
            </a:r>
          </a:p>
        </p:txBody>
      </p:sp>
      <p:sp>
        <p:nvSpPr>
          <p:cNvPr id="64521" name="AutoShape 9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382000" y="6324600"/>
            <a:ext cx="609600" cy="381000"/>
          </a:xfrm>
          <a:prstGeom prst="actionButtonForwardNext">
            <a:avLst/>
          </a:prstGeom>
          <a:solidFill>
            <a:srgbClr val="99FF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64522" name="Rectangle 10" descr="Полотно"/>
          <p:cNvSpPr>
            <a:spLocks noChangeArrowheads="1"/>
          </p:cNvSpPr>
          <p:nvPr/>
        </p:nvSpPr>
        <p:spPr bwMode="auto">
          <a:xfrm>
            <a:off x="5029200" y="5791200"/>
            <a:ext cx="3276600" cy="838200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FFCC"/>
            </a:extrusionClr>
          </a:sp3d>
        </p:spPr>
        <p:txBody>
          <a:bodyPr wrap="none" anchor="ctr">
            <a:flatTx/>
          </a:bodyPr>
          <a:lstStyle/>
          <a:p>
            <a:pPr algn="ctr"/>
            <a:r>
              <a:rPr lang="ru-RU" sz="6000" b="1"/>
              <a:t>шапочку</a:t>
            </a:r>
          </a:p>
        </p:txBody>
      </p:sp>
    </p:spTree>
  </p:cSld>
  <p:clrMapOvr>
    <a:masterClrMapping/>
  </p:clrMapOvr>
  <p:transition spd="med" advClick="0">
    <p:strips dir="ld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45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44444E-6 L -0.00833 -0.3388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45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" y="-1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519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45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2.22222E-6 L -0.39166 -0.32778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645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6" y="-1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51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45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3.33333E-6 L -0.00833 -0.38889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645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" y="-1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51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645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4.44444E-6 L -0.07084 -0.42778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645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-2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522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645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667 -0.03889 L -0.33334 0.00555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645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3" y="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516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645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625 0.15 L -0.4375 0.68333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645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8" y="2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520"/>
                  </p:tgtEl>
                </p:cond>
              </p:nextCondLst>
            </p:seq>
          </p:childTnLst>
        </p:cTn>
      </p:par>
    </p:tnLst>
    <p:bldLst>
      <p:bldP spid="64516" grpId="0" animBg="1"/>
      <p:bldP spid="64517" grpId="0" animBg="1"/>
      <p:bldP spid="64518" grpId="0" animBg="1"/>
      <p:bldP spid="64519" grpId="0" animBg="1"/>
      <p:bldP spid="64520" grpId="0" animBg="1"/>
      <p:bldP spid="6452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 descr="0c9d281a2d67"/>
          <p:cNvPicPr>
            <a:picLocks noChangeAspect="1" noChangeArrowheads="1"/>
          </p:cNvPicPr>
          <p:nvPr/>
        </p:nvPicPr>
        <p:blipFill>
          <a:blip r:embed="rId2"/>
          <a:srcRect t="1427" r="5" b="815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5539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77000" y="3200400"/>
            <a:ext cx="257175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5540" name="Rectangle 4" descr="Полотно"/>
          <p:cNvSpPr>
            <a:spLocks noChangeArrowheads="1"/>
          </p:cNvSpPr>
          <p:nvPr/>
        </p:nvSpPr>
        <p:spPr bwMode="auto">
          <a:xfrm>
            <a:off x="914400" y="5410200"/>
            <a:ext cx="1600200" cy="990600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FFCC"/>
            </a:extrusionClr>
          </a:sp3d>
        </p:spPr>
        <p:txBody>
          <a:bodyPr wrap="none" anchor="ctr">
            <a:flatTx/>
          </a:bodyPr>
          <a:lstStyle/>
          <a:p>
            <a:pPr algn="ctr"/>
            <a:r>
              <a:rPr lang="ru-RU" sz="6000" b="1"/>
              <a:t>шла</a:t>
            </a:r>
          </a:p>
        </p:txBody>
      </p:sp>
      <p:sp>
        <p:nvSpPr>
          <p:cNvPr id="65541" name="Rectangle 5" descr="Полотно"/>
          <p:cNvSpPr>
            <a:spLocks noChangeArrowheads="1"/>
          </p:cNvSpPr>
          <p:nvPr/>
        </p:nvSpPr>
        <p:spPr bwMode="auto">
          <a:xfrm>
            <a:off x="4191000" y="3733800"/>
            <a:ext cx="1981200" cy="1066800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FFCC"/>
            </a:extrusionClr>
          </a:sp3d>
        </p:spPr>
        <p:txBody>
          <a:bodyPr wrap="none" anchor="ctr">
            <a:flatTx/>
          </a:bodyPr>
          <a:lstStyle/>
          <a:p>
            <a:pPr algn="ctr"/>
            <a:r>
              <a:rPr lang="ru-RU" sz="6000" b="1"/>
              <a:t>лес.</a:t>
            </a:r>
          </a:p>
        </p:txBody>
      </p:sp>
      <p:sp>
        <p:nvSpPr>
          <p:cNvPr id="65542" name="Rectangle 6" descr="Полотно"/>
          <p:cNvSpPr>
            <a:spLocks noChangeArrowheads="1"/>
          </p:cNvSpPr>
          <p:nvPr/>
        </p:nvSpPr>
        <p:spPr bwMode="auto">
          <a:xfrm>
            <a:off x="609600" y="3886200"/>
            <a:ext cx="2743200" cy="838200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FFCC"/>
            </a:extrusionClr>
          </a:sp3d>
        </p:spPr>
        <p:txBody>
          <a:bodyPr wrap="none" anchor="ctr">
            <a:flatTx/>
          </a:bodyPr>
          <a:lstStyle/>
          <a:p>
            <a:pPr algn="ctr"/>
            <a:r>
              <a:rPr lang="ru-RU" sz="6000" b="1"/>
              <a:t>через</a:t>
            </a:r>
          </a:p>
        </p:txBody>
      </p:sp>
      <p:sp>
        <p:nvSpPr>
          <p:cNvPr id="65543" name="Rectangle 7" descr="Полотно"/>
          <p:cNvSpPr>
            <a:spLocks noChangeArrowheads="1"/>
          </p:cNvSpPr>
          <p:nvPr/>
        </p:nvSpPr>
        <p:spPr bwMode="auto">
          <a:xfrm>
            <a:off x="3429000" y="5410200"/>
            <a:ext cx="2895600" cy="838200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FFCC"/>
            </a:extrusionClr>
          </a:sp3d>
        </p:spPr>
        <p:txBody>
          <a:bodyPr wrap="none" anchor="ctr">
            <a:flatTx/>
          </a:bodyPr>
          <a:lstStyle/>
          <a:p>
            <a:pPr algn="ctr"/>
            <a:r>
              <a:rPr lang="ru-RU" sz="6000" b="1"/>
              <a:t>Дорога</a:t>
            </a:r>
          </a:p>
        </p:txBody>
      </p:sp>
      <p:sp>
        <p:nvSpPr>
          <p:cNvPr id="65544" name="AutoShape 8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382000" y="6324600"/>
            <a:ext cx="609600" cy="381000"/>
          </a:xfrm>
          <a:prstGeom prst="actionButtonForwardNext">
            <a:avLst/>
          </a:prstGeom>
          <a:solidFill>
            <a:srgbClr val="99FF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 spd="med" advClick="0">
    <p:strips dir="ld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55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1.11022E-16 L -0.30833 -0.7166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55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4" y="-3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54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55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556E-17 -1.11111E-6 L -0.00417 -0.49444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655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-2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54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55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65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542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655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666 0.01111 L -0.37916 0.23889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655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6" y="1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541"/>
                  </p:tgtEl>
                </p:cond>
              </p:nextCondLst>
            </p:seq>
          </p:childTnLst>
        </p:cTn>
      </p:par>
    </p:tnLst>
    <p:bldLst>
      <p:bldP spid="65540" grpId="0" animBg="1"/>
      <p:bldP spid="65541" grpId="0" animBg="1"/>
      <p:bldP spid="65542" grpId="0" animBg="1"/>
      <p:bldP spid="6554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2" descr="0c9d281a2d67"/>
          <p:cNvPicPr>
            <a:picLocks noChangeAspect="1" noChangeArrowheads="1"/>
          </p:cNvPicPr>
          <p:nvPr/>
        </p:nvPicPr>
        <p:blipFill>
          <a:blip r:embed="rId2"/>
          <a:srcRect t="1427" r="5" b="815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6563" name="Rectangle 3" descr="Полотно"/>
          <p:cNvSpPr>
            <a:spLocks noChangeArrowheads="1"/>
          </p:cNvSpPr>
          <p:nvPr/>
        </p:nvSpPr>
        <p:spPr bwMode="auto">
          <a:xfrm>
            <a:off x="4419600" y="5486400"/>
            <a:ext cx="1981200" cy="1066800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FFCC"/>
            </a:extrusionClr>
          </a:sp3d>
        </p:spPr>
        <p:txBody>
          <a:bodyPr wrap="none" anchor="ctr">
            <a:flatTx/>
          </a:bodyPr>
          <a:lstStyle/>
          <a:p>
            <a:pPr algn="ctr"/>
            <a:r>
              <a:rPr lang="ru-RU" sz="6000" b="1"/>
              <a:t>Там</a:t>
            </a:r>
          </a:p>
        </p:txBody>
      </p:sp>
      <p:sp>
        <p:nvSpPr>
          <p:cNvPr id="66564" name="Rectangle 4" descr="Полотно"/>
          <p:cNvSpPr>
            <a:spLocks noChangeArrowheads="1"/>
          </p:cNvSpPr>
          <p:nvPr/>
        </p:nvSpPr>
        <p:spPr bwMode="auto">
          <a:xfrm>
            <a:off x="685800" y="5715000"/>
            <a:ext cx="2438400" cy="838200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FFCC"/>
            </a:extrusionClr>
          </a:sp3d>
        </p:spPr>
        <p:txBody>
          <a:bodyPr wrap="none" anchor="ctr">
            <a:flatTx/>
          </a:bodyPr>
          <a:lstStyle/>
          <a:p>
            <a:pPr algn="ctr"/>
            <a:r>
              <a:rPr lang="ru-RU" sz="6000" b="1"/>
              <a:t>волк.</a:t>
            </a:r>
          </a:p>
        </p:txBody>
      </p:sp>
      <p:sp>
        <p:nvSpPr>
          <p:cNvPr id="66565" name="Rectangle 5" descr="Полотно"/>
          <p:cNvSpPr>
            <a:spLocks noChangeArrowheads="1"/>
          </p:cNvSpPr>
          <p:nvPr/>
        </p:nvSpPr>
        <p:spPr bwMode="auto">
          <a:xfrm>
            <a:off x="3429000" y="4114800"/>
            <a:ext cx="2743200" cy="838200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FFCC"/>
            </a:extrusionClr>
          </a:sp3d>
        </p:spPr>
        <p:txBody>
          <a:bodyPr wrap="none" anchor="ctr">
            <a:flatTx/>
          </a:bodyPr>
          <a:lstStyle/>
          <a:p>
            <a:pPr algn="ctr"/>
            <a:r>
              <a:rPr lang="ru-RU" sz="6000" b="1"/>
              <a:t>злой</a:t>
            </a:r>
          </a:p>
        </p:txBody>
      </p:sp>
      <p:sp>
        <p:nvSpPr>
          <p:cNvPr id="66566" name="Rectangle 6" descr="Полотно"/>
          <p:cNvSpPr>
            <a:spLocks noChangeArrowheads="1"/>
          </p:cNvSpPr>
          <p:nvPr/>
        </p:nvSpPr>
        <p:spPr bwMode="auto">
          <a:xfrm>
            <a:off x="304800" y="3886200"/>
            <a:ext cx="2590800" cy="838200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FFCC"/>
            </a:extrusionClr>
          </a:sp3d>
        </p:spPr>
        <p:txBody>
          <a:bodyPr wrap="none" anchor="ctr">
            <a:flatTx/>
          </a:bodyPr>
          <a:lstStyle/>
          <a:p>
            <a:pPr algn="ctr"/>
            <a:r>
              <a:rPr lang="ru-RU" sz="6000" b="1"/>
              <a:t>живет</a:t>
            </a:r>
          </a:p>
        </p:txBody>
      </p:sp>
      <p:pic>
        <p:nvPicPr>
          <p:cNvPr id="66567" name="Picture 7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19800" y="1981200"/>
            <a:ext cx="3300413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6568" name="AutoShape 8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382000" y="6324600"/>
            <a:ext cx="609600" cy="381000"/>
          </a:xfrm>
          <a:prstGeom prst="actionButtonForwardNext">
            <a:avLst/>
          </a:prstGeom>
          <a:solidFill>
            <a:srgbClr val="99FF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 spd="med" advClick="0">
    <p:strips dir="ld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65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22222E-6 L -0.36667 -0.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65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3" y="-3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56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65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2.22222E-6 L 0.05 -0.21667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665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" y="-1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56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65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11111E-6 L -0.30833 -0.01667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665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4" y="-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56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665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66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564"/>
                  </p:tgtEl>
                </p:cond>
              </p:nextCondLst>
            </p:seq>
          </p:childTnLst>
        </p:cTn>
      </p:par>
    </p:tnLst>
    <p:bldLst>
      <p:bldP spid="66563" grpId="0" animBg="1"/>
      <p:bldP spid="66564" grpId="0" animBg="1"/>
      <p:bldP spid="66565" grpId="0" animBg="1"/>
      <p:bldP spid="6656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4" descr="C:\Documents and Settings\Добро Пожаловать\Рабочий стол\Для сайта\Словарная работа\Рисунок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821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357422" y="1714488"/>
            <a:ext cx="4562467" cy="52322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spc="150" dirty="0">
                <a:ln w="11430">
                  <a:solidFill>
                    <a:sysClr val="windowText" lastClr="000000"/>
                  </a:solidFill>
                </a:ln>
                <a:gradFill>
                  <a:gsLst>
                    <a:gs pos="0">
                      <a:srgbClr val="3399FF"/>
                    </a:gs>
                    <a:gs pos="16000">
                      <a:srgbClr val="00CCCC"/>
                    </a:gs>
                    <a:gs pos="47000">
                      <a:srgbClr val="9999FF"/>
                    </a:gs>
                    <a:gs pos="60001">
                      <a:srgbClr val="2E6792"/>
                    </a:gs>
                    <a:gs pos="71001">
                      <a:srgbClr val="3333CC"/>
                    </a:gs>
                    <a:gs pos="81000">
                      <a:srgbClr val="1170FF"/>
                    </a:gs>
                    <a:gs pos="100000">
                      <a:srgbClr val="006699"/>
                    </a:gs>
                  </a:gsLst>
                  <a:lin ang="5400000" scaled="0"/>
                </a:gra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Bookman Old Style" pitchFamily="18" charset="0"/>
              </a:rPr>
              <a:t>СЛОВАРНАЯ РАБОТА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285984" y="2500306"/>
            <a:ext cx="4786346" cy="1754326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spc="150" dirty="0">
                <a:ln w="11430">
                  <a:solidFill>
                    <a:sysClr val="windowText" lastClr="000000"/>
                  </a:solidFill>
                </a:ln>
                <a:gradFill flip="none" rotWithShape="1"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16200000" scaled="1"/>
                  <a:tileRect/>
                </a:gra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Bookman Old Style" pitchFamily="18" charset="0"/>
              </a:rPr>
              <a:t>«ПТИЧЬЯ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spc="150" dirty="0">
                <a:ln w="11430">
                  <a:solidFill>
                    <a:sysClr val="windowText" lastClr="000000"/>
                  </a:solidFill>
                </a:ln>
                <a:gradFill flip="none" rotWithShape="1"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16200000" scaled="1"/>
                  <a:tileRect/>
                </a:gra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Bookman Old Style" pitchFamily="18" charset="0"/>
              </a:rPr>
              <a:t> ГАЛЕРЕЯ»</a:t>
            </a:r>
          </a:p>
        </p:txBody>
      </p:sp>
    </p:spTree>
  </p:cSld>
  <p:clrMapOvr>
    <a:masterClrMapping/>
  </p:clrMapOvr>
  <p:transition spd="med">
    <p:strips dir="l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2" descr="0c9d281a2d67"/>
          <p:cNvPicPr>
            <a:picLocks noChangeAspect="1" noChangeArrowheads="1"/>
          </p:cNvPicPr>
          <p:nvPr/>
        </p:nvPicPr>
        <p:blipFill>
          <a:blip r:embed="rId2"/>
          <a:srcRect t="1427" r="5" b="815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7587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05600" y="2971800"/>
            <a:ext cx="257175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7588" name="Rectangle 4" descr="Полотно"/>
          <p:cNvSpPr>
            <a:spLocks noChangeArrowheads="1"/>
          </p:cNvSpPr>
          <p:nvPr/>
        </p:nvSpPr>
        <p:spPr bwMode="auto">
          <a:xfrm>
            <a:off x="381000" y="5486400"/>
            <a:ext cx="1219200" cy="990600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FFCC"/>
            </a:extrusionClr>
          </a:sp3d>
        </p:spPr>
        <p:txBody>
          <a:bodyPr wrap="none" anchor="ctr">
            <a:flatTx/>
          </a:bodyPr>
          <a:lstStyle/>
          <a:p>
            <a:pPr algn="ctr"/>
            <a:r>
              <a:rPr lang="ru-RU" sz="6000" b="1"/>
              <a:t>Он</a:t>
            </a:r>
          </a:p>
        </p:txBody>
      </p:sp>
      <p:sp>
        <p:nvSpPr>
          <p:cNvPr id="67589" name="Rectangle 5" descr="Полотно"/>
          <p:cNvSpPr>
            <a:spLocks noChangeArrowheads="1"/>
          </p:cNvSpPr>
          <p:nvPr/>
        </p:nvSpPr>
        <p:spPr bwMode="auto">
          <a:xfrm>
            <a:off x="2057400" y="5638800"/>
            <a:ext cx="3352800" cy="1066800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FFCC"/>
            </a:extrusionClr>
          </a:sp3d>
        </p:spPr>
        <p:txBody>
          <a:bodyPr wrap="none" anchor="ctr">
            <a:flatTx/>
          </a:bodyPr>
          <a:lstStyle/>
          <a:p>
            <a:pPr algn="ctr"/>
            <a:r>
              <a:rPr lang="ru-RU" sz="6000" b="1"/>
              <a:t>Красную</a:t>
            </a:r>
          </a:p>
        </p:txBody>
      </p:sp>
      <p:sp>
        <p:nvSpPr>
          <p:cNvPr id="67590" name="Rectangle 6" descr="Полотно"/>
          <p:cNvSpPr>
            <a:spLocks noChangeArrowheads="1"/>
          </p:cNvSpPr>
          <p:nvPr/>
        </p:nvSpPr>
        <p:spPr bwMode="auto">
          <a:xfrm>
            <a:off x="533400" y="4191000"/>
            <a:ext cx="2438400" cy="838200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FFCC"/>
            </a:extrusionClr>
          </a:sp3d>
        </p:spPr>
        <p:txBody>
          <a:bodyPr wrap="none" anchor="ctr">
            <a:flatTx/>
          </a:bodyPr>
          <a:lstStyle/>
          <a:p>
            <a:pPr algn="ctr"/>
            <a:r>
              <a:rPr lang="ru-RU" sz="6000" b="1"/>
              <a:t>съел</a:t>
            </a:r>
          </a:p>
        </p:txBody>
      </p:sp>
      <p:sp>
        <p:nvSpPr>
          <p:cNvPr id="67591" name="Rectangle 7" descr="Полотно"/>
          <p:cNvSpPr>
            <a:spLocks noChangeArrowheads="1"/>
          </p:cNvSpPr>
          <p:nvPr/>
        </p:nvSpPr>
        <p:spPr bwMode="auto">
          <a:xfrm>
            <a:off x="3505200" y="3810000"/>
            <a:ext cx="3429000" cy="838200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FFCC"/>
            </a:extrusionClr>
          </a:sp3d>
        </p:spPr>
        <p:txBody>
          <a:bodyPr wrap="none" anchor="ctr">
            <a:flatTx/>
          </a:bodyPr>
          <a:lstStyle/>
          <a:p>
            <a:pPr algn="ctr"/>
            <a:r>
              <a:rPr lang="ru-RU" sz="6000" b="1"/>
              <a:t>шапочку</a:t>
            </a:r>
          </a:p>
        </p:txBody>
      </p:sp>
      <p:sp>
        <p:nvSpPr>
          <p:cNvPr id="67592" name="Rectangle 8" descr="Полотно"/>
          <p:cNvSpPr>
            <a:spLocks noChangeArrowheads="1"/>
          </p:cNvSpPr>
          <p:nvPr/>
        </p:nvSpPr>
        <p:spPr bwMode="auto">
          <a:xfrm>
            <a:off x="6019800" y="5638800"/>
            <a:ext cx="1066800" cy="838200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FFCC"/>
            </a:extrusionClr>
          </a:sp3d>
        </p:spPr>
        <p:txBody>
          <a:bodyPr wrap="none" anchor="ctr">
            <a:flatTx/>
          </a:bodyPr>
          <a:lstStyle/>
          <a:p>
            <a:pPr algn="ctr"/>
            <a:r>
              <a:rPr lang="ru-RU" sz="6000" b="1"/>
              <a:t>и</a:t>
            </a:r>
          </a:p>
        </p:txBody>
      </p:sp>
      <p:sp>
        <p:nvSpPr>
          <p:cNvPr id="67593" name="Rectangle 9" descr="Полотно"/>
          <p:cNvSpPr>
            <a:spLocks noChangeArrowheads="1"/>
          </p:cNvSpPr>
          <p:nvPr/>
        </p:nvSpPr>
        <p:spPr bwMode="auto">
          <a:xfrm>
            <a:off x="5105400" y="990600"/>
            <a:ext cx="3581400" cy="838200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FFCC"/>
            </a:extrusionClr>
          </a:sp3d>
        </p:spPr>
        <p:txBody>
          <a:bodyPr wrap="none" anchor="ctr">
            <a:flatTx/>
          </a:bodyPr>
          <a:lstStyle/>
          <a:p>
            <a:pPr algn="ctr"/>
            <a:r>
              <a:rPr lang="ru-RU" sz="6000" b="1"/>
              <a:t>бабушку.</a:t>
            </a:r>
          </a:p>
        </p:txBody>
      </p:sp>
      <p:sp>
        <p:nvSpPr>
          <p:cNvPr id="67594" name="AutoShape 10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382000" y="6324600"/>
            <a:ext cx="609600" cy="381000"/>
          </a:xfrm>
          <a:prstGeom prst="actionButtonForwardNext">
            <a:avLst/>
          </a:prstGeom>
          <a:solidFill>
            <a:srgbClr val="99FF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 spd="med" advClick="0">
    <p:strips dir="ld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758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2.22222E-6 L 0.2 -0.7611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758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" y="-3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588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75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22222E-6 L 0.1 -0.38333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675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" y="-1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59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758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0 L -0.20833 -0.41111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675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" y="-2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58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675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3.33333E-6 L 0.0375 -0.11667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675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" y="-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591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675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3.33333E-6 L -0.44167 -0.20555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675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1" y="-1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592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675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4.44444E-6 L -0.47917 0.65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675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0" y="3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593"/>
                  </p:tgtEl>
                </p:cond>
              </p:nextCondLst>
            </p:seq>
          </p:childTnLst>
        </p:cTn>
      </p:par>
    </p:tnLst>
    <p:bldLst>
      <p:bldP spid="67588" grpId="0" animBg="1"/>
      <p:bldP spid="67589" grpId="0" animBg="1"/>
      <p:bldP spid="67590" grpId="0" animBg="1"/>
      <p:bldP spid="67591" grpId="0" animBg="1"/>
      <p:bldP spid="67592" grpId="0" animBg="1"/>
      <p:bldP spid="6759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2" descr="0c9d281a2d67"/>
          <p:cNvPicPr>
            <a:picLocks noChangeAspect="1" noChangeArrowheads="1"/>
          </p:cNvPicPr>
          <p:nvPr/>
        </p:nvPicPr>
        <p:blipFill>
          <a:blip r:embed="rId2"/>
          <a:srcRect l="294" r="159" b="-5"/>
          <a:stretch>
            <a:fillRect/>
          </a:stretch>
        </p:blipFill>
        <p:spPr bwMode="auto">
          <a:xfrm>
            <a:off x="0" y="0"/>
            <a:ext cx="9144000" cy="6872288"/>
          </a:xfrm>
          <a:prstGeom prst="rect">
            <a:avLst/>
          </a:prstGeom>
          <a:noFill/>
        </p:spPr>
      </p:pic>
      <p:sp>
        <p:nvSpPr>
          <p:cNvPr id="68611" name="AutoShape 3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382000" y="6324600"/>
            <a:ext cx="609600" cy="381000"/>
          </a:xfrm>
          <a:prstGeom prst="actionButtonForwardNext">
            <a:avLst/>
          </a:prstGeom>
          <a:solidFill>
            <a:srgbClr val="99FF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68612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34000" y="457200"/>
            <a:ext cx="3657600" cy="332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8613" name="Rectangle 5" descr="Полотно"/>
          <p:cNvSpPr>
            <a:spLocks noChangeArrowheads="1"/>
          </p:cNvSpPr>
          <p:nvPr/>
        </p:nvSpPr>
        <p:spPr bwMode="auto">
          <a:xfrm>
            <a:off x="304800" y="5638800"/>
            <a:ext cx="3048000" cy="1066800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FFCC"/>
            </a:extrusionClr>
          </a:sp3d>
        </p:spPr>
        <p:txBody>
          <a:bodyPr wrap="none" anchor="ctr">
            <a:flatTx/>
          </a:bodyPr>
          <a:lstStyle/>
          <a:p>
            <a:pPr algn="ctr"/>
            <a:r>
              <a:rPr lang="ru-RU" sz="6000" b="1"/>
              <a:t>пришли</a:t>
            </a:r>
          </a:p>
        </p:txBody>
      </p:sp>
      <p:sp>
        <p:nvSpPr>
          <p:cNvPr id="68614" name="Rectangle 6" descr="Полотно"/>
          <p:cNvSpPr>
            <a:spLocks noChangeArrowheads="1"/>
          </p:cNvSpPr>
          <p:nvPr/>
        </p:nvSpPr>
        <p:spPr bwMode="auto">
          <a:xfrm>
            <a:off x="1066800" y="4267200"/>
            <a:ext cx="3200400" cy="838200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FFCC"/>
            </a:extrusionClr>
          </a:sp3d>
        </p:spPr>
        <p:txBody>
          <a:bodyPr wrap="none" anchor="ctr">
            <a:flatTx/>
          </a:bodyPr>
          <a:lstStyle/>
          <a:p>
            <a:pPr algn="ctr"/>
            <a:r>
              <a:rPr lang="ru-RU" sz="6000" b="1"/>
              <a:t>помощь</a:t>
            </a:r>
          </a:p>
        </p:txBody>
      </p:sp>
      <p:sp>
        <p:nvSpPr>
          <p:cNvPr id="68615" name="Rectangle 7" descr="Полотно"/>
          <p:cNvSpPr>
            <a:spLocks noChangeArrowheads="1"/>
          </p:cNvSpPr>
          <p:nvPr/>
        </p:nvSpPr>
        <p:spPr bwMode="auto">
          <a:xfrm>
            <a:off x="5638800" y="5715000"/>
            <a:ext cx="1219200" cy="838200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FFCC"/>
            </a:extrusionClr>
          </a:sp3d>
        </p:spPr>
        <p:txBody>
          <a:bodyPr wrap="none" anchor="ctr">
            <a:flatTx/>
          </a:bodyPr>
          <a:lstStyle/>
          <a:p>
            <a:pPr algn="ctr"/>
            <a:r>
              <a:rPr lang="ru-RU" sz="6000" b="1"/>
              <a:t>На</a:t>
            </a:r>
          </a:p>
        </p:txBody>
      </p:sp>
      <p:sp>
        <p:nvSpPr>
          <p:cNvPr id="68616" name="Rectangle 8" descr="Полотно"/>
          <p:cNvSpPr>
            <a:spLocks noChangeArrowheads="1"/>
          </p:cNvSpPr>
          <p:nvPr/>
        </p:nvSpPr>
        <p:spPr bwMode="auto">
          <a:xfrm>
            <a:off x="4953000" y="4419600"/>
            <a:ext cx="3886200" cy="838200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FFCC"/>
            </a:extrusionClr>
          </a:sp3d>
        </p:spPr>
        <p:txBody>
          <a:bodyPr wrap="none" anchor="ctr">
            <a:flatTx/>
          </a:bodyPr>
          <a:lstStyle/>
          <a:p>
            <a:pPr algn="ctr"/>
            <a:r>
              <a:rPr lang="ru-RU" sz="6000" b="1"/>
              <a:t>охотники.</a:t>
            </a:r>
          </a:p>
        </p:txBody>
      </p:sp>
    </p:spTree>
  </p:cSld>
  <p:clrMapOvr>
    <a:masterClrMapping/>
  </p:clrMapOvr>
  <p:transition spd="med" advClick="0">
    <p:strips dir="ld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86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4.44444E-6 L -0.475 -0.7833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86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7" y="-3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61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86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3.33333E-6 L -0.075 -0.38333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686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" y="-1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61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86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25 -0.36667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686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-1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613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686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4.44444E-6 L -0.50834 0.06111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686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4" y="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616"/>
                  </p:tgtEl>
                </p:cond>
              </p:nextCondLst>
            </p:seq>
          </p:childTnLst>
        </p:cTn>
      </p:par>
    </p:tnLst>
    <p:bldLst>
      <p:bldP spid="68613" grpId="0" animBg="1"/>
      <p:bldP spid="68614" grpId="0" animBg="1"/>
      <p:bldP spid="68615" grpId="0" animBg="1"/>
      <p:bldP spid="6861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2" descr="0c9d281a2d67"/>
          <p:cNvPicPr>
            <a:picLocks noChangeAspect="1" noChangeArrowheads="1"/>
          </p:cNvPicPr>
          <p:nvPr/>
        </p:nvPicPr>
        <p:blipFill>
          <a:blip r:embed="rId2"/>
          <a:srcRect l="294" r="159" b="-5"/>
          <a:stretch>
            <a:fillRect/>
          </a:stretch>
        </p:blipFill>
        <p:spPr bwMode="auto">
          <a:xfrm>
            <a:off x="0" y="0"/>
            <a:ext cx="9144000" cy="6872288"/>
          </a:xfrm>
          <a:prstGeom prst="rect">
            <a:avLst/>
          </a:prstGeom>
          <a:noFill/>
        </p:spPr>
      </p:pic>
      <p:pic>
        <p:nvPicPr>
          <p:cNvPr id="69635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34000" y="457200"/>
            <a:ext cx="3657600" cy="332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9636" name="Rectangle 4" descr="Полотно"/>
          <p:cNvSpPr>
            <a:spLocks noChangeArrowheads="1"/>
          </p:cNvSpPr>
          <p:nvPr/>
        </p:nvSpPr>
        <p:spPr bwMode="auto">
          <a:xfrm>
            <a:off x="3200400" y="5638800"/>
            <a:ext cx="3352800" cy="1066800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FFCC"/>
            </a:extrusionClr>
          </a:sp3d>
        </p:spPr>
        <p:txBody>
          <a:bodyPr wrap="none" anchor="ctr">
            <a:flatTx/>
          </a:bodyPr>
          <a:lstStyle/>
          <a:p>
            <a:pPr algn="ctr"/>
            <a:r>
              <a:rPr lang="ru-RU" sz="6000" b="1"/>
              <a:t>девочку</a:t>
            </a:r>
          </a:p>
        </p:txBody>
      </p:sp>
      <p:sp>
        <p:nvSpPr>
          <p:cNvPr id="69637" name="Rectangle 5" descr="Полотно"/>
          <p:cNvSpPr>
            <a:spLocks noChangeArrowheads="1"/>
          </p:cNvSpPr>
          <p:nvPr/>
        </p:nvSpPr>
        <p:spPr bwMode="auto">
          <a:xfrm>
            <a:off x="457200" y="4191000"/>
            <a:ext cx="3200400" cy="838200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FFCC"/>
            </a:extrusionClr>
          </a:sp3d>
        </p:spPr>
        <p:txBody>
          <a:bodyPr wrap="none" anchor="ctr">
            <a:flatTx/>
          </a:bodyPr>
          <a:lstStyle/>
          <a:p>
            <a:pPr algn="ctr"/>
            <a:r>
              <a:rPr lang="ru-RU" sz="6000" b="1"/>
              <a:t>спасли</a:t>
            </a:r>
          </a:p>
        </p:txBody>
      </p:sp>
      <p:sp>
        <p:nvSpPr>
          <p:cNvPr id="69638" name="Rectangle 6" descr="Полотно"/>
          <p:cNvSpPr>
            <a:spLocks noChangeArrowheads="1"/>
          </p:cNvSpPr>
          <p:nvPr/>
        </p:nvSpPr>
        <p:spPr bwMode="auto">
          <a:xfrm>
            <a:off x="609600" y="5791200"/>
            <a:ext cx="1600200" cy="838200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FFCC"/>
            </a:extrusionClr>
          </a:sp3d>
        </p:spPr>
        <p:txBody>
          <a:bodyPr wrap="none" anchor="ctr">
            <a:flatTx/>
          </a:bodyPr>
          <a:lstStyle/>
          <a:p>
            <a:pPr algn="ctr"/>
            <a:r>
              <a:rPr lang="ru-RU" sz="6000" b="1"/>
              <a:t>Они</a:t>
            </a:r>
          </a:p>
        </p:txBody>
      </p:sp>
      <p:sp>
        <p:nvSpPr>
          <p:cNvPr id="69639" name="Rectangle 7" descr="Полотно"/>
          <p:cNvSpPr>
            <a:spLocks noChangeArrowheads="1"/>
          </p:cNvSpPr>
          <p:nvPr/>
        </p:nvSpPr>
        <p:spPr bwMode="auto">
          <a:xfrm>
            <a:off x="7162800" y="5562600"/>
            <a:ext cx="990600" cy="838200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FFCC"/>
            </a:extrusionClr>
          </a:sp3d>
        </p:spPr>
        <p:txBody>
          <a:bodyPr wrap="none" anchor="ctr">
            <a:flatTx/>
          </a:bodyPr>
          <a:lstStyle/>
          <a:p>
            <a:pPr algn="ctr"/>
            <a:r>
              <a:rPr lang="ru-RU" sz="6000" b="1"/>
              <a:t>и</a:t>
            </a:r>
          </a:p>
        </p:txBody>
      </p:sp>
      <p:sp>
        <p:nvSpPr>
          <p:cNvPr id="69640" name="Rectangle 8" descr="Полотно"/>
          <p:cNvSpPr>
            <a:spLocks noChangeArrowheads="1"/>
          </p:cNvSpPr>
          <p:nvPr/>
        </p:nvSpPr>
        <p:spPr bwMode="auto">
          <a:xfrm>
            <a:off x="3657600" y="533400"/>
            <a:ext cx="1295400" cy="838200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FFCC"/>
            </a:extrusionClr>
          </a:sp3d>
        </p:spPr>
        <p:txBody>
          <a:bodyPr wrap="none" anchor="ctr">
            <a:flatTx/>
          </a:bodyPr>
          <a:lstStyle/>
          <a:p>
            <a:pPr algn="ctr"/>
            <a:r>
              <a:rPr lang="ru-RU" sz="6000" b="1"/>
              <a:t>её</a:t>
            </a:r>
          </a:p>
        </p:txBody>
      </p:sp>
      <p:sp>
        <p:nvSpPr>
          <p:cNvPr id="69641" name="Rectangle 9" descr="Полотно"/>
          <p:cNvSpPr>
            <a:spLocks noChangeArrowheads="1"/>
          </p:cNvSpPr>
          <p:nvPr/>
        </p:nvSpPr>
        <p:spPr bwMode="auto">
          <a:xfrm>
            <a:off x="4876800" y="4114800"/>
            <a:ext cx="3505200" cy="838200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FFCC"/>
            </a:extrusionClr>
          </a:sp3d>
        </p:spPr>
        <p:txBody>
          <a:bodyPr wrap="none" anchor="ctr">
            <a:flatTx/>
          </a:bodyPr>
          <a:lstStyle/>
          <a:p>
            <a:pPr algn="ctr"/>
            <a:r>
              <a:rPr lang="ru-RU" sz="6000" b="1"/>
              <a:t>бабушку.</a:t>
            </a:r>
          </a:p>
        </p:txBody>
      </p:sp>
      <p:sp>
        <p:nvSpPr>
          <p:cNvPr id="69642" name="AutoShape 10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382000" y="6324600"/>
            <a:ext cx="609600" cy="381000"/>
          </a:xfrm>
          <a:prstGeom prst="actionButtonForwardNext">
            <a:avLst/>
          </a:prstGeom>
          <a:solidFill>
            <a:srgbClr val="99FF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 spd="med" advClick="0">
    <p:strips dir="ld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96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4.44444E-6 L -0.00417 -0.7833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96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-3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638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96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556E-17 -2.22222E-6 L 0.00833 -0.38333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696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" y="-1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63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96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0 L -0.29166 -0.41111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696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6" y="-2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63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696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22222E-6 L -0.32917 -0.38333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696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5" y="-1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639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696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1.11111E-6 L -0.32083 0.56111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696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0" y="2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640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696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1.11111E-6 L -0.225 0.03889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696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2" y="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641"/>
                  </p:tgtEl>
                </p:cond>
              </p:nextCondLst>
            </p:seq>
          </p:childTnLst>
        </p:cTn>
      </p:par>
    </p:tnLst>
    <p:bldLst>
      <p:bldP spid="69636" grpId="0" animBg="1"/>
      <p:bldP spid="69637" grpId="0" animBg="1"/>
      <p:bldP spid="69638" grpId="0" animBg="1"/>
      <p:bldP spid="69639" grpId="0" animBg="1"/>
      <p:bldP spid="69640" grpId="0" animBg="1"/>
      <p:bldP spid="6964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Picture 2" descr="3e9c9453e90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</p:spPr>
      </p:pic>
      <p:pic>
        <p:nvPicPr>
          <p:cNvPr id="70659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81600" y="3429000"/>
            <a:ext cx="268605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0660" name="Rectangle 4" descr="Полотно"/>
          <p:cNvSpPr>
            <a:spLocks noChangeArrowheads="1"/>
          </p:cNvSpPr>
          <p:nvPr/>
        </p:nvSpPr>
        <p:spPr bwMode="auto">
          <a:xfrm>
            <a:off x="4114800" y="5257800"/>
            <a:ext cx="1219200" cy="990600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FFCC"/>
            </a:extrusionClr>
          </a:sp3d>
        </p:spPr>
        <p:txBody>
          <a:bodyPr wrap="none" anchor="ctr">
            <a:flatTx/>
          </a:bodyPr>
          <a:lstStyle/>
          <a:p>
            <a:pPr algn="ctr"/>
            <a:r>
              <a:rPr lang="ru-RU" sz="6000" b="1"/>
              <a:t>в</a:t>
            </a:r>
          </a:p>
        </p:txBody>
      </p:sp>
      <p:sp>
        <p:nvSpPr>
          <p:cNvPr id="70661" name="Rectangle 5" descr="Полотно"/>
          <p:cNvSpPr>
            <a:spLocks noChangeArrowheads="1"/>
          </p:cNvSpPr>
          <p:nvPr/>
        </p:nvSpPr>
        <p:spPr bwMode="auto">
          <a:xfrm>
            <a:off x="304800" y="4343400"/>
            <a:ext cx="3581400" cy="1066800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FFCC"/>
            </a:extrusionClr>
          </a:sp3d>
        </p:spPr>
        <p:txBody>
          <a:bodyPr wrap="none" anchor="ctr">
            <a:flatTx/>
          </a:bodyPr>
          <a:lstStyle/>
          <a:p>
            <a:pPr algn="ctr"/>
            <a:r>
              <a:rPr lang="ru-RU" sz="6000" b="1"/>
              <a:t>остались</a:t>
            </a:r>
          </a:p>
        </p:txBody>
      </p:sp>
      <p:sp>
        <p:nvSpPr>
          <p:cNvPr id="70662" name="Rectangle 6" descr="Полотно"/>
          <p:cNvSpPr>
            <a:spLocks noChangeArrowheads="1"/>
          </p:cNvSpPr>
          <p:nvPr/>
        </p:nvSpPr>
        <p:spPr bwMode="auto">
          <a:xfrm>
            <a:off x="6324600" y="2514600"/>
            <a:ext cx="2438400" cy="838200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FFCC"/>
            </a:extrusionClr>
          </a:sp3d>
        </p:spPr>
        <p:txBody>
          <a:bodyPr wrap="none" anchor="ctr">
            <a:flatTx/>
          </a:bodyPr>
          <a:lstStyle/>
          <a:p>
            <a:pPr algn="ctr"/>
            <a:r>
              <a:rPr lang="ru-RU" sz="6000" b="1"/>
              <a:t>жить</a:t>
            </a:r>
          </a:p>
        </p:txBody>
      </p:sp>
      <p:sp>
        <p:nvSpPr>
          <p:cNvPr id="70663" name="Rectangle 7" descr="Полотно"/>
          <p:cNvSpPr>
            <a:spLocks noChangeArrowheads="1"/>
          </p:cNvSpPr>
          <p:nvPr/>
        </p:nvSpPr>
        <p:spPr bwMode="auto">
          <a:xfrm>
            <a:off x="152400" y="1676400"/>
            <a:ext cx="2743200" cy="838200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FFCC"/>
            </a:extrusionClr>
          </a:sp3d>
        </p:spPr>
        <p:txBody>
          <a:bodyPr wrap="none" anchor="ctr">
            <a:flatTx/>
          </a:bodyPr>
          <a:lstStyle/>
          <a:p>
            <a:pPr algn="ctr"/>
            <a:r>
              <a:rPr lang="ru-RU" sz="6000" b="1"/>
              <a:t>внучка</a:t>
            </a:r>
          </a:p>
        </p:txBody>
      </p:sp>
      <p:sp>
        <p:nvSpPr>
          <p:cNvPr id="70664" name="Rectangle 8" descr="Полотно"/>
          <p:cNvSpPr>
            <a:spLocks noChangeArrowheads="1"/>
          </p:cNvSpPr>
          <p:nvPr/>
        </p:nvSpPr>
        <p:spPr bwMode="auto">
          <a:xfrm>
            <a:off x="228600" y="2971800"/>
            <a:ext cx="1066800" cy="838200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FFCC"/>
            </a:extrusionClr>
          </a:sp3d>
        </p:spPr>
        <p:txBody>
          <a:bodyPr wrap="none" anchor="ctr">
            <a:flatTx/>
          </a:bodyPr>
          <a:lstStyle/>
          <a:p>
            <a:pPr algn="ctr"/>
            <a:r>
              <a:rPr lang="ru-RU" sz="6000" b="1"/>
              <a:t>и</a:t>
            </a:r>
          </a:p>
        </p:txBody>
      </p:sp>
      <p:sp>
        <p:nvSpPr>
          <p:cNvPr id="70665" name="Rectangle 9" descr="Полотно"/>
          <p:cNvSpPr>
            <a:spLocks noChangeArrowheads="1"/>
          </p:cNvSpPr>
          <p:nvPr/>
        </p:nvSpPr>
        <p:spPr bwMode="auto">
          <a:xfrm>
            <a:off x="1981200" y="3048000"/>
            <a:ext cx="3581400" cy="838200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FFCC"/>
            </a:extrusionClr>
          </a:sp3d>
        </p:spPr>
        <p:txBody>
          <a:bodyPr wrap="none" anchor="ctr">
            <a:flatTx/>
          </a:bodyPr>
          <a:lstStyle/>
          <a:p>
            <a:pPr algn="ctr"/>
            <a:r>
              <a:rPr lang="ru-RU" sz="6000" b="1"/>
              <a:t>Бабушка</a:t>
            </a:r>
          </a:p>
        </p:txBody>
      </p:sp>
      <p:sp>
        <p:nvSpPr>
          <p:cNvPr id="70666" name="Rectangle 10" descr="Полотно"/>
          <p:cNvSpPr>
            <a:spLocks noChangeArrowheads="1"/>
          </p:cNvSpPr>
          <p:nvPr/>
        </p:nvSpPr>
        <p:spPr bwMode="auto">
          <a:xfrm>
            <a:off x="381000" y="5715000"/>
            <a:ext cx="3124200" cy="838200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FFCC"/>
            </a:extrusionClr>
          </a:sp3d>
        </p:spPr>
        <p:txBody>
          <a:bodyPr wrap="none" anchor="ctr">
            <a:flatTx/>
          </a:bodyPr>
          <a:lstStyle/>
          <a:p>
            <a:pPr algn="ctr"/>
            <a:r>
              <a:rPr lang="ru-RU" sz="6000" b="1"/>
              <a:t>домике.</a:t>
            </a:r>
          </a:p>
        </p:txBody>
      </p:sp>
      <p:pic>
        <p:nvPicPr>
          <p:cNvPr id="70667" name="Picture 11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934200" y="3581400"/>
            <a:ext cx="245745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0668" name="AutoShape 12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382000" y="6324600"/>
            <a:ext cx="609600" cy="381000"/>
          </a:xfrm>
          <a:prstGeom prst="actionButtonForwardNext">
            <a:avLst/>
          </a:prstGeom>
          <a:solidFill>
            <a:srgbClr val="99FF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 spd="med" advClick="0">
    <p:strips dir="ld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06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4.44444E-6 L -0.17917 -0.3611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06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0" y="-1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66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06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4.44444E-6 L 0.44167 -0.35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706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1" y="-1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66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06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4.44444E-6 L 0.59583 -0.16112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706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8" y="-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663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06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11111E-6 L 0.00416 -0.33333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706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-1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661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706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2.22222E-6 L -0.19167 -0.06111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706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6" y="-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662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706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66667E-6 -3.33333E-6 L -0.30001 -0.25555 " pathEditMode="relative" ptsTypes="AA">
                                      <p:cBhvr>
                                        <p:cTn id="31" dur="2000" fill="hold"/>
                                        <p:tgtEl>
                                          <p:spTgt spid="706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660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706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05556 " pathEditMode="relative" ptsTypes="AA">
                                      <p:cBhvr>
                                        <p:cTn id="36" dur="2000" fill="hold"/>
                                        <p:tgtEl>
                                          <p:spTgt spid="706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666"/>
                  </p:tgtEl>
                </p:cond>
              </p:nextCondLst>
            </p:seq>
          </p:childTnLst>
        </p:cTn>
      </p:par>
    </p:tnLst>
    <p:bldLst>
      <p:bldP spid="70660" grpId="0" animBg="1"/>
      <p:bldP spid="70661" grpId="0" animBg="1"/>
      <p:bldP spid="70662" grpId="0" animBg="1"/>
      <p:bldP spid="70663" grpId="0" animBg="1"/>
      <p:bldP spid="70664" grpId="0" animBg="1"/>
      <p:bldP spid="70665" grpId="0" animBg="1"/>
      <p:bldP spid="7066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Picture 2" descr="0c9d281a2d67"/>
          <p:cNvPicPr>
            <a:picLocks noChangeAspect="1" noChangeArrowheads="1"/>
          </p:cNvPicPr>
          <p:nvPr/>
        </p:nvPicPr>
        <p:blipFill>
          <a:blip r:embed="rId2"/>
          <a:srcRect l="294" r="159" b="-5"/>
          <a:stretch>
            <a:fillRect/>
          </a:stretch>
        </p:blipFill>
        <p:spPr bwMode="auto">
          <a:xfrm>
            <a:off x="0" y="0"/>
            <a:ext cx="9144000" cy="6872288"/>
          </a:xfrm>
          <a:prstGeom prst="rect">
            <a:avLst/>
          </a:prstGeom>
          <a:noFill/>
        </p:spPr>
      </p:pic>
      <p:sp>
        <p:nvSpPr>
          <p:cNvPr id="71683" name="AutoShape 3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382000" y="6324600"/>
            <a:ext cx="609600" cy="381000"/>
          </a:xfrm>
          <a:prstGeom prst="actionButtonForwardNext">
            <a:avLst/>
          </a:prstGeom>
          <a:solidFill>
            <a:srgbClr val="99FF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1684" name="Text Box 4"/>
          <p:cNvSpPr txBox="1">
            <a:spLocks noChangeArrowheads="1"/>
          </p:cNvSpPr>
          <p:nvPr/>
        </p:nvSpPr>
        <p:spPr bwMode="auto">
          <a:xfrm>
            <a:off x="152400" y="0"/>
            <a:ext cx="89916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000" b="1">
                <a:solidFill>
                  <a:srgbClr val="FF33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Молодец!</a:t>
            </a:r>
            <a:r>
              <a:rPr lang="ru-RU" sz="3200">
                <a:effectLst>
                  <a:outerShdw blurRad="38100" dist="38100" dir="2700000" algn="tl">
                    <a:srgbClr val="C0C0C0"/>
                  </a:outerShdw>
                </a:effectLst>
              </a:rPr>
              <a:t> Ты справился с заданием!     Теперь в каждом предложении найди грамматическую основу.</a:t>
            </a:r>
          </a:p>
        </p:txBody>
      </p:sp>
      <p:pic>
        <p:nvPicPr>
          <p:cNvPr id="71685" name="Picture 5" descr="boy_work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48400" y="3352800"/>
            <a:ext cx="2600325" cy="2828925"/>
          </a:xfrm>
          <a:prstGeom prst="rect">
            <a:avLst/>
          </a:prstGeom>
          <a:noFill/>
        </p:spPr>
      </p:pic>
      <p:sp>
        <p:nvSpPr>
          <p:cNvPr id="71686" name="AutoShape 6"/>
          <p:cNvSpPr>
            <a:spLocks noChangeArrowheads="1"/>
          </p:cNvSpPr>
          <p:nvPr/>
        </p:nvSpPr>
        <p:spPr bwMode="auto">
          <a:xfrm>
            <a:off x="1371600" y="2057400"/>
            <a:ext cx="3962400" cy="2438400"/>
          </a:xfrm>
          <a:prstGeom prst="wedgeRoundRectCallout">
            <a:avLst>
              <a:gd name="adj1" fmla="val 75523"/>
              <a:gd name="adj2" fmla="val 36005"/>
              <a:gd name="adj3" fmla="val 16667"/>
            </a:avLst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50000"/>
              </a:spcBef>
            </a:pPr>
            <a:r>
              <a:rPr lang="ru-RU" sz="3200" b="1">
                <a:effectLst>
                  <a:outerShdw blurRad="38100" dist="38100" dir="2700000" algn="tl">
                    <a:srgbClr val="C0C0C0"/>
                  </a:outerShdw>
                </a:effectLst>
              </a:rPr>
              <a:t>Если ты забыл, что такое грамматическая основа, жми</a:t>
            </a:r>
          </a:p>
          <a:p>
            <a:pPr algn="ctr"/>
            <a:endParaRPr lang="ru-RU" sz="3200" b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71687" name="AutoShape 7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4267200" y="3733800"/>
            <a:ext cx="533400" cy="533400"/>
          </a:xfrm>
          <a:prstGeom prst="actionButtonHelp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 spd="med" advClick="0">
    <p:strips dir="l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 descr="0c9d281a2d67"/>
          <p:cNvPicPr>
            <a:picLocks noChangeAspect="1" noChangeArrowheads="1"/>
          </p:cNvPicPr>
          <p:nvPr/>
        </p:nvPicPr>
        <p:blipFill>
          <a:blip r:embed="rId2"/>
          <a:srcRect l="294" r="159" b="-5"/>
          <a:stretch>
            <a:fillRect/>
          </a:stretch>
        </p:blipFill>
        <p:spPr bwMode="auto">
          <a:xfrm>
            <a:off x="0" y="0"/>
            <a:ext cx="9144000" cy="6872288"/>
          </a:xfrm>
          <a:prstGeom prst="rect">
            <a:avLst/>
          </a:prstGeom>
          <a:noFill/>
        </p:spPr>
      </p:pic>
      <p:sp>
        <p:nvSpPr>
          <p:cNvPr id="72707" name="AutoShape 3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382000" y="6324600"/>
            <a:ext cx="609600" cy="381000"/>
          </a:xfrm>
          <a:prstGeom prst="actionButtonForwardNext">
            <a:avLst/>
          </a:prstGeom>
          <a:solidFill>
            <a:srgbClr val="99FF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2708" name="Text Box 4"/>
          <p:cNvSpPr txBox="1">
            <a:spLocks noChangeArrowheads="1"/>
          </p:cNvSpPr>
          <p:nvPr/>
        </p:nvSpPr>
        <p:spPr bwMode="auto">
          <a:xfrm>
            <a:off x="381000" y="228600"/>
            <a:ext cx="8534400" cy="612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>
                <a:effectLst>
                  <a:outerShdw blurRad="38100" dist="38100" dir="2700000" algn="tl">
                    <a:srgbClr val="C0C0C0"/>
                  </a:outerShdw>
                </a:effectLst>
              </a:rPr>
              <a:t>     </a:t>
            </a:r>
            <a:r>
              <a:rPr lang="ru-RU" sz="4400" b="1">
                <a:effectLst>
                  <a:outerShdw blurRad="38100" dist="38100" dir="2700000" algn="tl">
                    <a:srgbClr val="C0C0C0"/>
                  </a:outerShdw>
                </a:effectLst>
              </a:rPr>
              <a:t>Мама отправила  Красную     шапочку  к  бабушке.  Дорога шла  через  лес.  Там  живёт злой  волк. Он съел Красную шапочку и  бабушку.  На помощь  пришли  охотники. Они спасли девочку и её бабушку. Бабушка  и  внучка остались жить  в  домике.</a:t>
            </a:r>
          </a:p>
        </p:txBody>
      </p:sp>
    </p:spTree>
  </p:cSld>
  <p:clrMapOvr>
    <a:masterClrMapping/>
  </p:clrMapOvr>
  <p:transition spd="med" advClick="0">
    <p:strips dir="l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2" descr="0c9d281a2d67"/>
          <p:cNvPicPr>
            <a:picLocks noChangeAspect="1" noChangeArrowheads="1"/>
          </p:cNvPicPr>
          <p:nvPr/>
        </p:nvPicPr>
        <p:blipFill>
          <a:blip r:embed="rId2"/>
          <a:srcRect l="294" r="159" b="-5"/>
          <a:stretch>
            <a:fillRect/>
          </a:stretch>
        </p:blipFill>
        <p:spPr bwMode="auto">
          <a:xfrm>
            <a:off x="0" y="0"/>
            <a:ext cx="9144000" cy="6872288"/>
          </a:xfrm>
          <a:prstGeom prst="rect">
            <a:avLst/>
          </a:prstGeom>
          <a:noFill/>
        </p:spPr>
      </p:pic>
      <p:sp>
        <p:nvSpPr>
          <p:cNvPr id="73731" name="AutoShape 3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305800" y="6172200"/>
            <a:ext cx="609600" cy="533400"/>
          </a:xfrm>
          <a:prstGeom prst="actionButtonHome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3732" name="AutoShape 4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543800" y="6172200"/>
            <a:ext cx="533400" cy="533400"/>
          </a:xfrm>
          <a:prstGeom prst="actionButtonInformation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3733" name="Rectangle 5"/>
          <p:cNvSpPr>
            <a:spLocks noChangeArrowheads="1"/>
          </p:cNvSpPr>
          <p:nvPr/>
        </p:nvSpPr>
        <p:spPr bwMode="auto">
          <a:xfrm>
            <a:off x="228600" y="990600"/>
            <a:ext cx="8610600" cy="545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4400" b="1">
                <a:effectLst>
                  <a:outerShdw blurRad="38100" dist="38100" dir="2700000" algn="tl">
                    <a:srgbClr val="C0C0C0"/>
                  </a:outerShdw>
                </a:effectLst>
              </a:rPr>
              <a:t>1 пр. - </a:t>
            </a:r>
            <a:r>
              <a:rPr lang="ru-RU" sz="4400" b="1" u="sng">
                <a:effectLst>
                  <a:outerShdw blurRad="38100" dist="38100" dir="2700000" algn="tl">
                    <a:srgbClr val="C0C0C0"/>
                  </a:outerShdw>
                </a:effectLst>
              </a:rPr>
              <a:t>мама</a:t>
            </a:r>
            <a:r>
              <a:rPr lang="ru-RU" sz="4400" b="1">
                <a:effectLst>
                  <a:outerShdw blurRad="38100" dist="38100" dir="2700000" algn="tl">
                    <a:srgbClr val="C0C0C0"/>
                  </a:outerShdw>
                </a:effectLst>
              </a:rPr>
              <a:t>   </a:t>
            </a:r>
            <a:r>
              <a:rPr lang="ru-RU" sz="4400" b="1" u="sng">
                <a:effectLst>
                  <a:outerShdw blurRad="38100" dist="38100" dir="2700000" algn="tl">
                    <a:srgbClr val="C0C0C0"/>
                  </a:outerShdw>
                </a:effectLst>
              </a:rPr>
              <a:t>отправила</a:t>
            </a:r>
          </a:p>
          <a:p>
            <a:r>
              <a:rPr lang="ru-RU" sz="4400" b="1">
                <a:effectLst>
                  <a:outerShdw blurRad="38100" dist="38100" dir="2700000" algn="tl">
                    <a:srgbClr val="C0C0C0"/>
                  </a:outerShdw>
                </a:effectLst>
              </a:rPr>
              <a:t>2 пр. - </a:t>
            </a:r>
            <a:r>
              <a:rPr lang="ru-RU" sz="4400" b="1" u="sng">
                <a:effectLst>
                  <a:outerShdw blurRad="38100" dist="38100" dir="2700000" algn="tl">
                    <a:srgbClr val="C0C0C0"/>
                  </a:outerShdw>
                </a:effectLst>
              </a:rPr>
              <a:t>дорога</a:t>
            </a:r>
            <a:r>
              <a:rPr lang="ru-RU" sz="4400" b="1">
                <a:effectLst>
                  <a:outerShdw blurRad="38100" dist="38100" dir="2700000" algn="tl">
                    <a:srgbClr val="C0C0C0"/>
                  </a:outerShdw>
                </a:effectLst>
              </a:rPr>
              <a:t>   </a:t>
            </a:r>
            <a:r>
              <a:rPr lang="ru-RU" sz="4400" b="1" u="sng">
                <a:effectLst>
                  <a:outerShdw blurRad="38100" dist="38100" dir="2700000" algn="tl">
                    <a:srgbClr val="C0C0C0"/>
                  </a:outerShdw>
                </a:effectLst>
              </a:rPr>
              <a:t>шла</a:t>
            </a:r>
          </a:p>
          <a:p>
            <a:r>
              <a:rPr lang="ru-RU" sz="4400" b="1">
                <a:effectLst>
                  <a:outerShdw blurRad="38100" dist="38100" dir="2700000" algn="tl">
                    <a:srgbClr val="C0C0C0"/>
                  </a:outerShdw>
                </a:effectLst>
              </a:rPr>
              <a:t>3 пр. - </a:t>
            </a:r>
            <a:r>
              <a:rPr lang="ru-RU" sz="4400" b="1" u="sng">
                <a:effectLst>
                  <a:outerShdw blurRad="38100" dist="38100" dir="2700000" algn="tl">
                    <a:srgbClr val="C0C0C0"/>
                  </a:outerShdw>
                </a:effectLst>
              </a:rPr>
              <a:t>живёт </a:t>
            </a:r>
            <a:r>
              <a:rPr lang="ru-RU" sz="4400" b="1">
                <a:effectLst>
                  <a:outerShdw blurRad="38100" dist="38100" dir="2700000" algn="tl">
                    <a:srgbClr val="C0C0C0"/>
                  </a:outerShdw>
                </a:effectLst>
              </a:rPr>
              <a:t>  </a:t>
            </a:r>
            <a:r>
              <a:rPr lang="ru-RU" sz="4400" b="1" u="sng">
                <a:effectLst>
                  <a:outerShdw blurRad="38100" dist="38100" dir="2700000" algn="tl">
                    <a:srgbClr val="C0C0C0"/>
                  </a:outerShdw>
                </a:effectLst>
              </a:rPr>
              <a:t>волк</a:t>
            </a:r>
          </a:p>
          <a:p>
            <a:r>
              <a:rPr lang="ru-RU" sz="4400" b="1">
                <a:effectLst>
                  <a:outerShdw blurRad="38100" dist="38100" dir="2700000" algn="tl">
                    <a:srgbClr val="C0C0C0"/>
                  </a:outerShdw>
                </a:effectLst>
              </a:rPr>
              <a:t>4 пр. - </a:t>
            </a:r>
            <a:r>
              <a:rPr lang="ru-RU" sz="4400" b="1" u="sng">
                <a:effectLst>
                  <a:outerShdw blurRad="38100" dist="38100" dir="2700000" algn="tl">
                    <a:srgbClr val="C0C0C0"/>
                  </a:outerShdw>
                </a:effectLst>
              </a:rPr>
              <a:t>он</a:t>
            </a:r>
            <a:r>
              <a:rPr lang="ru-RU" sz="4400" b="1">
                <a:effectLst>
                  <a:outerShdw blurRad="38100" dist="38100" dir="2700000" algn="tl">
                    <a:srgbClr val="C0C0C0"/>
                  </a:outerShdw>
                </a:effectLst>
              </a:rPr>
              <a:t>  </a:t>
            </a:r>
            <a:r>
              <a:rPr lang="ru-RU" sz="4400" b="1" u="sng">
                <a:effectLst>
                  <a:outerShdw blurRad="38100" dist="38100" dir="2700000" algn="tl">
                    <a:srgbClr val="C0C0C0"/>
                  </a:outerShdw>
                </a:effectLst>
              </a:rPr>
              <a:t>съел</a:t>
            </a:r>
            <a:r>
              <a:rPr lang="ru-RU" sz="4400" u="sng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  <a:p>
            <a:r>
              <a:rPr lang="ru-RU" sz="4400" b="1">
                <a:effectLst>
                  <a:outerShdw blurRad="38100" dist="38100" dir="2700000" algn="tl">
                    <a:srgbClr val="C0C0C0"/>
                  </a:outerShdw>
                </a:effectLst>
              </a:rPr>
              <a:t>5 пр. - </a:t>
            </a:r>
            <a:r>
              <a:rPr lang="ru-RU" sz="4400" b="1" u="sng">
                <a:effectLst>
                  <a:outerShdw blurRad="38100" dist="38100" dir="2700000" algn="tl">
                    <a:srgbClr val="C0C0C0"/>
                  </a:outerShdw>
                </a:effectLst>
              </a:rPr>
              <a:t>пришли</a:t>
            </a:r>
            <a:r>
              <a:rPr lang="ru-RU" sz="4400" b="1">
                <a:effectLst>
                  <a:outerShdw blurRad="38100" dist="38100" dir="2700000" algn="tl">
                    <a:srgbClr val="C0C0C0"/>
                  </a:outerShdw>
                </a:effectLst>
              </a:rPr>
              <a:t>  </a:t>
            </a:r>
            <a:r>
              <a:rPr lang="ru-RU" sz="4400" b="1" u="sng">
                <a:effectLst>
                  <a:outerShdw blurRad="38100" dist="38100" dir="2700000" algn="tl">
                    <a:srgbClr val="C0C0C0"/>
                  </a:outerShdw>
                </a:effectLst>
              </a:rPr>
              <a:t>охотники</a:t>
            </a:r>
          </a:p>
          <a:p>
            <a:r>
              <a:rPr lang="ru-RU" sz="4400" b="1">
                <a:effectLst>
                  <a:outerShdw blurRad="38100" dist="38100" dir="2700000" algn="tl">
                    <a:srgbClr val="C0C0C0"/>
                  </a:outerShdw>
                </a:effectLst>
              </a:rPr>
              <a:t>6 пр. - </a:t>
            </a:r>
            <a:r>
              <a:rPr lang="ru-RU" sz="4400" b="1" u="sng">
                <a:effectLst>
                  <a:outerShdw blurRad="38100" dist="38100" dir="2700000" algn="tl">
                    <a:srgbClr val="C0C0C0"/>
                  </a:outerShdw>
                </a:effectLst>
              </a:rPr>
              <a:t>они</a:t>
            </a:r>
            <a:r>
              <a:rPr lang="ru-RU" sz="4400" b="1">
                <a:effectLst>
                  <a:outerShdw blurRad="38100" dist="38100" dir="2700000" algn="tl">
                    <a:srgbClr val="C0C0C0"/>
                  </a:outerShdw>
                </a:effectLst>
              </a:rPr>
              <a:t>  </a:t>
            </a:r>
            <a:r>
              <a:rPr lang="ru-RU" sz="4400" b="1" u="sng">
                <a:effectLst>
                  <a:outerShdw blurRad="38100" dist="38100" dir="2700000" algn="tl">
                    <a:srgbClr val="C0C0C0"/>
                  </a:outerShdw>
                </a:effectLst>
              </a:rPr>
              <a:t>спасли</a:t>
            </a:r>
            <a:r>
              <a:rPr lang="ru-RU" sz="440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endParaRPr lang="ru-RU" sz="4400" b="1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r>
              <a:rPr lang="ru-RU" sz="4400" b="1">
                <a:effectLst>
                  <a:outerShdw blurRad="38100" dist="38100" dir="2700000" algn="tl">
                    <a:srgbClr val="C0C0C0"/>
                  </a:outerShdw>
                </a:effectLst>
              </a:rPr>
              <a:t>7 пр. - </a:t>
            </a:r>
            <a:r>
              <a:rPr lang="ru-RU" sz="4400" b="1" u="sng">
                <a:effectLst>
                  <a:outerShdw blurRad="38100" dist="38100" dir="2700000" algn="tl">
                    <a:srgbClr val="C0C0C0"/>
                  </a:outerShdw>
                </a:effectLst>
              </a:rPr>
              <a:t>бабушка</a:t>
            </a:r>
            <a:r>
              <a:rPr lang="ru-RU" sz="4400" b="1">
                <a:effectLst>
                  <a:outerShdw blurRad="38100" dist="38100" dir="2700000" algn="tl">
                    <a:srgbClr val="C0C0C0"/>
                  </a:outerShdw>
                </a:effectLst>
              </a:rPr>
              <a:t>  и  </a:t>
            </a:r>
            <a:r>
              <a:rPr lang="ru-RU" sz="4400" b="1" u="sng">
                <a:effectLst>
                  <a:outerShdw blurRad="38100" dist="38100" dir="2700000" algn="tl">
                    <a:srgbClr val="C0C0C0"/>
                  </a:outerShdw>
                </a:effectLst>
              </a:rPr>
              <a:t>внучка </a:t>
            </a:r>
          </a:p>
          <a:p>
            <a:r>
              <a:rPr lang="ru-RU" sz="4400" b="1">
                <a:effectLst>
                  <a:outerShdw blurRad="38100" dist="38100" dir="2700000" algn="tl">
                    <a:srgbClr val="C0C0C0"/>
                  </a:outerShdw>
                </a:effectLst>
              </a:rPr>
              <a:t>           </a:t>
            </a:r>
            <a:r>
              <a:rPr lang="ru-RU" sz="4400" b="1" u="sng">
                <a:effectLst>
                  <a:outerShdw blurRad="38100" dist="38100" dir="2700000" algn="tl">
                    <a:srgbClr val="C0C0C0"/>
                  </a:outerShdw>
                </a:effectLst>
              </a:rPr>
              <a:t>остались жить</a:t>
            </a:r>
            <a:r>
              <a:rPr lang="ru-RU" sz="4400" b="1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</p:txBody>
      </p:sp>
      <p:sp>
        <p:nvSpPr>
          <p:cNvPr id="73734" name="Line 6"/>
          <p:cNvSpPr>
            <a:spLocks noChangeShapeType="1"/>
          </p:cNvSpPr>
          <p:nvPr/>
        </p:nvSpPr>
        <p:spPr bwMode="auto">
          <a:xfrm>
            <a:off x="4038600" y="1752600"/>
            <a:ext cx="2971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3735" name="Line 7"/>
          <p:cNvSpPr>
            <a:spLocks noChangeShapeType="1"/>
          </p:cNvSpPr>
          <p:nvPr/>
        </p:nvSpPr>
        <p:spPr bwMode="auto">
          <a:xfrm>
            <a:off x="4495800" y="2438400"/>
            <a:ext cx="1143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3736" name="Line 8"/>
          <p:cNvSpPr>
            <a:spLocks noChangeShapeType="1"/>
          </p:cNvSpPr>
          <p:nvPr/>
        </p:nvSpPr>
        <p:spPr bwMode="auto">
          <a:xfrm>
            <a:off x="2133600" y="3124200"/>
            <a:ext cx="1828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3737" name="Line 9"/>
          <p:cNvSpPr>
            <a:spLocks noChangeShapeType="1"/>
          </p:cNvSpPr>
          <p:nvPr/>
        </p:nvSpPr>
        <p:spPr bwMode="auto">
          <a:xfrm>
            <a:off x="3124200" y="3810000"/>
            <a:ext cx="1447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3738" name="Line 10"/>
          <p:cNvSpPr>
            <a:spLocks noChangeShapeType="1"/>
          </p:cNvSpPr>
          <p:nvPr/>
        </p:nvSpPr>
        <p:spPr bwMode="auto">
          <a:xfrm>
            <a:off x="1981200" y="6477000"/>
            <a:ext cx="4191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3739" name="Line 11"/>
          <p:cNvSpPr>
            <a:spLocks noChangeShapeType="1"/>
          </p:cNvSpPr>
          <p:nvPr/>
        </p:nvSpPr>
        <p:spPr bwMode="auto">
          <a:xfrm>
            <a:off x="3429000" y="5105400"/>
            <a:ext cx="2057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3740" name="Line 12"/>
          <p:cNvSpPr>
            <a:spLocks noChangeShapeType="1"/>
          </p:cNvSpPr>
          <p:nvPr/>
        </p:nvSpPr>
        <p:spPr bwMode="auto">
          <a:xfrm>
            <a:off x="2057400" y="4419600"/>
            <a:ext cx="2286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3741" name="Text Box 13"/>
          <p:cNvSpPr txBox="1">
            <a:spLocks noChangeArrowheads="1"/>
          </p:cNvSpPr>
          <p:nvPr/>
        </p:nvSpPr>
        <p:spPr bwMode="auto">
          <a:xfrm>
            <a:off x="1905000" y="152400"/>
            <a:ext cx="5029200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8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ПРОВЕРЬ:</a:t>
            </a:r>
          </a:p>
        </p:txBody>
      </p:sp>
    </p:spTree>
  </p:cSld>
  <p:clrMapOvr>
    <a:masterClrMapping/>
  </p:clrMapOvr>
  <p:transition spd="med" advClick="0">
    <p:strips dir="ld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2" descr="0c9d281a2d67"/>
          <p:cNvPicPr>
            <a:picLocks noChangeAspect="1" noChangeArrowheads="1"/>
          </p:cNvPicPr>
          <p:nvPr/>
        </p:nvPicPr>
        <p:blipFill>
          <a:blip r:embed="rId2"/>
          <a:srcRect l="294" r="159" b="-5"/>
          <a:stretch>
            <a:fillRect/>
          </a:stretch>
        </p:blipFill>
        <p:spPr bwMode="auto">
          <a:xfrm>
            <a:off x="0" y="0"/>
            <a:ext cx="9144000" cy="6872288"/>
          </a:xfrm>
          <a:prstGeom prst="rect">
            <a:avLst/>
          </a:prstGeom>
          <a:solidFill>
            <a:schemeClr val="accent2"/>
          </a:solidFill>
        </p:spPr>
      </p:pic>
      <p:sp>
        <p:nvSpPr>
          <p:cNvPr id="74755" name="Text Box 3"/>
          <p:cNvSpPr txBox="1">
            <a:spLocks noChangeArrowheads="1"/>
          </p:cNvSpPr>
          <p:nvPr/>
        </p:nvSpPr>
        <p:spPr bwMode="auto">
          <a:xfrm>
            <a:off x="914400" y="152400"/>
            <a:ext cx="7696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600" b="1" u="sng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Грамматическая основа</a:t>
            </a:r>
          </a:p>
        </p:txBody>
      </p:sp>
      <p:sp>
        <p:nvSpPr>
          <p:cNvPr id="74756" name="Line 4"/>
          <p:cNvSpPr>
            <a:spLocks noChangeShapeType="1"/>
          </p:cNvSpPr>
          <p:nvPr/>
        </p:nvSpPr>
        <p:spPr bwMode="auto">
          <a:xfrm flipH="1">
            <a:off x="2438400" y="914400"/>
            <a:ext cx="1524000" cy="838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4757" name="Line 5"/>
          <p:cNvSpPr>
            <a:spLocks noChangeShapeType="1"/>
          </p:cNvSpPr>
          <p:nvPr/>
        </p:nvSpPr>
        <p:spPr bwMode="auto">
          <a:xfrm>
            <a:off x="5029200" y="914400"/>
            <a:ext cx="1447800" cy="838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4758" name="Text Box 6"/>
          <p:cNvSpPr txBox="1">
            <a:spLocks noChangeArrowheads="1"/>
          </p:cNvSpPr>
          <p:nvPr/>
        </p:nvSpPr>
        <p:spPr bwMode="auto">
          <a:xfrm>
            <a:off x="457200" y="1752600"/>
            <a:ext cx="33528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 b="1" u="sng">
                <a:solidFill>
                  <a:srgbClr val="80008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подлежащее</a:t>
            </a:r>
          </a:p>
        </p:txBody>
      </p:sp>
      <p:sp>
        <p:nvSpPr>
          <p:cNvPr id="74759" name="Text Box 7"/>
          <p:cNvSpPr txBox="1">
            <a:spLocks noChangeArrowheads="1"/>
          </p:cNvSpPr>
          <p:nvPr/>
        </p:nvSpPr>
        <p:spPr bwMode="auto">
          <a:xfrm>
            <a:off x="5334000" y="1752600"/>
            <a:ext cx="32004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 b="1" u="sng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сказуемое</a:t>
            </a:r>
          </a:p>
        </p:txBody>
      </p:sp>
      <p:sp>
        <p:nvSpPr>
          <p:cNvPr id="74760" name="Text Box 8"/>
          <p:cNvSpPr txBox="1">
            <a:spLocks noChangeArrowheads="1"/>
          </p:cNvSpPr>
          <p:nvPr/>
        </p:nvSpPr>
        <p:spPr bwMode="auto">
          <a:xfrm>
            <a:off x="228600" y="2362200"/>
            <a:ext cx="3886200" cy="155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>
                <a:effectLst>
                  <a:outerShdw blurRad="38100" dist="38100" dir="2700000" algn="tl">
                    <a:srgbClr val="C0C0C0"/>
                  </a:outerShdw>
                </a:effectLst>
              </a:rPr>
              <a:t>(о ком? или             о чем? говорится   в предложении)</a:t>
            </a:r>
          </a:p>
        </p:txBody>
      </p:sp>
      <p:sp>
        <p:nvSpPr>
          <p:cNvPr id="74761" name="Text Box 9"/>
          <p:cNvSpPr txBox="1">
            <a:spLocks noChangeArrowheads="1"/>
          </p:cNvSpPr>
          <p:nvPr/>
        </p:nvSpPr>
        <p:spPr bwMode="auto">
          <a:xfrm>
            <a:off x="5181600" y="2438400"/>
            <a:ext cx="35814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>
                <a:effectLst>
                  <a:outerShdw blurRad="38100" dist="38100" dir="2700000" algn="tl">
                    <a:srgbClr val="C0C0C0"/>
                  </a:outerShdw>
                </a:effectLst>
              </a:rPr>
              <a:t>(Что говорится о подлежащем?)</a:t>
            </a:r>
          </a:p>
        </p:txBody>
      </p:sp>
      <p:sp>
        <p:nvSpPr>
          <p:cNvPr id="74762" name="Line 10"/>
          <p:cNvSpPr>
            <a:spLocks noChangeShapeType="1"/>
          </p:cNvSpPr>
          <p:nvPr/>
        </p:nvSpPr>
        <p:spPr bwMode="auto">
          <a:xfrm>
            <a:off x="5867400" y="2362200"/>
            <a:ext cx="2057400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4763" name="Rectangle 11"/>
          <p:cNvSpPr>
            <a:spLocks noChangeArrowheads="1"/>
          </p:cNvSpPr>
          <p:nvPr/>
        </p:nvSpPr>
        <p:spPr bwMode="auto">
          <a:xfrm>
            <a:off x="304800" y="4953000"/>
            <a:ext cx="81534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3600">
                <a:effectLst>
                  <a:outerShdw blurRad="38100" dist="38100" dir="2700000" algn="tl">
                    <a:srgbClr val="C0C0C0"/>
                  </a:outerShdw>
                </a:effectLst>
              </a:rPr>
              <a:t>По реке </a:t>
            </a:r>
            <a:r>
              <a:rPr lang="ru-RU" sz="3600" u="sng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плыл</a:t>
            </a:r>
            <a:r>
              <a:rPr lang="ru-RU" sz="360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sz="3600" u="sng">
                <a:solidFill>
                  <a:srgbClr val="80008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теплоход</a:t>
            </a:r>
            <a:r>
              <a:rPr lang="ru-RU" sz="3600">
                <a:effectLst>
                  <a:outerShdw blurRad="38100" dist="38100" dir="2700000" algn="tl">
                    <a:srgbClr val="C0C0C0"/>
                  </a:outerShdw>
                </a:effectLst>
              </a:rPr>
              <a:t>.</a:t>
            </a:r>
          </a:p>
        </p:txBody>
      </p:sp>
      <p:sp>
        <p:nvSpPr>
          <p:cNvPr id="74764" name="Line 12"/>
          <p:cNvSpPr>
            <a:spLocks noChangeShapeType="1"/>
          </p:cNvSpPr>
          <p:nvPr/>
        </p:nvSpPr>
        <p:spPr bwMode="auto">
          <a:xfrm>
            <a:off x="3657600" y="5867400"/>
            <a:ext cx="9906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4765" name="AutoShape 13">
            <a:hlinkClick r:id="" action="ppaction://hlinkshowjump?jump=lastslideviewed" highlightClick="1"/>
          </p:cNvPr>
          <p:cNvSpPr>
            <a:spLocks noChangeArrowheads="1"/>
          </p:cNvSpPr>
          <p:nvPr/>
        </p:nvSpPr>
        <p:spPr bwMode="auto">
          <a:xfrm>
            <a:off x="8229600" y="6096000"/>
            <a:ext cx="685800" cy="533400"/>
          </a:xfrm>
          <a:prstGeom prst="actionButtonBackPrevious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 spd="med" advClick="0">
    <p:strips dir="ld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WordArt 2"/>
          <p:cNvSpPr>
            <a:spLocks noChangeArrowheads="1" noChangeShapeType="1" noTextEdit="1"/>
          </p:cNvSpPr>
          <p:nvPr/>
        </p:nvSpPr>
        <p:spPr bwMode="auto">
          <a:xfrm>
            <a:off x="1295400" y="685800"/>
            <a:ext cx="6105525" cy="1430338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97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ru-RU" sz="6000" kern="10" normalizeH="1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Физкультминутка</a:t>
            </a:r>
          </a:p>
        </p:txBody>
      </p:sp>
      <p:pic>
        <p:nvPicPr>
          <p:cNvPr id="39938" name="Picture 3" descr="4[1]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00513" y="2209800"/>
            <a:ext cx="1436687" cy="1814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39" name="Picture 4" descr="b15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0" y="3733800"/>
            <a:ext cx="1676400" cy="1281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0" name="Picture 5" descr="b32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362200" y="3222625"/>
            <a:ext cx="1619250" cy="135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1" name="Picture 6" descr="b50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86200" y="4648200"/>
            <a:ext cx="1876425" cy="1411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2" name="Picture 7" descr="0071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11188" y="5300663"/>
            <a:ext cx="784225" cy="725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strips dir="ld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Text Box 2"/>
          <p:cNvSpPr txBox="1">
            <a:spLocks noChangeArrowheads="1"/>
          </p:cNvSpPr>
          <p:nvPr/>
        </p:nvSpPr>
        <p:spPr bwMode="auto">
          <a:xfrm>
            <a:off x="0" y="152400"/>
            <a:ext cx="9144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 u="sng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ОФОРМЛЕНИЕ ПРЕДЛОЖЕНИЙ НА  ПИСЬМЕ:</a:t>
            </a:r>
          </a:p>
        </p:txBody>
      </p:sp>
      <p:sp>
        <p:nvSpPr>
          <p:cNvPr id="89091" name="Text Box 3"/>
          <p:cNvSpPr txBox="1">
            <a:spLocks noChangeArrowheads="1"/>
          </p:cNvSpPr>
          <p:nvPr/>
        </p:nvSpPr>
        <p:spPr bwMode="auto">
          <a:xfrm>
            <a:off x="152400" y="914400"/>
            <a:ext cx="8763000" cy="457200"/>
          </a:xfrm>
          <a:prstGeom prst="rect">
            <a:avLst/>
          </a:prstGeom>
          <a:solidFill>
            <a:srgbClr val="00FFFF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/>
              <a:t>Начало предложения </a:t>
            </a:r>
            <a:r>
              <a:rPr lang="ru-RU"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всегда</a:t>
            </a:r>
            <a:r>
              <a:rPr lang="ru-RU" sz="2400"/>
              <a:t> пишется </a:t>
            </a:r>
            <a:r>
              <a:rPr lang="ru-RU"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 большой буквы</a:t>
            </a:r>
            <a:r>
              <a:rPr lang="ru-RU" sz="2400"/>
              <a:t>.</a:t>
            </a:r>
            <a:r>
              <a:rPr lang="ru-RU"/>
              <a:t> </a:t>
            </a:r>
          </a:p>
        </p:txBody>
      </p:sp>
      <p:sp>
        <p:nvSpPr>
          <p:cNvPr id="89092" name="Text Box 4"/>
          <p:cNvSpPr txBox="1">
            <a:spLocks noChangeArrowheads="1"/>
          </p:cNvSpPr>
          <p:nvPr/>
        </p:nvSpPr>
        <p:spPr bwMode="auto">
          <a:xfrm>
            <a:off x="228600" y="1600200"/>
            <a:ext cx="8610600" cy="1370013"/>
          </a:xfrm>
          <a:prstGeom prst="rect">
            <a:avLst/>
          </a:prstGeom>
          <a:solidFill>
            <a:srgbClr val="00FFFF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/>
              <a:t>Если  предложение </a:t>
            </a:r>
            <a:r>
              <a:rPr lang="ru-RU" sz="2400" b="1">
                <a:solidFill>
                  <a:srgbClr val="FF0000"/>
                </a:solidFill>
              </a:rPr>
              <a:t>повествовательное</a:t>
            </a:r>
            <a:r>
              <a:rPr lang="ru-RU" sz="2400" b="1"/>
              <a:t>, то в конце него ставится  </a:t>
            </a:r>
            <a:r>
              <a:rPr lang="ru-RU" sz="2400" b="1">
                <a:solidFill>
                  <a:srgbClr val="FF0000"/>
                </a:solidFill>
              </a:rPr>
              <a:t>точка</a:t>
            </a:r>
            <a:r>
              <a:rPr lang="ru-RU" sz="2400" b="1"/>
              <a:t>. </a:t>
            </a:r>
          </a:p>
          <a:p>
            <a:pPr>
              <a:spcBef>
                <a:spcPct val="50000"/>
              </a:spcBef>
            </a:pPr>
            <a:r>
              <a:rPr lang="ru-RU" sz="2400" b="1" i="1" u="sng">
                <a:solidFill>
                  <a:srgbClr val="6600CC"/>
                </a:solidFill>
              </a:rPr>
              <a:t>На</a:t>
            </a:r>
            <a:r>
              <a:rPr lang="ru-RU" sz="2400" b="1" i="1">
                <a:solidFill>
                  <a:srgbClr val="6600CC"/>
                </a:solidFill>
              </a:rPr>
              <a:t> улице идёт дождь</a:t>
            </a:r>
            <a:r>
              <a:rPr lang="ru-RU" sz="2400" b="1" i="1" u="sng">
                <a:solidFill>
                  <a:srgbClr val="6600CC"/>
                </a:solidFill>
              </a:rPr>
              <a:t>.</a:t>
            </a:r>
          </a:p>
        </p:txBody>
      </p:sp>
      <p:sp>
        <p:nvSpPr>
          <p:cNvPr id="89093" name="Text Box 5"/>
          <p:cNvSpPr txBox="1">
            <a:spLocks noChangeArrowheads="1"/>
          </p:cNvSpPr>
          <p:nvPr/>
        </p:nvSpPr>
        <p:spPr bwMode="auto">
          <a:xfrm>
            <a:off x="228600" y="3124200"/>
            <a:ext cx="8610600" cy="1370013"/>
          </a:xfrm>
          <a:prstGeom prst="rect">
            <a:avLst/>
          </a:prstGeom>
          <a:solidFill>
            <a:srgbClr val="00FFFF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/>
              <a:t>Если  предложение </a:t>
            </a:r>
            <a:r>
              <a:rPr lang="ru-RU"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вопросительное</a:t>
            </a:r>
            <a:r>
              <a:rPr lang="ru-RU" sz="2400"/>
              <a:t>, то в конце него ставится  </a:t>
            </a:r>
            <a:r>
              <a:rPr lang="ru-RU"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вопросительный знак</a:t>
            </a:r>
            <a:r>
              <a:rPr lang="ru-RU" sz="2400"/>
              <a:t>. </a:t>
            </a:r>
          </a:p>
          <a:p>
            <a:pPr>
              <a:spcBef>
                <a:spcPct val="50000"/>
              </a:spcBef>
            </a:pPr>
            <a:r>
              <a:rPr lang="ru-RU" sz="2400" b="1" i="1" u="sng">
                <a:solidFill>
                  <a:srgbClr val="6600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</a:t>
            </a:r>
            <a:r>
              <a:rPr lang="ru-RU" sz="2400" b="1" i="1">
                <a:solidFill>
                  <a:srgbClr val="6600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очему идёт дождь</a:t>
            </a:r>
            <a:r>
              <a:rPr lang="ru-RU" sz="2400" b="1" i="1" u="sng">
                <a:solidFill>
                  <a:srgbClr val="6600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?</a:t>
            </a:r>
          </a:p>
        </p:txBody>
      </p:sp>
      <p:sp>
        <p:nvSpPr>
          <p:cNvPr id="89094" name="Text Box 6"/>
          <p:cNvSpPr txBox="1">
            <a:spLocks noChangeArrowheads="1"/>
          </p:cNvSpPr>
          <p:nvPr/>
        </p:nvSpPr>
        <p:spPr bwMode="auto">
          <a:xfrm>
            <a:off x="304800" y="4724400"/>
            <a:ext cx="8839200" cy="1370013"/>
          </a:xfrm>
          <a:prstGeom prst="rect">
            <a:avLst/>
          </a:prstGeom>
          <a:solidFill>
            <a:srgbClr val="00FFFF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/>
              <a:t>Если предложение </a:t>
            </a:r>
            <a:r>
              <a:rPr lang="ru-RU"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восклицательное,</a:t>
            </a:r>
            <a:r>
              <a:rPr lang="ru-RU" sz="2400"/>
              <a:t> то в конце него ставится  </a:t>
            </a:r>
            <a:r>
              <a:rPr lang="ru-RU"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восклицательный знак</a:t>
            </a:r>
            <a:r>
              <a:rPr lang="ru-RU" sz="2400"/>
              <a:t>. </a:t>
            </a:r>
          </a:p>
          <a:p>
            <a:pPr>
              <a:spcBef>
                <a:spcPct val="50000"/>
              </a:spcBef>
            </a:pPr>
            <a:r>
              <a:rPr lang="ru-RU" sz="2400" b="1" i="1" u="sng">
                <a:solidFill>
                  <a:srgbClr val="6600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К</a:t>
            </a:r>
            <a:r>
              <a:rPr lang="ru-RU" sz="2400" b="1" i="1">
                <a:solidFill>
                  <a:srgbClr val="6600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ак прекрасен этот мир</a:t>
            </a:r>
            <a:r>
              <a:rPr lang="ru-RU" sz="2400" b="1" i="1" u="sng">
                <a:solidFill>
                  <a:srgbClr val="6600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! </a:t>
            </a:r>
            <a:r>
              <a:rPr lang="ru-RU" sz="2400" b="1" i="1">
                <a:solidFill>
                  <a:srgbClr val="6600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                                                           </a:t>
            </a:r>
          </a:p>
        </p:txBody>
      </p:sp>
    </p:spTree>
  </p:cSld>
  <p:clrMapOvr>
    <a:masterClrMapping/>
  </p:clrMapOvr>
  <p:transition spd="med" advClick="0">
    <p:strips dir="l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7"/>
          <p:cNvGrpSpPr>
            <a:grpSpLocks/>
          </p:cNvGrpSpPr>
          <p:nvPr/>
        </p:nvGrpSpPr>
        <p:grpSpPr bwMode="auto">
          <a:xfrm>
            <a:off x="1143000" y="4929188"/>
            <a:ext cx="4357688" cy="1857375"/>
            <a:chOff x="1191194" y="5000635"/>
            <a:chExt cx="4523814" cy="1785950"/>
          </a:xfrm>
        </p:grpSpPr>
        <p:pic>
          <p:nvPicPr>
            <p:cNvPr id="17419" name="Picture 2" descr="C:\Documents and Settings\Добро Пожаловать\Рабочий стол\Для сайта\Словарная работа\d92d6ff81f80.pn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rot="10800000">
              <a:off x="1191194" y="5000635"/>
              <a:ext cx="4523814" cy="1785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7420" name="Прямоугольник 5"/>
            <p:cNvSpPr>
              <a:spLocks noChangeArrowheads="1"/>
            </p:cNvSpPr>
            <p:nvPr/>
          </p:nvSpPr>
          <p:spPr bwMode="auto">
            <a:xfrm>
              <a:off x="1357290" y="5500702"/>
              <a:ext cx="4048746" cy="11079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sz="6600" b="1">
                  <a:solidFill>
                    <a:srgbClr val="000000"/>
                  </a:solidFill>
                  <a:latin typeface="Calibri" pitchFamily="34" charset="0"/>
                </a:rPr>
                <a:t>В…Р…БЕЙ</a:t>
              </a:r>
            </a:p>
          </p:txBody>
        </p:sp>
      </p:grpSp>
      <p:grpSp>
        <p:nvGrpSpPr>
          <p:cNvPr id="5" name="Группа 9"/>
          <p:cNvGrpSpPr>
            <a:grpSpLocks/>
          </p:cNvGrpSpPr>
          <p:nvPr/>
        </p:nvGrpSpPr>
        <p:grpSpPr bwMode="auto">
          <a:xfrm>
            <a:off x="4143375" y="0"/>
            <a:ext cx="4779963" cy="5286375"/>
            <a:chOff x="4143372" y="0"/>
            <a:chExt cx="4780212" cy="5286388"/>
          </a:xfrm>
        </p:grpSpPr>
        <p:grpSp>
          <p:nvGrpSpPr>
            <p:cNvPr id="17415" name="Группа 6"/>
            <p:cNvGrpSpPr>
              <a:grpSpLocks/>
            </p:cNvGrpSpPr>
            <p:nvPr/>
          </p:nvGrpSpPr>
          <p:grpSpPr bwMode="auto">
            <a:xfrm>
              <a:off x="4143372" y="0"/>
              <a:ext cx="4780212" cy="5286388"/>
              <a:chOff x="4500562" y="0"/>
              <a:chExt cx="4423022" cy="5072074"/>
            </a:xfrm>
          </p:grpSpPr>
          <p:pic>
            <p:nvPicPr>
              <p:cNvPr id="17417" name="Picture 11" descr="C:\Documents and Settings\Добро Пожаловать\Рабочий стол\Для сайта\Словарная работа\86648968f735.png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4500562" y="0"/>
                <a:ext cx="4423022" cy="507207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3" name="Прямоугольник 2"/>
              <p:cNvSpPr/>
              <p:nvPr/>
            </p:nvSpPr>
            <p:spPr>
              <a:xfrm>
                <a:off x="4857518" y="1285535"/>
                <a:ext cx="3500518" cy="708263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 fontAlgn="auto">
                  <a:spcBef>
                    <a:spcPct val="50000"/>
                  </a:spcBef>
                  <a:spcAft>
                    <a:spcPts val="0"/>
                  </a:spcAft>
                  <a:defRPr/>
                </a:pPr>
                <a:endParaRPr lang="ru-RU" sz="4000" b="1" dirty="0">
                  <a:effectLst>
                    <a:outerShdw blurRad="38100" dist="38100" dir="2700000" algn="tl">
                      <a:srgbClr val="000000"/>
                    </a:outerShdw>
                  </a:effectLst>
                  <a:latin typeface="+mn-lt"/>
                </a:endParaRPr>
              </a:p>
            </p:txBody>
          </p:sp>
        </p:grpSp>
        <p:sp>
          <p:nvSpPr>
            <p:cNvPr id="9" name="Прямоугольник 8"/>
            <p:cNvSpPr/>
            <p:nvPr/>
          </p:nvSpPr>
          <p:spPr>
            <a:xfrm>
              <a:off x="4714902" y="1214441"/>
              <a:ext cx="3643503" cy="3970347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 fontAlgn="auto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ru-RU" sz="3600" b="1" dirty="0">
                  <a:latin typeface="+mn-lt"/>
                </a:rPr>
                <a:t>Маленькая, но дерзкая, смелая и умная  птичка, благополучно живущая в шумных городах</a:t>
              </a:r>
              <a:r>
                <a:rPr lang="ru-RU" sz="3200" b="1" dirty="0">
                  <a:latin typeface="+mn-lt"/>
                </a:rPr>
                <a:t>.</a:t>
              </a:r>
              <a:endParaRPr lang="ru-RU" sz="6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endParaRPr>
            </a:p>
          </p:txBody>
        </p:sp>
      </p:grpSp>
      <p:pic>
        <p:nvPicPr>
          <p:cNvPr id="12" name="Picture 7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14282" y="1142984"/>
            <a:ext cx="3957638" cy="36601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Управляющая кнопка: звук 12">
            <a:hlinkClick r:id="" action="ppaction://noaction" highlightClick="1">
              <a:snd r:embed="rId5" name="воробей.wav"/>
            </a:hlinkClick>
          </p:cNvPr>
          <p:cNvSpPr/>
          <p:nvPr/>
        </p:nvSpPr>
        <p:spPr>
          <a:xfrm>
            <a:off x="6215074" y="5643578"/>
            <a:ext cx="857256" cy="857256"/>
          </a:xfrm>
          <a:prstGeom prst="actionButtonSound">
            <a:avLst/>
          </a:prstGeom>
          <a:gradFill flip="none" rotWithShape="1">
            <a:gsLst>
              <a:gs pos="0">
                <a:srgbClr val="A603AB"/>
              </a:gs>
              <a:gs pos="21001">
                <a:srgbClr val="0819FB"/>
              </a:gs>
              <a:gs pos="35001">
                <a:srgbClr val="1A8D48"/>
              </a:gs>
              <a:gs pos="52000">
                <a:srgbClr val="FFFF00"/>
              </a:gs>
              <a:gs pos="73000">
                <a:srgbClr val="EE3F17"/>
              </a:gs>
              <a:gs pos="88000">
                <a:srgbClr val="E81766"/>
              </a:gs>
              <a:gs pos="100000">
                <a:srgbClr val="A603AB"/>
              </a:gs>
            </a:gsLst>
            <a:path path="circle">
              <a:fillToRect l="100000" t="100000"/>
            </a:path>
            <a:tileRect r="-100000" b="-100000"/>
          </a:gradFill>
          <a:ln w="19050">
            <a:solidFill>
              <a:schemeClr val="tx1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ransition spd="med"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 idx="4294967295"/>
          </p:nvPr>
        </p:nvSpPr>
        <p:spPr>
          <a:noFill/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0000FF"/>
                </a:solidFill>
              </a:rPr>
              <a:t>Запиши из данных слов предложение :</a:t>
            </a: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79388" y="1905000"/>
            <a:ext cx="8640762" cy="2316163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sz="4400" b="1" smtClean="0"/>
              <a:t>  Б.жали, ручейки, в.сенние, и, перег.варивались, друг, вес.ло, с, другом.</a:t>
            </a:r>
          </a:p>
        </p:txBody>
      </p:sp>
      <p:pic>
        <p:nvPicPr>
          <p:cNvPr id="87044" name="Picture 28" descr="mc_17_1"/>
          <p:cNvPicPr>
            <a:picLocks noChangeAspect="1" noChangeArrowheads="1"/>
          </p:cNvPicPr>
          <p:nvPr>
            <p:ph sz="half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4787900" y="3860800"/>
            <a:ext cx="2814638" cy="2092325"/>
          </a:xfr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/>
          </p:cNvSpPr>
          <p:nvPr>
            <p:ph type="title"/>
          </p:nvPr>
        </p:nvSpPr>
        <p:spPr>
          <a:xfrm>
            <a:off x="457200" y="476250"/>
            <a:ext cx="8362950" cy="4248150"/>
          </a:xfrm>
        </p:spPr>
        <p:txBody>
          <a:bodyPr/>
          <a:lstStyle/>
          <a:p>
            <a:r>
              <a:rPr lang="ru-RU" sz="7200" smtClean="0"/>
              <a:t>Фонетический  разбор  слов.</a:t>
            </a:r>
          </a:p>
        </p:txBody>
      </p:sp>
    </p:spTree>
  </p:cSld>
  <p:clrMapOvr>
    <a:masterClrMapping/>
  </p:clrMapOvr>
  <p:transition spd="med">
    <p:strips dir="ld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/>
          </p:cNvSpPr>
          <p:nvPr>
            <p:ph type="title"/>
          </p:nvPr>
        </p:nvSpPr>
        <p:spPr>
          <a:xfrm>
            <a:off x="457200" y="1052513"/>
            <a:ext cx="8507413" cy="3671887"/>
          </a:xfrm>
        </p:spPr>
        <p:txBody>
          <a:bodyPr/>
          <a:lstStyle/>
          <a:p>
            <a:r>
              <a:rPr lang="ru-RU" sz="8000" smtClean="0"/>
              <a:t>Работа по вариантам.</a:t>
            </a:r>
          </a:p>
        </p:txBody>
      </p:sp>
    </p:spTree>
  </p:cSld>
  <p:clrMapOvr>
    <a:masterClrMapping/>
  </p:clrMapOvr>
  <p:transition spd="med">
    <p:strips dir="ld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9600" smtClean="0"/>
              <a:t>ТЕСТ.</a:t>
            </a:r>
          </a:p>
        </p:txBody>
      </p:sp>
      <p:sp>
        <p:nvSpPr>
          <p:cNvPr id="47106" name="Rectangle 3"/>
          <p:cNvSpPr>
            <a:spLocks noGrp="1"/>
          </p:cNvSpPr>
          <p:nvPr>
            <p:ph type="body" idx="1"/>
          </p:nvPr>
        </p:nvSpPr>
        <p:spPr>
          <a:xfrm>
            <a:off x="179388" y="1412875"/>
            <a:ext cx="8964612" cy="496887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4800" smtClean="0"/>
              <a:t>Начало предложения пишется </a:t>
            </a:r>
          </a:p>
          <a:p>
            <a:pPr>
              <a:lnSpc>
                <a:spcPct val="80000"/>
              </a:lnSpc>
            </a:pPr>
            <a:r>
              <a:rPr lang="ru-RU" sz="4800" smtClean="0"/>
              <a:t>В конце  предложения  ставится</a:t>
            </a:r>
          </a:p>
          <a:p>
            <a:pPr>
              <a:lnSpc>
                <a:spcPct val="80000"/>
              </a:lnSpc>
            </a:pPr>
            <a:r>
              <a:rPr lang="ru-RU" sz="4800" smtClean="0"/>
              <a:t> Главные члены  предложения – это</a:t>
            </a:r>
          </a:p>
          <a:p>
            <a:pPr>
              <a:lnSpc>
                <a:spcPct val="80000"/>
              </a:lnSpc>
            </a:pPr>
            <a:r>
              <a:rPr lang="ru-RU" sz="4800" smtClean="0"/>
              <a:t>Одной чертой подчеркиваем</a:t>
            </a:r>
          </a:p>
          <a:p>
            <a:pPr>
              <a:lnSpc>
                <a:spcPct val="80000"/>
              </a:lnSpc>
            </a:pPr>
            <a:r>
              <a:rPr lang="ru-RU" sz="4800" smtClean="0"/>
              <a:t>Двумя чертами подчеркиваем</a:t>
            </a:r>
          </a:p>
          <a:p>
            <a:pPr>
              <a:lnSpc>
                <a:spcPct val="80000"/>
              </a:lnSpc>
            </a:pPr>
            <a:endParaRPr lang="ru-RU" sz="2000" smtClean="0"/>
          </a:p>
          <a:p>
            <a:pPr>
              <a:lnSpc>
                <a:spcPct val="80000"/>
              </a:lnSpc>
            </a:pPr>
            <a:endParaRPr lang="ru-RU" sz="20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1"/>
          <p:cNvSpPr>
            <a:spLocks noChangeArrowheads="1"/>
          </p:cNvSpPr>
          <p:nvPr/>
        </p:nvSpPr>
        <p:spPr bwMode="auto">
          <a:xfrm>
            <a:off x="214313" y="500063"/>
            <a:ext cx="8131175" cy="526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>
              <a:tabLst>
                <a:tab pos="457200" algn="l"/>
              </a:tabLst>
            </a:pPr>
            <a:r>
              <a:rPr lang="ru-RU" sz="4800">
                <a:solidFill>
                  <a:srgbClr val="0000CC"/>
                </a:solidFill>
                <a:latin typeface="Calibri" pitchFamily="34" charset="0"/>
                <a:cs typeface="Times New Roman" pitchFamily="18" charset="0"/>
              </a:rPr>
              <a:t>Продолжи предложения:</a:t>
            </a:r>
            <a:endParaRPr lang="ru-RU" sz="4800">
              <a:solidFill>
                <a:srgbClr val="0000CC"/>
              </a:solidFill>
              <a:latin typeface="Verdana" pitchFamily="34" charset="0"/>
            </a:endParaRPr>
          </a:p>
          <a:p>
            <a:pPr eaLnBrk="0" hangingPunct="0">
              <a:tabLst>
                <a:tab pos="457200" algn="l"/>
              </a:tabLst>
            </a:pPr>
            <a:r>
              <a:rPr lang="ru-RU" sz="480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Сегодня на уроке:</a:t>
            </a:r>
            <a:endParaRPr lang="ru-RU" sz="4800">
              <a:solidFill>
                <a:srgbClr val="FF0000"/>
              </a:solidFill>
              <a:latin typeface="Verdana" pitchFamily="34" charset="0"/>
            </a:endParaRPr>
          </a:p>
          <a:p>
            <a:pPr eaLnBrk="0" hangingPunct="0">
              <a:buFontTx/>
              <a:buChar char="•"/>
              <a:tabLst>
                <a:tab pos="457200" algn="l"/>
              </a:tabLst>
            </a:pPr>
            <a:r>
              <a:rPr lang="ru-RU" sz="4800" b="1">
                <a:solidFill>
                  <a:srgbClr val="0000CC"/>
                </a:solidFill>
                <a:latin typeface="Calibri" pitchFamily="34" charset="0"/>
                <a:cs typeface="Times New Roman" pitchFamily="18" charset="0"/>
              </a:rPr>
              <a:t>я учился…</a:t>
            </a:r>
            <a:endParaRPr lang="ru-RU" sz="4800">
              <a:solidFill>
                <a:srgbClr val="0000CC"/>
              </a:solidFill>
              <a:latin typeface="Verdana" pitchFamily="34" charset="0"/>
            </a:endParaRPr>
          </a:p>
          <a:p>
            <a:pPr eaLnBrk="0" hangingPunct="0">
              <a:buFontTx/>
              <a:buChar char="•"/>
              <a:tabLst>
                <a:tab pos="457200" algn="l"/>
              </a:tabLst>
            </a:pPr>
            <a:r>
              <a:rPr lang="ru-RU" sz="4800" b="1">
                <a:solidFill>
                  <a:srgbClr val="0000CC"/>
                </a:solidFill>
                <a:latin typeface="Calibri" pitchFamily="34" charset="0"/>
                <a:cs typeface="Times New Roman" pitchFamily="18" charset="0"/>
              </a:rPr>
              <a:t>я вспомнил…</a:t>
            </a:r>
            <a:endParaRPr lang="ru-RU" sz="4800">
              <a:solidFill>
                <a:srgbClr val="0000CC"/>
              </a:solidFill>
              <a:latin typeface="Verdana" pitchFamily="34" charset="0"/>
            </a:endParaRPr>
          </a:p>
          <a:p>
            <a:pPr eaLnBrk="0" hangingPunct="0">
              <a:buFontTx/>
              <a:buChar char="•"/>
              <a:tabLst>
                <a:tab pos="457200" algn="l"/>
              </a:tabLst>
            </a:pPr>
            <a:r>
              <a:rPr lang="ru-RU" sz="4800" b="1">
                <a:solidFill>
                  <a:srgbClr val="0000CC"/>
                </a:solidFill>
                <a:latin typeface="Calibri" pitchFamily="34" charset="0"/>
                <a:cs typeface="Times New Roman" pitchFamily="18" charset="0"/>
              </a:rPr>
              <a:t>я смог…</a:t>
            </a:r>
            <a:endParaRPr lang="ru-RU" sz="4800">
              <a:solidFill>
                <a:srgbClr val="0000CC"/>
              </a:solidFill>
              <a:latin typeface="Verdana" pitchFamily="34" charset="0"/>
            </a:endParaRPr>
          </a:p>
          <a:p>
            <a:pPr eaLnBrk="0" hangingPunct="0">
              <a:buFontTx/>
              <a:buChar char="•"/>
              <a:tabLst>
                <a:tab pos="457200" algn="l"/>
              </a:tabLst>
            </a:pPr>
            <a:r>
              <a:rPr lang="ru-RU" sz="4800" b="1">
                <a:solidFill>
                  <a:srgbClr val="0000CC"/>
                </a:solidFill>
                <a:latin typeface="Calibri" pitchFamily="34" charset="0"/>
                <a:cs typeface="Times New Roman" pitchFamily="18" charset="0"/>
              </a:rPr>
              <a:t>было трудно…</a:t>
            </a:r>
            <a:endParaRPr lang="ru-RU" sz="4800">
              <a:solidFill>
                <a:srgbClr val="0000CC"/>
              </a:solidFill>
              <a:latin typeface="Verdana" pitchFamily="34" charset="0"/>
            </a:endParaRPr>
          </a:p>
          <a:p>
            <a:pPr eaLnBrk="0" hangingPunct="0">
              <a:buFontTx/>
              <a:buChar char="•"/>
              <a:tabLst>
                <a:tab pos="457200" algn="l"/>
              </a:tabLst>
            </a:pPr>
            <a:r>
              <a:rPr lang="ru-RU" sz="4800" b="1">
                <a:solidFill>
                  <a:srgbClr val="0000CC"/>
                </a:solidFill>
                <a:latin typeface="Calibri" pitchFamily="34" charset="0"/>
                <a:cs typeface="Times New Roman" pitchFamily="18" charset="0"/>
              </a:rPr>
              <a:t>дома надо поработать над…</a:t>
            </a:r>
            <a:endParaRPr lang="ru-RU" sz="4800">
              <a:solidFill>
                <a:srgbClr val="0000CC"/>
              </a:solidFill>
              <a:latin typeface="Verdana" pitchFamily="34" charset="0"/>
            </a:endParaRPr>
          </a:p>
        </p:txBody>
      </p:sp>
    </p:spTree>
  </p:cSld>
  <p:clrMapOvr>
    <a:masterClrMapping/>
  </p:clrMapOvr>
  <p:transition spd="med">
    <p:strips dir="ld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WordArt 2"/>
          <p:cNvSpPr>
            <a:spLocks noChangeArrowheads="1" noChangeShapeType="1" noTextEdit="1"/>
          </p:cNvSpPr>
          <p:nvPr/>
        </p:nvSpPr>
        <p:spPr bwMode="auto">
          <a:xfrm>
            <a:off x="1066800" y="1600200"/>
            <a:ext cx="6781800" cy="3810000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97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ru-RU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Спасибо за урок!</a:t>
            </a:r>
          </a:p>
        </p:txBody>
      </p:sp>
    </p:spTree>
  </p:cSld>
  <p:clrMapOvr>
    <a:masterClrMapping/>
  </p:clrMapOvr>
  <p:transition spd="med"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6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6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6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7"/>
          <p:cNvGrpSpPr>
            <a:grpSpLocks/>
          </p:cNvGrpSpPr>
          <p:nvPr/>
        </p:nvGrpSpPr>
        <p:grpSpPr bwMode="auto">
          <a:xfrm>
            <a:off x="1143000" y="4929188"/>
            <a:ext cx="4357688" cy="1857375"/>
            <a:chOff x="1191194" y="5000635"/>
            <a:chExt cx="4523814" cy="1785950"/>
          </a:xfrm>
        </p:grpSpPr>
        <p:pic>
          <p:nvPicPr>
            <p:cNvPr id="18443" name="Picture 2" descr="C:\Documents and Settings\Добро Пожаловать\Рабочий стол\Для сайта\Словарная работа\d92d6ff81f80.pn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rot="10800000">
              <a:off x="1191194" y="5000635"/>
              <a:ext cx="4523814" cy="1785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444" name="Прямоугольник 5"/>
            <p:cNvSpPr>
              <a:spLocks noChangeArrowheads="1"/>
            </p:cNvSpPr>
            <p:nvPr/>
          </p:nvSpPr>
          <p:spPr bwMode="auto">
            <a:xfrm>
              <a:off x="1357290" y="5500702"/>
              <a:ext cx="4048746" cy="10653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sz="6600" b="1">
                  <a:solidFill>
                    <a:srgbClr val="000000"/>
                  </a:solidFill>
                  <a:latin typeface="Calibri" pitchFamily="34" charset="0"/>
                </a:rPr>
                <a:t>С…Р…КА</a:t>
              </a:r>
            </a:p>
          </p:txBody>
        </p:sp>
      </p:grpSp>
      <p:grpSp>
        <p:nvGrpSpPr>
          <p:cNvPr id="5" name="Группа 9"/>
          <p:cNvGrpSpPr>
            <a:grpSpLocks/>
          </p:cNvGrpSpPr>
          <p:nvPr/>
        </p:nvGrpSpPr>
        <p:grpSpPr bwMode="auto">
          <a:xfrm>
            <a:off x="4506913" y="0"/>
            <a:ext cx="4779962" cy="5286375"/>
            <a:chOff x="4143372" y="0"/>
            <a:chExt cx="4780212" cy="5286388"/>
          </a:xfrm>
        </p:grpSpPr>
        <p:grpSp>
          <p:nvGrpSpPr>
            <p:cNvPr id="18439" name="Группа 6"/>
            <p:cNvGrpSpPr>
              <a:grpSpLocks/>
            </p:cNvGrpSpPr>
            <p:nvPr/>
          </p:nvGrpSpPr>
          <p:grpSpPr bwMode="auto">
            <a:xfrm>
              <a:off x="4143372" y="0"/>
              <a:ext cx="4780212" cy="5286388"/>
              <a:chOff x="4500562" y="0"/>
              <a:chExt cx="4423022" cy="5072074"/>
            </a:xfrm>
          </p:grpSpPr>
          <p:pic>
            <p:nvPicPr>
              <p:cNvPr id="18441" name="Picture 11" descr="C:\Documents and Settings\Добро Пожаловать\Рабочий стол\Для сайта\Словарная работа\86648968f735.png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4500562" y="0"/>
                <a:ext cx="4423022" cy="507207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3" name="Прямоугольник 2"/>
              <p:cNvSpPr/>
              <p:nvPr/>
            </p:nvSpPr>
            <p:spPr>
              <a:xfrm>
                <a:off x="4857518" y="1285535"/>
                <a:ext cx="3500519" cy="708263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 fontAlgn="auto">
                  <a:spcBef>
                    <a:spcPct val="50000"/>
                  </a:spcBef>
                  <a:spcAft>
                    <a:spcPts val="0"/>
                  </a:spcAft>
                  <a:defRPr/>
                </a:pPr>
                <a:endParaRPr lang="ru-RU" sz="4000" b="1" dirty="0">
                  <a:effectLst>
                    <a:outerShdw blurRad="38100" dist="38100" dir="2700000" algn="tl">
                      <a:srgbClr val="000000"/>
                    </a:outerShdw>
                  </a:effectLst>
                  <a:latin typeface="+mn-lt"/>
                </a:endParaRPr>
              </a:p>
            </p:txBody>
          </p:sp>
        </p:grpSp>
        <p:sp>
          <p:nvSpPr>
            <p:cNvPr id="18440" name="Прямоугольник 8"/>
            <p:cNvSpPr>
              <a:spLocks noChangeArrowheads="1"/>
            </p:cNvSpPr>
            <p:nvPr/>
          </p:nvSpPr>
          <p:spPr bwMode="auto">
            <a:xfrm>
              <a:off x="4572000" y="1214422"/>
              <a:ext cx="3786214" cy="39703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sz="3600" b="1">
                  <a:latin typeface="Calibri" pitchFamily="34" charset="0"/>
                </a:rPr>
                <a:t>Птица с белыми перьями в крыльях. Ей свойственно прятать в своём  гнезде блестящие предметы.</a:t>
              </a:r>
              <a:endParaRPr lang="ru-RU" sz="6600" b="1">
                <a:latin typeface="Calibri" pitchFamily="34" charset="0"/>
              </a:endParaRPr>
            </a:p>
          </p:txBody>
        </p:sp>
      </p:grpSp>
      <p:pic>
        <p:nvPicPr>
          <p:cNvPr id="11" name="Picture 8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57158" y="1357298"/>
            <a:ext cx="3657600" cy="32861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Управляющая кнопка: звук 11">
            <a:hlinkClick r:id="" action="ppaction://noaction" highlightClick="1">
              <a:snd r:embed="rId5" name="сорока.wav"/>
            </a:hlinkClick>
          </p:cNvPr>
          <p:cNvSpPr/>
          <p:nvPr/>
        </p:nvSpPr>
        <p:spPr>
          <a:xfrm>
            <a:off x="6215074" y="5643578"/>
            <a:ext cx="857256" cy="857256"/>
          </a:xfrm>
          <a:prstGeom prst="actionButtonSound">
            <a:avLst/>
          </a:prstGeom>
          <a:gradFill flip="none" rotWithShape="1">
            <a:gsLst>
              <a:gs pos="0">
                <a:srgbClr val="A603AB"/>
              </a:gs>
              <a:gs pos="21001">
                <a:srgbClr val="0819FB"/>
              </a:gs>
              <a:gs pos="35001">
                <a:srgbClr val="1A8D48"/>
              </a:gs>
              <a:gs pos="52000">
                <a:srgbClr val="FFFF00"/>
              </a:gs>
              <a:gs pos="73000">
                <a:srgbClr val="EE3F17"/>
              </a:gs>
              <a:gs pos="88000">
                <a:srgbClr val="E81766"/>
              </a:gs>
              <a:gs pos="100000">
                <a:srgbClr val="A603AB"/>
              </a:gs>
            </a:gsLst>
            <a:path path="circle">
              <a:fillToRect l="100000" t="100000"/>
            </a:path>
            <a:tileRect r="-100000" b="-100000"/>
          </a:gradFill>
          <a:ln w="19050">
            <a:solidFill>
              <a:schemeClr val="tx1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ransition spd="med"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7"/>
          <p:cNvGrpSpPr>
            <a:grpSpLocks/>
          </p:cNvGrpSpPr>
          <p:nvPr/>
        </p:nvGrpSpPr>
        <p:grpSpPr bwMode="auto">
          <a:xfrm>
            <a:off x="1143000" y="4929188"/>
            <a:ext cx="4357688" cy="1857375"/>
            <a:chOff x="1191194" y="5000635"/>
            <a:chExt cx="4523814" cy="1785950"/>
          </a:xfrm>
        </p:grpSpPr>
        <p:pic>
          <p:nvPicPr>
            <p:cNvPr id="19467" name="Picture 2" descr="C:\Documents and Settings\Добро Пожаловать\Рабочий стол\Для сайта\Словарная работа\d92d6ff81f80.pn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rot="10800000">
              <a:off x="1191194" y="5000635"/>
              <a:ext cx="4523814" cy="1785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468" name="Прямоугольник 5"/>
            <p:cNvSpPr>
              <a:spLocks noChangeArrowheads="1"/>
            </p:cNvSpPr>
            <p:nvPr/>
          </p:nvSpPr>
          <p:spPr bwMode="auto">
            <a:xfrm>
              <a:off x="1357290" y="5500702"/>
              <a:ext cx="4048746" cy="10653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sz="6600" b="1">
                  <a:solidFill>
                    <a:srgbClr val="000000"/>
                  </a:solidFill>
                  <a:latin typeface="Calibri" pitchFamily="34" charset="0"/>
                </a:rPr>
                <a:t>П…ТУХ</a:t>
              </a:r>
            </a:p>
          </p:txBody>
        </p:sp>
      </p:grpSp>
      <p:grpSp>
        <p:nvGrpSpPr>
          <p:cNvPr id="5" name="Группа 9"/>
          <p:cNvGrpSpPr>
            <a:grpSpLocks/>
          </p:cNvGrpSpPr>
          <p:nvPr/>
        </p:nvGrpSpPr>
        <p:grpSpPr bwMode="auto">
          <a:xfrm>
            <a:off x="4364038" y="0"/>
            <a:ext cx="4779962" cy="5286375"/>
            <a:chOff x="4143372" y="0"/>
            <a:chExt cx="4780212" cy="6015736"/>
          </a:xfrm>
        </p:grpSpPr>
        <p:grpSp>
          <p:nvGrpSpPr>
            <p:cNvPr id="19463" name="Группа 6"/>
            <p:cNvGrpSpPr>
              <a:grpSpLocks/>
            </p:cNvGrpSpPr>
            <p:nvPr/>
          </p:nvGrpSpPr>
          <p:grpSpPr bwMode="auto">
            <a:xfrm>
              <a:off x="4143372" y="0"/>
              <a:ext cx="4780212" cy="5286388"/>
              <a:chOff x="4500562" y="0"/>
              <a:chExt cx="4423022" cy="5072074"/>
            </a:xfrm>
          </p:grpSpPr>
          <p:pic>
            <p:nvPicPr>
              <p:cNvPr id="19465" name="Picture 11" descr="C:\Documents and Settings\Добро Пожаловать\Рабочий стол\Для сайта\Словарная работа\86648968f735.png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4500562" y="0"/>
                <a:ext cx="4423022" cy="507207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3" name="Прямоугольник 2"/>
              <p:cNvSpPr/>
              <p:nvPr/>
            </p:nvSpPr>
            <p:spPr>
              <a:xfrm>
                <a:off x="4857518" y="1286101"/>
                <a:ext cx="3500519" cy="707182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 fontAlgn="auto">
                  <a:spcBef>
                    <a:spcPct val="50000"/>
                  </a:spcBef>
                  <a:spcAft>
                    <a:spcPts val="0"/>
                  </a:spcAft>
                  <a:defRPr/>
                </a:pPr>
                <a:endParaRPr lang="ru-RU" sz="4000" b="1" dirty="0">
                  <a:effectLst>
                    <a:outerShdw blurRad="38100" dist="38100" dir="2700000" algn="tl">
                      <a:srgbClr val="000000"/>
                    </a:outerShdw>
                  </a:effectLst>
                  <a:latin typeface="+mn-lt"/>
                </a:endParaRPr>
              </a:p>
            </p:txBody>
          </p:sp>
        </p:grpSp>
        <p:sp>
          <p:nvSpPr>
            <p:cNvPr id="19464" name="Прямоугольник 8"/>
            <p:cNvSpPr>
              <a:spLocks noChangeArrowheads="1"/>
            </p:cNvSpPr>
            <p:nvPr/>
          </p:nvSpPr>
          <p:spPr bwMode="auto">
            <a:xfrm>
              <a:off x="4572000" y="1214422"/>
              <a:ext cx="3786214" cy="48013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sz="5400" b="1">
                  <a:latin typeface="Calibri" pitchFamily="34" charset="0"/>
                </a:rPr>
                <a:t>Задиристая домашняя  птица.</a:t>
              </a:r>
            </a:p>
            <a:p>
              <a:pPr algn="ctr">
                <a:spcBef>
                  <a:spcPct val="50000"/>
                </a:spcBef>
              </a:pPr>
              <a:endParaRPr lang="ru-RU" sz="9600" b="1">
                <a:latin typeface="Calibri" pitchFamily="34" charset="0"/>
              </a:endParaRPr>
            </a:p>
          </p:txBody>
        </p:sp>
      </p:grp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42910" y="1142984"/>
            <a:ext cx="3607413" cy="37147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Управляющая кнопка: звук 10">
            <a:hlinkClick r:id="" action="ppaction://noaction" highlightClick="1">
              <a:snd r:embed="rId5" name="петух.wav"/>
            </a:hlinkClick>
          </p:cNvPr>
          <p:cNvSpPr/>
          <p:nvPr/>
        </p:nvSpPr>
        <p:spPr>
          <a:xfrm>
            <a:off x="6215074" y="5643578"/>
            <a:ext cx="857256" cy="857256"/>
          </a:xfrm>
          <a:prstGeom prst="actionButtonSound">
            <a:avLst/>
          </a:prstGeom>
          <a:gradFill flip="none" rotWithShape="1">
            <a:gsLst>
              <a:gs pos="0">
                <a:srgbClr val="A603AB"/>
              </a:gs>
              <a:gs pos="21001">
                <a:srgbClr val="0819FB"/>
              </a:gs>
              <a:gs pos="35001">
                <a:srgbClr val="1A8D48"/>
              </a:gs>
              <a:gs pos="52000">
                <a:srgbClr val="FFFF00"/>
              </a:gs>
              <a:gs pos="73000">
                <a:srgbClr val="EE3F17"/>
              </a:gs>
              <a:gs pos="88000">
                <a:srgbClr val="E81766"/>
              </a:gs>
              <a:gs pos="100000">
                <a:srgbClr val="A603AB"/>
              </a:gs>
            </a:gsLst>
            <a:path path="circle">
              <a:fillToRect l="100000" t="100000"/>
            </a:path>
            <a:tileRect r="-100000" b="-100000"/>
          </a:gradFill>
          <a:ln w="19050">
            <a:solidFill>
              <a:schemeClr val="tx1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ransition spd="med"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7"/>
          <p:cNvGrpSpPr>
            <a:grpSpLocks/>
          </p:cNvGrpSpPr>
          <p:nvPr/>
        </p:nvGrpSpPr>
        <p:grpSpPr bwMode="auto">
          <a:xfrm>
            <a:off x="1143000" y="4929188"/>
            <a:ext cx="4357688" cy="1857375"/>
            <a:chOff x="1191194" y="5000635"/>
            <a:chExt cx="4523814" cy="1785950"/>
          </a:xfrm>
        </p:grpSpPr>
        <p:pic>
          <p:nvPicPr>
            <p:cNvPr id="20491" name="Picture 2" descr="C:\Documents and Settings\Добро Пожаловать\Рабочий стол\Для сайта\Словарная работа\d92d6ff81f80.pn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rot="10800000">
              <a:off x="1191194" y="5000635"/>
              <a:ext cx="4523814" cy="1785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0492" name="Прямоугольник 5"/>
            <p:cNvSpPr>
              <a:spLocks noChangeArrowheads="1"/>
            </p:cNvSpPr>
            <p:nvPr/>
          </p:nvSpPr>
          <p:spPr bwMode="auto">
            <a:xfrm>
              <a:off x="1357290" y="5500702"/>
              <a:ext cx="4048746" cy="10653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sz="6600" b="1">
                  <a:solidFill>
                    <a:srgbClr val="000000"/>
                  </a:solidFill>
                  <a:latin typeface="Calibri" pitchFamily="34" charset="0"/>
                </a:rPr>
                <a:t>В…Р…НА</a:t>
              </a:r>
            </a:p>
          </p:txBody>
        </p:sp>
      </p:grpSp>
      <p:grpSp>
        <p:nvGrpSpPr>
          <p:cNvPr id="5" name="Группа 9"/>
          <p:cNvGrpSpPr>
            <a:grpSpLocks/>
          </p:cNvGrpSpPr>
          <p:nvPr/>
        </p:nvGrpSpPr>
        <p:grpSpPr bwMode="auto">
          <a:xfrm>
            <a:off x="4506913" y="0"/>
            <a:ext cx="4779962" cy="5286375"/>
            <a:chOff x="4143372" y="0"/>
            <a:chExt cx="4780212" cy="5286388"/>
          </a:xfrm>
        </p:grpSpPr>
        <p:grpSp>
          <p:nvGrpSpPr>
            <p:cNvPr id="20487" name="Группа 6"/>
            <p:cNvGrpSpPr>
              <a:grpSpLocks/>
            </p:cNvGrpSpPr>
            <p:nvPr/>
          </p:nvGrpSpPr>
          <p:grpSpPr bwMode="auto">
            <a:xfrm>
              <a:off x="4143372" y="0"/>
              <a:ext cx="4780212" cy="5286388"/>
              <a:chOff x="4500562" y="0"/>
              <a:chExt cx="4423022" cy="5072074"/>
            </a:xfrm>
          </p:grpSpPr>
          <p:pic>
            <p:nvPicPr>
              <p:cNvPr id="20489" name="Picture 11" descr="C:\Documents and Settings\Добро Пожаловать\Рабочий стол\Для сайта\Словарная работа\86648968f735.png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4500562" y="0"/>
                <a:ext cx="4423022" cy="507207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0490" name="Прямоугольник 2"/>
              <p:cNvSpPr>
                <a:spLocks noChangeArrowheads="1"/>
              </p:cNvSpPr>
              <p:nvPr/>
            </p:nvSpPr>
            <p:spPr bwMode="auto">
              <a:xfrm>
                <a:off x="4857752" y="1285860"/>
                <a:ext cx="3500462" cy="6791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endParaRPr lang="ru-RU" sz="4000" b="1">
                  <a:latin typeface="Calibri" pitchFamily="34" charset="0"/>
                </a:endParaRPr>
              </a:p>
            </p:txBody>
          </p:sp>
        </p:grpSp>
        <p:sp>
          <p:nvSpPr>
            <p:cNvPr id="20488" name="Прямоугольник 8"/>
            <p:cNvSpPr>
              <a:spLocks noChangeArrowheads="1"/>
            </p:cNvSpPr>
            <p:nvPr/>
          </p:nvSpPr>
          <p:spPr bwMode="auto">
            <a:xfrm>
              <a:off x="4572000" y="1214422"/>
              <a:ext cx="3786214" cy="39703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sz="3600" b="1">
                  <a:latin typeface="Calibri" pitchFamily="34" charset="0"/>
                </a:rPr>
                <a:t>Существует два вида этих птиц: серая и чёрная. Разоряет  большое количество птичьих гнёзд.</a:t>
              </a:r>
              <a:endParaRPr lang="ru-RU" sz="6600" b="1">
                <a:latin typeface="Calibri" pitchFamily="34" charset="0"/>
              </a:endParaRPr>
            </a:p>
          </p:txBody>
        </p:sp>
      </p:grp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214414" y="857232"/>
            <a:ext cx="3214710" cy="41563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Управляющая кнопка: звук 10">
            <a:hlinkClick r:id="" action="ppaction://noaction" highlightClick="1">
              <a:snd r:embed="rId5" name="ворона.wav"/>
            </a:hlinkClick>
          </p:cNvPr>
          <p:cNvSpPr/>
          <p:nvPr/>
        </p:nvSpPr>
        <p:spPr>
          <a:xfrm>
            <a:off x="6215074" y="5643578"/>
            <a:ext cx="857256" cy="857256"/>
          </a:xfrm>
          <a:prstGeom prst="actionButtonSound">
            <a:avLst/>
          </a:prstGeom>
          <a:gradFill flip="none" rotWithShape="1">
            <a:gsLst>
              <a:gs pos="0">
                <a:srgbClr val="A603AB"/>
              </a:gs>
              <a:gs pos="21001">
                <a:srgbClr val="0819FB"/>
              </a:gs>
              <a:gs pos="35001">
                <a:srgbClr val="1A8D48"/>
              </a:gs>
              <a:gs pos="52000">
                <a:srgbClr val="FFFF00"/>
              </a:gs>
              <a:gs pos="73000">
                <a:srgbClr val="EE3F17"/>
              </a:gs>
              <a:gs pos="88000">
                <a:srgbClr val="E81766"/>
              </a:gs>
              <a:gs pos="100000">
                <a:srgbClr val="A603AB"/>
              </a:gs>
            </a:gsLst>
            <a:path path="circle">
              <a:fillToRect l="100000" t="100000"/>
            </a:path>
            <a:tileRect r="-100000" b="-100000"/>
          </a:gradFill>
          <a:ln w="19050">
            <a:solidFill>
              <a:schemeClr val="tx1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ransition spd="med"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>
            <a:grpSpLocks/>
          </p:cNvGrpSpPr>
          <p:nvPr/>
        </p:nvGrpSpPr>
        <p:grpSpPr bwMode="auto">
          <a:xfrm>
            <a:off x="4500563" y="0"/>
            <a:ext cx="4422775" cy="5072063"/>
            <a:chOff x="4500562" y="0"/>
            <a:chExt cx="4423022" cy="5072074"/>
          </a:xfrm>
        </p:grpSpPr>
        <p:pic>
          <p:nvPicPr>
            <p:cNvPr id="21513" name="Picture 11" descr="C:\Documents and Settings\Добро Пожаловать\Рабочий стол\Для сайта\Словарная работа\86648968f735.pn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4500562" y="0"/>
              <a:ext cx="4423022" cy="50720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" name="Прямоугольник 2"/>
            <p:cNvSpPr/>
            <p:nvPr/>
          </p:nvSpPr>
          <p:spPr>
            <a:xfrm>
              <a:off x="4857769" y="1285878"/>
              <a:ext cx="3500633" cy="3170245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 fontAlgn="auto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ru-RU" sz="4000" b="1" dirty="0">
                  <a:effectLst>
                    <a:outerShdw blurRad="38100" dist="38100" dir="2700000" algn="tl">
                      <a:srgbClr val="000000"/>
                    </a:outerShdw>
                  </a:effectLst>
                  <a:latin typeface="+mn-lt"/>
                </a:rPr>
                <a:t>Буро-серая птичка,</a:t>
              </a:r>
              <a:r>
                <a:rPr lang="ru-RU" sz="3600" b="1" dirty="0">
                  <a:effectLst>
                    <a:outerShdw blurRad="38100" dist="38100" dir="2700000" algn="tl">
                      <a:srgbClr val="000000"/>
                    </a:outerShdw>
                  </a:effectLst>
                  <a:latin typeface="+mn-lt"/>
                </a:rPr>
                <a:t>  </a:t>
              </a:r>
              <a:r>
                <a:rPr lang="ru-RU" sz="4000" b="1" dirty="0">
                  <a:effectLst>
                    <a:outerShdw blurRad="38100" dist="38100" dir="2700000" algn="tl">
                      <a:srgbClr val="000000"/>
                    </a:outerShdw>
                  </a:effectLst>
                  <a:latin typeface="+mn-lt"/>
                </a:rPr>
                <a:t>отличающаяся красивым пением.</a:t>
              </a:r>
            </a:p>
          </p:txBody>
        </p:sp>
      </p:grp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142976" y="785794"/>
            <a:ext cx="2847975" cy="4267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8" name="Группа 7"/>
          <p:cNvGrpSpPr>
            <a:grpSpLocks/>
          </p:cNvGrpSpPr>
          <p:nvPr/>
        </p:nvGrpSpPr>
        <p:grpSpPr bwMode="auto">
          <a:xfrm>
            <a:off x="1143000" y="5000625"/>
            <a:ext cx="4524375" cy="1785938"/>
            <a:chOff x="1191194" y="5000635"/>
            <a:chExt cx="4523814" cy="1785950"/>
          </a:xfrm>
        </p:grpSpPr>
        <p:pic>
          <p:nvPicPr>
            <p:cNvPr id="21511" name="Picture 2" descr="C:\Documents and Settings\Добро Пожаловать\Рабочий стол\Для сайта\Словарная работа\d92d6ff81f80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 rot="10800000">
              <a:off x="1191194" y="5000635"/>
              <a:ext cx="4523814" cy="1785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1512" name="Прямоугольник 5"/>
            <p:cNvSpPr>
              <a:spLocks noChangeArrowheads="1"/>
            </p:cNvSpPr>
            <p:nvPr/>
          </p:nvSpPr>
          <p:spPr bwMode="auto">
            <a:xfrm>
              <a:off x="1357290" y="5500702"/>
              <a:ext cx="3857652" cy="11079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6600" b="1">
                  <a:solidFill>
                    <a:srgbClr val="000000"/>
                  </a:solidFill>
                  <a:latin typeface="Calibri" pitchFamily="34" charset="0"/>
                </a:rPr>
                <a:t>С…Л…ВЕЙ</a:t>
              </a:r>
            </a:p>
          </p:txBody>
        </p:sp>
      </p:grpSp>
      <p:sp>
        <p:nvSpPr>
          <p:cNvPr id="10" name="Управляющая кнопка: звук 9">
            <a:hlinkClick r:id="" action="ppaction://noaction" highlightClick="1">
              <a:snd r:embed="rId5" name="соловей.wav"/>
            </a:hlinkClick>
          </p:cNvPr>
          <p:cNvSpPr/>
          <p:nvPr/>
        </p:nvSpPr>
        <p:spPr>
          <a:xfrm>
            <a:off x="6215074" y="5643578"/>
            <a:ext cx="857256" cy="857256"/>
          </a:xfrm>
          <a:prstGeom prst="actionButtonSound">
            <a:avLst/>
          </a:prstGeom>
          <a:gradFill flip="none" rotWithShape="1">
            <a:gsLst>
              <a:gs pos="0">
                <a:srgbClr val="A603AB"/>
              </a:gs>
              <a:gs pos="21001">
                <a:srgbClr val="0819FB"/>
              </a:gs>
              <a:gs pos="35001">
                <a:srgbClr val="1A8D48"/>
              </a:gs>
              <a:gs pos="52000">
                <a:srgbClr val="FFFF00"/>
              </a:gs>
              <a:gs pos="73000">
                <a:srgbClr val="EE3F17"/>
              </a:gs>
              <a:gs pos="88000">
                <a:srgbClr val="E81766"/>
              </a:gs>
              <a:gs pos="100000">
                <a:srgbClr val="A603AB"/>
              </a:gs>
            </a:gsLst>
            <a:path path="circle">
              <a:fillToRect l="100000" t="100000"/>
            </a:path>
            <a:tileRect r="-100000" b="-100000"/>
          </a:gradFill>
          <a:ln w="19050">
            <a:solidFill>
              <a:schemeClr val="tx1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ransition spd="med"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7"/>
          <p:cNvGrpSpPr>
            <a:grpSpLocks/>
          </p:cNvGrpSpPr>
          <p:nvPr/>
        </p:nvGrpSpPr>
        <p:grpSpPr bwMode="auto">
          <a:xfrm>
            <a:off x="1143000" y="5000625"/>
            <a:ext cx="4524375" cy="1785938"/>
            <a:chOff x="1191194" y="5000635"/>
            <a:chExt cx="4523814" cy="1785950"/>
          </a:xfrm>
        </p:grpSpPr>
        <p:pic>
          <p:nvPicPr>
            <p:cNvPr id="22539" name="Picture 2" descr="C:\Documents and Settings\Добро Пожаловать\Рабочий стол\Для сайта\Словарная работа\d92d6ff81f80.pn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rot="10800000">
              <a:off x="1191194" y="5000635"/>
              <a:ext cx="4523814" cy="1785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2540" name="Прямоугольник 5"/>
            <p:cNvSpPr>
              <a:spLocks noChangeArrowheads="1"/>
            </p:cNvSpPr>
            <p:nvPr/>
          </p:nvSpPr>
          <p:spPr bwMode="auto">
            <a:xfrm>
              <a:off x="1357290" y="5500702"/>
              <a:ext cx="3857652" cy="11079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sz="6600" b="1">
                  <a:solidFill>
                    <a:srgbClr val="000000"/>
                  </a:solidFill>
                  <a:latin typeface="Calibri" pitchFamily="34" charset="0"/>
                </a:rPr>
                <a:t>С…НИЦА</a:t>
              </a:r>
            </a:p>
          </p:txBody>
        </p:sp>
      </p:grpSp>
      <p:grpSp>
        <p:nvGrpSpPr>
          <p:cNvPr id="10" name="Группа 9"/>
          <p:cNvGrpSpPr>
            <a:grpSpLocks/>
          </p:cNvGrpSpPr>
          <p:nvPr/>
        </p:nvGrpSpPr>
        <p:grpSpPr bwMode="auto">
          <a:xfrm>
            <a:off x="4143375" y="0"/>
            <a:ext cx="4779963" cy="5286375"/>
            <a:chOff x="4143372" y="0"/>
            <a:chExt cx="4780212" cy="5286388"/>
          </a:xfrm>
        </p:grpSpPr>
        <p:grpSp>
          <p:nvGrpSpPr>
            <p:cNvPr id="22535" name="Группа 6"/>
            <p:cNvGrpSpPr>
              <a:grpSpLocks/>
            </p:cNvGrpSpPr>
            <p:nvPr/>
          </p:nvGrpSpPr>
          <p:grpSpPr bwMode="auto">
            <a:xfrm>
              <a:off x="4143372" y="0"/>
              <a:ext cx="4780212" cy="5286388"/>
              <a:chOff x="4500562" y="0"/>
              <a:chExt cx="4423022" cy="5072074"/>
            </a:xfrm>
          </p:grpSpPr>
          <p:pic>
            <p:nvPicPr>
              <p:cNvPr id="22537" name="Picture 11" descr="C:\Documents and Settings\Добро Пожаловать\Рабочий стол\Для сайта\Словарная работа\86648968f735.png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4500562" y="0"/>
                <a:ext cx="4423022" cy="507207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3" name="Прямоугольник 2"/>
              <p:cNvSpPr/>
              <p:nvPr/>
            </p:nvSpPr>
            <p:spPr>
              <a:xfrm>
                <a:off x="4857518" y="1285535"/>
                <a:ext cx="3500518" cy="708263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 fontAlgn="auto">
                  <a:spcBef>
                    <a:spcPct val="50000"/>
                  </a:spcBef>
                  <a:spcAft>
                    <a:spcPts val="0"/>
                  </a:spcAft>
                  <a:defRPr/>
                </a:pPr>
                <a:endParaRPr lang="ru-RU" sz="4000" b="1" dirty="0">
                  <a:effectLst>
                    <a:outerShdw blurRad="38100" dist="38100" dir="2700000" algn="tl">
                      <a:srgbClr val="000000"/>
                    </a:outerShdw>
                  </a:effectLst>
                  <a:latin typeface="+mn-lt"/>
                </a:endParaRPr>
              </a:p>
            </p:txBody>
          </p:sp>
        </p:grpSp>
        <p:sp>
          <p:nvSpPr>
            <p:cNvPr id="9" name="Прямоугольник 8"/>
            <p:cNvSpPr/>
            <p:nvPr/>
          </p:nvSpPr>
          <p:spPr>
            <a:xfrm>
              <a:off x="4714902" y="1214441"/>
              <a:ext cx="3429179" cy="378619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 fontAlgn="auto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ru-RU" sz="4000" b="1" dirty="0">
                  <a:effectLst>
                    <a:outerShdw blurRad="38100" dist="38100" dir="2700000" algn="tl">
                      <a:srgbClr val="000000"/>
                    </a:outerShdw>
                  </a:effectLst>
                  <a:latin typeface="+mn-lt"/>
                </a:rPr>
                <a:t>Небольшая пёстрая  зимующая птица. Живёт в парках и садах.</a:t>
              </a:r>
              <a:endParaRPr lang="ru-RU" sz="72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endParaRPr>
            </a:p>
          </p:txBody>
        </p:sp>
      </p:grpSp>
      <p:pic>
        <p:nvPicPr>
          <p:cNvPr id="11" name="Picture 9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00034" y="1142984"/>
            <a:ext cx="3581400" cy="3581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Управляющая кнопка: звук 11">
            <a:hlinkClick r:id="" action="ppaction://noaction" highlightClick="1">
              <a:snd r:embed="rId5" name="синица.wav"/>
            </a:hlinkClick>
          </p:cNvPr>
          <p:cNvSpPr/>
          <p:nvPr/>
        </p:nvSpPr>
        <p:spPr>
          <a:xfrm>
            <a:off x="6215074" y="5643578"/>
            <a:ext cx="857256" cy="857256"/>
          </a:xfrm>
          <a:prstGeom prst="actionButtonSound">
            <a:avLst/>
          </a:prstGeom>
          <a:gradFill flip="none" rotWithShape="1">
            <a:gsLst>
              <a:gs pos="0">
                <a:srgbClr val="A603AB"/>
              </a:gs>
              <a:gs pos="21001">
                <a:srgbClr val="0819FB"/>
              </a:gs>
              <a:gs pos="35001">
                <a:srgbClr val="1A8D48"/>
              </a:gs>
              <a:gs pos="52000">
                <a:srgbClr val="FFFF00"/>
              </a:gs>
              <a:gs pos="73000">
                <a:srgbClr val="EE3F17"/>
              </a:gs>
              <a:gs pos="88000">
                <a:srgbClr val="E81766"/>
              </a:gs>
              <a:gs pos="100000">
                <a:srgbClr val="A603AB"/>
              </a:gs>
            </a:gsLst>
            <a:path path="circle">
              <a:fillToRect l="100000" t="100000"/>
            </a:path>
            <a:tileRect r="-100000" b="-100000"/>
          </a:gradFill>
          <a:ln w="19050">
            <a:solidFill>
              <a:schemeClr val="tx1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ransition spd="med"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7"/>
          <p:cNvGrpSpPr>
            <a:grpSpLocks/>
          </p:cNvGrpSpPr>
          <p:nvPr/>
        </p:nvGrpSpPr>
        <p:grpSpPr bwMode="auto">
          <a:xfrm>
            <a:off x="1143000" y="5000625"/>
            <a:ext cx="4524375" cy="1785938"/>
            <a:chOff x="1191194" y="5000635"/>
            <a:chExt cx="4523814" cy="1785950"/>
          </a:xfrm>
        </p:grpSpPr>
        <p:pic>
          <p:nvPicPr>
            <p:cNvPr id="23563" name="Picture 2" descr="C:\Documents and Settings\Добро Пожаловать\Рабочий стол\Для сайта\Словарная работа\d92d6ff81f80.pn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rot="10800000">
              <a:off x="1191194" y="5000635"/>
              <a:ext cx="4523814" cy="1785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3564" name="Прямоугольник 5"/>
            <p:cNvSpPr>
              <a:spLocks noChangeArrowheads="1"/>
            </p:cNvSpPr>
            <p:nvPr/>
          </p:nvSpPr>
          <p:spPr bwMode="auto">
            <a:xfrm>
              <a:off x="1357290" y="5500702"/>
              <a:ext cx="3857652" cy="11079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sz="6600" b="1">
                  <a:solidFill>
                    <a:srgbClr val="000000"/>
                  </a:solidFill>
                  <a:latin typeface="Calibri" pitchFamily="34" charset="0"/>
                </a:rPr>
                <a:t>П…НГВИН</a:t>
              </a:r>
            </a:p>
          </p:txBody>
        </p:sp>
      </p:grpSp>
      <p:grpSp>
        <p:nvGrpSpPr>
          <p:cNvPr id="5" name="Группа 9"/>
          <p:cNvGrpSpPr>
            <a:grpSpLocks/>
          </p:cNvGrpSpPr>
          <p:nvPr/>
        </p:nvGrpSpPr>
        <p:grpSpPr bwMode="auto">
          <a:xfrm>
            <a:off x="4143375" y="0"/>
            <a:ext cx="4857750" cy="5214938"/>
            <a:chOff x="4143372" y="0"/>
            <a:chExt cx="4780212" cy="5286388"/>
          </a:xfrm>
        </p:grpSpPr>
        <p:grpSp>
          <p:nvGrpSpPr>
            <p:cNvPr id="23559" name="Группа 6"/>
            <p:cNvGrpSpPr>
              <a:grpSpLocks/>
            </p:cNvGrpSpPr>
            <p:nvPr/>
          </p:nvGrpSpPr>
          <p:grpSpPr bwMode="auto">
            <a:xfrm>
              <a:off x="4143372" y="0"/>
              <a:ext cx="4780212" cy="5286388"/>
              <a:chOff x="4500562" y="0"/>
              <a:chExt cx="4423022" cy="5072074"/>
            </a:xfrm>
          </p:grpSpPr>
          <p:pic>
            <p:nvPicPr>
              <p:cNvPr id="23561" name="Picture 11" descr="C:\Documents and Settings\Добро Пожаловать\Рабочий стол\Для сайта\Словарная работа\86648968f735.png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4500562" y="0"/>
                <a:ext cx="4423022" cy="507207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3" name="Прямоугольник 2"/>
              <p:cNvSpPr/>
              <p:nvPr/>
            </p:nvSpPr>
            <p:spPr>
              <a:xfrm>
                <a:off x="4857584" y="1286161"/>
                <a:ext cx="3500836" cy="707157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 fontAlgn="auto">
                  <a:spcBef>
                    <a:spcPct val="50000"/>
                  </a:spcBef>
                  <a:spcAft>
                    <a:spcPts val="0"/>
                  </a:spcAft>
                  <a:defRPr/>
                </a:pPr>
                <a:endParaRPr lang="ru-RU" sz="4000" b="1" dirty="0">
                  <a:effectLst>
                    <a:outerShdw blurRad="38100" dist="38100" dir="2700000" algn="tl">
                      <a:srgbClr val="000000"/>
                    </a:outerShdw>
                  </a:effectLst>
                  <a:latin typeface="+mn-lt"/>
                </a:endParaRPr>
              </a:p>
            </p:txBody>
          </p:sp>
        </p:grpSp>
        <p:sp>
          <p:nvSpPr>
            <p:cNvPr id="23560" name="Прямоугольник 8"/>
            <p:cNvSpPr>
              <a:spLocks noChangeArrowheads="1"/>
            </p:cNvSpPr>
            <p:nvPr/>
          </p:nvSpPr>
          <p:spPr bwMode="auto">
            <a:xfrm>
              <a:off x="4500562" y="1214422"/>
              <a:ext cx="3929090" cy="25895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sz="4000" b="1">
                  <a:latin typeface="Calibri" pitchFamily="34" charset="0"/>
                </a:rPr>
                <a:t>Антарктическая короткокрылая плавающая, не летающая птица</a:t>
              </a:r>
            </a:p>
          </p:txBody>
        </p:sp>
      </p:grp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1571612"/>
            <a:ext cx="4000495" cy="30003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Управляющая кнопка: звук 10">
            <a:hlinkClick r:id="" action="ppaction://noaction" highlightClick="1">
              <a:snd r:embed="rId5" name="пингвин.wav"/>
            </a:hlinkClick>
          </p:cNvPr>
          <p:cNvSpPr/>
          <p:nvPr/>
        </p:nvSpPr>
        <p:spPr>
          <a:xfrm>
            <a:off x="6215074" y="5643578"/>
            <a:ext cx="857256" cy="857256"/>
          </a:xfrm>
          <a:prstGeom prst="actionButtonSound">
            <a:avLst/>
          </a:prstGeom>
          <a:gradFill flip="none" rotWithShape="1">
            <a:gsLst>
              <a:gs pos="0">
                <a:srgbClr val="A603AB"/>
              </a:gs>
              <a:gs pos="21001">
                <a:srgbClr val="0819FB"/>
              </a:gs>
              <a:gs pos="35001">
                <a:srgbClr val="1A8D48"/>
              </a:gs>
              <a:gs pos="52000">
                <a:srgbClr val="FFFF00"/>
              </a:gs>
              <a:gs pos="73000">
                <a:srgbClr val="EE3F17"/>
              </a:gs>
              <a:gs pos="88000">
                <a:srgbClr val="E81766"/>
              </a:gs>
              <a:gs pos="100000">
                <a:srgbClr val="A603AB"/>
              </a:gs>
            </a:gsLst>
            <a:path path="circle">
              <a:fillToRect l="100000" t="100000"/>
            </a:path>
            <a:tileRect r="-100000" b="-100000"/>
          </a:gradFill>
          <a:ln w="19050">
            <a:solidFill>
              <a:schemeClr val="tx1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ransition spd="med"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418</TotalTime>
  <Words>361</Words>
  <Application>Microsoft Office PowerPoint</Application>
  <PresentationFormat>Экран (4:3)</PresentationFormat>
  <Paragraphs>111</Paragraphs>
  <Slides>35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41" baseType="lpstr">
      <vt:lpstr>Arial</vt:lpstr>
      <vt:lpstr>Calibri</vt:lpstr>
      <vt:lpstr>Arial Black</vt:lpstr>
      <vt:lpstr>Times New Roman</vt:lpstr>
      <vt:lpstr>Verdana</vt:lpstr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Главные члены это…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Запиши из данных слов предложение :</vt:lpstr>
      <vt:lpstr>Фонетический  разбор  слов.</vt:lpstr>
      <vt:lpstr>Работа по вариантам.</vt:lpstr>
      <vt:lpstr>ТЕСТ.</vt:lpstr>
      <vt:lpstr>Слайд 34</vt:lpstr>
      <vt:lpstr>Слайд 35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Птичья галерея</dc:title>
  <dc:creator>Ольховская И.В.</dc:creator>
  <cp:lastModifiedBy>Andrey</cp:lastModifiedBy>
  <cp:revision>116</cp:revision>
  <dcterms:modified xsi:type="dcterms:W3CDTF">2014-04-20T18:41:10Z</dcterms:modified>
</cp:coreProperties>
</file>