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16" r:id="rId2"/>
    <p:sldId id="256" r:id="rId3"/>
    <p:sldId id="261" r:id="rId4"/>
    <p:sldId id="262" r:id="rId5"/>
    <p:sldId id="263" r:id="rId6"/>
    <p:sldId id="264" r:id="rId7"/>
    <p:sldId id="259" r:id="rId8"/>
    <p:sldId id="260" r:id="rId9"/>
    <p:sldId id="266" r:id="rId10"/>
    <p:sldId id="265" r:id="rId11"/>
    <p:sldId id="268" r:id="rId12"/>
    <p:sldId id="269" r:id="rId13"/>
    <p:sldId id="270" r:id="rId14"/>
    <p:sldId id="325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292" r:id="rId29"/>
    <p:sldId id="349" r:id="rId30"/>
    <p:sldId id="347" r:id="rId31"/>
    <p:sldId id="342" r:id="rId32"/>
    <p:sldId id="343" r:id="rId33"/>
    <p:sldId id="302" r:id="rId34"/>
    <p:sldId id="307" r:id="rId35"/>
    <p:sldId id="315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153713-EE3C-426A-99E4-60828CCE63E7}" type="datetimeFigureOut">
              <a:rPr lang="ru-RU"/>
              <a:pPr/>
              <a:t>20.04.2014</a:t>
            </a:fld>
            <a:endParaRPr lang="ru-RU"/>
          </a:p>
        </p:txBody>
      </p:sp>
      <p:sp>
        <p:nvSpPr>
          <p:cNvPr id="849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619770-ADA3-4CD7-AD5D-2E9D4BA22D4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4DC9A-FEDF-432C-8730-D9A6DAE2137A}" type="datetimeFigureOut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9AEBE-160E-47D9-ADDA-50E03C3B2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46053-3231-4BD1-9591-B435580B95B6}" type="datetimeFigureOut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2A6C8-2450-4185-8471-8121EFD31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14524-B768-487B-BD23-401CAD311C2E}" type="datetimeFigureOut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2AF4D-838B-4686-AF20-38FD4586A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2474-0916-4D08-954F-4B27407C2459}" type="datetimeFigureOut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355B8-EE25-43C8-95FA-6BCC454C5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59BCB-AA9D-40F9-BE5D-A637B65A8E00}" type="datetimeFigureOut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11C4F-1AB6-439B-8A15-A3A5A83C3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91CD4-AA95-445F-B053-45E40E59C86C}" type="datetimeFigureOut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D49D8-65A1-42C0-98A0-06B834894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2C4AE-0FB2-4130-B323-56442185EF3C}" type="datetimeFigureOut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83A77-A642-4515-B7BC-808E689C9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4DD37-FA53-4233-9202-67498CC25E5B}" type="datetimeFigureOut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3C89B-37BD-4270-AA0B-A2C3C2600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7D8FA-B072-4D33-A197-764F22D5CE20}" type="datetimeFigureOut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806D2-60B8-4A5D-8B91-312D267D8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8DB9B-B168-483E-BFCD-0B38EC37B002}" type="datetimeFigureOut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B4E0E-37AF-4F95-A839-191854305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35868-3E1E-40F7-8CB7-E8DDFCED8EFA}" type="datetimeFigureOut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1BA59-ED7D-403B-9308-0A7200766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6FF610-B1D2-4127-A195-DD00E2B99A9C}" type="datetimeFigureOut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35F62E-503C-4049-9250-35CFFDF9A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strips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8.wav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6.wav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68313" y="1484313"/>
            <a:ext cx="84963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600" b="1"/>
              <a:t>       25 апреля.</a:t>
            </a:r>
          </a:p>
          <a:p>
            <a:r>
              <a:rPr lang="ru-RU" sz="6600" b="1"/>
              <a:t>Классная работа.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7"/>
          <p:cNvGrpSpPr>
            <a:grpSpLocks/>
          </p:cNvGrpSpPr>
          <p:nvPr/>
        </p:nvGrpSpPr>
        <p:grpSpPr bwMode="auto">
          <a:xfrm>
            <a:off x="1143000" y="4929188"/>
            <a:ext cx="4357688" cy="1857375"/>
            <a:chOff x="1191194" y="5000635"/>
            <a:chExt cx="4523814" cy="1785950"/>
          </a:xfrm>
        </p:grpSpPr>
        <p:pic>
          <p:nvPicPr>
            <p:cNvPr id="24587" name="Picture 2" descr="C:\Documents and Settings\Добро Пожаловать\Рабочий стол\Для сайта\Словарная работа\d92d6ff81f80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1191194" y="5000635"/>
              <a:ext cx="4523814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8" name="Прямоугольник 5"/>
            <p:cNvSpPr>
              <a:spLocks noChangeArrowheads="1"/>
            </p:cNvSpPr>
            <p:nvPr/>
          </p:nvSpPr>
          <p:spPr bwMode="auto">
            <a:xfrm>
              <a:off x="1357290" y="5500702"/>
              <a:ext cx="4048746" cy="1065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6600" b="1">
                  <a:solidFill>
                    <a:srgbClr val="000000"/>
                  </a:solidFill>
                  <a:latin typeface="Calibri" pitchFamily="34" charset="0"/>
                </a:rPr>
                <a:t>П…ПУГАЙ</a:t>
              </a:r>
            </a:p>
          </p:txBody>
        </p:sp>
      </p:grpSp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4506913" y="0"/>
            <a:ext cx="4779962" cy="5286375"/>
            <a:chOff x="4143372" y="0"/>
            <a:chExt cx="4780212" cy="5286388"/>
          </a:xfrm>
        </p:grpSpPr>
        <p:grpSp>
          <p:nvGrpSpPr>
            <p:cNvPr id="24583" name="Группа 6"/>
            <p:cNvGrpSpPr>
              <a:grpSpLocks/>
            </p:cNvGrpSpPr>
            <p:nvPr/>
          </p:nvGrpSpPr>
          <p:grpSpPr bwMode="auto">
            <a:xfrm>
              <a:off x="4143372" y="0"/>
              <a:ext cx="4780212" cy="5286388"/>
              <a:chOff x="4500562" y="0"/>
              <a:chExt cx="4423022" cy="5072074"/>
            </a:xfrm>
          </p:grpSpPr>
          <p:pic>
            <p:nvPicPr>
              <p:cNvPr id="24585" name="Picture 11" descr="C:\Documents and Settings\Добро Пожаловать\Рабочий стол\Для сайта\Словарная работа\86648968f735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500562" y="0"/>
                <a:ext cx="4423022" cy="5072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586" name="Прямоугольник 2"/>
              <p:cNvSpPr>
                <a:spLocks noChangeArrowheads="1"/>
              </p:cNvSpPr>
              <p:nvPr/>
            </p:nvSpPr>
            <p:spPr bwMode="auto">
              <a:xfrm>
                <a:off x="4857752" y="1285860"/>
                <a:ext cx="3500462" cy="679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ru-RU" sz="4000" b="1">
                  <a:latin typeface="Calibri" pitchFamily="34" charset="0"/>
                </a:endParaRPr>
              </a:p>
            </p:txBody>
          </p:sp>
        </p:grpSp>
        <p:sp>
          <p:nvSpPr>
            <p:cNvPr id="24584" name="Прямоугольник 8"/>
            <p:cNvSpPr>
              <a:spLocks noChangeArrowheads="1"/>
            </p:cNvSpPr>
            <p:nvPr/>
          </p:nvSpPr>
          <p:spPr bwMode="auto">
            <a:xfrm>
              <a:off x="4572000" y="1214422"/>
              <a:ext cx="3786214" cy="3785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4800" b="1">
                  <a:latin typeface="Calibri" pitchFamily="34" charset="0"/>
                </a:rPr>
                <a:t>Птица тропических стран с ярким оперением.</a:t>
              </a:r>
              <a:endParaRPr lang="ru-RU" sz="8800" b="1">
                <a:latin typeface="Calibri" pitchFamily="34" charset="0"/>
              </a:endParaRPr>
            </a:p>
          </p:txBody>
        </p:sp>
      </p:grp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00042"/>
            <a:ext cx="3363913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Управляющая кнопка: звук 11">
            <a:hlinkClick r:id="" action="ppaction://noaction" highlightClick="1">
              <a:snd r:embed="rId5" name="попугай.wav"/>
            </a:hlinkClick>
          </p:cNvPr>
          <p:cNvSpPr/>
          <p:nvPr/>
        </p:nvSpPr>
        <p:spPr>
          <a:xfrm>
            <a:off x="6215074" y="5643578"/>
            <a:ext cx="857256" cy="857256"/>
          </a:xfrm>
          <a:prstGeom prst="actionButtonSound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C:\Documents and Settings\Добро Пожаловать\Рабочий стол\Для сайта\Словарная работ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5984" y="3000372"/>
            <a:ext cx="4786346" cy="923330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50" dirty="0">
                <a:ln w="11430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Bookman Old Style" pitchFamily="18" charset="0"/>
              </a:rPr>
              <a:t>ПРОВЕРКА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571500" y="500063"/>
            <a:ext cx="3900488" cy="1214437"/>
            <a:chOff x="642910" y="857232"/>
            <a:chExt cx="3900093" cy="1214446"/>
          </a:xfrm>
        </p:grpSpPr>
        <p:sp>
          <p:nvSpPr>
            <p:cNvPr id="2" name="Блок-схема: альтернативный процесс 1"/>
            <p:cNvSpPr/>
            <p:nvPr/>
          </p:nvSpPr>
          <p:spPr>
            <a:xfrm>
              <a:off x="642910" y="857232"/>
              <a:ext cx="3786214" cy="1214446"/>
            </a:xfrm>
            <a:prstGeom prst="flowChartAlternateProcess">
              <a:avLst/>
            </a:prstGeom>
            <a:solidFill>
              <a:srgbClr val="FFFF99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664" name="Прямоугольник 2"/>
            <p:cNvSpPr>
              <a:spLocks noChangeArrowheads="1"/>
            </p:cNvSpPr>
            <p:nvPr/>
          </p:nvSpPr>
          <p:spPr bwMode="auto">
            <a:xfrm>
              <a:off x="642910" y="857232"/>
              <a:ext cx="3900093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6600" b="1">
                  <a:solidFill>
                    <a:srgbClr val="000000"/>
                  </a:solidFill>
                  <a:latin typeface="Calibri" pitchFamily="34" charset="0"/>
                </a:rPr>
                <a:t>В</a:t>
              </a:r>
              <a:r>
                <a:rPr lang="ru-RU" sz="6600" b="1" u="sng">
                  <a:solidFill>
                    <a:srgbClr val="FF0000"/>
                  </a:solidFill>
                  <a:latin typeface="Calibri" pitchFamily="34" charset="0"/>
                </a:rPr>
                <a:t>О</a:t>
              </a:r>
              <a:r>
                <a:rPr lang="ru-RU" sz="6600" b="1">
                  <a:solidFill>
                    <a:srgbClr val="000000"/>
                  </a:solidFill>
                  <a:latin typeface="Calibri" pitchFamily="34" charset="0"/>
                </a:rPr>
                <a:t>Р</a:t>
              </a:r>
              <a:r>
                <a:rPr lang="ru-RU" sz="6600" b="1" u="sng">
                  <a:solidFill>
                    <a:srgbClr val="FF0000"/>
                  </a:solidFill>
                  <a:latin typeface="Calibri" pitchFamily="34" charset="0"/>
                </a:rPr>
                <a:t>О</a:t>
              </a:r>
              <a:r>
                <a:rPr lang="ru-RU" sz="6600" b="1">
                  <a:solidFill>
                    <a:srgbClr val="000000"/>
                  </a:solidFill>
                  <a:latin typeface="Calibri" pitchFamily="34" charset="0"/>
                </a:rPr>
                <a:t>БЕЙ</a:t>
              </a: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571500" y="1928813"/>
            <a:ext cx="3900488" cy="1214437"/>
            <a:chOff x="642910" y="857232"/>
            <a:chExt cx="3900093" cy="1214446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642910" y="857232"/>
              <a:ext cx="3786214" cy="1214446"/>
            </a:xfrm>
            <a:prstGeom prst="flowChartAlternateProcess">
              <a:avLst/>
            </a:prstGeom>
            <a:solidFill>
              <a:srgbClr val="FFFF99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660" name="Прямоугольник 6"/>
            <p:cNvSpPr>
              <a:spLocks noChangeArrowheads="1"/>
            </p:cNvSpPr>
            <p:nvPr/>
          </p:nvSpPr>
          <p:spPr bwMode="auto">
            <a:xfrm>
              <a:off x="642910" y="857232"/>
              <a:ext cx="3900093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6600" b="1">
                  <a:latin typeface="Calibri" pitchFamily="34" charset="0"/>
                </a:rPr>
                <a:t>С</a:t>
              </a:r>
              <a:r>
                <a:rPr lang="ru-RU" sz="6600" b="1" u="sng">
                  <a:solidFill>
                    <a:srgbClr val="FF0000"/>
                  </a:solidFill>
                  <a:latin typeface="Calibri" pitchFamily="34" charset="0"/>
                </a:rPr>
                <a:t>О</a:t>
              </a:r>
              <a:r>
                <a:rPr lang="ru-RU" sz="6600" b="1">
                  <a:solidFill>
                    <a:srgbClr val="000000"/>
                  </a:solidFill>
                  <a:latin typeface="Calibri" pitchFamily="34" charset="0"/>
                </a:rPr>
                <a:t>Р</a:t>
              </a:r>
              <a:r>
                <a:rPr lang="ru-RU" sz="6600" b="1" u="sng">
                  <a:solidFill>
                    <a:srgbClr val="FF0000"/>
                  </a:solidFill>
                  <a:latin typeface="Calibri" pitchFamily="34" charset="0"/>
                </a:rPr>
                <a:t>О</a:t>
              </a:r>
              <a:r>
                <a:rPr lang="ru-RU" sz="6600" b="1">
                  <a:latin typeface="Calibri" pitchFamily="34" charset="0"/>
                </a:rPr>
                <a:t>КА</a:t>
              </a:r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571500" y="3357563"/>
            <a:ext cx="3900488" cy="1214437"/>
            <a:chOff x="642910" y="857232"/>
            <a:chExt cx="3900093" cy="1214446"/>
          </a:xfrm>
        </p:grpSpPr>
        <p:sp>
          <p:nvSpPr>
            <p:cNvPr id="9" name="Блок-схема: альтернативный процесс 8"/>
            <p:cNvSpPr/>
            <p:nvPr/>
          </p:nvSpPr>
          <p:spPr>
            <a:xfrm>
              <a:off x="642910" y="857232"/>
              <a:ext cx="3786214" cy="1214446"/>
            </a:xfrm>
            <a:prstGeom prst="flowChartAlternateProcess">
              <a:avLst/>
            </a:prstGeom>
            <a:solidFill>
              <a:srgbClr val="FFFF99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656" name="Прямоугольник 9"/>
            <p:cNvSpPr>
              <a:spLocks noChangeArrowheads="1"/>
            </p:cNvSpPr>
            <p:nvPr/>
          </p:nvSpPr>
          <p:spPr bwMode="auto">
            <a:xfrm>
              <a:off x="642910" y="857232"/>
              <a:ext cx="3900093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6600" b="1">
                  <a:latin typeface="Calibri" pitchFamily="34" charset="0"/>
                </a:rPr>
                <a:t>П</a:t>
              </a:r>
              <a:r>
                <a:rPr lang="ru-RU" sz="6600" b="1" u="sng">
                  <a:solidFill>
                    <a:srgbClr val="FF0000"/>
                  </a:solidFill>
                  <a:latin typeface="Calibri" pitchFamily="34" charset="0"/>
                </a:rPr>
                <a:t>Е</a:t>
              </a:r>
              <a:r>
                <a:rPr lang="ru-RU" sz="6600" b="1">
                  <a:latin typeface="Calibri" pitchFamily="34" charset="0"/>
                </a:rPr>
                <a:t>ТУХ</a:t>
              </a:r>
            </a:p>
          </p:txBody>
        </p:sp>
      </p:grp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671513" y="4929188"/>
            <a:ext cx="3900487" cy="1214437"/>
            <a:chOff x="642910" y="857232"/>
            <a:chExt cx="3900093" cy="1214446"/>
          </a:xfrm>
        </p:grpSpPr>
        <p:sp>
          <p:nvSpPr>
            <p:cNvPr id="12" name="Блок-схема: альтернативный процесс 11"/>
            <p:cNvSpPr/>
            <p:nvPr/>
          </p:nvSpPr>
          <p:spPr>
            <a:xfrm>
              <a:off x="642910" y="857232"/>
              <a:ext cx="3786214" cy="1214446"/>
            </a:xfrm>
            <a:prstGeom prst="flowChartAlternateProcess">
              <a:avLst/>
            </a:prstGeom>
            <a:solidFill>
              <a:srgbClr val="FFFF99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652" name="Прямоугольник 12"/>
            <p:cNvSpPr>
              <a:spLocks noChangeArrowheads="1"/>
            </p:cNvSpPr>
            <p:nvPr/>
          </p:nvSpPr>
          <p:spPr bwMode="auto">
            <a:xfrm>
              <a:off x="642910" y="857232"/>
              <a:ext cx="3900093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6600" b="1">
                  <a:solidFill>
                    <a:srgbClr val="000000"/>
                  </a:solidFill>
                  <a:latin typeface="Calibri" pitchFamily="34" charset="0"/>
                </a:rPr>
                <a:t>В</a:t>
              </a:r>
              <a:r>
                <a:rPr lang="ru-RU" sz="6600" b="1" u="sng">
                  <a:solidFill>
                    <a:srgbClr val="FF0000"/>
                  </a:solidFill>
                  <a:latin typeface="Calibri" pitchFamily="34" charset="0"/>
                </a:rPr>
                <a:t>О</a:t>
              </a:r>
              <a:r>
                <a:rPr lang="ru-RU" sz="6600" b="1">
                  <a:solidFill>
                    <a:srgbClr val="000000"/>
                  </a:solidFill>
                  <a:latin typeface="Calibri" pitchFamily="34" charset="0"/>
                </a:rPr>
                <a:t>Р</a:t>
              </a:r>
              <a:r>
                <a:rPr lang="ru-RU" sz="6600" b="1" u="sng">
                  <a:solidFill>
                    <a:srgbClr val="FF0000"/>
                  </a:solidFill>
                  <a:latin typeface="Calibri" pitchFamily="34" charset="0"/>
                </a:rPr>
                <a:t>О</a:t>
              </a:r>
              <a:r>
                <a:rPr lang="ru-RU" sz="6600" b="1">
                  <a:solidFill>
                    <a:srgbClr val="000000"/>
                  </a:solidFill>
                  <a:latin typeface="Calibri" pitchFamily="34" charset="0"/>
                </a:rPr>
                <a:t>НА</a:t>
              </a:r>
            </a:p>
          </p:txBody>
        </p:sp>
      </p:grpSp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4857750" y="571500"/>
            <a:ext cx="3900488" cy="1214438"/>
            <a:chOff x="642910" y="857232"/>
            <a:chExt cx="3900093" cy="1214446"/>
          </a:xfrm>
        </p:grpSpPr>
        <p:sp>
          <p:nvSpPr>
            <p:cNvPr id="15" name="Блок-схема: альтернативный процесс 14"/>
            <p:cNvSpPr/>
            <p:nvPr/>
          </p:nvSpPr>
          <p:spPr>
            <a:xfrm>
              <a:off x="642910" y="857232"/>
              <a:ext cx="3786214" cy="1214446"/>
            </a:xfrm>
            <a:prstGeom prst="flowChartAlternateProcess">
              <a:avLst/>
            </a:prstGeom>
            <a:solidFill>
              <a:srgbClr val="FFFF99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648" name="Прямоугольник 15"/>
            <p:cNvSpPr>
              <a:spLocks noChangeArrowheads="1"/>
            </p:cNvSpPr>
            <p:nvPr/>
          </p:nvSpPr>
          <p:spPr bwMode="auto">
            <a:xfrm>
              <a:off x="642910" y="857232"/>
              <a:ext cx="3900093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6600" b="1">
                  <a:solidFill>
                    <a:srgbClr val="000000"/>
                  </a:solidFill>
                  <a:latin typeface="Calibri" pitchFamily="34" charset="0"/>
                </a:rPr>
                <a:t>С</a:t>
              </a:r>
              <a:r>
                <a:rPr lang="ru-RU" sz="6600" b="1" u="sng">
                  <a:solidFill>
                    <a:srgbClr val="FF0000"/>
                  </a:solidFill>
                  <a:latin typeface="Calibri" pitchFamily="34" charset="0"/>
                </a:rPr>
                <a:t>О</a:t>
              </a:r>
              <a:r>
                <a:rPr lang="ru-RU" sz="6600" b="1">
                  <a:solidFill>
                    <a:srgbClr val="000000"/>
                  </a:solidFill>
                  <a:latin typeface="Calibri" pitchFamily="34" charset="0"/>
                </a:rPr>
                <a:t>Л</a:t>
              </a:r>
              <a:r>
                <a:rPr lang="ru-RU" sz="6600" b="1" u="sng">
                  <a:solidFill>
                    <a:srgbClr val="FF0000"/>
                  </a:solidFill>
                  <a:latin typeface="Calibri" pitchFamily="34" charset="0"/>
                </a:rPr>
                <a:t>О</a:t>
              </a:r>
              <a:r>
                <a:rPr lang="ru-RU" sz="6600" b="1">
                  <a:latin typeface="Calibri" pitchFamily="34" charset="0"/>
                </a:rPr>
                <a:t>В</a:t>
              </a:r>
              <a:r>
                <a:rPr lang="ru-RU" sz="6600" b="1">
                  <a:solidFill>
                    <a:srgbClr val="000000"/>
                  </a:solidFill>
                  <a:latin typeface="Calibri" pitchFamily="34" charset="0"/>
                </a:rPr>
                <a:t>ЕЙ</a:t>
              </a:r>
            </a:p>
          </p:txBody>
        </p:sp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4857750" y="2000250"/>
            <a:ext cx="3900488" cy="1214438"/>
            <a:chOff x="642910" y="857232"/>
            <a:chExt cx="3900093" cy="1214446"/>
          </a:xfrm>
        </p:grpSpPr>
        <p:sp>
          <p:nvSpPr>
            <p:cNvPr id="18" name="Блок-схема: альтернативный процесс 17"/>
            <p:cNvSpPr/>
            <p:nvPr/>
          </p:nvSpPr>
          <p:spPr>
            <a:xfrm>
              <a:off x="642910" y="857232"/>
              <a:ext cx="3786214" cy="1214446"/>
            </a:xfrm>
            <a:prstGeom prst="flowChartAlternateProcess">
              <a:avLst/>
            </a:prstGeom>
            <a:solidFill>
              <a:srgbClr val="FFFF99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644" name="Прямоугольник 18"/>
            <p:cNvSpPr>
              <a:spLocks noChangeArrowheads="1"/>
            </p:cNvSpPr>
            <p:nvPr/>
          </p:nvSpPr>
          <p:spPr bwMode="auto">
            <a:xfrm>
              <a:off x="642910" y="857232"/>
              <a:ext cx="3900093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6600" b="1">
                  <a:solidFill>
                    <a:srgbClr val="000000"/>
                  </a:solidFill>
                  <a:latin typeface="Calibri" pitchFamily="34" charset="0"/>
                </a:rPr>
                <a:t>С</a:t>
              </a:r>
              <a:r>
                <a:rPr lang="ru-RU" sz="6600" b="1" u="sng">
                  <a:solidFill>
                    <a:srgbClr val="FF0000"/>
                  </a:solidFill>
                  <a:latin typeface="Calibri" pitchFamily="34" charset="0"/>
                </a:rPr>
                <a:t>И</a:t>
              </a:r>
              <a:r>
                <a:rPr lang="ru-RU" sz="6600" b="1">
                  <a:solidFill>
                    <a:srgbClr val="000000"/>
                  </a:solidFill>
                  <a:latin typeface="Calibri" pitchFamily="34" charset="0"/>
                </a:rPr>
                <a:t>НИЦА</a:t>
              </a:r>
            </a:p>
          </p:txBody>
        </p:sp>
      </p:grpSp>
      <p:grpSp>
        <p:nvGrpSpPr>
          <p:cNvPr id="20" name="Группа 19"/>
          <p:cNvGrpSpPr>
            <a:grpSpLocks/>
          </p:cNvGrpSpPr>
          <p:nvPr/>
        </p:nvGrpSpPr>
        <p:grpSpPr bwMode="auto">
          <a:xfrm>
            <a:off x="4857750" y="3429000"/>
            <a:ext cx="3900488" cy="1214438"/>
            <a:chOff x="642910" y="857232"/>
            <a:chExt cx="3900093" cy="1214446"/>
          </a:xfrm>
        </p:grpSpPr>
        <p:sp>
          <p:nvSpPr>
            <p:cNvPr id="21" name="Блок-схема: альтернативный процесс 20"/>
            <p:cNvSpPr/>
            <p:nvPr/>
          </p:nvSpPr>
          <p:spPr>
            <a:xfrm>
              <a:off x="642910" y="857232"/>
              <a:ext cx="3786214" cy="1214446"/>
            </a:xfrm>
            <a:prstGeom prst="flowChartAlternateProcess">
              <a:avLst/>
            </a:prstGeom>
            <a:solidFill>
              <a:srgbClr val="FFFF99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640" name="Прямоугольник 21"/>
            <p:cNvSpPr>
              <a:spLocks noChangeArrowheads="1"/>
            </p:cNvSpPr>
            <p:nvPr/>
          </p:nvSpPr>
          <p:spPr bwMode="auto">
            <a:xfrm>
              <a:off x="642910" y="857232"/>
              <a:ext cx="3900093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6600" b="1">
                  <a:solidFill>
                    <a:srgbClr val="000000"/>
                  </a:solidFill>
                  <a:latin typeface="Calibri" pitchFamily="34" charset="0"/>
                </a:rPr>
                <a:t>П</a:t>
              </a:r>
              <a:r>
                <a:rPr lang="ru-RU" sz="6600" b="1" u="sng">
                  <a:solidFill>
                    <a:srgbClr val="FF0000"/>
                  </a:solidFill>
                  <a:latin typeface="Calibri" pitchFamily="34" charset="0"/>
                </a:rPr>
                <a:t>И</a:t>
              </a:r>
              <a:r>
                <a:rPr lang="ru-RU" sz="6600" b="1">
                  <a:solidFill>
                    <a:srgbClr val="000000"/>
                  </a:solidFill>
                  <a:latin typeface="Calibri" pitchFamily="34" charset="0"/>
                </a:rPr>
                <a:t>НГВИН</a:t>
              </a:r>
            </a:p>
          </p:txBody>
        </p:sp>
      </p:grpSp>
      <p:grpSp>
        <p:nvGrpSpPr>
          <p:cNvPr id="23" name="Группа 22"/>
          <p:cNvGrpSpPr>
            <a:grpSpLocks/>
          </p:cNvGrpSpPr>
          <p:nvPr/>
        </p:nvGrpSpPr>
        <p:grpSpPr bwMode="auto">
          <a:xfrm>
            <a:off x="4786313" y="4929188"/>
            <a:ext cx="3900487" cy="1214437"/>
            <a:chOff x="642910" y="857232"/>
            <a:chExt cx="3900093" cy="1214446"/>
          </a:xfrm>
        </p:grpSpPr>
        <p:sp>
          <p:nvSpPr>
            <p:cNvPr id="24" name="Блок-схема: альтернативный процесс 23"/>
            <p:cNvSpPr/>
            <p:nvPr/>
          </p:nvSpPr>
          <p:spPr>
            <a:xfrm>
              <a:off x="642910" y="857232"/>
              <a:ext cx="3786214" cy="1214446"/>
            </a:xfrm>
            <a:prstGeom prst="flowChartAlternateProcess">
              <a:avLst/>
            </a:prstGeom>
            <a:solidFill>
              <a:srgbClr val="FFFF99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636" name="Прямоугольник 24"/>
            <p:cNvSpPr>
              <a:spLocks noChangeArrowheads="1"/>
            </p:cNvSpPr>
            <p:nvPr/>
          </p:nvSpPr>
          <p:spPr bwMode="auto">
            <a:xfrm>
              <a:off x="642910" y="857232"/>
              <a:ext cx="3900093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6600" b="1">
                  <a:solidFill>
                    <a:srgbClr val="000000"/>
                  </a:solidFill>
                  <a:latin typeface="Calibri" pitchFamily="34" charset="0"/>
                </a:rPr>
                <a:t>П</a:t>
              </a:r>
              <a:r>
                <a:rPr lang="ru-RU" sz="6600" b="1" u="sng">
                  <a:solidFill>
                    <a:srgbClr val="FF0000"/>
                  </a:solidFill>
                  <a:latin typeface="Calibri" pitchFamily="34" charset="0"/>
                </a:rPr>
                <a:t>О</a:t>
              </a:r>
              <a:r>
                <a:rPr lang="ru-RU" sz="6600" b="1">
                  <a:solidFill>
                    <a:srgbClr val="000000"/>
                  </a:solidFill>
                  <a:latin typeface="Calibri" pitchFamily="34" charset="0"/>
                </a:rPr>
                <a:t>ПУГАЙ</a:t>
              </a:r>
            </a:p>
          </p:txBody>
        </p:sp>
      </p:grp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C:\Documents and Settings\Добро Пожаловать\Рабочий стол\Для сайта\Словарная работ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5984" y="3000372"/>
            <a:ext cx="4786346" cy="923330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50" dirty="0">
                <a:ln w="19050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Bookman Old Style" pitchFamily="18" charset="0"/>
              </a:rPr>
              <a:t>МОЛОДЦЫ</a:t>
            </a:r>
            <a:r>
              <a:rPr lang="ru-RU" sz="5400" b="1" spc="150" dirty="0">
                <a:ln w="11430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Bookman Old Style" pitchFamily="18" charset="0"/>
              </a:rPr>
              <a:t>!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547813" y="549275"/>
            <a:ext cx="6192837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Тема: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684213" y="2636838"/>
            <a:ext cx="7632700" cy="3671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60000"/>
                    </a:gs>
                  </a:gsLst>
                  <a:lin ang="5400000" scaled="1"/>
                </a:gradFill>
                <a:latin typeface="Arial Black"/>
              </a:rPr>
              <a:t>Главные члены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60000"/>
                    </a:gs>
                  </a:gsLst>
                  <a:lin ang="5400000" scaled="1"/>
                </a:gradFill>
                <a:latin typeface="Arial Black"/>
              </a:rPr>
              <a:t>предложения.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5400" b="1" smtClean="0">
                <a:solidFill>
                  <a:srgbClr val="0000FF"/>
                </a:solidFill>
                <a:latin typeface="Arial Black"/>
              </a:rPr>
              <a:t>Главные члены это…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Подлежащее и сказуемое</a:t>
            </a:r>
          </a:p>
          <a:p>
            <a:pPr eaLnBrk="1" hangingPunct="1"/>
            <a:r>
              <a:rPr lang="ru-RU" sz="3600" b="1" smtClean="0"/>
              <a:t>Подлежащее  выражено именем существительным или …</a:t>
            </a:r>
          </a:p>
          <a:p>
            <a:pPr eaLnBrk="1" hangingPunct="1"/>
            <a:r>
              <a:rPr lang="ru-RU" sz="3600" b="1" smtClean="0"/>
              <a:t>Сказуемое выражено глаголом.</a:t>
            </a:r>
          </a:p>
          <a:p>
            <a:pPr eaLnBrk="1" hangingPunct="1"/>
            <a:r>
              <a:rPr lang="ru-RU" sz="3600" b="1" smtClean="0"/>
              <a:t>Подлежащее вместе со сказуемым создает основу предложения.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204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%C2%EE%EB%EA+%E8+%CA%F0%E0%F1%ED%E0%FF+%D8%E0%EF%EE%F7%EA%E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63491" name="WordArt 3"/>
          <p:cNvSpPr>
            <a:spLocks noChangeArrowheads="1" noChangeShapeType="1" noTextEdit="1"/>
          </p:cNvSpPr>
          <p:nvPr/>
        </p:nvSpPr>
        <p:spPr bwMode="auto">
          <a:xfrm>
            <a:off x="2819400" y="1143000"/>
            <a:ext cx="46482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spc="80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Предложение.</a:t>
            </a:r>
          </a:p>
          <a:p>
            <a:pPr algn="ctr"/>
            <a:r>
              <a:rPr lang="ru-RU" sz="4000" b="1" kern="10" spc="80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Состав</a:t>
            </a:r>
          </a:p>
          <a:p>
            <a:pPr algn="ctr"/>
            <a:r>
              <a:rPr lang="ru-RU" sz="4000" b="1" kern="10" spc="80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 предложения.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200400" y="32004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 spd="med" advClick="0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0c9d281a2d67"/>
          <p:cNvPicPr>
            <a:picLocks noChangeAspect="1" noChangeArrowheads="1"/>
          </p:cNvPicPr>
          <p:nvPr/>
        </p:nvPicPr>
        <p:blipFill>
          <a:blip r:embed="rId2"/>
          <a:srcRect t="1427" r="5" b="8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3581400"/>
            <a:ext cx="2457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16" name="Rectangle 4" descr="Полотно"/>
          <p:cNvSpPr>
            <a:spLocks noChangeArrowheads="1"/>
          </p:cNvSpPr>
          <p:nvPr/>
        </p:nvSpPr>
        <p:spPr bwMode="auto">
          <a:xfrm>
            <a:off x="4876800" y="4343400"/>
            <a:ext cx="1066800" cy="990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/>
              <a:t>к</a:t>
            </a:r>
          </a:p>
        </p:txBody>
      </p:sp>
      <p:sp>
        <p:nvSpPr>
          <p:cNvPr id="64517" name="Rectangle 5" descr="Полотно"/>
          <p:cNvSpPr>
            <a:spLocks noChangeArrowheads="1"/>
          </p:cNvSpPr>
          <p:nvPr/>
        </p:nvSpPr>
        <p:spPr bwMode="auto">
          <a:xfrm>
            <a:off x="685800" y="5410200"/>
            <a:ext cx="3352800" cy="10668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/>
              <a:t>Красную</a:t>
            </a:r>
          </a:p>
        </p:txBody>
      </p:sp>
      <p:sp>
        <p:nvSpPr>
          <p:cNvPr id="64518" name="Rectangle 6" descr="Полотно"/>
          <p:cNvSpPr>
            <a:spLocks noChangeArrowheads="1"/>
          </p:cNvSpPr>
          <p:nvPr/>
        </p:nvSpPr>
        <p:spPr bwMode="auto">
          <a:xfrm>
            <a:off x="4800600" y="2514600"/>
            <a:ext cx="2438400" cy="838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/>
              <a:t>Мама</a:t>
            </a:r>
          </a:p>
        </p:txBody>
      </p:sp>
      <p:sp>
        <p:nvSpPr>
          <p:cNvPr id="64519" name="Rectangle 7" descr="Полотно"/>
          <p:cNvSpPr>
            <a:spLocks noChangeArrowheads="1"/>
          </p:cNvSpPr>
          <p:nvPr/>
        </p:nvSpPr>
        <p:spPr bwMode="auto">
          <a:xfrm>
            <a:off x="304800" y="3733800"/>
            <a:ext cx="4114800" cy="838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/>
              <a:t>отправила</a:t>
            </a:r>
          </a:p>
        </p:txBody>
      </p:sp>
      <p:sp>
        <p:nvSpPr>
          <p:cNvPr id="64520" name="Rectangle 8" descr="Полотно"/>
          <p:cNvSpPr>
            <a:spLocks noChangeArrowheads="1"/>
          </p:cNvSpPr>
          <p:nvPr/>
        </p:nvSpPr>
        <p:spPr bwMode="auto">
          <a:xfrm>
            <a:off x="5029200" y="990600"/>
            <a:ext cx="3581400" cy="838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/>
              <a:t>бабушке.</a:t>
            </a:r>
          </a:p>
        </p:txBody>
      </p:sp>
      <p:sp>
        <p:nvSpPr>
          <p:cNvPr id="64521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609600" cy="381000"/>
          </a:xfrm>
          <a:prstGeom prst="actionButtonForwardNex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2" name="Rectangle 10" descr="Полотно"/>
          <p:cNvSpPr>
            <a:spLocks noChangeArrowheads="1"/>
          </p:cNvSpPr>
          <p:nvPr/>
        </p:nvSpPr>
        <p:spPr bwMode="auto">
          <a:xfrm>
            <a:off x="5029200" y="5791200"/>
            <a:ext cx="3276600" cy="838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/>
              <a:t>шапочку</a:t>
            </a:r>
          </a:p>
        </p:txBody>
      </p:sp>
    </p:spTree>
  </p:cSld>
  <p:clrMapOvr>
    <a:masterClrMapping/>
  </p:clrMapOvr>
  <p:transition spd="med" advClick="0"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0833 -0.33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45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39166 -0.327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-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45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00833 -0.388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4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7084 -0.4277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4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-0.03889 L -0.33334 0.005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45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5 0.15 L -0.4375 0.683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0"/>
                  </p:tgtEl>
                </p:cond>
              </p:nextCondLst>
            </p:seq>
          </p:childTnLst>
        </p:cTn>
      </p:par>
    </p:tnLst>
    <p:bldLst>
      <p:bldP spid="64516" grpId="0" animBg="1"/>
      <p:bldP spid="64517" grpId="0" animBg="1"/>
      <p:bldP spid="64518" grpId="0" animBg="1"/>
      <p:bldP spid="64519" grpId="0" animBg="1"/>
      <p:bldP spid="64520" grpId="0" animBg="1"/>
      <p:bldP spid="645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0c9d281a2d67"/>
          <p:cNvPicPr>
            <a:picLocks noChangeAspect="1" noChangeArrowheads="1"/>
          </p:cNvPicPr>
          <p:nvPr/>
        </p:nvPicPr>
        <p:blipFill>
          <a:blip r:embed="rId2"/>
          <a:srcRect t="1427" r="5" b="8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20040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540" name="Rectangle 4" descr="Полотно"/>
          <p:cNvSpPr>
            <a:spLocks noChangeArrowheads="1"/>
          </p:cNvSpPr>
          <p:nvPr/>
        </p:nvSpPr>
        <p:spPr bwMode="auto">
          <a:xfrm>
            <a:off x="914400" y="5410200"/>
            <a:ext cx="1600200" cy="990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/>
              <a:t>шла</a:t>
            </a:r>
          </a:p>
        </p:txBody>
      </p:sp>
      <p:sp>
        <p:nvSpPr>
          <p:cNvPr id="65541" name="Rectangle 5" descr="Полотно"/>
          <p:cNvSpPr>
            <a:spLocks noChangeArrowheads="1"/>
          </p:cNvSpPr>
          <p:nvPr/>
        </p:nvSpPr>
        <p:spPr bwMode="auto">
          <a:xfrm>
            <a:off x="4191000" y="3733800"/>
            <a:ext cx="1981200" cy="10668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/>
              <a:t>лес.</a:t>
            </a:r>
          </a:p>
        </p:txBody>
      </p:sp>
      <p:sp>
        <p:nvSpPr>
          <p:cNvPr id="65542" name="Rectangle 6" descr="Полотно"/>
          <p:cNvSpPr>
            <a:spLocks noChangeArrowheads="1"/>
          </p:cNvSpPr>
          <p:nvPr/>
        </p:nvSpPr>
        <p:spPr bwMode="auto">
          <a:xfrm>
            <a:off x="609600" y="3886200"/>
            <a:ext cx="2743200" cy="838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/>
              <a:t>через</a:t>
            </a:r>
          </a:p>
        </p:txBody>
      </p:sp>
      <p:sp>
        <p:nvSpPr>
          <p:cNvPr id="65543" name="Rectangle 7" descr="Полотно"/>
          <p:cNvSpPr>
            <a:spLocks noChangeArrowheads="1"/>
          </p:cNvSpPr>
          <p:nvPr/>
        </p:nvSpPr>
        <p:spPr bwMode="auto">
          <a:xfrm>
            <a:off x="3429000" y="5410200"/>
            <a:ext cx="2895600" cy="838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/>
              <a:t>Дорога</a:t>
            </a:r>
          </a:p>
        </p:txBody>
      </p:sp>
      <p:sp>
        <p:nvSpPr>
          <p:cNvPr id="65544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609600" cy="381000"/>
          </a:xfrm>
          <a:prstGeom prst="actionButtonForwardNex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5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-0.30833 -0.71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-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4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55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111E-6 L -0.00417 -0.4944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4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55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4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5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6 0.01111 L -0.37916 0.2388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41"/>
                  </p:tgtEl>
                </p:cond>
              </p:nextCondLst>
            </p:seq>
          </p:childTnLst>
        </p:cTn>
      </p:par>
    </p:tnLst>
    <p:bldLst>
      <p:bldP spid="65540" grpId="0" animBg="1"/>
      <p:bldP spid="65541" grpId="0" animBg="1"/>
      <p:bldP spid="65542" grpId="0" animBg="1"/>
      <p:bldP spid="655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0c9d281a2d67"/>
          <p:cNvPicPr>
            <a:picLocks noChangeAspect="1" noChangeArrowheads="1"/>
          </p:cNvPicPr>
          <p:nvPr/>
        </p:nvPicPr>
        <p:blipFill>
          <a:blip r:embed="rId2"/>
          <a:srcRect t="1427" r="5" b="8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6563" name="Rectangle 3" descr="Полотно"/>
          <p:cNvSpPr>
            <a:spLocks noChangeArrowheads="1"/>
          </p:cNvSpPr>
          <p:nvPr/>
        </p:nvSpPr>
        <p:spPr bwMode="auto">
          <a:xfrm>
            <a:off x="4419600" y="5486400"/>
            <a:ext cx="1981200" cy="1066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/>
              <a:t>Там</a:t>
            </a:r>
          </a:p>
        </p:txBody>
      </p:sp>
      <p:sp>
        <p:nvSpPr>
          <p:cNvPr id="66564" name="Rectangle 4" descr="Полотно"/>
          <p:cNvSpPr>
            <a:spLocks noChangeArrowheads="1"/>
          </p:cNvSpPr>
          <p:nvPr/>
        </p:nvSpPr>
        <p:spPr bwMode="auto">
          <a:xfrm>
            <a:off x="685800" y="5715000"/>
            <a:ext cx="2438400" cy="838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/>
              <a:t>волк.</a:t>
            </a:r>
          </a:p>
        </p:txBody>
      </p:sp>
      <p:sp>
        <p:nvSpPr>
          <p:cNvPr id="66565" name="Rectangle 5" descr="Полотно"/>
          <p:cNvSpPr>
            <a:spLocks noChangeArrowheads="1"/>
          </p:cNvSpPr>
          <p:nvPr/>
        </p:nvSpPr>
        <p:spPr bwMode="auto">
          <a:xfrm>
            <a:off x="3429000" y="4114800"/>
            <a:ext cx="2743200" cy="838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/>
              <a:t>злой</a:t>
            </a:r>
          </a:p>
        </p:txBody>
      </p:sp>
      <p:sp>
        <p:nvSpPr>
          <p:cNvPr id="66566" name="Rectangle 6" descr="Полотно"/>
          <p:cNvSpPr>
            <a:spLocks noChangeArrowheads="1"/>
          </p:cNvSpPr>
          <p:nvPr/>
        </p:nvSpPr>
        <p:spPr bwMode="auto">
          <a:xfrm>
            <a:off x="304800" y="3886200"/>
            <a:ext cx="2590800" cy="838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/>
              <a:t>живет</a:t>
            </a:r>
          </a:p>
        </p:txBody>
      </p:sp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1981200"/>
            <a:ext cx="33004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68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609600" cy="381000"/>
          </a:xfrm>
          <a:prstGeom prst="actionButtonForwardNex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5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36667 -0.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-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6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6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5 -0.216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6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65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30833 -0.0166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6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65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64"/>
                  </p:tgtEl>
                </p:cond>
              </p:nextCondLst>
            </p:seq>
          </p:childTnLst>
        </p:cTn>
      </p:par>
    </p:tnLst>
    <p:bldLst>
      <p:bldP spid="66563" grpId="0" animBg="1"/>
      <p:bldP spid="66564" grpId="0" animBg="1"/>
      <p:bldP spid="66565" grpId="0" animBg="1"/>
      <p:bldP spid="665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C:\Documents and Settings\Добро Пожаловать\Рабочий стол\Для сайта\Словарная работ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57422" y="1714488"/>
            <a:ext cx="4562467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1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СЛОВАРНАЯ РАБОТА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2500306"/>
            <a:ext cx="478634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50" dirty="0">
                <a:ln w="11430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«ПТИЧЬЯ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50" dirty="0">
                <a:ln w="11430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 ГАЛЕРЕЯ»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0c9d281a2d67"/>
          <p:cNvPicPr>
            <a:picLocks noChangeAspect="1" noChangeArrowheads="1"/>
          </p:cNvPicPr>
          <p:nvPr/>
        </p:nvPicPr>
        <p:blipFill>
          <a:blip r:embed="rId2"/>
          <a:srcRect t="1427" r="5" b="8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297180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588" name="Rectangle 4" descr="Полотно"/>
          <p:cNvSpPr>
            <a:spLocks noChangeArrowheads="1"/>
          </p:cNvSpPr>
          <p:nvPr/>
        </p:nvSpPr>
        <p:spPr bwMode="auto">
          <a:xfrm>
            <a:off x="381000" y="5486400"/>
            <a:ext cx="1219200" cy="990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/>
              <a:t>Он</a:t>
            </a:r>
          </a:p>
        </p:txBody>
      </p:sp>
      <p:sp>
        <p:nvSpPr>
          <p:cNvPr id="67589" name="Rectangle 5" descr="Полотно"/>
          <p:cNvSpPr>
            <a:spLocks noChangeArrowheads="1"/>
          </p:cNvSpPr>
          <p:nvPr/>
        </p:nvSpPr>
        <p:spPr bwMode="auto">
          <a:xfrm>
            <a:off x="2057400" y="5638800"/>
            <a:ext cx="3352800" cy="10668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/>
              <a:t>Красную</a:t>
            </a:r>
          </a:p>
        </p:txBody>
      </p:sp>
      <p:sp>
        <p:nvSpPr>
          <p:cNvPr id="67590" name="Rectangle 6" descr="Полотно"/>
          <p:cNvSpPr>
            <a:spLocks noChangeArrowheads="1"/>
          </p:cNvSpPr>
          <p:nvPr/>
        </p:nvSpPr>
        <p:spPr bwMode="auto">
          <a:xfrm>
            <a:off x="533400" y="4191000"/>
            <a:ext cx="2438400" cy="838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/>
              <a:t>съел</a:t>
            </a:r>
          </a:p>
        </p:txBody>
      </p:sp>
      <p:sp>
        <p:nvSpPr>
          <p:cNvPr id="67591" name="Rectangle 7" descr="Полотно"/>
          <p:cNvSpPr>
            <a:spLocks noChangeArrowheads="1"/>
          </p:cNvSpPr>
          <p:nvPr/>
        </p:nvSpPr>
        <p:spPr bwMode="auto">
          <a:xfrm>
            <a:off x="3505200" y="3810000"/>
            <a:ext cx="3429000" cy="838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/>
              <a:t>шапочку</a:t>
            </a:r>
          </a:p>
        </p:txBody>
      </p:sp>
      <p:sp>
        <p:nvSpPr>
          <p:cNvPr id="67592" name="Rectangle 8" descr="Полотно"/>
          <p:cNvSpPr>
            <a:spLocks noChangeArrowheads="1"/>
          </p:cNvSpPr>
          <p:nvPr/>
        </p:nvSpPr>
        <p:spPr bwMode="auto">
          <a:xfrm>
            <a:off x="6019800" y="5638800"/>
            <a:ext cx="1066800" cy="838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/>
              <a:t>и</a:t>
            </a:r>
          </a:p>
        </p:txBody>
      </p:sp>
      <p:sp>
        <p:nvSpPr>
          <p:cNvPr id="67593" name="Rectangle 9" descr="Полотно"/>
          <p:cNvSpPr>
            <a:spLocks noChangeArrowheads="1"/>
          </p:cNvSpPr>
          <p:nvPr/>
        </p:nvSpPr>
        <p:spPr bwMode="auto">
          <a:xfrm>
            <a:off x="5105400" y="990600"/>
            <a:ext cx="3581400" cy="838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/>
              <a:t>бабушку.</a:t>
            </a:r>
          </a:p>
        </p:txBody>
      </p:sp>
      <p:sp>
        <p:nvSpPr>
          <p:cNvPr id="67594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609600" cy="381000"/>
          </a:xfrm>
          <a:prstGeom prst="actionButtonForwardNex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5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2 -0.7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8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7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1 -0.383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7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20833 -0.411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8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7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375 -0.1166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75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44167 -0.205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75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47917 0.6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3"/>
                  </p:tgtEl>
                </p:cond>
              </p:nextCondLst>
            </p:seq>
          </p:childTnLst>
        </p:cTn>
      </p:par>
    </p:tnLst>
    <p:bldLst>
      <p:bldP spid="67588" grpId="0" animBg="1"/>
      <p:bldP spid="67589" grpId="0" animBg="1"/>
      <p:bldP spid="67590" grpId="0" animBg="1"/>
      <p:bldP spid="67591" grpId="0" animBg="1"/>
      <p:bldP spid="67592" grpId="0" animBg="1"/>
      <p:bldP spid="6759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0c9d281a2d67"/>
          <p:cNvPicPr>
            <a:picLocks noChangeAspect="1" noChangeArrowheads="1"/>
          </p:cNvPicPr>
          <p:nvPr/>
        </p:nvPicPr>
        <p:blipFill>
          <a:blip r:embed="rId2"/>
          <a:srcRect l="294" r="159" b="-5"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</p:spPr>
      </p:pic>
      <p:sp>
        <p:nvSpPr>
          <p:cNvPr id="68611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609600" cy="381000"/>
          </a:xfrm>
          <a:prstGeom prst="actionButtonForwardNex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457200"/>
            <a:ext cx="3657600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613" name="Rectangle 5" descr="Полотно"/>
          <p:cNvSpPr>
            <a:spLocks noChangeArrowheads="1"/>
          </p:cNvSpPr>
          <p:nvPr/>
        </p:nvSpPr>
        <p:spPr bwMode="auto">
          <a:xfrm>
            <a:off x="304800" y="5638800"/>
            <a:ext cx="3048000" cy="10668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/>
              <a:t>пришли</a:t>
            </a:r>
          </a:p>
        </p:txBody>
      </p:sp>
      <p:sp>
        <p:nvSpPr>
          <p:cNvPr id="68614" name="Rectangle 6" descr="Полотно"/>
          <p:cNvSpPr>
            <a:spLocks noChangeArrowheads="1"/>
          </p:cNvSpPr>
          <p:nvPr/>
        </p:nvSpPr>
        <p:spPr bwMode="auto">
          <a:xfrm>
            <a:off x="1066800" y="4267200"/>
            <a:ext cx="3200400" cy="838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/>
              <a:t>помощь</a:t>
            </a:r>
          </a:p>
        </p:txBody>
      </p:sp>
      <p:sp>
        <p:nvSpPr>
          <p:cNvPr id="68615" name="Rectangle 7" descr="Полотно"/>
          <p:cNvSpPr>
            <a:spLocks noChangeArrowheads="1"/>
          </p:cNvSpPr>
          <p:nvPr/>
        </p:nvSpPr>
        <p:spPr bwMode="auto">
          <a:xfrm>
            <a:off x="5638800" y="5715000"/>
            <a:ext cx="1219200" cy="838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/>
              <a:t>На</a:t>
            </a:r>
          </a:p>
        </p:txBody>
      </p:sp>
      <p:sp>
        <p:nvSpPr>
          <p:cNvPr id="68616" name="Rectangle 8" descr="Полотно"/>
          <p:cNvSpPr>
            <a:spLocks noChangeArrowheads="1"/>
          </p:cNvSpPr>
          <p:nvPr/>
        </p:nvSpPr>
        <p:spPr bwMode="auto">
          <a:xfrm>
            <a:off x="4953000" y="4419600"/>
            <a:ext cx="3886200" cy="838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/>
              <a:t>охотники.</a:t>
            </a:r>
          </a:p>
        </p:txBody>
      </p:sp>
    </p:spTree>
  </p:cSld>
  <p:clrMapOvr>
    <a:masterClrMapping/>
  </p:clrMapOvr>
  <p:transition spd="med" advClick="0"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475 -0.78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" y="-3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86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075 -0.383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-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86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-0.3666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50834 0.061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</p:childTnLst>
        </p:cTn>
      </p:par>
    </p:tnLst>
    <p:bldLst>
      <p:bldP spid="68613" grpId="0" animBg="1"/>
      <p:bldP spid="68614" grpId="0" animBg="1"/>
      <p:bldP spid="68615" grpId="0" animBg="1"/>
      <p:bldP spid="686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0c9d281a2d67"/>
          <p:cNvPicPr>
            <a:picLocks noChangeAspect="1" noChangeArrowheads="1"/>
          </p:cNvPicPr>
          <p:nvPr/>
        </p:nvPicPr>
        <p:blipFill>
          <a:blip r:embed="rId2"/>
          <a:srcRect l="294" r="159" b="-5"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457200"/>
            <a:ext cx="3657600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636" name="Rectangle 4" descr="Полотно"/>
          <p:cNvSpPr>
            <a:spLocks noChangeArrowheads="1"/>
          </p:cNvSpPr>
          <p:nvPr/>
        </p:nvSpPr>
        <p:spPr bwMode="auto">
          <a:xfrm>
            <a:off x="3200400" y="5638800"/>
            <a:ext cx="3352800" cy="10668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/>
              <a:t>девочку</a:t>
            </a:r>
          </a:p>
        </p:txBody>
      </p:sp>
      <p:sp>
        <p:nvSpPr>
          <p:cNvPr id="69637" name="Rectangle 5" descr="Полотно"/>
          <p:cNvSpPr>
            <a:spLocks noChangeArrowheads="1"/>
          </p:cNvSpPr>
          <p:nvPr/>
        </p:nvSpPr>
        <p:spPr bwMode="auto">
          <a:xfrm>
            <a:off x="457200" y="4191000"/>
            <a:ext cx="3200400" cy="838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/>
              <a:t>спасли</a:t>
            </a:r>
          </a:p>
        </p:txBody>
      </p:sp>
      <p:sp>
        <p:nvSpPr>
          <p:cNvPr id="69638" name="Rectangle 6" descr="Полотно"/>
          <p:cNvSpPr>
            <a:spLocks noChangeArrowheads="1"/>
          </p:cNvSpPr>
          <p:nvPr/>
        </p:nvSpPr>
        <p:spPr bwMode="auto">
          <a:xfrm>
            <a:off x="609600" y="5791200"/>
            <a:ext cx="1600200" cy="838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/>
              <a:t>Они</a:t>
            </a:r>
          </a:p>
        </p:txBody>
      </p:sp>
      <p:sp>
        <p:nvSpPr>
          <p:cNvPr id="69639" name="Rectangle 7" descr="Полотно"/>
          <p:cNvSpPr>
            <a:spLocks noChangeArrowheads="1"/>
          </p:cNvSpPr>
          <p:nvPr/>
        </p:nvSpPr>
        <p:spPr bwMode="auto">
          <a:xfrm>
            <a:off x="7162800" y="5562600"/>
            <a:ext cx="990600" cy="838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/>
              <a:t>и</a:t>
            </a:r>
          </a:p>
        </p:txBody>
      </p:sp>
      <p:sp>
        <p:nvSpPr>
          <p:cNvPr id="69640" name="Rectangle 8" descr="Полотно"/>
          <p:cNvSpPr>
            <a:spLocks noChangeArrowheads="1"/>
          </p:cNvSpPr>
          <p:nvPr/>
        </p:nvSpPr>
        <p:spPr bwMode="auto">
          <a:xfrm>
            <a:off x="3657600" y="533400"/>
            <a:ext cx="1295400" cy="838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/>
              <a:t>её</a:t>
            </a:r>
          </a:p>
        </p:txBody>
      </p:sp>
      <p:sp>
        <p:nvSpPr>
          <p:cNvPr id="69641" name="Rectangle 9" descr="Полотно"/>
          <p:cNvSpPr>
            <a:spLocks noChangeArrowheads="1"/>
          </p:cNvSpPr>
          <p:nvPr/>
        </p:nvSpPr>
        <p:spPr bwMode="auto">
          <a:xfrm>
            <a:off x="4876800" y="4114800"/>
            <a:ext cx="3505200" cy="838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/>
              <a:t>бабушку.</a:t>
            </a:r>
          </a:p>
        </p:txBody>
      </p:sp>
      <p:sp>
        <p:nvSpPr>
          <p:cNvPr id="69642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609600" cy="381000"/>
          </a:xfrm>
          <a:prstGeom prst="actionButtonForwardNex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6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0417 -0.78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3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96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22222E-6 L 0.00833 -0.383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3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9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29166 -0.411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-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96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32917 -0.383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-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9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32083 0.561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2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4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96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225 0.0388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41"/>
                  </p:tgtEl>
                </p:cond>
              </p:nextCondLst>
            </p:seq>
          </p:childTnLst>
        </p:cTn>
      </p:par>
    </p:tnLst>
    <p:bldLst>
      <p:bldP spid="69636" grpId="0" animBg="1"/>
      <p:bldP spid="69637" grpId="0" animBg="1"/>
      <p:bldP spid="69638" grpId="0" animBg="1"/>
      <p:bldP spid="69639" grpId="0" animBg="1"/>
      <p:bldP spid="69640" grpId="0" animBg="1"/>
      <p:bldP spid="696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3e9c9453e9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3429000"/>
            <a:ext cx="26860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660" name="Rectangle 4" descr="Полотно"/>
          <p:cNvSpPr>
            <a:spLocks noChangeArrowheads="1"/>
          </p:cNvSpPr>
          <p:nvPr/>
        </p:nvSpPr>
        <p:spPr bwMode="auto">
          <a:xfrm>
            <a:off x="4114800" y="5257800"/>
            <a:ext cx="1219200" cy="990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/>
              <a:t>в</a:t>
            </a:r>
          </a:p>
        </p:txBody>
      </p:sp>
      <p:sp>
        <p:nvSpPr>
          <p:cNvPr id="70661" name="Rectangle 5" descr="Полотно"/>
          <p:cNvSpPr>
            <a:spLocks noChangeArrowheads="1"/>
          </p:cNvSpPr>
          <p:nvPr/>
        </p:nvSpPr>
        <p:spPr bwMode="auto">
          <a:xfrm>
            <a:off x="304800" y="4343400"/>
            <a:ext cx="3581400" cy="10668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/>
              <a:t>остались</a:t>
            </a:r>
          </a:p>
        </p:txBody>
      </p:sp>
      <p:sp>
        <p:nvSpPr>
          <p:cNvPr id="70662" name="Rectangle 6" descr="Полотно"/>
          <p:cNvSpPr>
            <a:spLocks noChangeArrowheads="1"/>
          </p:cNvSpPr>
          <p:nvPr/>
        </p:nvSpPr>
        <p:spPr bwMode="auto">
          <a:xfrm>
            <a:off x="6324600" y="2514600"/>
            <a:ext cx="2438400" cy="838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/>
              <a:t>жить</a:t>
            </a:r>
          </a:p>
        </p:txBody>
      </p:sp>
      <p:sp>
        <p:nvSpPr>
          <p:cNvPr id="70663" name="Rectangle 7" descr="Полотно"/>
          <p:cNvSpPr>
            <a:spLocks noChangeArrowheads="1"/>
          </p:cNvSpPr>
          <p:nvPr/>
        </p:nvSpPr>
        <p:spPr bwMode="auto">
          <a:xfrm>
            <a:off x="152400" y="1676400"/>
            <a:ext cx="2743200" cy="838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/>
              <a:t>внучка</a:t>
            </a:r>
          </a:p>
        </p:txBody>
      </p:sp>
      <p:sp>
        <p:nvSpPr>
          <p:cNvPr id="70664" name="Rectangle 8" descr="Полотно"/>
          <p:cNvSpPr>
            <a:spLocks noChangeArrowheads="1"/>
          </p:cNvSpPr>
          <p:nvPr/>
        </p:nvSpPr>
        <p:spPr bwMode="auto">
          <a:xfrm>
            <a:off x="228600" y="2971800"/>
            <a:ext cx="1066800" cy="838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/>
              <a:t>и</a:t>
            </a:r>
          </a:p>
        </p:txBody>
      </p:sp>
      <p:sp>
        <p:nvSpPr>
          <p:cNvPr id="70665" name="Rectangle 9" descr="Полотно"/>
          <p:cNvSpPr>
            <a:spLocks noChangeArrowheads="1"/>
          </p:cNvSpPr>
          <p:nvPr/>
        </p:nvSpPr>
        <p:spPr bwMode="auto">
          <a:xfrm>
            <a:off x="1981200" y="3048000"/>
            <a:ext cx="3581400" cy="838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/>
              <a:t>Бабушка</a:t>
            </a:r>
          </a:p>
        </p:txBody>
      </p:sp>
      <p:sp>
        <p:nvSpPr>
          <p:cNvPr id="70666" name="Rectangle 10" descr="Полотно"/>
          <p:cNvSpPr>
            <a:spLocks noChangeArrowheads="1"/>
          </p:cNvSpPr>
          <p:nvPr/>
        </p:nvSpPr>
        <p:spPr bwMode="auto">
          <a:xfrm>
            <a:off x="381000" y="5715000"/>
            <a:ext cx="3124200" cy="838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/>
              <a:t>домике.</a:t>
            </a:r>
          </a:p>
        </p:txBody>
      </p:sp>
      <p:pic>
        <p:nvPicPr>
          <p:cNvPr id="70667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3581400"/>
            <a:ext cx="2457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668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609600" cy="381000"/>
          </a:xfrm>
          <a:prstGeom prst="actionButtonForwardNex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6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17917 -0.361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-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06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44167 -0.3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06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59583 -0.161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06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0416 -0.333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06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19167 -0.061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06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3.33333E-6 L -0.30001 -0.25555 " pathEditMode="relative" ptsTypes="AA">
                                      <p:cBhvr>
                                        <p:cTn id="31" dur="2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0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5556 " pathEditMode="relative" ptsTypes="AA">
                                      <p:cBhvr>
                                        <p:cTn id="36" dur="2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6"/>
                  </p:tgtEl>
                </p:cond>
              </p:nextCondLst>
            </p:seq>
          </p:childTnLst>
        </p:cTn>
      </p:par>
    </p:tnLst>
    <p:bldLst>
      <p:bldP spid="70660" grpId="0" animBg="1"/>
      <p:bldP spid="70661" grpId="0" animBg="1"/>
      <p:bldP spid="70662" grpId="0" animBg="1"/>
      <p:bldP spid="70663" grpId="0" animBg="1"/>
      <p:bldP spid="70664" grpId="0" animBg="1"/>
      <p:bldP spid="70665" grpId="0" animBg="1"/>
      <p:bldP spid="706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0c9d281a2d67"/>
          <p:cNvPicPr>
            <a:picLocks noChangeAspect="1" noChangeArrowheads="1"/>
          </p:cNvPicPr>
          <p:nvPr/>
        </p:nvPicPr>
        <p:blipFill>
          <a:blip r:embed="rId2"/>
          <a:srcRect l="294" r="159" b="-5"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</p:spPr>
      </p:pic>
      <p:sp>
        <p:nvSpPr>
          <p:cNvPr id="7168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609600" cy="381000"/>
          </a:xfrm>
          <a:prstGeom prst="actionButtonForwardNex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152400" y="0"/>
            <a:ext cx="899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Молодец!</a:t>
            </a: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 Ты справился с заданием!     Теперь в каждом предложении найди грамматическую основу.</a:t>
            </a:r>
          </a:p>
        </p:txBody>
      </p:sp>
      <p:pic>
        <p:nvPicPr>
          <p:cNvPr id="71685" name="Picture 5" descr="boy_wor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352800"/>
            <a:ext cx="2600325" cy="2828925"/>
          </a:xfrm>
          <a:prstGeom prst="rect">
            <a:avLst/>
          </a:prstGeom>
          <a:noFill/>
        </p:spPr>
      </p:pic>
      <p:sp>
        <p:nvSpPr>
          <p:cNvPr id="71686" name="AutoShape 6"/>
          <p:cNvSpPr>
            <a:spLocks noChangeArrowheads="1"/>
          </p:cNvSpPr>
          <p:nvPr/>
        </p:nvSpPr>
        <p:spPr bwMode="auto">
          <a:xfrm>
            <a:off x="1371600" y="2057400"/>
            <a:ext cx="3962400" cy="2438400"/>
          </a:xfrm>
          <a:prstGeom prst="wedgeRoundRectCallout">
            <a:avLst>
              <a:gd name="adj1" fmla="val 75523"/>
              <a:gd name="adj2" fmla="val 36005"/>
              <a:gd name="adj3" fmla="val 16667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Если ты забыл, что такое грамматическая основа, жми</a:t>
            </a:r>
          </a:p>
          <a:p>
            <a:pPr algn="ctr"/>
            <a:endParaRPr lang="ru-RU" sz="3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687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7200" y="3733800"/>
            <a:ext cx="533400" cy="533400"/>
          </a:xfrm>
          <a:prstGeom prst="actionButtonHelp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0c9d281a2d67"/>
          <p:cNvPicPr>
            <a:picLocks noChangeAspect="1" noChangeArrowheads="1"/>
          </p:cNvPicPr>
          <p:nvPr/>
        </p:nvPicPr>
        <p:blipFill>
          <a:blip r:embed="rId2"/>
          <a:srcRect l="294" r="159" b="-5"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</p:spPr>
      </p:pic>
      <p:sp>
        <p:nvSpPr>
          <p:cNvPr id="72707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609600" cy="381000"/>
          </a:xfrm>
          <a:prstGeom prst="actionButtonForwardNex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5344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Мама отправила  Красную     шапочку  к  бабушке.  Дорога шла  через  лес.  Там  живёт злой  волк. Он съел Красную шапочку и  бабушку.  На помощь  пришли  охотники. Они спасли девочку и её бабушку. Бабушка  и  внучка остались жить  в  домике.</a:t>
            </a:r>
          </a:p>
        </p:txBody>
      </p:sp>
    </p:spTree>
  </p:cSld>
  <p:clrMapOvr>
    <a:masterClrMapping/>
  </p:clrMapOvr>
  <p:transition spd="med" advClick="0"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0c9d281a2d67"/>
          <p:cNvPicPr>
            <a:picLocks noChangeAspect="1" noChangeArrowheads="1"/>
          </p:cNvPicPr>
          <p:nvPr/>
        </p:nvPicPr>
        <p:blipFill>
          <a:blip r:embed="rId2"/>
          <a:srcRect l="294" r="159" b="-5"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</p:spPr>
      </p:pic>
      <p:sp>
        <p:nvSpPr>
          <p:cNvPr id="73731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609600" cy="533400"/>
          </a:xfrm>
          <a:prstGeom prst="actionButtonHome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3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6172200"/>
            <a:ext cx="533400" cy="533400"/>
          </a:xfrm>
          <a:prstGeom prst="actionButtonInformation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228600" y="990600"/>
            <a:ext cx="8610600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1 пр. - </a:t>
            </a:r>
            <a:r>
              <a:rPr lang="ru-RU" sz="4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мама</a:t>
            </a:r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sz="4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отправила</a:t>
            </a:r>
          </a:p>
          <a:p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2 пр. - </a:t>
            </a:r>
            <a:r>
              <a:rPr lang="ru-RU" sz="4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дорога</a:t>
            </a:r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sz="4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шла</a:t>
            </a:r>
          </a:p>
          <a:p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3 пр. - </a:t>
            </a:r>
            <a:r>
              <a:rPr lang="ru-RU" sz="4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живёт </a:t>
            </a:r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4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волк</a:t>
            </a:r>
          </a:p>
          <a:p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4 пр. - </a:t>
            </a:r>
            <a:r>
              <a:rPr lang="ru-RU" sz="4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он</a:t>
            </a:r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4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съел</a:t>
            </a:r>
            <a:r>
              <a:rPr lang="ru-RU" sz="44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5 пр. - </a:t>
            </a:r>
            <a:r>
              <a:rPr lang="ru-RU" sz="4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пришли</a:t>
            </a:r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4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охотники</a:t>
            </a:r>
          </a:p>
          <a:p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6 пр. - </a:t>
            </a:r>
            <a:r>
              <a:rPr lang="ru-RU" sz="4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они</a:t>
            </a:r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4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спасли</a:t>
            </a:r>
            <a:r>
              <a:rPr lang="ru-RU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4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7 пр. - </a:t>
            </a:r>
            <a:r>
              <a:rPr lang="ru-RU" sz="4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бабушка</a:t>
            </a:r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и  </a:t>
            </a:r>
            <a:r>
              <a:rPr lang="ru-RU" sz="4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внучка </a:t>
            </a:r>
          </a:p>
          <a:p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</a:t>
            </a:r>
            <a:r>
              <a:rPr lang="ru-RU" sz="4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остались жить</a:t>
            </a:r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>
            <a:off x="4038600" y="17526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>
            <a:off x="4495800" y="24384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>
            <a:off x="2133600" y="31242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>
            <a:off x="3124200" y="38100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>
            <a:off x="1981200" y="6477000"/>
            <a:ext cx="419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39" name="Line 11"/>
          <p:cNvSpPr>
            <a:spLocks noChangeShapeType="1"/>
          </p:cNvSpPr>
          <p:nvPr/>
        </p:nvSpPr>
        <p:spPr bwMode="auto">
          <a:xfrm>
            <a:off x="3429000" y="5105400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>
            <a:off x="2057400" y="4419600"/>
            <a:ext cx="228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1905000" y="152400"/>
            <a:ext cx="5029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ПРОВЕРЬ:</a:t>
            </a:r>
          </a:p>
        </p:txBody>
      </p:sp>
    </p:spTree>
  </p:cSld>
  <p:clrMapOvr>
    <a:masterClrMapping/>
  </p:clrMapOvr>
  <p:transition spd="med" advClick="0">
    <p:strips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0c9d281a2d67"/>
          <p:cNvPicPr>
            <a:picLocks noChangeAspect="1" noChangeArrowheads="1"/>
          </p:cNvPicPr>
          <p:nvPr/>
        </p:nvPicPr>
        <p:blipFill>
          <a:blip r:embed="rId2"/>
          <a:srcRect l="294" r="159" b="-5"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914400" y="1524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u="sng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Грамматическая основа</a:t>
            </a:r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 flipH="1">
            <a:off x="2438400" y="914400"/>
            <a:ext cx="1524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>
            <a:off x="5029200" y="914400"/>
            <a:ext cx="1447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457200" y="1752600"/>
            <a:ext cx="335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u="sng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подлежащее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5334000" y="1752600"/>
            <a:ext cx="320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сказуемое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228600" y="2362200"/>
            <a:ext cx="3886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(о ком? или             о чем? говорится   в предложении)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5181600" y="2438400"/>
            <a:ext cx="358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(Что говорится о подлежащем?)</a:t>
            </a:r>
          </a:p>
        </p:txBody>
      </p:sp>
      <p:sp>
        <p:nvSpPr>
          <p:cNvPr id="74762" name="Line 10"/>
          <p:cNvSpPr>
            <a:spLocks noChangeShapeType="1"/>
          </p:cNvSpPr>
          <p:nvPr/>
        </p:nvSpPr>
        <p:spPr bwMode="auto">
          <a:xfrm>
            <a:off x="5867400" y="2362200"/>
            <a:ext cx="2057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304800" y="4953000"/>
            <a:ext cx="8153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По реке </a:t>
            </a:r>
            <a:r>
              <a:rPr lang="ru-RU" sz="3600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плыл</a:t>
            </a:r>
            <a:r>
              <a:rPr lang="ru-RU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u="sng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теплоход</a:t>
            </a:r>
            <a:r>
              <a:rPr lang="ru-RU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>
            <a:off x="3657600" y="58674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765" name="AutoShape 1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229600" y="6096000"/>
            <a:ext cx="685800" cy="533400"/>
          </a:xfrm>
          <a:prstGeom prst="actionButtonBackPreviou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>
    <p:strips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WordArt 2"/>
          <p:cNvSpPr>
            <a:spLocks noChangeArrowheads="1" noChangeShapeType="1" noTextEdit="1"/>
          </p:cNvSpPr>
          <p:nvPr/>
        </p:nvSpPr>
        <p:spPr bwMode="auto">
          <a:xfrm>
            <a:off x="1295400" y="685800"/>
            <a:ext cx="6105525" cy="14303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6000" kern="10" normalizeH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Физкультминутка</a:t>
            </a:r>
          </a:p>
        </p:txBody>
      </p:sp>
      <p:pic>
        <p:nvPicPr>
          <p:cNvPr id="39938" name="Picture 3" descr="4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0513" y="2209800"/>
            <a:ext cx="1436687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4" descr="b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733800"/>
            <a:ext cx="16764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 descr="b3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222625"/>
            <a:ext cx="161925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 descr="b5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4648200"/>
            <a:ext cx="1876425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7" descr="007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5300663"/>
            <a:ext cx="78422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ОФОРМЛЕНИЕ ПРЕДЛОЖЕНИЙ НА  ПИСЬМЕ: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Начало предложения </a:t>
            </a: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всегда</a:t>
            </a:r>
            <a:r>
              <a:rPr lang="ru-RU" sz="2400"/>
              <a:t> пишется </a:t>
            </a: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большой буквы</a:t>
            </a:r>
            <a:r>
              <a:rPr lang="ru-RU" sz="2400"/>
              <a:t>.</a:t>
            </a:r>
            <a:r>
              <a:rPr lang="ru-RU"/>
              <a:t> 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28600" y="1600200"/>
            <a:ext cx="8610600" cy="13700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Если  предложение </a:t>
            </a:r>
            <a:r>
              <a:rPr lang="ru-RU" sz="2400" b="1">
                <a:solidFill>
                  <a:srgbClr val="FF0000"/>
                </a:solidFill>
              </a:rPr>
              <a:t>повествовательное</a:t>
            </a:r>
            <a:r>
              <a:rPr lang="ru-RU" sz="2400" b="1"/>
              <a:t>, то в конце него ставится  </a:t>
            </a:r>
            <a:r>
              <a:rPr lang="ru-RU" sz="2400" b="1">
                <a:solidFill>
                  <a:srgbClr val="FF0000"/>
                </a:solidFill>
              </a:rPr>
              <a:t>точка</a:t>
            </a:r>
            <a:r>
              <a:rPr lang="ru-RU" sz="2400" b="1"/>
              <a:t>. </a:t>
            </a:r>
          </a:p>
          <a:p>
            <a:pPr>
              <a:spcBef>
                <a:spcPct val="50000"/>
              </a:spcBef>
            </a:pPr>
            <a:r>
              <a:rPr lang="ru-RU" sz="2400" b="1" i="1" u="sng">
                <a:solidFill>
                  <a:srgbClr val="6600CC"/>
                </a:solidFill>
              </a:rPr>
              <a:t>На</a:t>
            </a:r>
            <a:r>
              <a:rPr lang="ru-RU" sz="2400" b="1" i="1">
                <a:solidFill>
                  <a:srgbClr val="6600CC"/>
                </a:solidFill>
              </a:rPr>
              <a:t> улице идёт дождь</a:t>
            </a:r>
            <a:r>
              <a:rPr lang="ru-RU" sz="2400" b="1" i="1" u="sng">
                <a:solidFill>
                  <a:srgbClr val="6600CC"/>
                </a:solidFill>
              </a:rPr>
              <a:t>.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228600" y="3124200"/>
            <a:ext cx="8610600" cy="13700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Если  предложение </a:t>
            </a: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вопросительное</a:t>
            </a:r>
            <a:r>
              <a:rPr lang="ru-RU" sz="2400"/>
              <a:t>, то в конце него ставится  </a:t>
            </a: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вопросительный знак</a:t>
            </a:r>
            <a:r>
              <a:rPr lang="ru-RU" sz="2400"/>
              <a:t>. </a:t>
            </a:r>
          </a:p>
          <a:p>
            <a:pPr>
              <a:spcBef>
                <a:spcPct val="50000"/>
              </a:spcBef>
            </a:pPr>
            <a:r>
              <a:rPr lang="ru-RU" sz="2400" b="1" i="1" u="sng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</a:t>
            </a:r>
            <a:r>
              <a:rPr lang="ru-RU" sz="2400" b="1" i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очему идёт дождь</a:t>
            </a:r>
            <a:r>
              <a:rPr lang="ru-RU" sz="2400" b="1" i="1" u="sng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304800" y="4724400"/>
            <a:ext cx="8839200" cy="13700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Если предложение </a:t>
            </a: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восклицательное,</a:t>
            </a:r>
            <a:r>
              <a:rPr lang="ru-RU" sz="2400"/>
              <a:t> то в конце него ставится  </a:t>
            </a: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восклицательный знак</a:t>
            </a:r>
            <a:r>
              <a:rPr lang="ru-RU" sz="2400"/>
              <a:t>. </a:t>
            </a:r>
          </a:p>
          <a:p>
            <a:pPr>
              <a:spcBef>
                <a:spcPct val="50000"/>
              </a:spcBef>
            </a:pPr>
            <a:r>
              <a:rPr lang="ru-RU" sz="2400" b="1" i="1" u="sng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</a:t>
            </a:r>
            <a:r>
              <a:rPr lang="ru-RU" sz="2400" b="1" i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ак прекрасен этот мир</a:t>
            </a:r>
            <a:r>
              <a:rPr lang="ru-RU" sz="2400" b="1" i="1" u="sng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 </a:t>
            </a:r>
            <a:r>
              <a:rPr lang="ru-RU" sz="2400" b="1" i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</a:t>
            </a:r>
          </a:p>
        </p:txBody>
      </p:sp>
    </p:spTree>
  </p:cSld>
  <p:clrMapOvr>
    <a:masterClrMapping/>
  </p:clrMapOvr>
  <p:transition spd="med" advClick="0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7"/>
          <p:cNvGrpSpPr>
            <a:grpSpLocks/>
          </p:cNvGrpSpPr>
          <p:nvPr/>
        </p:nvGrpSpPr>
        <p:grpSpPr bwMode="auto">
          <a:xfrm>
            <a:off x="1143000" y="4929188"/>
            <a:ext cx="4357688" cy="1857375"/>
            <a:chOff x="1191194" y="5000635"/>
            <a:chExt cx="4523814" cy="1785950"/>
          </a:xfrm>
        </p:grpSpPr>
        <p:pic>
          <p:nvPicPr>
            <p:cNvPr id="17419" name="Picture 2" descr="C:\Documents and Settings\Добро Пожаловать\Рабочий стол\Для сайта\Словарная работа\d92d6ff81f80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1191194" y="5000635"/>
              <a:ext cx="4523814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0" name="Прямоугольник 5"/>
            <p:cNvSpPr>
              <a:spLocks noChangeArrowheads="1"/>
            </p:cNvSpPr>
            <p:nvPr/>
          </p:nvSpPr>
          <p:spPr bwMode="auto">
            <a:xfrm>
              <a:off x="1357290" y="5500702"/>
              <a:ext cx="4048746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6600" b="1">
                  <a:solidFill>
                    <a:srgbClr val="000000"/>
                  </a:solidFill>
                  <a:latin typeface="Calibri" pitchFamily="34" charset="0"/>
                </a:rPr>
                <a:t>В…Р…БЕЙ</a:t>
              </a:r>
            </a:p>
          </p:txBody>
        </p:sp>
      </p:grpSp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4143375" y="0"/>
            <a:ext cx="4779963" cy="5286375"/>
            <a:chOff x="4143372" y="0"/>
            <a:chExt cx="4780212" cy="5286388"/>
          </a:xfrm>
        </p:grpSpPr>
        <p:grpSp>
          <p:nvGrpSpPr>
            <p:cNvPr id="17415" name="Группа 6"/>
            <p:cNvGrpSpPr>
              <a:grpSpLocks/>
            </p:cNvGrpSpPr>
            <p:nvPr/>
          </p:nvGrpSpPr>
          <p:grpSpPr bwMode="auto">
            <a:xfrm>
              <a:off x="4143372" y="0"/>
              <a:ext cx="4780212" cy="5286388"/>
              <a:chOff x="4500562" y="0"/>
              <a:chExt cx="4423022" cy="5072074"/>
            </a:xfrm>
          </p:grpSpPr>
          <p:pic>
            <p:nvPicPr>
              <p:cNvPr id="17417" name="Picture 11" descr="C:\Documents and Settings\Добро Пожаловать\Рабочий стол\Для сайта\Словарная работа\86648968f735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500562" y="0"/>
                <a:ext cx="4423022" cy="5072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" name="Прямоугольник 2"/>
              <p:cNvSpPr/>
              <p:nvPr/>
            </p:nvSpPr>
            <p:spPr>
              <a:xfrm>
                <a:off x="4857518" y="1285535"/>
                <a:ext cx="3500518" cy="7082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ru-RU" sz="4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4714902" y="1214441"/>
              <a:ext cx="3643503" cy="397034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3600" b="1" dirty="0">
                  <a:latin typeface="+mn-lt"/>
                </a:rPr>
                <a:t>Маленькая, но дерзкая, смелая и умная  птичка, благополучно живущая в шумных городах</a:t>
              </a:r>
              <a:r>
                <a:rPr lang="ru-RU" sz="3200" b="1" dirty="0">
                  <a:latin typeface="+mn-lt"/>
                </a:rPr>
                <a:t>.</a:t>
              </a:r>
              <a:endParaRPr lang="ru-RU" sz="6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142984"/>
            <a:ext cx="3957638" cy="3660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Управляющая кнопка: звук 12">
            <a:hlinkClick r:id="" action="ppaction://noaction" highlightClick="1">
              <a:snd r:embed="rId5" name="воробей.wav"/>
            </a:hlinkClick>
          </p:cNvPr>
          <p:cNvSpPr/>
          <p:nvPr/>
        </p:nvSpPr>
        <p:spPr>
          <a:xfrm>
            <a:off x="6215074" y="5643578"/>
            <a:ext cx="857256" cy="857256"/>
          </a:xfrm>
          <a:prstGeom prst="actionButtonSound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00FF"/>
                </a:solidFill>
              </a:rPr>
              <a:t>Запиши из данных слов предложение :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905000"/>
            <a:ext cx="8640762" cy="23161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400" b="1" smtClean="0"/>
              <a:t>  Б.жали, ручейки, в.сенние, и, перег.варивались, друг, вес.ло, с, другом.</a:t>
            </a:r>
          </a:p>
        </p:txBody>
      </p:sp>
      <p:pic>
        <p:nvPicPr>
          <p:cNvPr id="87044" name="Picture 28" descr="mc_17_1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3860800"/>
            <a:ext cx="2814638" cy="20923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>
          <a:xfrm>
            <a:off x="457200" y="476250"/>
            <a:ext cx="8362950" cy="4248150"/>
          </a:xfrm>
        </p:spPr>
        <p:txBody>
          <a:bodyPr/>
          <a:lstStyle/>
          <a:p>
            <a:r>
              <a:rPr lang="ru-RU" sz="7200" smtClean="0"/>
              <a:t>Фонетический  разбор  слов.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>
          <a:xfrm>
            <a:off x="457200" y="1052513"/>
            <a:ext cx="8507413" cy="3671887"/>
          </a:xfrm>
        </p:spPr>
        <p:txBody>
          <a:bodyPr/>
          <a:lstStyle/>
          <a:p>
            <a:r>
              <a:rPr lang="ru-RU" sz="8000" smtClean="0"/>
              <a:t>Работа по вариантам.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smtClean="0"/>
              <a:t>ТЕСТ.</a:t>
            </a:r>
          </a:p>
        </p:txBody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>
          <a:xfrm>
            <a:off x="179388" y="1412875"/>
            <a:ext cx="8964612" cy="4968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800" smtClean="0"/>
              <a:t>Начало предложения пишется </a:t>
            </a:r>
          </a:p>
          <a:p>
            <a:pPr>
              <a:lnSpc>
                <a:spcPct val="80000"/>
              </a:lnSpc>
            </a:pPr>
            <a:r>
              <a:rPr lang="ru-RU" sz="4800" smtClean="0"/>
              <a:t>В конце  предложения  ставится</a:t>
            </a:r>
          </a:p>
          <a:p>
            <a:pPr>
              <a:lnSpc>
                <a:spcPct val="80000"/>
              </a:lnSpc>
            </a:pPr>
            <a:r>
              <a:rPr lang="ru-RU" sz="4800" smtClean="0"/>
              <a:t> Главные члены  предложения – это</a:t>
            </a:r>
          </a:p>
          <a:p>
            <a:pPr>
              <a:lnSpc>
                <a:spcPct val="80000"/>
              </a:lnSpc>
            </a:pPr>
            <a:r>
              <a:rPr lang="ru-RU" sz="4800" smtClean="0"/>
              <a:t>Одной чертой подчеркиваем</a:t>
            </a:r>
          </a:p>
          <a:p>
            <a:pPr>
              <a:lnSpc>
                <a:spcPct val="80000"/>
              </a:lnSpc>
            </a:pPr>
            <a:r>
              <a:rPr lang="ru-RU" sz="4800" smtClean="0"/>
              <a:t>Двумя чертами подчеркиваем</a:t>
            </a:r>
          </a:p>
          <a:p>
            <a:pPr>
              <a:lnSpc>
                <a:spcPct val="80000"/>
              </a:lnSpc>
            </a:pPr>
            <a:endParaRPr lang="ru-RU" sz="2000" smtClean="0"/>
          </a:p>
          <a:p>
            <a:pPr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14313" y="500063"/>
            <a:ext cx="813117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ru-RU" sz="480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Продолжи предложения:</a:t>
            </a:r>
            <a:endParaRPr lang="ru-RU" sz="4800">
              <a:solidFill>
                <a:srgbClr val="0000CC"/>
              </a:solidFill>
              <a:latin typeface="Verdana" pitchFamily="34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480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Сегодня на уроке:</a:t>
            </a:r>
            <a:endParaRPr lang="ru-RU" sz="4800">
              <a:solidFill>
                <a:srgbClr val="FF0000"/>
              </a:solidFill>
              <a:latin typeface="Verdan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4800" b="1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я учился…</a:t>
            </a:r>
            <a:endParaRPr lang="ru-RU" sz="4800">
              <a:solidFill>
                <a:srgbClr val="0000CC"/>
              </a:solidFill>
              <a:latin typeface="Verdan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4800" b="1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я вспомнил…</a:t>
            </a:r>
            <a:endParaRPr lang="ru-RU" sz="4800">
              <a:solidFill>
                <a:srgbClr val="0000CC"/>
              </a:solidFill>
              <a:latin typeface="Verdan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4800" b="1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я смог…</a:t>
            </a:r>
            <a:endParaRPr lang="ru-RU" sz="4800">
              <a:solidFill>
                <a:srgbClr val="0000CC"/>
              </a:solidFill>
              <a:latin typeface="Verdan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4800" b="1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было трудно…</a:t>
            </a:r>
            <a:endParaRPr lang="ru-RU" sz="4800">
              <a:solidFill>
                <a:srgbClr val="0000CC"/>
              </a:solidFill>
              <a:latin typeface="Verdan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4800" b="1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дома надо поработать над…</a:t>
            </a:r>
            <a:endParaRPr lang="ru-RU" sz="4800">
              <a:solidFill>
                <a:srgbClr val="0000CC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WordArt 2"/>
          <p:cNvSpPr>
            <a:spLocks noChangeArrowheads="1" noChangeShapeType="1" noTextEdit="1"/>
          </p:cNvSpPr>
          <p:nvPr/>
        </p:nvSpPr>
        <p:spPr bwMode="auto">
          <a:xfrm>
            <a:off x="1066800" y="1600200"/>
            <a:ext cx="6781800" cy="3810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Спасибо за урок!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7"/>
          <p:cNvGrpSpPr>
            <a:grpSpLocks/>
          </p:cNvGrpSpPr>
          <p:nvPr/>
        </p:nvGrpSpPr>
        <p:grpSpPr bwMode="auto">
          <a:xfrm>
            <a:off x="1143000" y="4929188"/>
            <a:ext cx="4357688" cy="1857375"/>
            <a:chOff x="1191194" y="5000635"/>
            <a:chExt cx="4523814" cy="1785950"/>
          </a:xfrm>
        </p:grpSpPr>
        <p:pic>
          <p:nvPicPr>
            <p:cNvPr id="18443" name="Picture 2" descr="C:\Documents and Settings\Добро Пожаловать\Рабочий стол\Для сайта\Словарная работа\d92d6ff81f80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1191194" y="5000635"/>
              <a:ext cx="4523814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4" name="Прямоугольник 5"/>
            <p:cNvSpPr>
              <a:spLocks noChangeArrowheads="1"/>
            </p:cNvSpPr>
            <p:nvPr/>
          </p:nvSpPr>
          <p:spPr bwMode="auto">
            <a:xfrm>
              <a:off x="1357290" y="5500702"/>
              <a:ext cx="4048746" cy="1065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6600" b="1">
                  <a:solidFill>
                    <a:srgbClr val="000000"/>
                  </a:solidFill>
                  <a:latin typeface="Calibri" pitchFamily="34" charset="0"/>
                </a:rPr>
                <a:t>С…Р…КА</a:t>
              </a:r>
            </a:p>
          </p:txBody>
        </p:sp>
      </p:grpSp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4506913" y="0"/>
            <a:ext cx="4779962" cy="5286375"/>
            <a:chOff x="4143372" y="0"/>
            <a:chExt cx="4780212" cy="5286388"/>
          </a:xfrm>
        </p:grpSpPr>
        <p:grpSp>
          <p:nvGrpSpPr>
            <p:cNvPr id="18439" name="Группа 6"/>
            <p:cNvGrpSpPr>
              <a:grpSpLocks/>
            </p:cNvGrpSpPr>
            <p:nvPr/>
          </p:nvGrpSpPr>
          <p:grpSpPr bwMode="auto">
            <a:xfrm>
              <a:off x="4143372" y="0"/>
              <a:ext cx="4780212" cy="5286388"/>
              <a:chOff x="4500562" y="0"/>
              <a:chExt cx="4423022" cy="5072074"/>
            </a:xfrm>
          </p:grpSpPr>
          <p:pic>
            <p:nvPicPr>
              <p:cNvPr id="18441" name="Picture 11" descr="C:\Documents and Settings\Добро Пожаловать\Рабочий стол\Для сайта\Словарная работа\86648968f735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500562" y="0"/>
                <a:ext cx="4423022" cy="5072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" name="Прямоугольник 2"/>
              <p:cNvSpPr/>
              <p:nvPr/>
            </p:nvSpPr>
            <p:spPr>
              <a:xfrm>
                <a:off x="4857518" y="1285535"/>
                <a:ext cx="3500519" cy="7082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ru-RU" sz="4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18440" name="Прямоугольник 8"/>
            <p:cNvSpPr>
              <a:spLocks noChangeArrowheads="1"/>
            </p:cNvSpPr>
            <p:nvPr/>
          </p:nvSpPr>
          <p:spPr bwMode="auto">
            <a:xfrm>
              <a:off x="4572000" y="1214422"/>
              <a:ext cx="3786214" cy="3970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>
                  <a:latin typeface="Calibri" pitchFamily="34" charset="0"/>
                </a:rPr>
                <a:t>Птица с белыми перьями в крыльях. Ей свойственно прятать в своём  гнезде блестящие предметы.</a:t>
              </a:r>
              <a:endParaRPr lang="ru-RU" sz="6600" b="1">
                <a:latin typeface="Calibri" pitchFamily="34" charset="0"/>
              </a:endParaRPr>
            </a:p>
          </p:txBody>
        </p:sp>
      </p:grp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1357298"/>
            <a:ext cx="3657600" cy="32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Управляющая кнопка: звук 11">
            <a:hlinkClick r:id="" action="ppaction://noaction" highlightClick="1">
              <a:snd r:embed="rId5" name="сорока.wav"/>
            </a:hlinkClick>
          </p:cNvPr>
          <p:cNvSpPr/>
          <p:nvPr/>
        </p:nvSpPr>
        <p:spPr>
          <a:xfrm>
            <a:off x="6215074" y="5643578"/>
            <a:ext cx="857256" cy="857256"/>
          </a:xfrm>
          <a:prstGeom prst="actionButtonSound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7"/>
          <p:cNvGrpSpPr>
            <a:grpSpLocks/>
          </p:cNvGrpSpPr>
          <p:nvPr/>
        </p:nvGrpSpPr>
        <p:grpSpPr bwMode="auto">
          <a:xfrm>
            <a:off x="1143000" y="4929188"/>
            <a:ext cx="4357688" cy="1857375"/>
            <a:chOff x="1191194" y="5000635"/>
            <a:chExt cx="4523814" cy="1785950"/>
          </a:xfrm>
        </p:grpSpPr>
        <p:pic>
          <p:nvPicPr>
            <p:cNvPr id="19467" name="Picture 2" descr="C:\Documents and Settings\Добро Пожаловать\Рабочий стол\Для сайта\Словарная работа\d92d6ff81f80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1191194" y="5000635"/>
              <a:ext cx="4523814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8" name="Прямоугольник 5"/>
            <p:cNvSpPr>
              <a:spLocks noChangeArrowheads="1"/>
            </p:cNvSpPr>
            <p:nvPr/>
          </p:nvSpPr>
          <p:spPr bwMode="auto">
            <a:xfrm>
              <a:off x="1357290" y="5500702"/>
              <a:ext cx="4048746" cy="1065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6600" b="1">
                  <a:solidFill>
                    <a:srgbClr val="000000"/>
                  </a:solidFill>
                  <a:latin typeface="Calibri" pitchFamily="34" charset="0"/>
                </a:rPr>
                <a:t>П…ТУХ</a:t>
              </a:r>
            </a:p>
          </p:txBody>
        </p:sp>
      </p:grpSp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4364038" y="0"/>
            <a:ext cx="4779962" cy="5286375"/>
            <a:chOff x="4143372" y="0"/>
            <a:chExt cx="4780212" cy="6015736"/>
          </a:xfrm>
        </p:grpSpPr>
        <p:grpSp>
          <p:nvGrpSpPr>
            <p:cNvPr id="19463" name="Группа 6"/>
            <p:cNvGrpSpPr>
              <a:grpSpLocks/>
            </p:cNvGrpSpPr>
            <p:nvPr/>
          </p:nvGrpSpPr>
          <p:grpSpPr bwMode="auto">
            <a:xfrm>
              <a:off x="4143372" y="0"/>
              <a:ext cx="4780212" cy="5286388"/>
              <a:chOff x="4500562" y="0"/>
              <a:chExt cx="4423022" cy="5072074"/>
            </a:xfrm>
          </p:grpSpPr>
          <p:pic>
            <p:nvPicPr>
              <p:cNvPr id="19465" name="Picture 11" descr="C:\Documents and Settings\Добро Пожаловать\Рабочий стол\Для сайта\Словарная работа\86648968f735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500562" y="0"/>
                <a:ext cx="4423022" cy="5072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" name="Прямоугольник 2"/>
              <p:cNvSpPr/>
              <p:nvPr/>
            </p:nvSpPr>
            <p:spPr>
              <a:xfrm>
                <a:off x="4857518" y="1286101"/>
                <a:ext cx="3500519" cy="7071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ru-RU" sz="4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19464" name="Прямоугольник 8"/>
            <p:cNvSpPr>
              <a:spLocks noChangeArrowheads="1"/>
            </p:cNvSpPr>
            <p:nvPr/>
          </p:nvSpPr>
          <p:spPr bwMode="auto">
            <a:xfrm>
              <a:off x="4572000" y="1214422"/>
              <a:ext cx="3786214" cy="4801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5400" b="1">
                  <a:latin typeface="Calibri" pitchFamily="34" charset="0"/>
                </a:rPr>
                <a:t>Задиристая домашняя  птица.</a:t>
              </a:r>
            </a:p>
            <a:p>
              <a:pPr algn="ctr">
                <a:spcBef>
                  <a:spcPct val="50000"/>
                </a:spcBef>
              </a:pPr>
              <a:endParaRPr lang="ru-RU" sz="9600" b="1">
                <a:latin typeface="Calibri" pitchFamily="34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1142984"/>
            <a:ext cx="3607413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Управляющая кнопка: звук 10">
            <a:hlinkClick r:id="" action="ppaction://noaction" highlightClick="1">
              <a:snd r:embed="rId5" name="петух.wav"/>
            </a:hlinkClick>
          </p:cNvPr>
          <p:cNvSpPr/>
          <p:nvPr/>
        </p:nvSpPr>
        <p:spPr>
          <a:xfrm>
            <a:off x="6215074" y="5643578"/>
            <a:ext cx="857256" cy="857256"/>
          </a:xfrm>
          <a:prstGeom prst="actionButtonSound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7"/>
          <p:cNvGrpSpPr>
            <a:grpSpLocks/>
          </p:cNvGrpSpPr>
          <p:nvPr/>
        </p:nvGrpSpPr>
        <p:grpSpPr bwMode="auto">
          <a:xfrm>
            <a:off x="1143000" y="4929188"/>
            <a:ext cx="4357688" cy="1857375"/>
            <a:chOff x="1191194" y="5000635"/>
            <a:chExt cx="4523814" cy="1785950"/>
          </a:xfrm>
        </p:grpSpPr>
        <p:pic>
          <p:nvPicPr>
            <p:cNvPr id="20491" name="Picture 2" descr="C:\Documents and Settings\Добро Пожаловать\Рабочий стол\Для сайта\Словарная работа\d92d6ff81f80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1191194" y="5000635"/>
              <a:ext cx="4523814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2" name="Прямоугольник 5"/>
            <p:cNvSpPr>
              <a:spLocks noChangeArrowheads="1"/>
            </p:cNvSpPr>
            <p:nvPr/>
          </p:nvSpPr>
          <p:spPr bwMode="auto">
            <a:xfrm>
              <a:off x="1357290" y="5500702"/>
              <a:ext cx="4048746" cy="1065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6600" b="1">
                  <a:solidFill>
                    <a:srgbClr val="000000"/>
                  </a:solidFill>
                  <a:latin typeface="Calibri" pitchFamily="34" charset="0"/>
                </a:rPr>
                <a:t>В…Р…НА</a:t>
              </a:r>
            </a:p>
          </p:txBody>
        </p:sp>
      </p:grpSp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4506913" y="0"/>
            <a:ext cx="4779962" cy="5286375"/>
            <a:chOff x="4143372" y="0"/>
            <a:chExt cx="4780212" cy="5286388"/>
          </a:xfrm>
        </p:grpSpPr>
        <p:grpSp>
          <p:nvGrpSpPr>
            <p:cNvPr id="20487" name="Группа 6"/>
            <p:cNvGrpSpPr>
              <a:grpSpLocks/>
            </p:cNvGrpSpPr>
            <p:nvPr/>
          </p:nvGrpSpPr>
          <p:grpSpPr bwMode="auto">
            <a:xfrm>
              <a:off x="4143372" y="0"/>
              <a:ext cx="4780212" cy="5286388"/>
              <a:chOff x="4500562" y="0"/>
              <a:chExt cx="4423022" cy="5072074"/>
            </a:xfrm>
          </p:grpSpPr>
          <p:pic>
            <p:nvPicPr>
              <p:cNvPr id="20489" name="Picture 11" descr="C:\Documents and Settings\Добро Пожаловать\Рабочий стол\Для сайта\Словарная работа\86648968f735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500562" y="0"/>
                <a:ext cx="4423022" cy="5072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490" name="Прямоугольник 2"/>
              <p:cNvSpPr>
                <a:spLocks noChangeArrowheads="1"/>
              </p:cNvSpPr>
              <p:nvPr/>
            </p:nvSpPr>
            <p:spPr bwMode="auto">
              <a:xfrm>
                <a:off x="4857752" y="1285860"/>
                <a:ext cx="3500462" cy="679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ru-RU" sz="4000" b="1">
                  <a:latin typeface="Calibri" pitchFamily="34" charset="0"/>
                </a:endParaRPr>
              </a:p>
            </p:txBody>
          </p:sp>
        </p:grpSp>
        <p:sp>
          <p:nvSpPr>
            <p:cNvPr id="20488" name="Прямоугольник 8"/>
            <p:cNvSpPr>
              <a:spLocks noChangeArrowheads="1"/>
            </p:cNvSpPr>
            <p:nvPr/>
          </p:nvSpPr>
          <p:spPr bwMode="auto">
            <a:xfrm>
              <a:off x="4572000" y="1214422"/>
              <a:ext cx="3786214" cy="3970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>
                  <a:latin typeface="Calibri" pitchFamily="34" charset="0"/>
                </a:rPr>
                <a:t>Существует два вида этих птиц: серая и чёрная. Разоряет  большое количество птичьих гнёзд.</a:t>
              </a:r>
              <a:endParaRPr lang="ru-RU" sz="6600" b="1">
                <a:latin typeface="Calibri" pitchFamily="34" charset="0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4414" y="857232"/>
            <a:ext cx="3214710" cy="4156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Управляющая кнопка: звук 10">
            <a:hlinkClick r:id="" action="ppaction://noaction" highlightClick="1">
              <a:snd r:embed="rId5" name="ворона.wav"/>
            </a:hlinkClick>
          </p:cNvPr>
          <p:cNvSpPr/>
          <p:nvPr/>
        </p:nvSpPr>
        <p:spPr>
          <a:xfrm>
            <a:off x="6215074" y="5643578"/>
            <a:ext cx="857256" cy="857256"/>
          </a:xfrm>
          <a:prstGeom prst="actionButtonSound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4500563" y="0"/>
            <a:ext cx="4422775" cy="5072063"/>
            <a:chOff x="4500562" y="0"/>
            <a:chExt cx="4423022" cy="5072074"/>
          </a:xfrm>
        </p:grpSpPr>
        <p:pic>
          <p:nvPicPr>
            <p:cNvPr id="21513" name="Picture 11" descr="C:\Documents and Settings\Добро Пожаловать\Рабочий стол\Для сайта\Словарная работа\86648968f735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00562" y="0"/>
              <a:ext cx="4423022" cy="5072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4857769" y="1285878"/>
              <a:ext cx="3500633" cy="31702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Буро-серая птичка,</a:t>
              </a:r>
              <a:r>
                <a:rPr lang="ru-RU" sz="36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  </a:t>
              </a:r>
              <a:r>
                <a:rPr lang="ru-RU" sz="4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отличающаяся красивым пением.</a:t>
              </a: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785794"/>
            <a:ext cx="2847975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1143000" y="5000625"/>
            <a:ext cx="4524375" cy="1785938"/>
            <a:chOff x="1191194" y="5000635"/>
            <a:chExt cx="4523814" cy="1785950"/>
          </a:xfrm>
        </p:grpSpPr>
        <p:pic>
          <p:nvPicPr>
            <p:cNvPr id="21511" name="Picture 2" descr="C:\Documents and Settings\Добро Пожаловать\Рабочий стол\Для сайта\Словарная работа\d92d6ff81f80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1191194" y="5000635"/>
              <a:ext cx="4523814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2" name="Прямоугольник 5"/>
            <p:cNvSpPr>
              <a:spLocks noChangeArrowheads="1"/>
            </p:cNvSpPr>
            <p:nvPr/>
          </p:nvSpPr>
          <p:spPr bwMode="auto">
            <a:xfrm>
              <a:off x="1357290" y="5500702"/>
              <a:ext cx="3857652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6600" b="1">
                  <a:solidFill>
                    <a:srgbClr val="000000"/>
                  </a:solidFill>
                  <a:latin typeface="Calibri" pitchFamily="34" charset="0"/>
                </a:rPr>
                <a:t>С…Л…ВЕЙ</a:t>
              </a:r>
            </a:p>
          </p:txBody>
        </p:sp>
      </p:grpSp>
      <p:sp>
        <p:nvSpPr>
          <p:cNvPr id="10" name="Управляющая кнопка: звук 9">
            <a:hlinkClick r:id="" action="ppaction://noaction" highlightClick="1">
              <a:snd r:embed="rId5" name="соловей.wav"/>
            </a:hlinkClick>
          </p:cNvPr>
          <p:cNvSpPr/>
          <p:nvPr/>
        </p:nvSpPr>
        <p:spPr>
          <a:xfrm>
            <a:off x="6215074" y="5643578"/>
            <a:ext cx="857256" cy="857256"/>
          </a:xfrm>
          <a:prstGeom prst="actionButtonSound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7"/>
          <p:cNvGrpSpPr>
            <a:grpSpLocks/>
          </p:cNvGrpSpPr>
          <p:nvPr/>
        </p:nvGrpSpPr>
        <p:grpSpPr bwMode="auto">
          <a:xfrm>
            <a:off x="1143000" y="5000625"/>
            <a:ext cx="4524375" cy="1785938"/>
            <a:chOff x="1191194" y="5000635"/>
            <a:chExt cx="4523814" cy="1785950"/>
          </a:xfrm>
        </p:grpSpPr>
        <p:pic>
          <p:nvPicPr>
            <p:cNvPr id="22539" name="Picture 2" descr="C:\Documents and Settings\Добро Пожаловать\Рабочий стол\Для сайта\Словарная работа\d92d6ff81f80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1191194" y="5000635"/>
              <a:ext cx="4523814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0" name="Прямоугольник 5"/>
            <p:cNvSpPr>
              <a:spLocks noChangeArrowheads="1"/>
            </p:cNvSpPr>
            <p:nvPr/>
          </p:nvSpPr>
          <p:spPr bwMode="auto">
            <a:xfrm>
              <a:off x="1357290" y="5500702"/>
              <a:ext cx="3857652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6600" b="1">
                  <a:solidFill>
                    <a:srgbClr val="000000"/>
                  </a:solidFill>
                  <a:latin typeface="Calibri" pitchFamily="34" charset="0"/>
                </a:rPr>
                <a:t>С…НИЦА</a:t>
              </a:r>
            </a:p>
          </p:txBody>
        </p:sp>
      </p:grpSp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4143375" y="0"/>
            <a:ext cx="4779963" cy="5286375"/>
            <a:chOff x="4143372" y="0"/>
            <a:chExt cx="4780212" cy="5286388"/>
          </a:xfrm>
        </p:grpSpPr>
        <p:grpSp>
          <p:nvGrpSpPr>
            <p:cNvPr id="22535" name="Группа 6"/>
            <p:cNvGrpSpPr>
              <a:grpSpLocks/>
            </p:cNvGrpSpPr>
            <p:nvPr/>
          </p:nvGrpSpPr>
          <p:grpSpPr bwMode="auto">
            <a:xfrm>
              <a:off x="4143372" y="0"/>
              <a:ext cx="4780212" cy="5286388"/>
              <a:chOff x="4500562" y="0"/>
              <a:chExt cx="4423022" cy="5072074"/>
            </a:xfrm>
          </p:grpSpPr>
          <p:pic>
            <p:nvPicPr>
              <p:cNvPr id="22537" name="Picture 11" descr="C:\Documents and Settings\Добро Пожаловать\Рабочий стол\Для сайта\Словарная работа\86648968f735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500562" y="0"/>
                <a:ext cx="4423022" cy="5072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" name="Прямоугольник 2"/>
              <p:cNvSpPr/>
              <p:nvPr/>
            </p:nvSpPr>
            <p:spPr>
              <a:xfrm>
                <a:off x="4857518" y="1285535"/>
                <a:ext cx="3500518" cy="7082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ru-RU" sz="4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4714902" y="1214441"/>
              <a:ext cx="3429179" cy="37861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Небольшая пёстрая  зимующая птица. Живёт в парках и садах.</a:t>
              </a:r>
              <a:endParaRPr lang="ru-RU" sz="7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1142984"/>
            <a:ext cx="35814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Управляющая кнопка: звук 11">
            <a:hlinkClick r:id="" action="ppaction://noaction" highlightClick="1">
              <a:snd r:embed="rId5" name="синица.wav"/>
            </a:hlinkClick>
          </p:cNvPr>
          <p:cNvSpPr/>
          <p:nvPr/>
        </p:nvSpPr>
        <p:spPr>
          <a:xfrm>
            <a:off x="6215074" y="5643578"/>
            <a:ext cx="857256" cy="857256"/>
          </a:xfrm>
          <a:prstGeom prst="actionButtonSound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7"/>
          <p:cNvGrpSpPr>
            <a:grpSpLocks/>
          </p:cNvGrpSpPr>
          <p:nvPr/>
        </p:nvGrpSpPr>
        <p:grpSpPr bwMode="auto">
          <a:xfrm>
            <a:off x="1143000" y="5000625"/>
            <a:ext cx="4524375" cy="1785938"/>
            <a:chOff x="1191194" y="5000635"/>
            <a:chExt cx="4523814" cy="1785950"/>
          </a:xfrm>
        </p:grpSpPr>
        <p:pic>
          <p:nvPicPr>
            <p:cNvPr id="23563" name="Picture 2" descr="C:\Documents and Settings\Добро Пожаловать\Рабочий стол\Для сайта\Словарная работа\d92d6ff81f80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1191194" y="5000635"/>
              <a:ext cx="4523814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4" name="Прямоугольник 5"/>
            <p:cNvSpPr>
              <a:spLocks noChangeArrowheads="1"/>
            </p:cNvSpPr>
            <p:nvPr/>
          </p:nvSpPr>
          <p:spPr bwMode="auto">
            <a:xfrm>
              <a:off x="1357290" y="5500702"/>
              <a:ext cx="3857652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6600" b="1">
                  <a:solidFill>
                    <a:srgbClr val="000000"/>
                  </a:solidFill>
                  <a:latin typeface="Calibri" pitchFamily="34" charset="0"/>
                </a:rPr>
                <a:t>П…НГВИН</a:t>
              </a:r>
            </a:p>
          </p:txBody>
        </p:sp>
      </p:grpSp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4143375" y="0"/>
            <a:ext cx="4857750" cy="5214938"/>
            <a:chOff x="4143372" y="0"/>
            <a:chExt cx="4780212" cy="5286388"/>
          </a:xfrm>
        </p:grpSpPr>
        <p:grpSp>
          <p:nvGrpSpPr>
            <p:cNvPr id="23559" name="Группа 6"/>
            <p:cNvGrpSpPr>
              <a:grpSpLocks/>
            </p:cNvGrpSpPr>
            <p:nvPr/>
          </p:nvGrpSpPr>
          <p:grpSpPr bwMode="auto">
            <a:xfrm>
              <a:off x="4143372" y="0"/>
              <a:ext cx="4780212" cy="5286388"/>
              <a:chOff x="4500562" y="0"/>
              <a:chExt cx="4423022" cy="5072074"/>
            </a:xfrm>
          </p:grpSpPr>
          <p:pic>
            <p:nvPicPr>
              <p:cNvPr id="23561" name="Picture 11" descr="C:\Documents and Settings\Добро Пожаловать\Рабочий стол\Для сайта\Словарная работа\86648968f735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500562" y="0"/>
                <a:ext cx="4423022" cy="5072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" name="Прямоугольник 2"/>
              <p:cNvSpPr/>
              <p:nvPr/>
            </p:nvSpPr>
            <p:spPr>
              <a:xfrm>
                <a:off x="4857584" y="1286161"/>
                <a:ext cx="3500836" cy="70715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ru-RU" sz="4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23560" name="Прямоугольник 8"/>
            <p:cNvSpPr>
              <a:spLocks noChangeArrowheads="1"/>
            </p:cNvSpPr>
            <p:nvPr/>
          </p:nvSpPr>
          <p:spPr bwMode="auto">
            <a:xfrm>
              <a:off x="4500562" y="1214422"/>
              <a:ext cx="3929090" cy="2589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4000" b="1">
                  <a:latin typeface="Calibri" pitchFamily="34" charset="0"/>
                </a:rPr>
                <a:t>Антарктическая короткокрылая плавающая, не летающая птица</a:t>
              </a: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571612"/>
            <a:ext cx="4000495" cy="3000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Управляющая кнопка: звук 10">
            <a:hlinkClick r:id="" action="ppaction://noaction" highlightClick="1">
              <a:snd r:embed="rId5" name="пингвин.wav"/>
            </a:hlinkClick>
          </p:cNvPr>
          <p:cNvSpPr/>
          <p:nvPr/>
        </p:nvSpPr>
        <p:spPr>
          <a:xfrm>
            <a:off x="6215074" y="5643578"/>
            <a:ext cx="857256" cy="857256"/>
          </a:xfrm>
          <a:prstGeom prst="actionButtonSound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361</Words>
  <Application>Microsoft Office PowerPoint</Application>
  <PresentationFormat>Экран (4:3)</PresentationFormat>
  <Paragraphs>111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Arial Black</vt:lpstr>
      <vt:lpstr>Times New Roman</vt:lpstr>
      <vt:lpstr>Verdana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Главные члены это…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Запиши из данных слов предложение :</vt:lpstr>
      <vt:lpstr>Фонетический  разбор  слов.</vt:lpstr>
      <vt:lpstr>Работа по вариантам.</vt:lpstr>
      <vt:lpstr>ТЕСТ.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Птичья галерея</dc:title>
  <dc:creator>Ольховская И.В.</dc:creator>
  <cp:lastModifiedBy>Andrey</cp:lastModifiedBy>
  <cp:revision>116</cp:revision>
  <dcterms:modified xsi:type="dcterms:W3CDTF">2014-04-20T18:41:10Z</dcterms:modified>
</cp:coreProperties>
</file>