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7" r:id="rId2"/>
    <p:sldId id="276" r:id="rId3"/>
    <p:sldId id="300" r:id="rId4"/>
    <p:sldId id="283" r:id="rId5"/>
    <p:sldId id="284" r:id="rId6"/>
    <p:sldId id="286" r:id="rId7"/>
    <p:sldId id="285" r:id="rId8"/>
    <p:sldId id="287" r:id="rId9"/>
    <p:sldId id="291" r:id="rId10"/>
    <p:sldId id="292" r:id="rId11"/>
    <p:sldId id="290" r:id="rId12"/>
    <p:sldId id="293" r:id="rId13"/>
    <p:sldId id="289" r:id="rId14"/>
    <p:sldId id="288" r:id="rId15"/>
    <p:sldId id="308" r:id="rId16"/>
    <p:sldId id="258" r:id="rId17"/>
    <p:sldId id="294" r:id="rId18"/>
    <p:sldId id="280" r:id="rId19"/>
    <p:sldId id="281" r:id="rId20"/>
    <p:sldId id="282" r:id="rId21"/>
    <p:sldId id="259" r:id="rId22"/>
    <p:sldId id="296" r:id="rId23"/>
    <p:sldId id="263" r:id="rId24"/>
    <p:sldId id="295" r:id="rId25"/>
    <p:sldId id="270" r:id="rId26"/>
    <p:sldId id="298" r:id="rId27"/>
    <p:sldId id="269" r:id="rId28"/>
    <p:sldId id="267" r:id="rId29"/>
    <p:sldId id="299" r:id="rId30"/>
    <p:sldId id="27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  <a:srgbClr val="000000"/>
    <a:srgbClr val="A50021"/>
    <a:srgbClr val="FF66FF"/>
    <a:srgbClr val="0033CC"/>
    <a:srgbClr val="CC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5B2C3652-E8AD-4667-B270-E27A828A2AC9}" type="datetime9">
              <a:rPr lang="ru-RU"/>
              <a:pPr>
                <a:defRPr/>
              </a:pPr>
              <a:t>05.05.2020 9:45:03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81D2D010-977D-490D-BA91-5A24F373D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10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A8CC4B3C-C0A8-4C21-83DE-756F4BF34D2B}" type="datetime9">
              <a:rPr lang="ru-RU"/>
              <a:pPr>
                <a:defRPr/>
              </a:pPr>
              <a:t>05.05.2020 9:45:03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43C28D27-B9B5-4417-916C-8664BA691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1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AAED-F662-4725-AAAE-F0C1A330CC1A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89F4-2636-46C5-90B2-D5C6EB87A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424F-FF28-4C09-8E48-B9186715B787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70AD-9BA2-4006-B3FA-18D58A689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2907-F8A1-40E3-A07B-C02049FB3C50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56A3-F71F-41CA-8CC4-00E600B48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A624-CFCD-4402-B436-8F7FB02C7D82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B86B-59A6-4E0F-899B-B1571B050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D094-F429-4600-9602-486AC04C0B12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E64B-FBA1-434B-B33D-FEAE6B16C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D1F1-C610-4D1F-8A37-3A8A5264F6B7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2B47-DAF7-44D2-8779-E8BA5E77E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72C8-DA56-48D7-887A-DDBA1A71FCF2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4FFC-C671-4DEE-A1D0-AA68E7BCA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1DB8-BA6C-4814-B48E-7D75751FC8B2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FC47-526B-48FB-BEF3-7386D4A7D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67DF-F548-4F92-80A1-A580ED17B5DC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3019-AF32-4189-8B01-C33A95E56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7348-D564-45E0-93A4-446A8E2F6C38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7EB7-F959-421D-ABBE-78C496D0D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1BEB-DB9F-4C72-9DE9-7B7C0CF60BAF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EF72-9C42-4044-A271-B28B865D8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7504-9E78-45FA-A433-63EA6C52F32B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764A-61DC-4DFD-8904-EBCC2223F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CD785-3B81-44A6-A62B-855FE4A4D971}" type="datetime1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80409B-15D0-4BF0-A99B-580A159FE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ver dir="d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/>
          <a:lstStyle/>
          <a:p>
            <a:r>
              <a:rPr lang="ru-RU" sz="3600" b="1" smtClean="0">
                <a:latin typeface="Arial" charset="0"/>
              </a:rPr>
              <a:t>Джонатан Свифт</a:t>
            </a:r>
            <a:br>
              <a:rPr lang="ru-RU" sz="3600" b="1" smtClean="0">
                <a:latin typeface="Arial" charset="0"/>
              </a:rPr>
            </a:br>
            <a:r>
              <a:rPr lang="ru-RU" sz="3600" b="1" smtClean="0">
                <a:latin typeface="Arial" charset="0"/>
              </a:rPr>
              <a:t>«Путешествие Гулливера»</a:t>
            </a:r>
          </a:p>
        </p:txBody>
      </p:sp>
      <p:sp>
        <p:nvSpPr>
          <p:cNvPr id="2051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3644900"/>
            <a:ext cx="4038600" cy="2481263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2400" dirty="0" smtClean="0"/>
              <a:t>    </a:t>
            </a:r>
          </a:p>
        </p:txBody>
      </p:sp>
      <p:pic>
        <p:nvPicPr>
          <p:cNvPr id="2052" name="Picture 2" descr="H:\Documents and Settings\Aida\Рабочий стол\клипарты рамки фончики\kniga39.gif"/>
          <p:cNvPicPr>
            <a:picLocks noGrp="1" noChangeAspect="1" noChangeArrowheads="1" noCrop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133600"/>
            <a:ext cx="4038600" cy="4038600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8715375" cy="32400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Герда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8" name="Picture 4" descr="97857533018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00063"/>
            <a:ext cx="4572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k10-we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0775" y="1700213"/>
            <a:ext cx="41052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071563"/>
            <a:ext cx="6572250" cy="428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Сказка о храбром солдате</a:t>
            </a:r>
            <a:b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00250" y="1285860"/>
            <a:ext cx="71437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3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0" y="3857625"/>
            <a:ext cx="3429000" cy="19288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«ОГНИВО»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Г.-Х. Андерсен</a:t>
            </a:r>
            <a:r>
              <a:rPr lang="ru-RU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38"/>
            <a:ext cx="6072188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619625" cy="4646612"/>
          </a:xfrm>
        </p:spPr>
        <p:txBody>
          <a:bodyPr/>
          <a:lstStyle/>
          <a:p>
            <a:pPr eaLnBrk="1" hangingPunct="1"/>
            <a:r>
              <a:rPr lang="ru-RU" smtClean="0"/>
              <a:t>У ворот стояла она. Боже мой, на кого она была похожа! Вода ручьями стекала с её волос и с платья прямо на туфельки. Бедняжка была такая мокрая, как будто её вытащили из реки.</a:t>
            </a:r>
          </a:p>
        </p:txBody>
      </p:sp>
      <p:pic>
        <p:nvPicPr>
          <p:cNvPr id="70660" name="Picture 4" descr="Горош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95963" y="1557338"/>
            <a:ext cx="2830512" cy="4248150"/>
          </a:xfrm>
          <a:noFill/>
        </p:spPr>
      </p:pic>
      <p:sp>
        <p:nvSpPr>
          <p:cNvPr id="14340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285750" y="857250"/>
            <a:ext cx="4357688" cy="52863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/>
              <a:t>       Осёл тихонько поставил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передние ноги на подоконник,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собака взобралась на спину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ослу, кот вскочил на спину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собаке, а петух взлетел на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голову коту.</a:t>
            </a:r>
          </a:p>
          <a:p>
            <a:pPr>
              <a:buFont typeface="Arial" charset="0"/>
              <a:buNone/>
            </a:pPr>
            <a:r>
              <a:rPr lang="ru-RU" sz="2400" smtClean="0"/>
              <a:t> И тут они все разом закричали:</a:t>
            </a:r>
          </a:p>
          <a:p>
            <a:pPr>
              <a:buFont typeface="Arial" charset="0"/>
              <a:buNone/>
            </a:pPr>
            <a:r>
              <a:rPr lang="ru-RU" sz="2400" smtClean="0"/>
              <a:t>осёл - по-ослиному, </a:t>
            </a:r>
          </a:p>
          <a:p>
            <a:pPr>
              <a:buFont typeface="Arial" charset="0"/>
              <a:buNone/>
            </a:pPr>
            <a:r>
              <a:rPr lang="ru-RU" sz="2400" smtClean="0"/>
              <a:t>собака - по-собачьи, </a:t>
            </a:r>
          </a:p>
          <a:p>
            <a:pPr>
              <a:buFont typeface="Arial" charset="0"/>
              <a:buNone/>
            </a:pPr>
            <a:r>
              <a:rPr lang="ru-RU" sz="2400" smtClean="0"/>
              <a:t>кот - по-кошачьи, </a:t>
            </a:r>
          </a:p>
          <a:p>
            <a:pPr>
              <a:buFont typeface="Arial" charset="0"/>
              <a:buNone/>
            </a:pPr>
            <a:r>
              <a:rPr lang="ru-RU" sz="2400" smtClean="0"/>
              <a:t>а петух закукарекал.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9300" y="785813"/>
            <a:ext cx="45847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5857875"/>
            <a:ext cx="8485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0">
                <a:solidFill>
                  <a:srgbClr val="A50021"/>
                </a:solidFill>
              </a:rPr>
              <a:t>Братья Гримм «Бременские музыканты»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  <a:latin typeface="Arial" charset="0"/>
              </a:rPr>
              <a:t>Что объединяет узнанные вами сказки?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468313" y="2205038"/>
            <a:ext cx="8229600" cy="28368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>
                <a:latin typeface="Arial" charset="0"/>
              </a:rPr>
              <a:t>Раздел 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solidFill>
                  <a:srgbClr val="A50021"/>
                </a:solidFill>
                <a:latin typeface="Arial" charset="0"/>
              </a:rPr>
              <a:t>«Зарубежная литература»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включает произведения зарубежных авторов.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A50021"/>
                </a:solidFill>
                <a:latin typeface="Arial" charset="0"/>
              </a:rPr>
              <a:t>Джонатан Свифт    (1667 – 1745)</a:t>
            </a:r>
          </a:p>
        </p:txBody>
      </p:sp>
      <p:sp>
        <p:nvSpPr>
          <p:cNvPr id="17411" name="Rectangle 1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17412" name="Rectangle 1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05.05.2020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4C5CEA18-2C23-4E2C-9979-6897961910D8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6389" name="Picture 8" descr="200px-Jonathan_swif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12875"/>
            <a:ext cx="366236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643438" y="1428750"/>
            <a:ext cx="428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800000"/>
                </a:solidFill>
              </a:rPr>
              <a:t>      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175125" y="1484313"/>
            <a:ext cx="4968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0">
                <a:latin typeface="Times New Roman" pitchFamily="18" charset="0"/>
              </a:rPr>
              <a:t>Джонатан Свифт был человеком необыкновенной судьбы и характера, особого склада ума, со своим  единственным «свифтовским» юмором.</a:t>
            </a:r>
          </a:p>
          <a:p>
            <a:r>
              <a:rPr lang="ru-RU" sz="2400" i="0">
                <a:latin typeface="Times New Roman" pitchFamily="18" charset="0"/>
              </a:rPr>
              <a:t> Он был по образованию богослов, занимал значительный пост декана (настоятеля) самого крупного в тогдашней  Ирландии собора св. Патрика.  Имея громадное влияние и авторитет, был связан со знаменитыми   политическими деятелями своего  времени.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163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A50021"/>
                </a:solidFill>
              </a:rPr>
              <a:t>Родина Свифта  - Ирландия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9A988E-A312-4A68-9078-3D82D62D3651}" type="datetime1">
              <a:rPr lang="ru-RU" smtClean="0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EB661-F90E-42D6-AF46-FD10BD0BD46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428750"/>
            <a:ext cx="564356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Тринити-колледж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1484313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773238"/>
            <a:ext cx="28813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4149725"/>
            <a:ext cx="29130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  <a:latin typeface="Arial" charset="0"/>
              </a:rPr>
              <a:t>Собор св. Патрика, Дублин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143000"/>
            <a:ext cx="69850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05.05.2020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767778-8AE9-44F6-BC63-E1DD2353C4E3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92773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</a:rPr>
              <a:t>Цели урока: 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 привитие интереса к зарубежной литературе</a:t>
            </a:r>
            <a:endParaRPr lang="ru-RU" sz="2400" b="1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ознакомление с жизнью и творчеством Дж. Свифта</a:t>
            </a:r>
          </a:p>
          <a:p>
            <a:r>
              <a:rPr lang="ru-RU" sz="2400" b="1">
                <a:solidFill>
                  <a:srgbClr val="800000"/>
                </a:solidFill>
              </a:rPr>
              <a:t>Задачи урока: </a:t>
            </a:r>
            <a:endParaRPr lang="ru-RU" sz="240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ввести в круг чтения детей произведения о путешествиях, </a:t>
            </a:r>
          </a:p>
          <a:p>
            <a:r>
              <a:rPr lang="ru-RU" sz="2400">
                <a:solidFill>
                  <a:srgbClr val="800000"/>
                </a:solidFill>
              </a:rPr>
              <a:t>приключениях;</a:t>
            </a:r>
          </a:p>
          <a:p>
            <a:endParaRPr lang="ru-RU" sz="240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обогащать словарный запас учащихся</a:t>
            </a:r>
          </a:p>
          <a:p>
            <a:endParaRPr lang="ru-RU" sz="240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 развивать память, речь, воображение</a:t>
            </a:r>
          </a:p>
          <a:p>
            <a:endParaRPr lang="ru-RU" sz="240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учить доброте, отзывчивости, любознательности</a:t>
            </a:r>
          </a:p>
          <a:p>
            <a:endParaRPr lang="ru-RU" sz="2400">
              <a:solidFill>
                <a:srgbClr val="800000"/>
              </a:solidFill>
            </a:endParaRPr>
          </a:p>
        </p:txBody>
      </p:sp>
      <p:pic>
        <p:nvPicPr>
          <p:cNvPr id="3077" name="Picture 8" descr="an1_stopkakni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3500438"/>
            <a:ext cx="2160587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755650" y="620713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rgbClr val="A50021"/>
                </a:solidFill>
              </a:rPr>
              <a:t>Эпитафия Свифта самому себе. </a:t>
            </a:r>
            <a:br>
              <a:rPr lang="ru-RU" sz="4000" smtClean="0">
                <a:solidFill>
                  <a:srgbClr val="A50021"/>
                </a:solidFill>
              </a:rPr>
            </a:br>
            <a:r>
              <a:rPr lang="ru-RU" sz="4000" smtClean="0">
                <a:solidFill>
                  <a:srgbClr val="A50021"/>
                </a:solidFill>
                <a:latin typeface="Arial" charset="0"/>
              </a:rPr>
              <a:t>                  </a:t>
            </a:r>
            <a:r>
              <a:rPr lang="ru-RU" sz="4000" smtClean="0">
                <a:solidFill>
                  <a:srgbClr val="A50021"/>
                </a:solidFill>
              </a:rPr>
              <a:t>Собор Св. Патрика</a:t>
            </a:r>
            <a:r>
              <a:rPr lang="ru-RU" sz="4000" smtClean="0"/>
              <a:t> </a:t>
            </a:r>
          </a:p>
        </p:txBody>
      </p:sp>
      <p:pic>
        <p:nvPicPr>
          <p:cNvPr id="21507" name="Picture 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557338"/>
            <a:ext cx="3159125" cy="4525962"/>
          </a:xfrm>
          <a:noFill/>
        </p:spPr>
      </p:pic>
      <p:sp>
        <p:nvSpPr>
          <p:cNvPr id="21508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43438" y="2332038"/>
            <a:ext cx="4038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«Здесь покоится тело Джонатана Свифта, декана этой кафедральной церкви, и суровое негодование уже не раздирает его сердце»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05.05.2020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BA5A16-C341-4E80-B798-BA71C8E4F5AD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2532" name="Picture 7" descr="220px-International_Mag_Jonathan_Swif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44675"/>
            <a:ext cx="3319463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708400" y="1773238"/>
            <a:ext cx="51577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Первый русский перевод «Путешествий Гулливера»  вышел в 1772—1773 годах под названием </a:t>
            </a:r>
          </a:p>
          <a:p>
            <a:r>
              <a:rPr lang="ru-RU" sz="2400">
                <a:solidFill>
                  <a:schemeClr val="accent2"/>
                </a:solidFill>
              </a:rPr>
              <a:t>«Путешествия Гулливеровы в Лилипут, Бродинягу, Лапуту, Бальнибарбы, Гуигнгмскую страну или к  лошадям».</a:t>
            </a:r>
            <a:r>
              <a:rPr lang="ru-RU" sz="2400">
                <a:solidFill>
                  <a:srgbClr val="000000"/>
                </a:solidFill>
              </a:rPr>
              <a:t> </a:t>
            </a:r>
          </a:p>
          <a:p>
            <a:r>
              <a:rPr lang="ru-RU" sz="2400">
                <a:solidFill>
                  <a:srgbClr val="000000"/>
                </a:solidFill>
              </a:rPr>
              <a:t>Перевод выполнил с французского  издания</a:t>
            </a:r>
          </a:p>
          <a:p>
            <a:r>
              <a:rPr lang="ru-RU" sz="2400">
                <a:solidFill>
                  <a:srgbClr val="000000"/>
                </a:solidFill>
              </a:rPr>
              <a:t> Ерофей Каржавин</a:t>
            </a:r>
            <a:r>
              <a:rPr lang="ru-RU" sz="2400" i="0"/>
              <a:t>.</a:t>
            </a:r>
          </a:p>
        </p:txBody>
      </p:sp>
      <p:sp>
        <p:nvSpPr>
          <p:cNvPr id="21510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35150" y="836613"/>
            <a:ext cx="6049963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"Путешествия Гулливера" (1726)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i="1" smtClean="0">
                <a:solidFill>
                  <a:srgbClr val="F10F35"/>
                </a:solidFill>
              </a:rPr>
              <a:t>Физкультминутка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66FF33"/>
                </a:solidFill>
              </a:rPr>
              <a:t>Раз  - подняться, подтянуться,</a:t>
            </a:r>
          </a:p>
          <a:p>
            <a:r>
              <a:rPr lang="ru-RU" smtClean="0">
                <a:solidFill>
                  <a:schemeClr val="accent1"/>
                </a:solidFill>
              </a:rPr>
              <a:t>Два – согнуться, разогнуться,</a:t>
            </a:r>
          </a:p>
          <a:p>
            <a:r>
              <a:rPr lang="ru-RU" smtClean="0">
                <a:solidFill>
                  <a:srgbClr val="F10F35"/>
                </a:solidFill>
              </a:rPr>
              <a:t>Три – в ладоши 3 хлопка</a:t>
            </a:r>
            <a:r>
              <a:rPr lang="ru-RU" smtClean="0">
                <a:solidFill>
                  <a:srgbClr val="FF66FF"/>
                </a:solidFill>
              </a:rPr>
              <a:t>, </a:t>
            </a:r>
          </a:p>
          <a:p>
            <a:r>
              <a:rPr lang="ru-RU" smtClean="0">
                <a:solidFill>
                  <a:srgbClr val="FF66FF"/>
                </a:solidFill>
              </a:rPr>
              <a:t>Головою 3 кивка,</a:t>
            </a:r>
          </a:p>
          <a:p>
            <a:r>
              <a:rPr lang="ru-RU" smtClean="0">
                <a:solidFill>
                  <a:srgbClr val="CC0099"/>
                </a:solidFill>
              </a:rPr>
              <a:t>На четыре – руки шире, </a:t>
            </a:r>
          </a:p>
          <a:p>
            <a:r>
              <a:rPr lang="ru-RU" smtClean="0">
                <a:solidFill>
                  <a:srgbClr val="0033CC"/>
                </a:solidFill>
              </a:rPr>
              <a:t>Пять – руками помахать,</a:t>
            </a:r>
          </a:p>
          <a:p>
            <a:r>
              <a:rPr lang="ru-RU" smtClean="0"/>
              <a:t> Шесть – за парту тихо сесть.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05.05.2020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F004E6-AFEC-4FC2-8023-D704EFAC975C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5604" name="Picture 7" descr="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47478">
            <a:off x="323850" y="765175"/>
            <a:ext cx="27051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959791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98078">
            <a:off x="3924300" y="1196975"/>
            <a:ext cx="45053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BA311C-B8EA-4768-907C-8A9332AC180B}" type="datetime1">
              <a:rPr lang="ru-RU" smtClean="0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180C4-069A-4C90-B8E3-6882904444A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27652" name="Rectangle 6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3600" smtClean="0">
              <a:solidFill>
                <a:srgbClr val="66FF33"/>
              </a:solidFill>
            </a:endParaRPr>
          </a:p>
        </p:txBody>
      </p:sp>
      <p:sp>
        <p:nvSpPr>
          <p:cNvPr id="27653" name="Rectangle 11"/>
          <p:cNvSpPr>
            <a:spLocks noGrp="1"/>
          </p:cNvSpPr>
          <p:nvPr>
            <p:ph type="subTitle" idx="4294967295"/>
          </p:nvPr>
        </p:nvSpPr>
        <p:spPr>
          <a:xfrm>
            <a:off x="1071563" y="200025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7200" b="1" dirty="0" smtClean="0">
                <a:solidFill>
                  <a:srgbClr val="CC0099"/>
                </a:solidFill>
              </a:rPr>
              <a:t>Чтение текста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05.05.2020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00DBB7-B9B7-44F2-B4FC-A60E81295402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6" name="Rectangle 14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A50021"/>
                </a:solidFill>
              </a:rPr>
              <a:t>Словарная работа</a:t>
            </a:r>
          </a:p>
        </p:txBody>
      </p:sp>
      <p:sp>
        <p:nvSpPr>
          <p:cNvPr id="28677" name="Rectangle 22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r>
              <a:rPr lang="ru-RU" sz="3600" smtClean="0"/>
              <a:t>Колчан – футляр для стрел</a:t>
            </a:r>
          </a:p>
          <a:p>
            <a:r>
              <a:rPr lang="ru-RU" sz="3600" smtClean="0"/>
              <a:t>Врассыпную – в разные стороны (о разбегающихся)</a:t>
            </a:r>
          </a:p>
          <a:p>
            <a:r>
              <a:rPr lang="ru-RU" sz="3600" smtClean="0"/>
              <a:t>Мальчик-паж -  молодой человек из дворян, находящийся при знатной особе, монархе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A50021"/>
                </a:solidFill>
              </a:rPr>
              <a:t>Ответьте на вопросы: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Понравилось ли вам произведение?</a:t>
            </a:r>
          </a:p>
          <a:p>
            <a:r>
              <a:rPr lang="ru-RU" smtClean="0"/>
              <a:t>Как называлась страна, в которую попал Гулливер?</a:t>
            </a:r>
          </a:p>
          <a:p>
            <a:r>
              <a:rPr lang="ru-RU" smtClean="0"/>
              <a:t>Как назывался народ этой страны?</a:t>
            </a:r>
          </a:p>
          <a:p>
            <a:r>
              <a:rPr lang="ru-RU" smtClean="0"/>
              <a:t>Что означает слово «лилипут»?</a:t>
            </a:r>
          </a:p>
          <a:p>
            <a:r>
              <a:rPr lang="ru-RU" smtClean="0"/>
              <a:t>Как автор показывает, что в стране лилипутов Гулливер был великаном?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5" grpId="0" build="p"/>
      <p:bldP spid="28675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05.05.2020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D6B380-957C-4614-9501-889687475B7B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0724" name="Picture 7" descr="scrn_big_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150"/>
            <a:ext cx="4367213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429125" y="1000125"/>
            <a:ext cx="456406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Обо всём, что он увидел и понял,</a:t>
            </a:r>
          </a:p>
          <a:p>
            <a:pPr algn="ctr"/>
            <a:r>
              <a:rPr lang="ru-RU" sz="2400"/>
              <a:t> что передумал и пережил во время</a:t>
            </a:r>
          </a:p>
          <a:p>
            <a:pPr algn="ctr"/>
            <a:r>
              <a:rPr lang="ru-RU" sz="2400"/>
              <a:t> своих «путешествий в некоторые</a:t>
            </a:r>
          </a:p>
          <a:p>
            <a:pPr algn="ctr"/>
            <a:r>
              <a:rPr lang="ru-RU" sz="2400"/>
              <a:t> отдалённые страны света», Гулливер</a:t>
            </a:r>
          </a:p>
          <a:p>
            <a:pPr algn="ctr"/>
            <a:r>
              <a:rPr lang="ru-RU" sz="2400"/>
              <a:t> вот уже более двух с половиной столетий </a:t>
            </a:r>
          </a:p>
          <a:p>
            <a:pPr algn="ctr"/>
            <a:r>
              <a:rPr lang="ru-RU" sz="2400"/>
              <a:t> рассказывает всем, кто захочет его </a:t>
            </a:r>
          </a:p>
          <a:p>
            <a:pPr algn="ctr"/>
            <a:r>
              <a:rPr lang="ru-RU" sz="2400"/>
              <a:t> слушать.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05.05.2020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3F3EB5-E4A2-44F1-8EA5-8819FAB4BC08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1748" name="Picture 7" descr="42e5540c812967a0a8c66c883c52a4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620713"/>
            <a:ext cx="6858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0" y="5157788"/>
            <a:ext cx="9164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/>
              <a:t>Читая книгу, мы вместе с писателем перенесёмся в страну Лилипутию,</a:t>
            </a:r>
          </a:p>
          <a:p>
            <a:pPr algn="ctr"/>
            <a:r>
              <a:rPr lang="ru-RU" sz="2000"/>
              <a:t> узнаем, что Гулливера в этой стране прозвали Человеком Горой.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A50021"/>
                </a:solidFill>
              </a:rPr>
              <a:t>Итог урока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smtClean="0"/>
              <a:t>Какой раздел мы начали изучать?</a:t>
            </a:r>
          </a:p>
          <a:p>
            <a:r>
              <a:rPr lang="ru-RU" sz="3600" smtClean="0"/>
              <a:t>С каким писателем сегодня познакомились?</a:t>
            </a:r>
          </a:p>
          <a:p>
            <a:r>
              <a:rPr lang="ru-RU" sz="3600" smtClean="0"/>
              <a:t>Что вы о нем узнали?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rgbClr val="A50021"/>
                </a:solidFill>
              </a:rPr>
              <a:t>Проверка домашнего задания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sz="half" idx="1"/>
          </p:nvPr>
        </p:nvSpPr>
        <p:spPr>
          <a:xfrm>
            <a:off x="4284663" y="2565400"/>
            <a:ext cx="4248150" cy="3473450"/>
          </a:xfrm>
        </p:spPr>
        <p:txBody>
          <a:bodyPr/>
          <a:lstStyle/>
          <a:p>
            <a:r>
              <a:rPr lang="ru-RU" smtClean="0"/>
              <a:t>Какие истории о путешествии на другие планеты вы придумали?</a:t>
            </a:r>
          </a:p>
          <a:p>
            <a:r>
              <a:rPr lang="ru-RU" smtClean="0"/>
              <a:t>Конкурс рисунков на космическую тему.</a:t>
            </a:r>
          </a:p>
        </p:txBody>
      </p:sp>
      <p:sp>
        <p:nvSpPr>
          <p:cNvPr id="512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50825" y="1700213"/>
            <a:ext cx="3816350" cy="2232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accent2"/>
                </a:solidFill>
                <a:latin typeface="Arial" charset="0"/>
              </a:rPr>
              <a:t>О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>
                <a:solidFill>
                  <a:schemeClr val="accent2"/>
                </a:solidFill>
                <a:latin typeface="Arial" charset="0"/>
              </a:rPr>
              <a:t>том, как дома вы трудились,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accent2"/>
                </a:solidFill>
                <a:latin typeface="Arial" charset="0"/>
              </a:rPr>
              <a:t>Друзьям спешите рассказать.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57" y="970820"/>
            <a:ext cx="8572528" cy="1375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Домашнее задание:</a:t>
            </a:r>
          </a:p>
          <a:p>
            <a:pPr algn="ctr">
              <a:defRPr/>
            </a:pPr>
            <a:r>
              <a:rPr lang="ru-RU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читать текст, нарисовать иллюстрации к нему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A50021"/>
                </a:solidFill>
              </a:rPr>
              <a:t>Речевая разминка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smtClean="0"/>
              <a:t>А рядом спутницы со мной – 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Три юных созданья.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Все трое просят поскорей 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Рассказывать им сказку.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Одной – смешней, другой – страшней,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А третья скорчила гримаску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И просит сказку – постранней.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Какую выбрать сказку?  ( Л. Кэрролл)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10F35"/>
                </a:solidFill>
              </a:rPr>
              <a:t>Викторина «Знаете ли вы сказки?»</a:t>
            </a:r>
          </a:p>
        </p:txBody>
      </p:sp>
      <p:pic>
        <p:nvPicPr>
          <p:cNvPr id="6147" name="Picture 9" descr="золушка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>
          <a:xfrm>
            <a:off x="214313" y="1143000"/>
            <a:ext cx="3457575" cy="2297113"/>
          </a:xfrm>
          <a:noFill/>
        </p:spPr>
      </p:pic>
      <p:pic>
        <p:nvPicPr>
          <p:cNvPr id="6148" name="Рисунок 2" descr="кот в сапогах2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356100" y="2636838"/>
            <a:ext cx="24955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sold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284538"/>
            <a:ext cx="2095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 descr="uglyd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1125538"/>
            <a:ext cx="2270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75" y="435768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ig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0500" y="1143000"/>
            <a:ext cx="1968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" descr="i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75" y="3929063"/>
            <a:ext cx="16271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красная шапочк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908050"/>
            <a:ext cx="424973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79388" y="981075"/>
            <a:ext cx="3960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0"/>
              <a:t>Сказка о маленькой девочке в ярком головном уборе</a:t>
            </a:r>
          </a:p>
          <a:p>
            <a:pPr algn="ctr"/>
            <a:endParaRPr lang="ru-RU" sz="2800" i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14313" y="4357688"/>
            <a:ext cx="5437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«Красная Шапочка»</a:t>
            </a:r>
          </a:p>
          <a:p>
            <a:pPr>
              <a:defRPr/>
            </a:pPr>
            <a:r>
              <a:rPr lang="ru-RU" sz="4000" b="1" i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Ш. Перро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золушк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125538"/>
            <a:ext cx="35782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золушка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989138"/>
            <a:ext cx="44926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39750" y="836613"/>
            <a:ext cx="3846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0"/>
              <a:t>Сказка о бедной дочери</a:t>
            </a:r>
          </a:p>
          <a:p>
            <a:pPr algn="ctr"/>
            <a:r>
              <a:rPr lang="ru-RU" sz="2400" b="1" i="0"/>
              <a:t>лесничего.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08038" y="5453063"/>
            <a:ext cx="60213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«Золушка» Ш. Перро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1268413"/>
            <a:ext cx="8316913" cy="1368425"/>
          </a:xfrm>
        </p:spPr>
        <p:txBody>
          <a:bodyPr/>
          <a:lstStyle/>
          <a:p>
            <a:pPr eaLnBrk="1" hangingPunct="1"/>
            <a:r>
              <a:rPr lang="ru-RU" sz="2800" smtClean="0"/>
              <a:t>   </a:t>
            </a:r>
            <a:r>
              <a:rPr lang="ru-RU" sz="3200" smtClean="0">
                <a:solidFill>
                  <a:srgbClr val="7030A0"/>
                </a:solidFill>
              </a:rPr>
              <a:t>Как звали девочку, у которой «скорлупка грецкого ореха была колыбелькой, голубые фиалки – периной, а лепесток розы – одеялом»?</a:t>
            </a:r>
            <a:br>
              <a:rPr lang="ru-RU" sz="3200" smtClean="0">
                <a:solidFill>
                  <a:srgbClr val="7030A0"/>
                </a:solidFill>
              </a:rPr>
            </a:br>
            <a:endParaRPr lang="ru-RU" sz="3200" smtClean="0">
              <a:solidFill>
                <a:srgbClr val="7030A0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sz="half" idx="1"/>
          </p:nvPr>
        </p:nvSpPr>
        <p:spPr>
          <a:xfrm>
            <a:off x="611188" y="5715000"/>
            <a:ext cx="8532812" cy="571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>
                <a:solidFill>
                  <a:srgbClr val="A50021"/>
                </a:solidFill>
              </a:rPr>
              <a:t>«Дюймовочка» Г.-Х. Андерсен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3" y="2786063"/>
            <a:ext cx="370046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785813"/>
            <a:ext cx="5786437" cy="18573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Как звали смелую девочку?</a:t>
            </a:r>
            <a:br>
              <a:rPr lang="ru-RU" sz="3600" smtClean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</a:br>
            <a:r>
              <a:rPr lang="ru-RU" sz="3600" smtClean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Из какой она   сказки?</a:t>
            </a:r>
            <a:endParaRPr lang="ru-RU" sz="3600" smtClean="0">
              <a:solidFill>
                <a:srgbClr val="FF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Picture 4" descr="winter_arhipova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3714750"/>
            <a:ext cx="407193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48509053_351642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428625"/>
            <a:ext cx="2500313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083404fbbdb1170f573fce84b291838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928938"/>
            <a:ext cx="47164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596</TotalTime>
  <Words>681</Words>
  <Application>Microsoft Office PowerPoint</Application>
  <PresentationFormat>Экран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Литература 1</vt:lpstr>
      <vt:lpstr>Джонатан Свифт «Путешествие Гулливера»</vt:lpstr>
      <vt:lpstr>Презентация PowerPoint</vt:lpstr>
      <vt:lpstr>Проверка домашнего задания</vt:lpstr>
      <vt:lpstr>Речевая разминка</vt:lpstr>
      <vt:lpstr>Викторина «Знаете ли вы сказки?»</vt:lpstr>
      <vt:lpstr>Презентация PowerPoint</vt:lpstr>
      <vt:lpstr>Презентация PowerPoint</vt:lpstr>
      <vt:lpstr>   Как звали девочку, у которой «скорлупка грецкого ореха была колыбелькой, голубые фиалки – периной, а лепесток розы – одеялом»? </vt:lpstr>
      <vt:lpstr>Как звали смелую девочку? Из какой она   сказки?</vt:lpstr>
      <vt:lpstr>                                   Герда</vt:lpstr>
      <vt:lpstr>Сказка о храбром солдате </vt:lpstr>
      <vt:lpstr>«ОГНИВО» Г.-Х. Андерсен </vt:lpstr>
      <vt:lpstr>Презентация PowerPoint</vt:lpstr>
      <vt:lpstr>Презентация PowerPoint</vt:lpstr>
      <vt:lpstr>Что объединяет узнанные вами сказки?</vt:lpstr>
      <vt:lpstr>Джонатан Свифт    (1667 – 1745)</vt:lpstr>
      <vt:lpstr>Родина Свифта  - Ирландия</vt:lpstr>
      <vt:lpstr>Тринити-колледж</vt:lpstr>
      <vt:lpstr>Собор св. Патрика, Дублин</vt:lpstr>
      <vt:lpstr>Эпитафия Свифта самому себе.                    Собор Св. Патрика </vt:lpstr>
      <vt:lpstr>Презентация PowerPoint</vt:lpstr>
      <vt:lpstr>Физкультминутка</vt:lpstr>
      <vt:lpstr>Презентация PowerPoint</vt:lpstr>
      <vt:lpstr>Презентация PowerPoint</vt:lpstr>
      <vt:lpstr>Словарная работа</vt:lpstr>
      <vt:lpstr>Ответьте на вопросы:</vt:lpstr>
      <vt:lpstr>Презентация PowerPoint</vt:lpstr>
      <vt:lpstr>Презентация PowerPoint</vt:lpstr>
      <vt:lpstr>Итог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Джонатан Свифт «Путешествия Гулливера»</dc:title>
  <dc:creator>техносила</dc:creator>
  <dc:description>http://aida.ucoz.ru</dc:description>
  <cp:lastModifiedBy>Admin</cp:lastModifiedBy>
  <cp:revision>93</cp:revision>
  <dcterms:created xsi:type="dcterms:W3CDTF">2011-04-20T18:10:04Z</dcterms:created>
  <dcterms:modified xsi:type="dcterms:W3CDTF">2020-05-05T06:45:35Z</dcterms:modified>
  <cp:category>шаблоны к Powerpoint</cp:category>
</cp:coreProperties>
</file>