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58" r:id="rId8"/>
    <p:sldId id="267" r:id="rId9"/>
    <p:sldId id="268" r:id="rId10"/>
    <p:sldId id="259" r:id="rId11"/>
    <p:sldId id="269" r:id="rId12"/>
    <p:sldId id="271" r:id="rId13"/>
    <p:sldId id="270" r:id="rId14"/>
    <p:sldId id="273" r:id="rId15"/>
    <p:sldId id="274" r:id="rId16"/>
    <p:sldId id="275" r:id="rId17"/>
    <p:sldId id="290" r:id="rId18"/>
    <p:sldId id="276" r:id="rId19"/>
    <p:sldId id="277" r:id="rId20"/>
    <p:sldId id="278" r:id="rId21"/>
    <p:sldId id="279" r:id="rId22"/>
    <p:sldId id="281" r:id="rId23"/>
    <p:sldId id="280" r:id="rId24"/>
    <p:sldId id="260" r:id="rId25"/>
    <p:sldId id="282" r:id="rId26"/>
    <p:sldId id="261" r:id="rId27"/>
    <p:sldId id="283" r:id="rId28"/>
    <p:sldId id="284" r:id="rId29"/>
    <p:sldId id="285" r:id="rId30"/>
    <p:sldId id="287" r:id="rId31"/>
    <p:sldId id="288" r:id="rId32"/>
    <p:sldId id="289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31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60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50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2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244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54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24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04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25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57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6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4000">
              <a:srgbClr val="00CCCC"/>
            </a:gs>
            <a:gs pos="18000">
              <a:srgbClr val="9999FF"/>
            </a:gs>
            <a:gs pos="49000">
              <a:srgbClr val="2E6792"/>
            </a:gs>
            <a:gs pos="95000">
              <a:srgbClr val="3333CC"/>
            </a:gs>
            <a:gs pos="100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BB2D2-35DD-44C9-88FB-9E62C862A826}" type="datetimeFigureOut">
              <a:rPr lang="ru-RU" smtClean="0"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7C098-FAD3-4BE6-9CD6-CDD0379E9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37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808312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bg1"/>
                </a:solidFill>
              </a:rPr>
              <a:t>Имя прилагательное как часть речи.</a:t>
            </a:r>
            <a:endParaRPr lang="ru-RU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2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Имя прилагательное – это часть речи, которая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44824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>1. Обозначает </a:t>
            </a:r>
            <a:r>
              <a:rPr lang="ru-RU" sz="4000" dirty="0">
                <a:solidFill>
                  <a:schemeClr val="bg1"/>
                </a:solidFill>
              </a:rPr>
              <a:t>признак </a:t>
            </a:r>
            <a:r>
              <a:rPr lang="ru-RU" sz="4000" dirty="0" smtClean="0">
                <a:solidFill>
                  <a:schemeClr val="bg1"/>
                </a:solidFill>
              </a:rPr>
              <a:t>предмета.</a:t>
            </a:r>
            <a:endParaRPr lang="ru-RU" sz="40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4000" dirty="0" smtClean="0">
                <a:solidFill>
                  <a:schemeClr val="bg1"/>
                </a:solidFill>
              </a:rPr>
              <a:t>2. Отвечает </a:t>
            </a:r>
            <a:r>
              <a:rPr lang="ru-RU" sz="4000" dirty="0">
                <a:solidFill>
                  <a:schemeClr val="bg1"/>
                </a:solidFill>
              </a:rPr>
              <a:t>на вопросы </a:t>
            </a:r>
            <a:r>
              <a:rPr lang="ru-RU" sz="4000" i="1" dirty="0">
                <a:solidFill>
                  <a:schemeClr val="bg1"/>
                </a:solidFill>
              </a:rPr>
              <a:t>Какой? Чей?</a:t>
            </a:r>
          </a:p>
          <a:p>
            <a:pPr>
              <a:defRPr/>
            </a:pPr>
            <a:r>
              <a:rPr lang="ru-RU" sz="4000" dirty="0">
                <a:solidFill>
                  <a:schemeClr val="bg1"/>
                </a:solidFill>
              </a:rPr>
              <a:t>3</a:t>
            </a:r>
            <a:r>
              <a:rPr lang="ru-RU" sz="4000" dirty="0" smtClean="0">
                <a:solidFill>
                  <a:schemeClr val="bg1"/>
                </a:solidFill>
              </a:rPr>
              <a:t>. Изменяется </a:t>
            </a:r>
            <a:r>
              <a:rPr lang="ru-RU" sz="4000" dirty="0">
                <a:solidFill>
                  <a:schemeClr val="bg1"/>
                </a:solidFill>
              </a:rPr>
              <a:t>по числам, родам(в </a:t>
            </a:r>
            <a:r>
              <a:rPr lang="ru-RU" sz="4000" dirty="0" err="1">
                <a:solidFill>
                  <a:schemeClr val="bg1"/>
                </a:solidFill>
              </a:rPr>
              <a:t>ед.ч</a:t>
            </a:r>
            <a:r>
              <a:rPr lang="ru-RU" sz="4000" dirty="0">
                <a:solidFill>
                  <a:schemeClr val="bg1"/>
                </a:solidFill>
              </a:rPr>
              <a:t>.), </a:t>
            </a:r>
            <a:r>
              <a:rPr lang="ru-RU" sz="4000" dirty="0" smtClean="0">
                <a:solidFill>
                  <a:schemeClr val="bg1"/>
                </a:solidFill>
              </a:rPr>
              <a:t>падежам.</a:t>
            </a:r>
            <a:endParaRPr lang="ru-RU" sz="40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4000" dirty="0">
                <a:solidFill>
                  <a:schemeClr val="bg1"/>
                </a:solidFill>
              </a:rPr>
              <a:t>4</a:t>
            </a:r>
            <a:r>
              <a:rPr lang="ru-RU" sz="4000" dirty="0" smtClean="0">
                <a:solidFill>
                  <a:schemeClr val="bg1"/>
                </a:solidFill>
              </a:rPr>
              <a:t>. В </a:t>
            </a:r>
            <a:r>
              <a:rPr lang="ru-RU" sz="4000" dirty="0">
                <a:solidFill>
                  <a:schemeClr val="bg1"/>
                </a:solidFill>
              </a:rPr>
              <a:t>предложении является определением или сказуемым.</a:t>
            </a:r>
          </a:p>
        </p:txBody>
      </p:sp>
    </p:spTree>
    <p:extLst>
      <p:ext uri="{BB962C8B-B14F-4D97-AF65-F5344CB8AC3E}">
        <p14:creationId xmlns:p14="http://schemas.microsoft.com/office/powerpoint/2010/main" val="92944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223224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Найдите имена прилагательные.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На какой вопрос они отвечают?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352928" cy="4176464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В столице северной томится пыльный тополь,</a:t>
            </a:r>
          </a:p>
          <a:p>
            <a:r>
              <a:rPr lang="ru-RU" dirty="0">
                <a:solidFill>
                  <a:schemeClr val="bg1"/>
                </a:solidFill>
              </a:rPr>
              <a:t>Запутался в листве прозрачный циферблат…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               (О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smtClean="0">
                <a:solidFill>
                  <a:schemeClr val="bg1"/>
                </a:solidFill>
              </a:rPr>
              <a:t>Мандельштам)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Но запомнится беседа. </a:t>
            </a:r>
          </a:p>
          <a:p>
            <a:r>
              <a:rPr lang="ru-RU" dirty="0">
                <a:solidFill>
                  <a:schemeClr val="bg1"/>
                </a:solidFill>
              </a:rPr>
              <a:t>Дымный полдень, воскресенье, </a:t>
            </a:r>
          </a:p>
          <a:p>
            <a:r>
              <a:rPr lang="ru-RU" dirty="0">
                <a:solidFill>
                  <a:schemeClr val="bg1"/>
                </a:solidFill>
              </a:rPr>
              <a:t>В доме сером и высоком</a:t>
            </a:r>
          </a:p>
          <a:p>
            <a:r>
              <a:rPr lang="ru-RU" dirty="0">
                <a:solidFill>
                  <a:schemeClr val="bg1"/>
                </a:solidFill>
              </a:rPr>
              <a:t>У морских ворот Невы.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                        (А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smtClean="0">
                <a:solidFill>
                  <a:schemeClr val="bg1"/>
                </a:solidFill>
              </a:rPr>
              <a:t>Ахматова)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266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43390" y="476672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>
                <a:solidFill>
                  <a:schemeClr val="bg1"/>
                </a:solidFill>
              </a:rPr>
              <a:t>Имя прилагательное отвечает на вопросы </a:t>
            </a:r>
          </a:p>
          <a:p>
            <a:r>
              <a:rPr lang="ru-RU" sz="6600" dirty="0" smtClean="0">
                <a:solidFill>
                  <a:schemeClr val="bg1"/>
                </a:solidFill>
              </a:rPr>
              <a:t>КАКОЙ? ЧЕЙ?</a:t>
            </a:r>
            <a:endParaRPr lang="ru-RU" sz="6600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Users\Инна\Desktop\презентации открытый урок петербург\sjctrtd6Jz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7056784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56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204608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Найдите прилагательные.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На какой вопрос они отвечают?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87624" y="2852936"/>
            <a:ext cx="6400800" cy="1752600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О, это был прохладный день</a:t>
            </a:r>
          </a:p>
          <a:p>
            <a:r>
              <a:rPr lang="ru-RU" dirty="0">
                <a:solidFill>
                  <a:schemeClr val="bg1"/>
                </a:solidFill>
              </a:rPr>
              <a:t>В чудесном городе Петровом!</a:t>
            </a:r>
          </a:p>
          <a:p>
            <a:r>
              <a:rPr lang="ru-RU" dirty="0">
                <a:solidFill>
                  <a:schemeClr val="bg1"/>
                </a:solidFill>
              </a:rPr>
              <a:t>Лежал закат костром багровым,</a:t>
            </a:r>
          </a:p>
          <a:p>
            <a:r>
              <a:rPr lang="ru-RU" dirty="0">
                <a:solidFill>
                  <a:schemeClr val="bg1"/>
                </a:solidFill>
              </a:rPr>
              <a:t>И медленно густела тень.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(А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smtClean="0">
                <a:solidFill>
                  <a:schemeClr val="bg1"/>
                </a:solidFill>
              </a:rPr>
              <a:t>Ахматова)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4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30073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Найдите и просклоняйте словосочетания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(имя существительное + имя прилагательное).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060848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 осеннем тумане, в январском снегу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Стоит Ленинград на морском берегу…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                                                            (Н. Полякова).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3075" name="Picture 3" descr="C:\Users\Инна\Desktop\презентации открытый урок петербург\wXmmjMKYe5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80" y="4005064"/>
            <a:ext cx="3672408" cy="261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108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544904"/>
            <a:ext cx="42771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 smtClean="0">
                <a:solidFill>
                  <a:schemeClr val="bg1"/>
                </a:solidFill>
              </a:rPr>
              <a:t>ВНИМАНИЕ!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916832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Прилагательное мужского и среднего рода в родительном падеже отвечают на вопрос какого? и имеют окончания </a:t>
            </a:r>
            <a:r>
              <a:rPr lang="ru-RU" sz="3200" i="1" dirty="0" smtClean="0">
                <a:solidFill>
                  <a:schemeClr val="bg1"/>
                </a:solidFill>
              </a:rPr>
              <a:t>-ого</a:t>
            </a:r>
            <a:r>
              <a:rPr lang="ru-RU" sz="3200" dirty="0" smtClean="0">
                <a:solidFill>
                  <a:schemeClr val="bg1"/>
                </a:solidFill>
              </a:rPr>
              <a:t>, </a:t>
            </a:r>
            <a:r>
              <a:rPr lang="ru-RU" sz="3200" i="1" dirty="0" smtClean="0">
                <a:solidFill>
                  <a:schemeClr val="bg1"/>
                </a:solidFill>
              </a:rPr>
              <a:t>-его</a:t>
            </a:r>
            <a:r>
              <a:rPr lang="ru-RU" sz="3200" dirty="0" smtClean="0">
                <a:solidFill>
                  <a:schemeClr val="bg1"/>
                </a:solidFill>
              </a:rPr>
              <a:t>: осен</a:t>
            </a:r>
            <a:r>
              <a:rPr lang="ru-RU" sz="3200" i="1" dirty="0" smtClean="0">
                <a:solidFill>
                  <a:schemeClr val="bg1"/>
                </a:solidFill>
              </a:rPr>
              <a:t>него, январского</a:t>
            </a:r>
            <a:r>
              <a:rPr lang="ru-RU" sz="3200" dirty="0" smtClean="0">
                <a:solidFill>
                  <a:schemeClr val="bg1"/>
                </a:solidFill>
              </a:rPr>
              <a:t>, но слышится   </a:t>
            </a:r>
            <a:r>
              <a:rPr lang="ru-RU" sz="3200" dirty="0" err="1" smtClean="0">
                <a:solidFill>
                  <a:schemeClr val="bg1"/>
                </a:solidFill>
              </a:rPr>
              <a:t>како</a:t>
            </a:r>
            <a:r>
              <a:rPr lang="ru-RU" sz="3200" dirty="0" smtClean="0">
                <a:solidFill>
                  <a:schemeClr val="bg1"/>
                </a:solidFill>
              </a:rPr>
              <a:t>[во]?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77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692696"/>
            <a:ext cx="65617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МОРФОЛОГИЧЕСКИЕ ПРИЗНАКИ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132856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Прилагательные изменяются 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ПО ЧИСЛАМ, ПАДЕЖАМ,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а в единственном числе изменяются по РОДАМ.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93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Краткие и полные прилагательные.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700808"/>
            <a:ext cx="6400800" cy="4824536"/>
          </a:xfrm>
        </p:spPr>
        <p:txBody>
          <a:bodyPr>
            <a:normAutofit fontScale="55000" lnSpcReduction="20000"/>
          </a:bodyPr>
          <a:lstStyle/>
          <a:p>
            <a:endParaRPr lang="ru-RU" sz="5100" dirty="0" smtClean="0">
              <a:solidFill>
                <a:schemeClr val="bg1"/>
              </a:solidFill>
            </a:endParaRPr>
          </a:p>
          <a:p>
            <a:r>
              <a:rPr lang="ru-RU" sz="5100" dirty="0" smtClean="0">
                <a:solidFill>
                  <a:schemeClr val="bg1"/>
                </a:solidFill>
              </a:rPr>
              <a:t>Твой </a:t>
            </a:r>
            <a:r>
              <a:rPr lang="ru-RU" sz="5100" dirty="0">
                <a:solidFill>
                  <a:schemeClr val="bg1"/>
                </a:solidFill>
              </a:rPr>
              <a:t>остов прям, твой облик жесток,</a:t>
            </a:r>
          </a:p>
          <a:p>
            <a:endParaRPr lang="ru-RU" sz="5100" dirty="0" smtClean="0">
              <a:solidFill>
                <a:schemeClr val="bg1"/>
              </a:solidFill>
            </a:endParaRPr>
          </a:p>
          <a:p>
            <a:r>
              <a:rPr lang="ru-RU" sz="5100" dirty="0" err="1" smtClean="0">
                <a:solidFill>
                  <a:schemeClr val="bg1"/>
                </a:solidFill>
              </a:rPr>
              <a:t>Шершавопыльный</a:t>
            </a:r>
            <a:r>
              <a:rPr lang="ru-RU" sz="5100" dirty="0" smtClean="0">
                <a:solidFill>
                  <a:schemeClr val="bg1"/>
                </a:solidFill>
              </a:rPr>
              <a:t> </a:t>
            </a:r>
            <a:r>
              <a:rPr lang="ru-RU" sz="5100" dirty="0">
                <a:solidFill>
                  <a:schemeClr val="bg1"/>
                </a:solidFill>
              </a:rPr>
              <a:t>– сер гранит…</a:t>
            </a:r>
          </a:p>
          <a:p>
            <a:r>
              <a:rPr lang="ru-RU" sz="5100" dirty="0" smtClean="0">
                <a:solidFill>
                  <a:schemeClr val="bg1"/>
                </a:solidFill>
              </a:rPr>
              <a:t>                                                (З</a:t>
            </a:r>
            <a:r>
              <a:rPr lang="ru-RU" sz="5100" dirty="0">
                <a:solidFill>
                  <a:schemeClr val="bg1"/>
                </a:solidFill>
              </a:rPr>
              <a:t>. Гиппиус). </a:t>
            </a:r>
            <a:endParaRPr lang="ru-RU" sz="5100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Краткие прилагательные не изменяются по падежам, имеют только форму рода и числа, а в предложении являются  сказуемыми.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Краткие прилагательные образуются от полных. В единственном числе : для мужского рода - нулевое окончание (жесткий - жесток); для женского рода окончание -а (жесткая - жестка); для среднего рода - окончание -о, -е (жесткое - жестко).  Во множественном числе все краткие прилагательные оканчиваются на -ы, -и (жестки. серы). </a:t>
            </a:r>
          </a:p>
          <a:p>
            <a:endParaRPr lang="ru-RU" sz="1500" dirty="0">
              <a:solidFill>
                <a:schemeClr val="bg1"/>
              </a:solidFill>
            </a:endParaRPr>
          </a:p>
          <a:p>
            <a:endParaRPr lang="ru-RU" sz="15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084168" y="2636912"/>
            <a:ext cx="1152128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7" name="Прямая соединительная линия 6"/>
          <p:cNvCxnSpPr/>
          <p:nvPr/>
        </p:nvCxnSpPr>
        <p:spPr>
          <a:xfrm>
            <a:off x="6084168" y="2492896"/>
            <a:ext cx="1152128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0" name="Прямая соединительная линия 9"/>
          <p:cNvCxnSpPr/>
          <p:nvPr/>
        </p:nvCxnSpPr>
        <p:spPr>
          <a:xfrm>
            <a:off x="3347864" y="2636912"/>
            <a:ext cx="828092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311860" y="2493822"/>
            <a:ext cx="864096" cy="4265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7" name="Прямая соединительная линия 16"/>
          <p:cNvCxnSpPr/>
          <p:nvPr/>
        </p:nvCxnSpPr>
        <p:spPr>
          <a:xfrm>
            <a:off x="5142983" y="3442710"/>
            <a:ext cx="468052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21" name="Прямая соединительная линия 20"/>
          <p:cNvCxnSpPr/>
          <p:nvPr/>
        </p:nvCxnSpPr>
        <p:spPr>
          <a:xfrm>
            <a:off x="5142983" y="3356992"/>
            <a:ext cx="468052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25" name="Полилиния 24"/>
          <p:cNvSpPr/>
          <p:nvPr/>
        </p:nvSpPr>
        <p:spPr>
          <a:xfrm>
            <a:off x="1839144" y="3356992"/>
            <a:ext cx="2952328" cy="85718"/>
          </a:xfrm>
          <a:custGeom>
            <a:avLst/>
            <a:gdLst>
              <a:gd name="connsiteX0" fmla="*/ 0 w 1299990"/>
              <a:gd name="connsiteY0" fmla="*/ 110169 h 123022"/>
              <a:gd name="connsiteX1" fmla="*/ 66101 w 1299990"/>
              <a:gd name="connsiteY1" fmla="*/ 0 h 123022"/>
              <a:gd name="connsiteX2" fmla="*/ 176270 w 1299990"/>
              <a:gd name="connsiteY2" fmla="*/ 110169 h 123022"/>
              <a:gd name="connsiteX3" fmla="*/ 253388 w 1299990"/>
              <a:gd name="connsiteY3" fmla="*/ 22034 h 123022"/>
              <a:gd name="connsiteX4" fmla="*/ 341523 w 1299990"/>
              <a:gd name="connsiteY4" fmla="*/ 121186 h 123022"/>
              <a:gd name="connsiteX5" fmla="*/ 418641 w 1299990"/>
              <a:gd name="connsiteY5" fmla="*/ 22034 h 123022"/>
              <a:gd name="connsiteX6" fmla="*/ 517793 w 1299990"/>
              <a:gd name="connsiteY6" fmla="*/ 121186 h 123022"/>
              <a:gd name="connsiteX7" fmla="*/ 594911 w 1299990"/>
              <a:gd name="connsiteY7" fmla="*/ 22034 h 123022"/>
              <a:gd name="connsiteX8" fmla="*/ 683046 w 1299990"/>
              <a:gd name="connsiteY8" fmla="*/ 121186 h 123022"/>
              <a:gd name="connsiteX9" fmla="*/ 771181 w 1299990"/>
              <a:gd name="connsiteY9" fmla="*/ 22034 h 123022"/>
              <a:gd name="connsiteX10" fmla="*/ 859316 w 1299990"/>
              <a:gd name="connsiteY10" fmla="*/ 121186 h 123022"/>
              <a:gd name="connsiteX11" fmla="*/ 958468 w 1299990"/>
              <a:gd name="connsiteY11" fmla="*/ 33051 h 123022"/>
              <a:gd name="connsiteX12" fmla="*/ 1024569 w 1299990"/>
              <a:gd name="connsiteY12" fmla="*/ 110169 h 123022"/>
              <a:gd name="connsiteX13" fmla="*/ 1123721 w 1299990"/>
              <a:gd name="connsiteY13" fmla="*/ 11017 h 123022"/>
              <a:gd name="connsiteX14" fmla="*/ 1178805 w 1299990"/>
              <a:gd name="connsiteY14" fmla="*/ 110169 h 123022"/>
              <a:gd name="connsiteX15" fmla="*/ 1299990 w 1299990"/>
              <a:gd name="connsiteY15" fmla="*/ 33051 h 123022"/>
              <a:gd name="connsiteX16" fmla="*/ 1299990 w 1299990"/>
              <a:gd name="connsiteY16" fmla="*/ 33051 h 12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9990" h="123022">
                <a:moveTo>
                  <a:pt x="0" y="110169"/>
                </a:moveTo>
                <a:cubicBezTo>
                  <a:pt x="18361" y="55084"/>
                  <a:pt x="36723" y="0"/>
                  <a:pt x="66101" y="0"/>
                </a:cubicBezTo>
                <a:cubicBezTo>
                  <a:pt x="95479" y="0"/>
                  <a:pt x="145056" y="106497"/>
                  <a:pt x="176270" y="110169"/>
                </a:cubicBezTo>
                <a:cubicBezTo>
                  <a:pt x="207484" y="113841"/>
                  <a:pt x="225846" y="20198"/>
                  <a:pt x="253388" y="22034"/>
                </a:cubicBezTo>
                <a:cubicBezTo>
                  <a:pt x="280930" y="23870"/>
                  <a:pt x="313981" y="121186"/>
                  <a:pt x="341523" y="121186"/>
                </a:cubicBezTo>
                <a:cubicBezTo>
                  <a:pt x="369065" y="121186"/>
                  <a:pt x="389263" y="22034"/>
                  <a:pt x="418641" y="22034"/>
                </a:cubicBezTo>
                <a:cubicBezTo>
                  <a:pt x="448019" y="22034"/>
                  <a:pt x="488415" y="121186"/>
                  <a:pt x="517793" y="121186"/>
                </a:cubicBezTo>
                <a:cubicBezTo>
                  <a:pt x="547171" y="121186"/>
                  <a:pt x="567369" y="22034"/>
                  <a:pt x="594911" y="22034"/>
                </a:cubicBezTo>
                <a:cubicBezTo>
                  <a:pt x="622453" y="22034"/>
                  <a:pt x="653668" y="121186"/>
                  <a:pt x="683046" y="121186"/>
                </a:cubicBezTo>
                <a:cubicBezTo>
                  <a:pt x="712424" y="121186"/>
                  <a:pt x="741803" y="22034"/>
                  <a:pt x="771181" y="22034"/>
                </a:cubicBezTo>
                <a:cubicBezTo>
                  <a:pt x="800559" y="22034"/>
                  <a:pt x="828102" y="119350"/>
                  <a:pt x="859316" y="121186"/>
                </a:cubicBezTo>
                <a:cubicBezTo>
                  <a:pt x="890530" y="123022"/>
                  <a:pt x="930926" y="34887"/>
                  <a:pt x="958468" y="33051"/>
                </a:cubicBezTo>
                <a:cubicBezTo>
                  <a:pt x="986010" y="31215"/>
                  <a:pt x="997027" y="113841"/>
                  <a:pt x="1024569" y="110169"/>
                </a:cubicBezTo>
                <a:cubicBezTo>
                  <a:pt x="1052111" y="106497"/>
                  <a:pt x="1098015" y="11017"/>
                  <a:pt x="1123721" y="11017"/>
                </a:cubicBezTo>
                <a:cubicBezTo>
                  <a:pt x="1149427" y="11017"/>
                  <a:pt x="1149427" y="106497"/>
                  <a:pt x="1178805" y="110169"/>
                </a:cubicBezTo>
                <a:cubicBezTo>
                  <a:pt x="1208183" y="113841"/>
                  <a:pt x="1299990" y="33051"/>
                  <a:pt x="1299990" y="33051"/>
                </a:cubicBezTo>
                <a:lnTo>
                  <a:pt x="1299990" y="33051"/>
                </a:lnTo>
              </a:path>
            </a:pathLst>
          </a:cu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0695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Вставьте пропущенные буквы.  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Каким членом предложения является имя прилагательное?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90336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Есть в нашем город… р…ка,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Ее з…</a:t>
            </a:r>
            <a:r>
              <a:rPr lang="ru-RU" sz="4000" dirty="0" err="1" smtClean="0">
                <a:solidFill>
                  <a:schemeClr val="bg1"/>
                </a:solidFill>
              </a:rPr>
              <a:t>вут</a:t>
            </a:r>
            <a:r>
              <a:rPr lang="ru-RU" sz="4000" dirty="0" smtClean="0">
                <a:solidFill>
                  <a:schemeClr val="bg1"/>
                </a:solidFill>
              </a:rPr>
              <a:t> Нева.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И ш…рока, и глубока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Речная с…</a:t>
            </a:r>
            <a:r>
              <a:rPr lang="ru-RU" sz="4000" dirty="0" err="1" smtClean="0">
                <a:solidFill>
                  <a:schemeClr val="bg1"/>
                </a:solidFill>
              </a:rPr>
              <a:t>нева</a:t>
            </a:r>
            <a:r>
              <a:rPr lang="ru-RU" sz="4000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                                         (Н. Полякова).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57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Вставьте пропущенные буквы.  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Каким членом предложения является имя прилагательное?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90336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Есть в нашем городе река,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Ее зовут Нева.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И широка, и глубока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Речная синева.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                                         (Н. Полякова).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2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6782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340768"/>
            <a:ext cx="7772400" cy="864095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buAutoNum type="arabicPeriod"/>
            </a:pPr>
            <a:r>
              <a:rPr lang="ru-RU" sz="8600" dirty="0" smtClean="0">
                <a:solidFill>
                  <a:schemeClr val="bg1"/>
                </a:solidFill>
              </a:rPr>
              <a:t>Дать определение имени прилагательному.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2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Вставьте пропущенные буквы.  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Каким членом предложения является имя прилагательное? 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690336"/>
            <a:ext cx="7992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Есть в нашем городе река,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Ее зовут Нева.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И широка, и глубока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Речная синева.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                                         (Н. Полякова).</a:t>
            </a:r>
            <a:endParaRPr lang="ru-RU" sz="4000" dirty="0">
              <a:solidFill>
                <a:schemeClr val="bg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43608" y="4510708"/>
            <a:ext cx="1656184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1043608" y="4653930"/>
            <a:ext cx="1656184" cy="794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2" name="Прямая соединительная линия 11"/>
          <p:cNvCxnSpPr/>
          <p:nvPr/>
        </p:nvCxnSpPr>
        <p:spPr>
          <a:xfrm>
            <a:off x="3347864" y="4510708"/>
            <a:ext cx="1584176" cy="1588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5" name="Прямая соединительная линия 14"/>
          <p:cNvCxnSpPr/>
          <p:nvPr/>
        </p:nvCxnSpPr>
        <p:spPr>
          <a:xfrm>
            <a:off x="3347864" y="4656312"/>
            <a:ext cx="1584176" cy="0"/>
          </a:xfrm>
          <a:prstGeom prst="line">
            <a:avLst/>
          </a:pr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18" name="Полилиния 17"/>
          <p:cNvSpPr/>
          <p:nvPr/>
        </p:nvSpPr>
        <p:spPr>
          <a:xfrm>
            <a:off x="683568" y="5085184"/>
            <a:ext cx="1428750" cy="142875"/>
          </a:xfrm>
          <a:custGeom>
            <a:avLst/>
            <a:gdLst>
              <a:gd name="connsiteX0" fmla="*/ 0 w 1299990"/>
              <a:gd name="connsiteY0" fmla="*/ 110169 h 123022"/>
              <a:gd name="connsiteX1" fmla="*/ 66101 w 1299990"/>
              <a:gd name="connsiteY1" fmla="*/ 0 h 123022"/>
              <a:gd name="connsiteX2" fmla="*/ 176270 w 1299990"/>
              <a:gd name="connsiteY2" fmla="*/ 110169 h 123022"/>
              <a:gd name="connsiteX3" fmla="*/ 253388 w 1299990"/>
              <a:gd name="connsiteY3" fmla="*/ 22034 h 123022"/>
              <a:gd name="connsiteX4" fmla="*/ 341523 w 1299990"/>
              <a:gd name="connsiteY4" fmla="*/ 121186 h 123022"/>
              <a:gd name="connsiteX5" fmla="*/ 418641 w 1299990"/>
              <a:gd name="connsiteY5" fmla="*/ 22034 h 123022"/>
              <a:gd name="connsiteX6" fmla="*/ 517793 w 1299990"/>
              <a:gd name="connsiteY6" fmla="*/ 121186 h 123022"/>
              <a:gd name="connsiteX7" fmla="*/ 594911 w 1299990"/>
              <a:gd name="connsiteY7" fmla="*/ 22034 h 123022"/>
              <a:gd name="connsiteX8" fmla="*/ 683046 w 1299990"/>
              <a:gd name="connsiteY8" fmla="*/ 121186 h 123022"/>
              <a:gd name="connsiteX9" fmla="*/ 771181 w 1299990"/>
              <a:gd name="connsiteY9" fmla="*/ 22034 h 123022"/>
              <a:gd name="connsiteX10" fmla="*/ 859316 w 1299990"/>
              <a:gd name="connsiteY10" fmla="*/ 121186 h 123022"/>
              <a:gd name="connsiteX11" fmla="*/ 958468 w 1299990"/>
              <a:gd name="connsiteY11" fmla="*/ 33051 h 123022"/>
              <a:gd name="connsiteX12" fmla="*/ 1024569 w 1299990"/>
              <a:gd name="connsiteY12" fmla="*/ 110169 h 123022"/>
              <a:gd name="connsiteX13" fmla="*/ 1123721 w 1299990"/>
              <a:gd name="connsiteY13" fmla="*/ 11017 h 123022"/>
              <a:gd name="connsiteX14" fmla="*/ 1178805 w 1299990"/>
              <a:gd name="connsiteY14" fmla="*/ 110169 h 123022"/>
              <a:gd name="connsiteX15" fmla="*/ 1299990 w 1299990"/>
              <a:gd name="connsiteY15" fmla="*/ 33051 h 123022"/>
              <a:gd name="connsiteX16" fmla="*/ 1299990 w 1299990"/>
              <a:gd name="connsiteY16" fmla="*/ 33051 h 12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9990" h="123022">
                <a:moveTo>
                  <a:pt x="0" y="110169"/>
                </a:moveTo>
                <a:cubicBezTo>
                  <a:pt x="18361" y="55084"/>
                  <a:pt x="36723" y="0"/>
                  <a:pt x="66101" y="0"/>
                </a:cubicBezTo>
                <a:cubicBezTo>
                  <a:pt x="95479" y="0"/>
                  <a:pt x="145056" y="106497"/>
                  <a:pt x="176270" y="110169"/>
                </a:cubicBezTo>
                <a:cubicBezTo>
                  <a:pt x="207484" y="113841"/>
                  <a:pt x="225846" y="20198"/>
                  <a:pt x="253388" y="22034"/>
                </a:cubicBezTo>
                <a:cubicBezTo>
                  <a:pt x="280930" y="23870"/>
                  <a:pt x="313981" y="121186"/>
                  <a:pt x="341523" y="121186"/>
                </a:cubicBezTo>
                <a:cubicBezTo>
                  <a:pt x="369065" y="121186"/>
                  <a:pt x="389263" y="22034"/>
                  <a:pt x="418641" y="22034"/>
                </a:cubicBezTo>
                <a:cubicBezTo>
                  <a:pt x="448019" y="22034"/>
                  <a:pt x="488415" y="121186"/>
                  <a:pt x="517793" y="121186"/>
                </a:cubicBezTo>
                <a:cubicBezTo>
                  <a:pt x="547171" y="121186"/>
                  <a:pt x="567369" y="22034"/>
                  <a:pt x="594911" y="22034"/>
                </a:cubicBezTo>
                <a:cubicBezTo>
                  <a:pt x="622453" y="22034"/>
                  <a:pt x="653668" y="121186"/>
                  <a:pt x="683046" y="121186"/>
                </a:cubicBezTo>
                <a:cubicBezTo>
                  <a:pt x="712424" y="121186"/>
                  <a:pt x="741803" y="22034"/>
                  <a:pt x="771181" y="22034"/>
                </a:cubicBezTo>
                <a:cubicBezTo>
                  <a:pt x="800559" y="22034"/>
                  <a:pt x="828102" y="119350"/>
                  <a:pt x="859316" y="121186"/>
                </a:cubicBezTo>
                <a:cubicBezTo>
                  <a:pt x="890530" y="123022"/>
                  <a:pt x="930926" y="34887"/>
                  <a:pt x="958468" y="33051"/>
                </a:cubicBezTo>
                <a:cubicBezTo>
                  <a:pt x="986010" y="31215"/>
                  <a:pt x="997027" y="113841"/>
                  <a:pt x="1024569" y="110169"/>
                </a:cubicBezTo>
                <a:cubicBezTo>
                  <a:pt x="1052111" y="106497"/>
                  <a:pt x="1098015" y="11017"/>
                  <a:pt x="1123721" y="11017"/>
                </a:cubicBezTo>
                <a:cubicBezTo>
                  <a:pt x="1149427" y="11017"/>
                  <a:pt x="1149427" y="106497"/>
                  <a:pt x="1178805" y="110169"/>
                </a:cubicBezTo>
                <a:cubicBezTo>
                  <a:pt x="1208183" y="113841"/>
                  <a:pt x="1299990" y="33051"/>
                  <a:pt x="1299990" y="33051"/>
                </a:cubicBezTo>
                <a:lnTo>
                  <a:pt x="1299990" y="33051"/>
                </a:lnTo>
              </a:path>
            </a:pathLst>
          </a:custGeom>
          <a:noFill/>
          <a:ln w="38100" cap="flat" cmpd="sng" algn="ctr">
            <a:solidFill>
              <a:srgbClr val="DADADA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47936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656" y="534652"/>
            <a:ext cx="56783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Синтаксическая роль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6438" y="2276872"/>
            <a:ext cx="777686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Имя прилагательное </a:t>
            </a:r>
          </a:p>
          <a:p>
            <a:r>
              <a:rPr lang="ru-RU" sz="4400" dirty="0" smtClean="0">
                <a:solidFill>
                  <a:schemeClr val="bg1"/>
                </a:solidFill>
              </a:rPr>
              <a:t>в предложении является определением или сказуемым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6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796" y="1628800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Петербург – многоликий город.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… У него таинственное лицо.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                                                                (М. Горький).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04664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Какова синтаксическая роль имен прилагательных в данных предложениях?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5123" name="Picture 3" descr="C:\Users\Инна\Desktop\презентации открытый урок петербург\r0aR1yGvx-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38" y="3198460"/>
            <a:ext cx="5112568" cy="348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34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Сколько 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имён прилагательных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 в стихотворении?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2748" y="206084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Вновь </a:t>
            </a:r>
            <a:r>
              <a:rPr lang="ru-RU" sz="2400" dirty="0" err="1" smtClean="0">
                <a:solidFill>
                  <a:schemeClr val="bg1"/>
                </a:solidFill>
              </a:rPr>
              <a:t>Исакий</a:t>
            </a:r>
            <a:r>
              <a:rPr lang="ru-RU" sz="2400" dirty="0" smtClean="0">
                <a:solidFill>
                  <a:schemeClr val="bg1"/>
                </a:solidFill>
              </a:rPr>
              <a:t> в облаченье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Из литого серебра…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Стынет в грозном нетерпенье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Конь Великого Петра.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Ветер душный и суровый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 черных труб сметает гарь…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Ах! Своей столицей новой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Недоволен государь.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                                     (А. Ахматова).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Инна\Desktop\презентации открытый урок петербург\LR2Q1kLFpyc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139" y="3168570"/>
            <a:ext cx="3888432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Инна\Desktop\презентации открытый урок петербург\LuY_EzQUqfk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0139" y="147410"/>
            <a:ext cx="3888432" cy="302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1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6000" dirty="0">
                <a:solidFill>
                  <a:schemeClr val="bg1"/>
                </a:solidFill>
              </a:rPr>
              <a:t>Какую дополнительную информацию несет</a:t>
            </a:r>
            <a:br>
              <a:rPr lang="ru-RU" sz="6000" dirty="0">
                <a:solidFill>
                  <a:schemeClr val="bg1"/>
                </a:solidFill>
              </a:rPr>
            </a:br>
            <a:r>
              <a:rPr lang="ru-RU" sz="6000" dirty="0">
                <a:solidFill>
                  <a:schemeClr val="bg1"/>
                </a:solidFill>
              </a:rPr>
              <a:t> имя прилагательное?</a:t>
            </a:r>
            <a:br>
              <a:rPr lang="ru-RU" sz="6000" dirty="0">
                <a:solidFill>
                  <a:schemeClr val="bg1"/>
                </a:solidFill>
              </a:rPr>
            </a:br>
            <a:endParaRPr lang="ru-RU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В определенный час ночной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Мосты, что дремлют над Невой,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Проснутся, тяжело вздохнут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 к небу руки вознесут.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В руках зеленые огни,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Для кораблей сигнал они.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 тотчас воды закипают,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 под руками проплывает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Судов великий караван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Из ближних и далеких стран.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(Т. Баженова).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6146" name="Picture 2" descr="C:\Users\Инна\Desktop\презентации открытый урок петербург\C9Wg3hqtPQQ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789040"/>
            <a:ext cx="6734696" cy="280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Инна\Desktop\презентации открытый урок петербург\vZS8kWO6-lw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95745"/>
            <a:ext cx="4430440" cy="369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686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Имя прилагательное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 помогает точно, ярко и образно описать предметы, чувства, настроение.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4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Но как только сумерки упадут на…. улицы…  тогда Невский проспект опять оживает… настает таинственное время, когда лампы дают всему… заманчивый…чудесный свет. (Н.В. Гоголь).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6604" y="196120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Красный свет вечерней зари оставался еще на половине неба; еще </a:t>
            </a:r>
            <a:r>
              <a:rPr lang="ru-RU" dirty="0" err="1" smtClean="0">
                <a:solidFill>
                  <a:schemeClr val="bg1"/>
                </a:solidFill>
              </a:rPr>
              <a:t>домы</a:t>
            </a:r>
            <a:r>
              <a:rPr lang="ru-RU" dirty="0" smtClean="0">
                <a:solidFill>
                  <a:schemeClr val="bg1"/>
                </a:solidFill>
              </a:rPr>
              <a:t>… чуть озарялись ее теплым светом… Полупрозрачные легкие тени хвостами падали на землю… </a:t>
            </a:r>
          </a:p>
          <a:p>
            <a:r>
              <a:rPr lang="ru-RU" dirty="0">
                <a:solidFill>
                  <a:schemeClr val="bg1"/>
                </a:solidFill>
              </a:rPr>
              <a:t>(</a:t>
            </a:r>
            <a:r>
              <a:rPr lang="ru-RU" dirty="0" smtClean="0">
                <a:solidFill>
                  <a:schemeClr val="bg1"/>
                </a:solidFill>
              </a:rPr>
              <a:t>Н.В. Гоголь).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99992" y="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Скучно по Фонтанке гулять! Мокрый гранит под ногами, по бокам дома высокие. Черные. Закоптелые; под ногами туман, над головой  тоже туман.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(Ф. Достоевский).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Users\Инна\Desktop\презентации открытый урок петербург\nevsky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44824"/>
            <a:ext cx="455018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4039452"/>
            <a:ext cx="4176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Я люблю мартовские солнца в Петербурге, особенно закат, разумеется, в ясный, морозный вечер… Улица вдруг блеснет…ярким светом. ..Серые, желтые и грязно-зеленые цвета их потеряют на миг…угрюмость; как будто на душе просияет. 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(Ф. Достоевский).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9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085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Представьте себе на миг современную ночную улицу, даже не совсем центральную… Зеленые и красные огни…вместе с белыми образуют ее сложную цветовую гамму: трехцветное перемигиванье светофоров, красные кроличьи глазки на спине у каждой машины….целые ожерелья… алых огоньков. Теперь… ночная улица многоцветна.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                  (Л. Успенский).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5976" y="18864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Невский живет </a:t>
            </a:r>
            <a:r>
              <a:rPr lang="ru-RU" dirty="0" err="1" smtClean="0">
                <a:solidFill>
                  <a:schemeClr val="bg1"/>
                </a:solidFill>
              </a:rPr>
              <a:t>каблучковою</a:t>
            </a:r>
            <a:r>
              <a:rPr lang="ru-RU" dirty="0" smtClean="0">
                <a:solidFill>
                  <a:schemeClr val="bg1"/>
                </a:solidFill>
              </a:rPr>
              <a:t> песенкой.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 солнечных зайцев шпильками метит.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Невский к Фонтанке спускается лесенкой.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Невский уютным фонариком светит.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                                                 (Юля Борисова).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195" name="Picture 3" descr="C:\Users\Инна\Desktop\презентации открытый урок петербург\zbwzWEJaisA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902406"/>
            <a:ext cx="6984776" cy="383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98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Инна\Desktop\презентации открытый урок петербург\rjXRM2CD1Q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496944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49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6782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340768"/>
            <a:ext cx="7772400" cy="1728192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Дать определение имени прилагательному.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Определить морфологические признаки имени прилагательного и его синтаксическую роль.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6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Подведем итоги: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1.	Что обозначает имя прилагательное?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2.	На какие вопросы отвечает?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3.	Назовите морфологические признаки имени прилагательного.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4.	Синтаксическая роль имени прилагательного.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5.	С какой целью имена прилагательные употребляются в устной и письменной речи?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529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23728" y="620688"/>
            <a:ext cx="54681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Домашнее задание: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77281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выучить правило, </a:t>
            </a:r>
            <a:r>
              <a:rPr lang="ru-RU" sz="3200" dirty="0" smtClean="0">
                <a:solidFill>
                  <a:schemeClr val="bg1"/>
                </a:solidFill>
              </a:rPr>
              <a:t>написать продолжение  рассказа.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  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11266" name="Picture 2" descr="C:\Users\Инна\Desktop\презентации открытый урок петербург\kyejtvaAXM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437111"/>
            <a:ext cx="3218720" cy="2159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11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493221"/>
            <a:ext cx="519597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Спасибо за работу!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12291" name="Picture 3" descr="C:\Users\Инна\Desktop\презентации открытый урок петербург\VdAcXHV25Vo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43805" y="1988840"/>
            <a:ext cx="6064045" cy="453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90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7772400" cy="3816424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Дать определение имени прилагательному.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Определить морфологические признаки имени прилагательного и его синтаксическую роль.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Выяснить, каким образом и зачем  употребляется имя прилагательное в устной и письменной речи. </a:t>
            </a:r>
          </a:p>
          <a:p>
            <a:pPr marL="457200" indent="-457200">
              <a:buAutoNum type="arabicPeriod"/>
            </a:pPr>
            <a:endParaRPr lang="ru-RU" sz="11200" dirty="0" smtClean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22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132856"/>
            <a:ext cx="7772400" cy="3960440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Дать определение имени прилагательному.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Определить морфологические признаки имени прилагательного и его синтаксическую роль.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Выяснить, каким образом и зачем  употребляется имя прилагательное в устной и письменной речи. 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Научиться находить в тексте имена прилагательные, определять их морфологические признаки.</a:t>
            </a:r>
          </a:p>
          <a:p>
            <a:pPr marL="457200" indent="-457200">
              <a:buAutoNum type="arabicPeriod"/>
            </a:pPr>
            <a:endParaRPr lang="ru-RU" sz="11200" dirty="0" smtClean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07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Цели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556792"/>
            <a:ext cx="7772400" cy="5112568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Дать определение имени прилагательному.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Определить морфологические признаки имени прилагательного и его синтаксическую роль.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Выяснить, каким образом и зачем  употребляется имя прилагательное в устной и письменной речи. 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Научиться находить в тексте имена прилагательные, определять их морфологические признаки.</a:t>
            </a:r>
          </a:p>
          <a:p>
            <a:pPr marL="457200" indent="-457200">
              <a:buAutoNum type="arabicPeriod"/>
            </a:pPr>
            <a:r>
              <a:rPr lang="ru-RU" sz="11200" dirty="0" smtClean="0">
                <a:solidFill>
                  <a:schemeClr val="bg1"/>
                </a:solidFill>
              </a:rPr>
              <a:t>Научиться правильно использовать имена прилагательные в устной и письменной речи.</a:t>
            </a:r>
          </a:p>
          <a:p>
            <a:pPr marL="457200" indent="-457200">
              <a:buAutoNum type="arabicPeriod"/>
            </a:pPr>
            <a:endParaRPr lang="ru-RU" sz="11200" dirty="0" smtClean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25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0700" y="1755792"/>
            <a:ext cx="5400600" cy="223224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Имя прилагательное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886" y="2130208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ЗНАЧЕНИЕ</a:t>
            </a:r>
            <a:endParaRPr lang="ru-RU" sz="2800" b="1" i="1" dirty="0">
              <a:solidFill>
                <a:schemeClr val="bg1"/>
              </a:solidFill>
              <a:latin typeface="Script MT Bold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3480625"/>
            <a:ext cx="3727879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СИНТАКСИЧЕСКАЯ </a:t>
            </a:r>
          </a:p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РОЛЬ</a:t>
            </a:r>
            <a:endParaRPr lang="ru-RU" sz="2800" b="1" i="1" dirty="0">
              <a:solidFill>
                <a:schemeClr val="bg1"/>
              </a:solidFill>
              <a:latin typeface="Script MT Bold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2399" y="3480625"/>
            <a:ext cx="20065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ВОПРОСЫ</a:t>
            </a:r>
            <a:endParaRPr lang="ru-RU" sz="2800" b="1" i="1" dirty="0">
              <a:solidFill>
                <a:schemeClr val="bg1"/>
              </a:solidFill>
              <a:latin typeface="Script MT Bold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1530370"/>
            <a:ext cx="4107471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МОРФОЛОГИЧЕСКИЕ</a:t>
            </a:r>
            <a:r>
              <a:rPr lang="ru-RU" sz="2000" b="1" i="1" dirty="0" smtClean="0">
                <a:solidFill>
                  <a:schemeClr val="bg1"/>
                </a:solidFill>
                <a:latin typeface="Script MT Bold" pitchFamily="66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2800" b="1" i="1" dirty="0" smtClean="0">
                <a:solidFill>
                  <a:schemeClr val="bg1"/>
                </a:solidFill>
                <a:latin typeface="Script MT Bold" pitchFamily="66" charset="0"/>
              </a:rPr>
              <a:t>ПРИЗНАКИ</a:t>
            </a:r>
            <a:endParaRPr lang="ru-RU" sz="2800" b="1" i="1" dirty="0">
              <a:solidFill>
                <a:schemeClr val="bg1"/>
              </a:solidFill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49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Мы живем в удивительном городе. И мы сегодня узнаем , как описывали Петербург великие русские поэты и писатели , как вдохновляет  наш таинственный город  современных поэтов.  А помогала и помогает поэтам и писателям в их творчестве особенная часть речи – имя прилагательное. Просто часть речи. Но сегодня вы увидите, как имя прилагательное важно для  </a:t>
            </a:r>
            <a:r>
              <a:rPr lang="ru-RU" sz="2400" smtClean="0">
                <a:solidFill>
                  <a:schemeClr val="bg1"/>
                </a:solidFill>
              </a:rPr>
              <a:t>литературного произведения.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38437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C:\Users\Инна\Desktop\презентации открытый урок петербург\a7Y2UzZ8F6Y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36912"/>
            <a:ext cx="763284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643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470025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bg1"/>
                </a:solidFill>
              </a:rPr>
              <a:t>ЗНАЧЕНИЕ</a:t>
            </a:r>
            <a:endParaRPr lang="ru-RU" sz="6600" dirty="0">
              <a:solidFill>
                <a:schemeClr val="bg1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ru-RU" sz="21600" dirty="0" smtClean="0">
                <a:solidFill>
                  <a:schemeClr val="bg1"/>
                </a:solidFill>
              </a:rPr>
              <a:t>Имя прилагательное </a:t>
            </a:r>
          </a:p>
          <a:p>
            <a:r>
              <a:rPr lang="ru-RU" sz="21600" dirty="0" smtClean="0">
                <a:solidFill>
                  <a:schemeClr val="bg1"/>
                </a:solidFill>
              </a:rPr>
              <a:t>обозначает </a:t>
            </a:r>
          </a:p>
          <a:p>
            <a:r>
              <a:rPr lang="ru-RU" sz="21600" dirty="0" smtClean="0">
                <a:solidFill>
                  <a:schemeClr val="bg1"/>
                </a:solidFill>
              </a:rPr>
              <a:t>ПРИЗНАК ПРЕДМЕТА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74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1007</Words>
  <Application>Microsoft Office PowerPoint</Application>
  <PresentationFormat>Экран (4:3)</PresentationFormat>
  <Paragraphs>150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Имя прилагательное как часть речи.</vt:lpstr>
      <vt:lpstr>Цели урока: </vt:lpstr>
      <vt:lpstr>Цели урока: </vt:lpstr>
      <vt:lpstr>Цели урока: </vt:lpstr>
      <vt:lpstr>Цели урока: </vt:lpstr>
      <vt:lpstr>Цели урока: </vt:lpstr>
      <vt:lpstr>Имя прилагательное</vt:lpstr>
      <vt:lpstr>Мы живем в удивительном городе. И мы сегодня узнаем , как описывали Петербург великие русские поэты и писатели , как вдохновляет  наш таинственный город  современных поэтов.  А помогала и помогает поэтам и писателям в их творчестве особенная часть речи – имя прилагательное. Просто часть речи. Но сегодня вы увидите, как имя прилагательное важно для  литературного произведения. </vt:lpstr>
      <vt:lpstr>ЗНАЧЕНИЕ</vt:lpstr>
      <vt:lpstr>Имя прилагательное – это часть речи, которая</vt:lpstr>
      <vt:lpstr>Найдите имена прилагательные.  На какой вопрос они отвечают? </vt:lpstr>
      <vt:lpstr>Презентация PowerPoint</vt:lpstr>
      <vt:lpstr>Найдите прилагательные.  На какой вопрос они отвечают? </vt:lpstr>
      <vt:lpstr>Презентация PowerPoint</vt:lpstr>
      <vt:lpstr>Презентация PowerPoint</vt:lpstr>
      <vt:lpstr>Презентация PowerPoint</vt:lpstr>
      <vt:lpstr>Краткие и полные прилагательные.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Какую дополнительную информацию несет  имя прилагательное? </vt:lpstr>
      <vt:lpstr>Презентация PowerPoint</vt:lpstr>
      <vt:lpstr>Имя прилагательное  помогает точно, ярко и образно описать предметы, чувства, настроение. </vt:lpstr>
      <vt:lpstr>Презентация PowerPoint</vt:lpstr>
      <vt:lpstr>Презентация PowerPoint</vt:lpstr>
      <vt:lpstr>Презентация PowerPoint</vt:lpstr>
      <vt:lpstr>Подведем итоги: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 как часть речи.</dc:title>
  <dc:creator>Инна</dc:creator>
  <cp:lastModifiedBy>Инна</cp:lastModifiedBy>
  <cp:revision>25</cp:revision>
  <dcterms:created xsi:type="dcterms:W3CDTF">2014-02-10T13:53:00Z</dcterms:created>
  <dcterms:modified xsi:type="dcterms:W3CDTF">2014-10-07T09:12:52Z</dcterms:modified>
</cp:coreProperties>
</file>