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4" r:id="rId11"/>
    <p:sldId id="267" r:id="rId12"/>
    <p:sldId id="268" r:id="rId13"/>
    <p:sldId id="269" r:id="rId14"/>
    <p:sldId id="270" r:id="rId15"/>
    <p:sldId id="28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18T10:23:01.341" idx="1">
    <p:pos x="5443" y="2523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78625-403D-4021-BD42-2125D930BD03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4DAC0-4857-4715-933E-5C22F04A5D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183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CCF74-9B51-428B-94E3-50F93BA46CF4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A3EB8-529E-485D-B28D-A96B8E587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6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B8-529E-485D-B28D-A96B8E5876D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961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A3EB8-529E-485D-B28D-A96B8E5876D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84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758601-DD50-4066-938E-94DFFD3B32A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472657-BD43-432F-84B4-6498B00D7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ovepetersburg.ru/" TargetMode="External"/><Relationship Id="rId2" Type="http://schemas.openxmlformats.org/officeDocument/2006/relationships/hyperlink" Target="http://woodcar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3"/>
            <a:ext cx="8424935" cy="3024337"/>
          </a:xfrm>
          <a:noFill/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4000" cap="all" dirty="0" smtClean="0">
                <a:ln w="28575">
                  <a:solidFill>
                    <a:srgbClr val="7030A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cap="all" dirty="0" smtClean="0">
                <a:ln w="28575">
                  <a:solidFill>
                    <a:srgbClr val="7030A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cap="all" dirty="0" smtClean="0">
                <a:ln w="7620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ФЛЮГЕР</a:t>
            </a:r>
            <a:br>
              <a:rPr lang="ru-RU" sz="8000" cap="all" dirty="0" smtClean="0">
                <a:ln w="7620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cap="all" dirty="0" smtClean="0">
                <a:ln w="7620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(4 урока)</a:t>
            </a:r>
            <a:endParaRPr lang="ru-RU" sz="8000" cap="all" dirty="0">
              <a:ln w="76200"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6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332656"/>
            <a:ext cx="7550224" cy="72008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Мои опыты и наблюдения</a:t>
            </a:r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2655"/>
            <a:ext cx="842493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Тонкая деревянная дощечка </a:t>
            </a:r>
            <a:r>
              <a:rPr lang="ru-RU" sz="2200" dirty="0">
                <a:latin typeface="Constantia" panose="02030602050306030303" pitchFamily="18" charset="0"/>
              </a:rPr>
              <a:t>и небольшой </a:t>
            </a:r>
            <a:r>
              <a:rPr lang="ru-RU" sz="2200" dirty="0" smtClean="0">
                <a:latin typeface="Constantia" panose="02030602050306030303" pitchFamily="18" charset="0"/>
              </a:rPr>
              <a:t>кусочек фанеры, опущенные в ведро с водой через два часа набухли и стали тяжёлыми. </a:t>
            </a:r>
            <a:r>
              <a:rPr lang="ru-RU" sz="2200" dirty="0">
                <a:latin typeface="Constantia" panose="02030602050306030303" pitchFamily="18" charset="0"/>
              </a:rPr>
              <a:t> 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На поверхности металла  под </a:t>
            </a:r>
            <a:r>
              <a:rPr lang="ru-RU" sz="2200" dirty="0">
                <a:latin typeface="Constantia" panose="02030602050306030303" pitchFamily="18" charset="0"/>
              </a:rPr>
              <a:t>воздействием внешней среды </a:t>
            </a:r>
            <a:r>
              <a:rPr lang="ru-RU" sz="2200" dirty="0" smtClean="0">
                <a:latin typeface="Constantia" panose="02030602050306030303" pitchFamily="18" charset="0"/>
              </a:rPr>
              <a:t>может появляться </a:t>
            </a:r>
            <a:r>
              <a:rPr lang="ru-RU" sz="2200" dirty="0">
                <a:latin typeface="Constantia" panose="02030602050306030303" pitchFamily="18" charset="0"/>
              </a:rPr>
              <a:t>ржавчина. Это явление мне неоднократно приходилось наблюдать. Защитить изделия из металла можно путём их покрытия специальным защитным составом.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Медь </a:t>
            </a:r>
            <a:r>
              <a:rPr lang="ru-RU" sz="2200" dirty="0">
                <a:latin typeface="Constantia" panose="02030602050306030303" pitchFamily="18" charset="0"/>
              </a:rPr>
              <a:t>и ее сплавы имеют высокую стойкость к коррозии, пластичность, привлекательный внешний </a:t>
            </a:r>
            <a:r>
              <a:rPr lang="ru-RU" sz="2200" dirty="0" smtClean="0">
                <a:latin typeface="Constantia" panose="02030602050306030303" pitchFamily="18" charset="0"/>
              </a:rPr>
              <a:t>вид, но дороже </a:t>
            </a:r>
            <a:r>
              <a:rPr lang="ru-RU" sz="2200" dirty="0">
                <a:latin typeface="Constantia" panose="02030602050306030303" pitchFamily="18" charset="0"/>
              </a:rPr>
              <a:t>обычного </a:t>
            </a:r>
            <a:r>
              <a:rPr lang="ru-RU" sz="2200" dirty="0" smtClean="0">
                <a:latin typeface="Constantia" panose="02030602050306030303" pitchFamily="18" charset="0"/>
              </a:rPr>
              <a:t>металла.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Пластиковая панель под воздействием силы может согнуться и переломиться. Внешний вид пластика не оригинален. </a:t>
            </a:r>
          </a:p>
          <a:p>
            <a:pPr algn="just"/>
            <a:endParaRPr lang="ru-RU" sz="2200" dirty="0">
              <a:latin typeface="Constantia" panose="0203060205030603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>
                <a:latin typeface="Constantia" panose="02030602050306030303" pitchFamily="18" charset="0"/>
              </a:rPr>
              <a:t>	</a:t>
            </a:r>
            <a:r>
              <a:rPr lang="ru-RU" sz="2200" b="1" i="1" dirty="0">
                <a:latin typeface="Constantia" panose="02030602050306030303" pitchFamily="18" charset="0"/>
              </a:rPr>
              <a:t>Мои предположения оказались верными: металл является самым лучшим материалом для изготовления флюгера.</a:t>
            </a:r>
          </a:p>
          <a:p>
            <a:pPr algn="just"/>
            <a:r>
              <a:rPr lang="ru-RU" sz="2200" dirty="0">
                <a:latin typeface="Constantia" panose="02030602050306030303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2010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6064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Определение требований </a:t>
            </a:r>
            <a:b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 </a:t>
            </a:r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флюгеру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76239" y="2060848"/>
            <a:ext cx="2347889" cy="808038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Наличие материала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584" y="2944425"/>
            <a:ext cx="1927354" cy="657225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Экономичность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76239" y="3446497"/>
            <a:ext cx="2343619" cy="846599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Требования к изделию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27584" y="4437112"/>
            <a:ext cx="1927354" cy="720080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Простота в изготовлении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76239" y="5157192"/>
            <a:ext cx="2347889" cy="852785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Наличие необходимых инструментов и приспособлений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372200" y="4465498"/>
            <a:ext cx="2088232" cy="763701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Оригинальность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72200" y="2944425"/>
            <a:ext cx="2088232" cy="657225"/>
          </a:xfrm>
          <a:prstGeom prst="rect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Привлекательный внешний вид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единительная линия 18"/>
          <p:cNvCxnSpPr>
            <a:stCxn id="6" idx="0"/>
            <a:endCxn id="4" idx="2"/>
          </p:cNvCxnSpPr>
          <p:nvPr/>
        </p:nvCxnSpPr>
        <p:spPr>
          <a:xfrm flipV="1">
            <a:off x="4548049" y="2868886"/>
            <a:ext cx="2135" cy="57761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6" idx="2"/>
          </p:cNvCxnSpPr>
          <p:nvPr/>
        </p:nvCxnSpPr>
        <p:spPr>
          <a:xfrm>
            <a:off x="4548049" y="4293096"/>
            <a:ext cx="19681" cy="8388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24128" y="3471740"/>
            <a:ext cx="6480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724128" y="4293096"/>
            <a:ext cx="648072" cy="1724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754938" y="3471740"/>
            <a:ext cx="6213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376239" y="515719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754938" y="4293096"/>
            <a:ext cx="621301" cy="17240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20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Разработка вариантов и идей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Сельскохозяйственный флюгер &quot; Море Дури - Веселенький дайджес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27994"/>
            <a:ext cx="2200878" cy="173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рочее кровельные материалы - Страница 3 iBud.u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44824"/>
            <a:ext cx="2127754" cy="206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 "/>
          <p:cNvPicPr/>
          <p:nvPr/>
        </p:nvPicPr>
        <p:blipFill>
          <a:blip r:embed="rId4" cstate="print"/>
          <a:srcRect l="6154" r="6923"/>
          <a:stretch>
            <a:fillRect/>
          </a:stretch>
        </p:blipFill>
        <p:spPr bwMode="auto">
          <a:xfrm>
            <a:off x="4455337" y="2058680"/>
            <a:ext cx="2383540" cy="216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технология\технология_0004.jpg"/>
          <p:cNvPicPr/>
          <p:nvPr/>
        </p:nvPicPr>
        <p:blipFill>
          <a:blip r:embed="rId5" cstate="print"/>
          <a:srcRect l="16195" t="42412" r="63753" b="16132"/>
          <a:stretch>
            <a:fillRect/>
          </a:stretch>
        </p:blipFill>
        <p:spPr bwMode="auto">
          <a:xfrm rot="21411121">
            <a:off x="6590195" y="3070984"/>
            <a:ext cx="1926147" cy="230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ятно 1 8"/>
          <p:cNvSpPr/>
          <p:nvPr/>
        </p:nvSpPr>
        <p:spPr>
          <a:xfrm>
            <a:off x="1079969" y="2892299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Пятно 1 9"/>
          <p:cNvSpPr/>
          <p:nvPr/>
        </p:nvSpPr>
        <p:spPr>
          <a:xfrm>
            <a:off x="2818656" y="3349499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Пятно 1 10"/>
          <p:cNvSpPr/>
          <p:nvPr/>
        </p:nvSpPr>
        <p:spPr>
          <a:xfrm>
            <a:off x="5045993" y="4005064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Пятно 1 11"/>
          <p:cNvSpPr/>
          <p:nvPr/>
        </p:nvSpPr>
        <p:spPr>
          <a:xfrm>
            <a:off x="7431967" y="522920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33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3497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Оценка вариантов и выбор лучшего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4204839"/>
              </p:ext>
            </p:extLst>
          </p:nvPr>
        </p:nvGraphicFramePr>
        <p:xfrm>
          <a:off x="755576" y="1968048"/>
          <a:ext cx="7704856" cy="434127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17099"/>
                <a:gridCol w="4177315"/>
                <a:gridCol w="666226"/>
                <a:gridCol w="648072"/>
                <a:gridCol w="648072"/>
                <a:gridCol w="64807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№п/п</a:t>
                      </a:r>
                    </a:p>
                    <a:p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smtClean="0"/>
                        <a:t>        </a:t>
                      </a:r>
                      <a:r>
                        <a:rPr lang="ru-RU" smtClean="0"/>
                        <a:t>                           № идеи</a:t>
                      </a:r>
                    </a:p>
                    <a:p>
                      <a:r>
                        <a:rPr lang="ru-RU" smtClean="0"/>
                        <a:t>Критерии оценки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1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2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3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4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8882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effectLst/>
                        </a:rPr>
                        <a:t>Простота</a:t>
                      </a:r>
                      <a:r>
                        <a:rPr lang="en-US" sz="1800" kern="1200" dirty="0" smtClean="0">
                          <a:effectLst/>
                        </a:rPr>
                        <a:t> в </a:t>
                      </a:r>
                      <a:r>
                        <a:rPr lang="en-US" sz="1800" kern="1200" dirty="0" err="1" smtClean="0">
                          <a:effectLst/>
                        </a:rPr>
                        <a:t>изготовлении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smtClean="0">
                          <a:effectLst/>
                        </a:rPr>
                        <a:t>Наличие необходимых инструментов и приспособлений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Экономичность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Привлекательный внешний вид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Наличие материала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Оригинальность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Устойчивость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18088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Подвижность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-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55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технология\технология_0004.jpg"/>
          <p:cNvPicPr/>
          <p:nvPr/>
        </p:nvPicPr>
        <p:blipFill>
          <a:blip r:embed="rId2" cstate="print"/>
          <a:srcRect l="7215" t="42822" r="53861" b="13152"/>
          <a:stretch>
            <a:fillRect/>
          </a:stretch>
        </p:blipFill>
        <p:spPr bwMode="auto">
          <a:xfrm rot="21433116">
            <a:off x="2419742" y="2712726"/>
            <a:ext cx="4380948" cy="367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3678" y="188640"/>
            <a:ext cx="8520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Вывод: по результатам оценки всех вариантов </a:t>
            </a: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флюгеров вариант </a:t>
            </a:r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№ </a:t>
            </a: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4 </a:t>
            </a:r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оказался самым удачным</a:t>
            </a: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2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404664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Планирование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3230686"/>
            <a:ext cx="2520280" cy="1782490"/>
          </a:xfrm>
          <a:prstGeom prst="rect">
            <a:avLst/>
          </a:prstGeom>
          <a:solidFill>
            <a:srgbClr val="B8CCE4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и приспособления: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линейка, карандаш, рубанок, дрель, кисточка, ножовка,  шлифовальная шкурка, тиски, молоток, ножницы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12160" y="3230686"/>
            <a:ext cx="2592288" cy="1782490"/>
          </a:xfrm>
          <a:prstGeom prst="rect">
            <a:avLst/>
          </a:prstGeom>
          <a:solidFill>
            <a:srgbClr val="B8CCE4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материалы: клей, краска, лак, бумага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65965" y="3645024"/>
            <a:ext cx="2047875" cy="1152128"/>
          </a:xfrm>
          <a:prstGeom prst="rect">
            <a:avLst/>
          </a:prstGeom>
          <a:solidFill>
            <a:srgbClr val="B6DDE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потребовалось для изготовления модели флюгера?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03848" y="1772816"/>
            <a:ext cx="2520279" cy="1457870"/>
          </a:xfrm>
          <a:prstGeom prst="rect">
            <a:avLst/>
          </a:prstGeom>
          <a:solidFill>
            <a:srgbClr val="B8CCE4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древесина, жесть, гвозди, металлическая трубка, металлический стержень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>
            <a:stCxn id="11" idx="2"/>
            <a:endCxn id="7" idx="0"/>
          </p:cNvCxnSpPr>
          <p:nvPr/>
        </p:nvCxnSpPr>
        <p:spPr>
          <a:xfrm>
            <a:off x="4463988" y="3230686"/>
            <a:ext cx="25915" cy="4143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6" idx="1"/>
          </p:cNvCxnSpPr>
          <p:nvPr/>
        </p:nvCxnSpPr>
        <p:spPr>
          <a:xfrm flipH="1">
            <a:off x="5513840" y="4121931"/>
            <a:ext cx="4983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5" idx="3"/>
          </p:cNvCxnSpPr>
          <p:nvPr/>
        </p:nvCxnSpPr>
        <p:spPr>
          <a:xfrm>
            <a:off x="2987824" y="4121931"/>
            <a:ext cx="47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86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848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Изготовление флюгера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 descr="G:\технология\технология_0005.jpg"/>
          <p:cNvPicPr/>
          <p:nvPr/>
        </p:nvPicPr>
        <p:blipFill>
          <a:blip r:embed="rId2" cstate="print"/>
          <a:srcRect l="12025" t="46258" r="54298" b="40817"/>
          <a:stretch>
            <a:fillRect/>
          </a:stretch>
        </p:blipFill>
        <p:spPr bwMode="auto">
          <a:xfrm>
            <a:off x="570391" y="2708919"/>
            <a:ext cx="3009900" cy="97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технология\технология_0005.jpg"/>
          <p:cNvPicPr/>
          <p:nvPr/>
        </p:nvPicPr>
        <p:blipFill>
          <a:blip r:embed="rId3" cstate="print"/>
          <a:srcRect l="6565" t="70333" r="50386" b="17317"/>
          <a:stretch>
            <a:fillRect/>
          </a:stretch>
        </p:blipFill>
        <p:spPr bwMode="auto">
          <a:xfrm rot="21395412">
            <a:off x="3805437" y="2697488"/>
            <a:ext cx="4572635" cy="99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683568" y="1124744"/>
            <a:ext cx="2865884" cy="1164902"/>
          </a:xfrm>
          <a:prstGeom prst="wedgeEllipseCallout">
            <a:avLst>
              <a:gd name="adj1" fmla="val -11035"/>
              <a:gd name="adj2" fmla="val 116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 </a:t>
            </a:r>
            <a:r>
              <a:rPr lang="ru-RU" sz="1600" b="1" dirty="0" smtClean="0"/>
              <a:t>Взял </a:t>
            </a:r>
            <a:r>
              <a:rPr lang="ru-RU" sz="1600" b="1" dirty="0"/>
              <a:t>заготовку – доску без сучков и трещин</a:t>
            </a:r>
            <a:r>
              <a:rPr lang="ru-RU" dirty="0"/>
              <a:t>.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5047456" y="1124744"/>
            <a:ext cx="2724844" cy="1164902"/>
          </a:xfrm>
          <a:prstGeom prst="wedgeEllipseCallout">
            <a:avLst>
              <a:gd name="adj1" fmla="val -48585"/>
              <a:gd name="adj2" fmla="val 1170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Разметил </a:t>
            </a:r>
            <a:r>
              <a:rPr lang="ru-RU" dirty="0"/>
              <a:t>квадрат.</a:t>
            </a:r>
          </a:p>
        </p:txBody>
      </p:sp>
      <p:pic>
        <p:nvPicPr>
          <p:cNvPr id="8" name="Рисунок 7" descr="D:\Мои документы\Мои рисунки\поделка- флюгер\101MSDCF\DSC03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509120"/>
            <a:ext cx="2962275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1115615" y="4077072"/>
            <a:ext cx="2795031" cy="1225275"/>
          </a:xfrm>
          <a:prstGeom prst="wedgeEllipseCallout">
            <a:avLst>
              <a:gd name="adj1" fmla="val 132771"/>
              <a:gd name="adj2" fmla="val 75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Отпилил заготовку.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19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ои документы\Мои рисунки\поделка- флюгер\101MSDCF\DSC03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720" y="332656"/>
            <a:ext cx="2981325" cy="22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Мои документы\Мои рисунки\поделка- флюгер\101MSDCF\DSC03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381" y="1319130"/>
            <a:ext cx="2876550" cy="206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2981325" cy="227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2987675" cy="2195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4716016" y="87006"/>
            <a:ext cx="2121055" cy="965730"/>
          </a:xfrm>
          <a:prstGeom prst="wedgeEllipseCallout">
            <a:avLst>
              <a:gd name="adj1" fmla="val -70887"/>
              <a:gd name="adj2" fmla="val 148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Разметил центр отверстия</a:t>
            </a: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6588225" y="1808240"/>
            <a:ext cx="2200356" cy="1044696"/>
          </a:xfrm>
          <a:prstGeom prst="wedgeEllipseCallout">
            <a:avLst>
              <a:gd name="adj1" fmla="val -62482"/>
              <a:gd name="adj2" fmla="val 158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Просверлил отверстие</a:t>
            </a: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4860032" y="5517232"/>
            <a:ext cx="2304256" cy="1008112"/>
          </a:xfrm>
          <a:prstGeom prst="wedgeEllipseCallout">
            <a:avLst>
              <a:gd name="adj1" fmla="val -118900"/>
              <a:gd name="adj2" fmla="val -56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Отшлифовалзаготовку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18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3073400" cy="2090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2994025" cy="229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9" t="-814" r="19692"/>
          <a:stretch/>
        </p:blipFill>
        <p:spPr bwMode="auto">
          <a:xfrm rot="851235">
            <a:off x="670425" y="3631419"/>
            <a:ext cx="1929408" cy="223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20" t="21" r="-8222" b="-21"/>
          <a:stretch/>
        </p:blipFill>
        <p:spPr bwMode="auto">
          <a:xfrm rot="856432">
            <a:off x="2647989" y="4167984"/>
            <a:ext cx="2179782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3437671" y="402880"/>
            <a:ext cx="1922512" cy="900681"/>
          </a:xfrm>
          <a:prstGeom prst="wedgeEllipseCallout">
            <a:avLst>
              <a:gd name="adj1" fmla="val -168308"/>
              <a:gd name="adj2" fmla="val 83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Покрыл основание лаком</a:t>
            </a:r>
            <a:endParaRPr lang="ru-RU" dirty="0"/>
          </a:p>
        </p:txBody>
      </p:sp>
      <p:sp>
        <p:nvSpPr>
          <p:cNvPr id="3" name="Овальная выноска 2"/>
          <p:cNvSpPr/>
          <p:nvPr/>
        </p:nvSpPr>
        <p:spPr>
          <a:xfrm>
            <a:off x="5837833" y="116632"/>
            <a:ext cx="3032943" cy="1872208"/>
          </a:xfrm>
          <a:prstGeom prst="wedgeEllipseCallout">
            <a:avLst>
              <a:gd name="adj1" fmla="val -92548"/>
              <a:gd name="adj2" fmla="val 1050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Взял </a:t>
            </a:r>
            <a:r>
              <a:rPr lang="ru-RU" dirty="0"/>
              <a:t>заготовку для стержня. </a:t>
            </a:r>
            <a:r>
              <a:rPr lang="ru-RU" dirty="0" smtClean="0"/>
              <a:t>Отметил </a:t>
            </a:r>
            <a:r>
              <a:rPr lang="ru-RU" dirty="0"/>
              <a:t>нужную длину. </a:t>
            </a:r>
            <a:r>
              <a:rPr lang="ru-RU" dirty="0" smtClean="0"/>
              <a:t>Отрезал </a:t>
            </a:r>
            <a:r>
              <a:rPr lang="ru-RU" dirty="0"/>
              <a:t>в тисках.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5220072" y="4221088"/>
            <a:ext cx="3578696" cy="2232248"/>
          </a:xfrm>
          <a:prstGeom prst="wedgeEllipseCallout">
            <a:avLst>
              <a:gd name="adj1" fmla="val -115681"/>
              <a:gd name="adj2" fmla="val -8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Взял </a:t>
            </a:r>
            <a:r>
              <a:rPr lang="ru-RU" dirty="0"/>
              <a:t>тонкий лист жести и </a:t>
            </a:r>
            <a:r>
              <a:rPr lang="ru-RU" dirty="0" smtClean="0"/>
              <a:t>разметил четыре </a:t>
            </a:r>
            <a:r>
              <a:rPr lang="ru-RU" dirty="0"/>
              <a:t>полоски с учётом припуска. </a:t>
            </a:r>
            <a:r>
              <a:rPr lang="ru-RU" dirty="0" smtClean="0"/>
              <a:t>Вырезал </a:t>
            </a:r>
            <a:r>
              <a:rPr lang="ru-RU" dirty="0"/>
              <a:t>ножницами по металлу все полоски.</a:t>
            </a:r>
          </a:p>
        </p:txBody>
      </p:sp>
    </p:spTree>
    <p:extLst>
      <p:ext uri="{BB962C8B-B14F-4D97-AF65-F5344CB8AC3E}">
        <p14:creationId xmlns:p14="http://schemas.microsoft.com/office/powerpoint/2010/main" xmlns="" val="27330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ои документы\Мои рисунки\поделка- флюгер\101MSDCF\DSC03042.JPG"/>
          <p:cNvPicPr/>
          <p:nvPr/>
        </p:nvPicPr>
        <p:blipFill rotWithShape="1">
          <a:blip r:embed="rId2" cstate="print"/>
          <a:srcRect t="17072"/>
          <a:stretch/>
        </p:blipFill>
        <p:spPr bwMode="auto">
          <a:xfrm>
            <a:off x="179512" y="215510"/>
            <a:ext cx="3009900" cy="185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4468"/>
            <a:ext cx="3005137" cy="2341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Мои документы\Мои рисунки\поделка- флюгер\101MSDCF\DSC03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300" y="2564904"/>
            <a:ext cx="2962275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Мои документы\Мои рисунки\поделка- флюгер\101MSDCF\DSC030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93096"/>
            <a:ext cx="2943225" cy="2266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ьная выноска 2"/>
          <p:cNvSpPr/>
          <p:nvPr/>
        </p:nvSpPr>
        <p:spPr>
          <a:xfrm>
            <a:off x="3419872" y="215510"/>
            <a:ext cx="4032448" cy="1557306"/>
          </a:xfrm>
          <a:prstGeom prst="wedgeEllipseCallout">
            <a:avLst>
              <a:gd name="adj1" fmla="val -79470"/>
              <a:gd name="adj2" fmla="val 144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Взял </a:t>
            </a:r>
            <a:r>
              <a:rPr lang="ru-RU" dirty="0"/>
              <a:t>тонкий лист </a:t>
            </a:r>
            <a:r>
              <a:rPr lang="ru-RU" dirty="0" smtClean="0"/>
              <a:t>жести. Сделал </a:t>
            </a:r>
            <a:r>
              <a:rPr lang="ru-RU" dirty="0"/>
              <a:t>шаблон рыбы. </a:t>
            </a:r>
            <a:r>
              <a:rPr lang="ru-RU" dirty="0" smtClean="0"/>
              <a:t>Перевел </a:t>
            </a:r>
            <a:r>
              <a:rPr lang="ru-RU" dirty="0"/>
              <a:t>рисунок на заготовку из жести. </a:t>
            </a:r>
            <a:r>
              <a:rPr lang="ru-RU" dirty="0" smtClean="0"/>
              <a:t>Вырезал </a:t>
            </a:r>
            <a:r>
              <a:rPr lang="ru-RU" dirty="0"/>
              <a:t>по контуру.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475656" y="4639830"/>
            <a:ext cx="2232248" cy="1093426"/>
          </a:xfrm>
          <a:prstGeom prst="wedgeEllipseCallout">
            <a:avLst>
              <a:gd name="adj1" fmla="val 178218"/>
              <a:gd name="adj2" fmla="val 42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Закрепил указатель на стержне.</a:t>
            </a:r>
          </a:p>
        </p:txBody>
      </p:sp>
    </p:spTree>
    <p:extLst>
      <p:ext uri="{BB962C8B-B14F-4D97-AF65-F5344CB8AC3E}">
        <p14:creationId xmlns:p14="http://schemas.microsoft.com/office/powerpoint/2010/main" xmlns="" val="26283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60648"/>
            <a:ext cx="6512511" cy="1224136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АКТУАЛЬНОСТЬ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74345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Погода в нашей местности изменчива. Часто дуют ветры. Для того чтобы определять их направление нужен флюгер. Я решил разработать проект и изготовить по нему изделие. </a:t>
            </a:r>
            <a:endParaRPr lang="ru-RU" sz="2200" dirty="0"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32" y="278092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ПРОБЛЕМА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346348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>
                <a:latin typeface="Constantia" panose="02030602050306030303" pitchFamily="18" charset="0"/>
              </a:rPr>
              <a:t>Возникла проблема выбора материала и варианта изделия</a:t>
            </a:r>
            <a:r>
              <a:rPr lang="ru-RU" sz="2200" dirty="0" smtClean="0">
                <a:latin typeface="Constantia" panose="02030602050306030303" pitchFamily="18" charset="0"/>
              </a:rPr>
              <a:t>.</a:t>
            </a:r>
          </a:p>
          <a:p>
            <a:pPr algn="just"/>
            <a:r>
              <a:rPr lang="ru-RU" sz="2200" dirty="0" smtClean="0">
                <a:latin typeface="Constantia" panose="02030602050306030303" pitchFamily="18" charset="0"/>
              </a:rPr>
              <a:t> </a:t>
            </a:r>
            <a:r>
              <a:rPr lang="ru-RU" sz="2200" dirty="0">
                <a:latin typeface="Constantia" panose="02030602050306030303" pitchFamily="18" charset="0"/>
              </a:rPr>
              <a:t>Ведь каждый материал требует определённых навыков работы с ним</a:t>
            </a:r>
            <a:r>
              <a:rPr lang="ru-RU" sz="2200" dirty="0" smtClean="0">
                <a:latin typeface="Constantia" panose="02030602050306030303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 </a:t>
            </a:r>
            <a:r>
              <a:rPr lang="ru-RU" sz="2200" dirty="0">
                <a:latin typeface="Constantia" panose="02030602050306030303" pitchFamily="18" charset="0"/>
              </a:rPr>
              <a:t>Кроме того, существует множество различных флюгеров. </a:t>
            </a:r>
            <a:endParaRPr lang="ru-RU" sz="2200" dirty="0" smtClean="0">
              <a:latin typeface="Constantia" panose="02030602050306030303" pitchFamily="18" charset="0"/>
            </a:endParaRPr>
          </a:p>
          <a:p>
            <a:pPr algn="just"/>
            <a:r>
              <a:rPr lang="ru-RU" sz="2200" dirty="0" smtClean="0">
                <a:latin typeface="Constantia" panose="02030602050306030303" pitchFamily="18" charset="0"/>
              </a:rPr>
              <a:t>Хотелось </a:t>
            </a:r>
            <a:r>
              <a:rPr lang="ru-RU" sz="2200" dirty="0">
                <a:latin typeface="Constantia" panose="02030602050306030303" pitchFamily="18" charset="0"/>
              </a:rPr>
              <a:t>бы, чтобы изготовленный мною флюгер получился оригинальным. </a:t>
            </a:r>
          </a:p>
        </p:txBody>
      </p:sp>
    </p:spTree>
    <p:extLst>
      <p:ext uri="{BB962C8B-B14F-4D97-AF65-F5344CB8AC3E}">
        <p14:creationId xmlns:p14="http://schemas.microsoft.com/office/powerpoint/2010/main" xmlns="" val="12940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технология\технология_0009.jpg"/>
          <p:cNvPicPr/>
          <p:nvPr/>
        </p:nvPicPr>
        <p:blipFill>
          <a:blip r:embed="rId2" cstate="print"/>
          <a:srcRect l="59166" t="39456" r="8166" b="43310"/>
          <a:stretch>
            <a:fillRect/>
          </a:stretch>
        </p:blipFill>
        <p:spPr bwMode="auto">
          <a:xfrm rot="253485">
            <a:off x="515147" y="438464"/>
            <a:ext cx="2924175" cy="140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432" y="2276872"/>
            <a:ext cx="3925887" cy="1547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G:\технология\технология_0010.jpg"/>
          <p:cNvPicPr/>
          <p:nvPr/>
        </p:nvPicPr>
        <p:blipFill>
          <a:blip r:embed="rId4" cstate="print"/>
          <a:srcRect l="8017" t="13681" r="57045" b="70898"/>
          <a:stretch>
            <a:fillRect/>
          </a:stretch>
        </p:blipFill>
        <p:spPr bwMode="auto">
          <a:xfrm rot="21388734">
            <a:off x="4317745" y="4125590"/>
            <a:ext cx="3962400" cy="1221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вальная выноска 2"/>
          <p:cNvSpPr/>
          <p:nvPr/>
        </p:nvSpPr>
        <p:spPr>
          <a:xfrm>
            <a:off x="4067817" y="334750"/>
            <a:ext cx="2698894" cy="900681"/>
          </a:xfrm>
          <a:prstGeom prst="wedgeEllipseCallout">
            <a:avLst>
              <a:gd name="adj1" fmla="val -120881"/>
              <a:gd name="adj2" fmla="val 482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Вставил  трубку в основание</a:t>
            </a: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5185009" y="1484784"/>
            <a:ext cx="2733811" cy="1111418"/>
          </a:xfrm>
          <a:prstGeom prst="wedgeEllipseCallout">
            <a:avLst>
              <a:gd name="adj1" fmla="val -173328"/>
              <a:gd name="adj2" fmla="val 84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Разметил места </a:t>
            </a:r>
            <a:r>
              <a:rPr lang="ru-RU" dirty="0"/>
              <a:t>для крепления укосин.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331640" y="4365104"/>
            <a:ext cx="2155284" cy="1116704"/>
          </a:xfrm>
          <a:prstGeom prst="wedgeEllipseCallout">
            <a:avLst>
              <a:gd name="adj1" fmla="val 105551"/>
              <a:gd name="adj2" fmla="val -27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Прибить укосины к основанию. </a:t>
            </a:r>
          </a:p>
        </p:txBody>
      </p:sp>
    </p:spTree>
    <p:extLst>
      <p:ext uri="{BB962C8B-B14F-4D97-AF65-F5344CB8AC3E}">
        <p14:creationId xmlns:p14="http://schemas.microsoft.com/office/powerpoint/2010/main" xmlns="" val="14983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8956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G:\технология\технология_0010.jpg"/>
          <p:cNvPicPr/>
          <p:nvPr/>
        </p:nvPicPr>
        <p:blipFill>
          <a:blip r:embed="rId3" cstate="print"/>
          <a:srcRect l="12344" t="42403" r="57676" b="45125"/>
          <a:stretch>
            <a:fillRect/>
          </a:stretch>
        </p:blipFill>
        <p:spPr bwMode="auto">
          <a:xfrm>
            <a:off x="2033587" y="1772816"/>
            <a:ext cx="3248025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:\Мои документы\Мои рисунки\поделка- флюгер\101MSDCF\DSC03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75731"/>
            <a:ext cx="255270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Мои документы\Мои рисунки\поделка- флюгер\101MSDCF\DSC030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861048"/>
            <a:ext cx="2609850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ьная выноска 1"/>
          <p:cNvSpPr/>
          <p:nvPr/>
        </p:nvSpPr>
        <p:spPr>
          <a:xfrm>
            <a:off x="4355976" y="188640"/>
            <a:ext cx="3002632" cy="1116704"/>
          </a:xfrm>
          <a:prstGeom prst="wedgeEllipseCallout">
            <a:avLst>
              <a:gd name="adj1" fmla="val -75587"/>
              <a:gd name="adj2" fmla="val 125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Обвязал концы укосин на трубке тонкой проволокой</a:t>
            </a:r>
            <a:endParaRPr lang="ru-RU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1743894" y="4221088"/>
            <a:ext cx="3188145" cy="1404736"/>
          </a:xfrm>
          <a:prstGeom prst="wedgeEllipseCallout">
            <a:avLst>
              <a:gd name="adj1" fmla="val 102178"/>
              <a:gd name="adj2" fmla="val -17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Вставил стержень с указателем в трубку.</a:t>
            </a:r>
          </a:p>
        </p:txBody>
      </p:sp>
    </p:spTree>
    <p:extLst>
      <p:ext uri="{BB962C8B-B14F-4D97-AF65-F5344CB8AC3E}">
        <p14:creationId xmlns:p14="http://schemas.microsoft.com/office/powerpoint/2010/main" xmlns="" val="228384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Мои документы\Мои рисунки\поделка- флюгер\DSC033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0003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Мои документы\Мои рисунки\поделка- флюгер\DSC033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350" y="1955980"/>
            <a:ext cx="2987675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:\Мои документы\Мои рисунки\поделка- флюгер\DSC03370.JPG"/>
          <p:cNvPicPr/>
          <p:nvPr/>
        </p:nvPicPr>
        <p:blipFill>
          <a:blip r:embed="rId4" cstate="print"/>
          <a:srcRect t="3232" r="8264" b="2424"/>
          <a:stretch>
            <a:fillRect/>
          </a:stretch>
        </p:blipFill>
        <p:spPr bwMode="auto">
          <a:xfrm>
            <a:off x="5364088" y="1844824"/>
            <a:ext cx="31718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ьная выноска 4"/>
          <p:cNvSpPr/>
          <p:nvPr/>
        </p:nvSpPr>
        <p:spPr>
          <a:xfrm>
            <a:off x="4860032" y="188639"/>
            <a:ext cx="2952328" cy="1186433"/>
          </a:xfrm>
          <a:prstGeom prst="wedgeEllipseCallout">
            <a:avLst>
              <a:gd name="adj1" fmla="val -127545"/>
              <a:gd name="adj2" fmla="val 39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Раскрасил указатель гуашью смешанной </a:t>
            </a:r>
            <a:r>
              <a:rPr lang="ru-RU" dirty="0" smtClean="0"/>
              <a:t>с лаком</a:t>
            </a:r>
            <a:r>
              <a:rPr lang="ru-RU" dirty="0"/>
              <a:t>.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95536" y="5445224"/>
            <a:ext cx="60486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82837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Вот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такая у меня получилась модель флюгера!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6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2546661"/>
              </p:ext>
            </p:extLst>
          </p:nvPr>
        </p:nvGraphicFramePr>
        <p:xfrm>
          <a:off x="251520" y="1124744"/>
          <a:ext cx="8568952" cy="545287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792088"/>
                <a:gridCol w="5616624"/>
                <a:gridCol w="2160240"/>
              </a:tblGrid>
              <a:tr h="593819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Последовательность выполнения операций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Инструменты и оборудование</a:t>
                      </a:r>
                      <a:endParaRPr lang="ru-RU" dirty="0"/>
                    </a:p>
                  </a:txBody>
                  <a:tcPr/>
                </a:tc>
              </a:tr>
              <a:tr h="65606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выбранной заготовке разметить квадрат</a:t>
                      </a:r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Карандаш, линейка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заготовки отпилить деталь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Ножовка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Разметить на детали подставки центр отверстия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Карандаш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линейка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Просверлить отверстие</a:t>
                      </a:r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Дрель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Отшлифовать основание шлифовальной шкуркой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Шлифовальная шкурка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Покрыть основание лаком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Декоративно-защитный лак, кисть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Взять заготовку для стержня. Отметить нужную длину. Отрезать в тисках.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Карандаш, линейка, ножовка, тиски</a:t>
                      </a:r>
                      <a:endParaRPr lang="ru-RU" sz="1400" dirty="0"/>
                    </a:p>
                  </a:txBody>
                  <a:tcPr/>
                </a:tc>
              </a:tr>
              <a:tr h="59381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тонком листе жести разметить четыре полоски. Вырезать ножницами по металлу все полоски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Карандаш,</a:t>
                      </a:r>
                      <a:r>
                        <a:rPr lang="ru-RU" sz="1400" baseline="0" dirty="0" smtClean="0"/>
                        <a:t> линейка, ножницы по металлу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9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Технологическая карта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9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9895419"/>
              </p:ext>
            </p:extLst>
          </p:nvPr>
        </p:nvGraphicFramePr>
        <p:xfrm>
          <a:off x="148471" y="620688"/>
          <a:ext cx="8964488" cy="582547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828650"/>
                <a:gridCol w="5875883"/>
                <a:gridCol w="2259955"/>
              </a:tblGrid>
              <a:tr h="859860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Последовательность выполнения операций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Инструменты и оборудование</a:t>
                      </a:r>
                      <a:endParaRPr lang="ru-RU" dirty="0"/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тонкий лист жести перевести шаблон рыбы. Вырезать по контуру</a:t>
                      </a:r>
                      <a:endParaRPr lang="ru-RU" sz="1400" dirty="0">
                        <a:latin typeface="+mn-lt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Карандаш, линейка, бумага, ножницы по металлу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Закрепить указатель на стержне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Молоток</a:t>
                      </a:r>
                    </a:p>
                    <a:p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Вставить трубку в основание, разметить места для крепления укосин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Линейка, карандаш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Прибить укосины к основанию</a:t>
                      </a:r>
                      <a:endParaRPr lang="ru-RU" sz="1400" dirty="0">
                        <a:latin typeface="+mn-lt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Молоток, гвозди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Обвязать концы укосин на трубке тонкой проволокой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Проволока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Раскрасить указатель гуашью смешанной с лаком.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cs typeface="Times New Roman" panose="02020603050405020304" pitchFamily="18" charset="0"/>
                        </a:rPr>
                        <a:t>Кисточка, клей,</a:t>
                      </a:r>
                      <a:r>
                        <a:rPr lang="ru-RU" sz="1400" baseline="0" dirty="0" smtClean="0">
                          <a:latin typeface="+mn-lt"/>
                          <a:cs typeface="Times New Roman" panose="02020603050405020304" pitchFamily="18" charset="0"/>
                        </a:rPr>
                        <a:t> гуашь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5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j-lt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Вставить стержень с указателем в трубку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433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41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Оценка проделанной работы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84784"/>
            <a:ext cx="82977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Constantia" panose="02030602050306030303" pitchFamily="18" charset="0"/>
              </a:rPr>
              <a:t>Модель </a:t>
            </a:r>
            <a:r>
              <a:rPr lang="ru-RU" sz="2400" dirty="0">
                <a:latin typeface="Constantia" panose="02030602050306030303" pitchFamily="18" charset="0"/>
              </a:rPr>
              <a:t>флюгера получилась. </a:t>
            </a:r>
            <a:endParaRPr lang="ru-RU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Constantia" panose="02030602050306030303" pitchFamily="18" charset="0"/>
              </a:rPr>
              <a:t>Все необходимые материалы и приспособления у меня были дома. Покупать ничего не пришлось.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Constantia" panose="02030602050306030303" pitchFamily="18" charset="0"/>
              </a:rPr>
              <a:t>Он </a:t>
            </a:r>
            <a:r>
              <a:rPr lang="ru-RU" sz="2400" dirty="0">
                <a:latin typeface="Constantia" panose="02030602050306030303" pitchFamily="18" charset="0"/>
              </a:rPr>
              <a:t>легко вращается и чувствует направление ветра, изготовлен аккуратно и качественно</a:t>
            </a:r>
            <a:r>
              <a:rPr lang="ru-RU" sz="2400" dirty="0" smtClean="0">
                <a:latin typeface="Constantia" panose="02030602050306030303" pitchFamily="18" charset="0"/>
              </a:rPr>
              <a:t>.</a:t>
            </a:r>
            <a:r>
              <a:rPr lang="ru-RU" sz="2400" dirty="0">
                <a:latin typeface="Constantia" panose="02030602050306030303" pitchFamily="18" charset="0"/>
              </a:rPr>
              <a:t> </a:t>
            </a:r>
            <a:endParaRPr lang="ru-RU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latin typeface="Constantia" panose="02030602050306030303" pitchFamily="18" charset="0"/>
              </a:rPr>
              <a:t>С</a:t>
            </a:r>
            <a:r>
              <a:rPr lang="ru-RU" sz="2400" dirty="0" smtClean="0">
                <a:latin typeface="Constantia" panose="02030602050306030303" pitchFamily="18" charset="0"/>
              </a:rPr>
              <a:t>читаю</a:t>
            </a:r>
            <a:r>
              <a:rPr lang="ru-RU" sz="2400" dirty="0">
                <a:latin typeface="Constantia" panose="02030602050306030303" pitchFamily="18" charset="0"/>
              </a:rPr>
              <a:t>, что справился с поставленной задачей.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31679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Используемые ресурсы</a:t>
            </a:r>
            <a:r>
              <a:rPr lang="ru-RU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7180" y="1289254"/>
            <a:ext cx="76328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arabicPeriod"/>
            </a:pPr>
            <a:r>
              <a:rPr lang="ru-RU" dirty="0" smtClean="0"/>
              <a:t>Тищенко </a:t>
            </a:r>
            <a:r>
              <a:rPr lang="ru-RU" dirty="0" err="1" smtClean="0"/>
              <a:t>А.Т.,Симоненко</a:t>
            </a:r>
            <a:r>
              <a:rPr lang="ru-RU" dirty="0" smtClean="0"/>
              <a:t> </a:t>
            </a:r>
            <a:r>
              <a:rPr lang="ru-RU" dirty="0"/>
              <a:t>В. Д.. </a:t>
            </a:r>
            <a:r>
              <a:rPr lang="ru-RU" dirty="0" smtClean="0"/>
              <a:t>Технология Индустриальные технологии </a:t>
            </a:r>
            <a:r>
              <a:rPr lang="ru-RU" dirty="0"/>
              <a:t>7 класс, М.: «</a:t>
            </a:r>
            <a:r>
              <a:rPr lang="ru-RU" dirty="0" err="1"/>
              <a:t>Вентана</a:t>
            </a:r>
            <a:r>
              <a:rPr lang="ru-RU" dirty="0"/>
              <a:t> – Граф», </a:t>
            </a:r>
            <a:r>
              <a:rPr lang="ru-RU" dirty="0" smtClean="0"/>
              <a:t>2014 </a:t>
            </a:r>
            <a:r>
              <a:rPr lang="ru-RU" dirty="0"/>
              <a:t>г</a:t>
            </a:r>
            <a:r>
              <a:rPr lang="ru-RU" dirty="0" smtClean="0"/>
              <a:t>.</a:t>
            </a:r>
          </a:p>
          <a:p>
            <a:pPr marL="400050" indent="-400050">
              <a:buFont typeface="+mj-lt"/>
              <a:buAutoNum type="arabicPeriod"/>
            </a:pPr>
            <a:endParaRPr lang="ru-RU" b="1" dirty="0" smtClean="0"/>
          </a:p>
          <a:p>
            <a:pPr marL="400050" indent="-400050">
              <a:buFont typeface="+mj-lt"/>
              <a:buAutoNum type="arabicPeriod"/>
            </a:pPr>
            <a:r>
              <a:rPr lang="ru-RU" b="1" dirty="0" smtClean="0"/>
              <a:t>Тимофеева </a:t>
            </a:r>
            <a:r>
              <a:rPr lang="ru-RU" b="1" dirty="0"/>
              <a:t>М. С. Твори, выдумывай, пробуй. М.: «Просвещение», </a:t>
            </a:r>
            <a:r>
              <a:rPr lang="ru-RU" b="1" dirty="0" smtClean="0"/>
              <a:t>1990г.</a:t>
            </a:r>
          </a:p>
          <a:p>
            <a:pPr marL="400050" indent="-400050">
              <a:buFont typeface="+mj-lt"/>
              <a:buAutoNum type="arabicPeriod"/>
            </a:pPr>
            <a:r>
              <a:rPr lang="ru-RU" b="1" dirty="0" smtClean="0"/>
              <a:t>3.</a:t>
            </a:r>
            <a:r>
              <a:rPr lang="ru-RU" dirty="0" smtClean="0"/>
              <a:t> </a:t>
            </a:r>
            <a:r>
              <a:rPr lang="ru-RU" dirty="0"/>
              <a:t>Журнал «САМ» №4 2001г. Л. Малявко «Клоун на </a:t>
            </a:r>
            <a:r>
              <a:rPr lang="ru-RU" dirty="0" smtClean="0"/>
              <a:t>балконе»</a:t>
            </a:r>
          </a:p>
          <a:p>
            <a:pPr marL="400050" indent="-400050">
              <a:buFont typeface="+mj-lt"/>
              <a:buAutoNum type="arabicPeriod"/>
            </a:pPr>
            <a:r>
              <a:rPr lang="en-US" dirty="0" smtClean="0">
                <a:ln>
                  <a:solidFill>
                    <a:schemeClr val="tx1"/>
                  </a:solidFill>
                </a:ln>
                <a:hlinkClick r:id="rId2"/>
              </a:rPr>
              <a:t>http</a:t>
            </a:r>
            <a:r>
              <a:rPr lang="en-US" dirty="0">
                <a:ln>
                  <a:solidFill>
                    <a:schemeClr val="tx1"/>
                  </a:solidFill>
                </a:ln>
                <a:hlinkClick r:id="rId2"/>
              </a:rPr>
              <a:t>://</a:t>
            </a:r>
            <a:r>
              <a:rPr lang="en-US" dirty="0" smtClean="0">
                <a:ln>
                  <a:solidFill>
                    <a:schemeClr val="tx1"/>
                  </a:solidFill>
                </a:ln>
                <a:hlinkClick r:id="rId2"/>
              </a:rPr>
              <a:t>woodcar.ru</a:t>
            </a:r>
            <a:endParaRPr lang="ru-RU" dirty="0" smtClean="0">
              <a:ln>
                <a:solidFill>
                  <a:schemeClr val="tx1"/>
                </a:solidFill>
              </a:ln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3"/>
              </a:rPr>
              <a:t>http</a:t>
            </a:r>
            <a:r>
              <a:rPr lang="en-US" u="sng" dirty="0">
                <a:ln>
                  <a:solidFill>
                    <a:schemeClr val="tx1"/>
                  </a:solidFill>
                </a:ln>
                <a:hlinkClick r:id="rId3"/>
              </a:rPr>
              <a:t>://</a:t>
            </a: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3"/>
              </a:rPr>
              <a:t>www.ilovepetersburg.ru</a:t>
            </a:r>
            <a:endParaRPr lang="ru-RU" u="sng" dirty="0" smtClean="0">
              <a:ln>
                <a:solidFill>
                  <a:schemeClr val="tx1"/>
                </a:solidFill>
              </a:ln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4"/>
              </a:rPr>
              <a:t>https</a:t>
            </a:r>
            <a:r>
              <a:rPr lang="en-US" u="sng" dirty="0">
                <a:ln>
                  <a:solidFill>
                    <a:schemeClr val="tx1"/>
                  </a:solidFill>
                </a:ln>
                <a:hlinkClick r:id="rId4"/>
              </a:rPr>
              <a:t>://</a:t>
            </a: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4"/>
              </a:rPr>
              <a:t>ru.wikipedia.org/wiki</a:t>
            </a:r>
            <a:endParaRPr lang="ru-RU" u="sng" dirty="0" smtClean="0">
              <a:ln>
                <a:solidFill>
                  <a:schemeClr val="tx1"/>
                </a:solidFill>
              </a:ln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2"/>
              </a:rPr>
              <a:t>http</a:t>
            </a:r>
            <a:r>
              <a:rPr lang="en-US" u="sng" dirty="0">
                <a:ln>
                  <a:solidFill>
                    <a:schemeClr val="tx1"/>
                  </a:solidFill>
                </a:ln>
                <a:hlinkClick r:id="rId2"/>
              </a:rPr>
              <a:t>://</a:t>
            </a: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2"/>
              </a:rPr>
              <a:t>woodcar.ru</a:t>
            </a:r>
            <a:endParaRPr lang="ru-RU" u="sng" dirty="0" smtClean="0">
              <a:ln>
                <a:solidFill>
                  <a:schemeClr val="tx1"/>
                </a:solidFill>
              </a:ln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3"/>
              </a:rPr>
              <a:t>www.ilovepetersburg.ru</a:t>
            </a:r>
            <a:endParaRPr lang="ru-RU" u="sng" dirty="0" smtClean="0">
              <a:ln>
                <a:solidFill>
                  <a:schemeClr val="tx1"/>
                </a:solidFill>
              </a:ln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u="sng" dirty="0" smtClean="0">
                <a:ln>
                  <a:solidFill>
                    <a:schemeClr val="tx1"/>
                  </a:solidFill>
                </a:ln>
                <a:hlinkClick r:id="rId4"/>
              </a:rPr>
              <a:t>https</a:t>
            </a:r>
            <a:r>
              <a:rPr lang="en-US" u="sng" dirty="0">
                <a:ln>
                  <a:solidFill>
                    <a:schemeClr val="tx1"/>
                  </a:solidFill>
                </a:ln>
                <a:hlinkClick r:id="rId4"/>
              </a:rPr>
              <a:t>://ru.wikipedia.org/wiki</a:t>
            </a:r>
            <a:endParaRPr lang="ru-RU" u="sng" dirty="0">
              <a:ln>
                <a:solidFill>
                  <a:schemeClr val="tx1"/>
                </a:solidFill>
              </a:ln>
            </a:endParaRPr>
          </a:p>
          <a:p>
            <a:pPr marL="342900" indent="-342900">
              <a:buAutoNum type="arabicPeriod"/>
            </a:pPr>
            <a:endParaRPr lang="ru-RU" u="sng" dirty="0">
              <a:ln>
                <a:solidFill>
                  <a:schemeClr val="tx1"/>
                </a:solidFill>
              </a:ln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31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r="461" b="16590"/>
          <a:stretch>
            <a:fillRect/>
          </a:stretch>
        </p:blipFill>
        <p:spPr bwMode="auto">
          <a:xfrm>
            <a:off x="1727684" y="1484784"/>
            <a:ext cx="56886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27784" y="3244334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за </a:t>
            </a:r>
            <a:r>
              <a:rPr lang="ru-RU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внимание!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13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332657"/>
            <a:ext cx="7525388" cy="93610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ЦЕЛЬ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</a:br>
            <a:endParaRPr lang="ru-RU" sz="2200" b="0" i="1" dirty="0">
              <a:solidFill>
                <a:schemeClr val="tx2">
                  <a:lumMod val="60000"/>
                  <a:lumOff val="4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668240"/>
            <a:ext cx="84249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0" dirty="0" smtClean="0">
                <a:effectLst/>
                <a:latin typeface="Constantia" panose="02030602050306030303" pitchFamily="18" charset="0"/>
              </a:rPr>
              <a:t>Провести исследование материалов пригодных для изготовления флюгера, изучить их свойства и познакомиться с ними.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0" dirty="0" smtClean="0">
                <a:effectLst/>
                <a:latin typeface="Constantia" panose="02030602050306030303" pitchFamily="18" charset="0"/>
              </a:rPr>
              <a:t>Получить навыки по изготовлению флюгера.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0" dirty="0" smtClean="0">
                <a:effectLst/>
                <a:latin typeface="Constantia" panose="02030602050306030303" pitchFamily="18" charset="0"/>
              </a:rPr>
              <a:t>Изготовить изделие.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374840"/>
            <a:ext cx="82454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242852">
                    <a:lumMod val="60000"/>
                    <a:lumOff val="4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  <a:ea typeface="+mj-ea"/>
                <a:cs typeface="+mj-cs"/>
              </a:rPr>
              <a:t>ЗАДАЧА</a:t>
            </a:r>
            <a:br>
              <a:rPr lang="ru-RU" sz="5400" b="1" i="1" dirty="0" smtClean="0">
                <a:solidFill>
                  <a:srgbClr val="242852">
                    <a:lumMod val="60000"/>
                    <a:lumOff val="4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anose="03010101010201010101" pitchFamily="66" charset="0"/>
                <a:ea typeface="+mj-ea"/>
                <a:cs typeface="+mj-cs"/>
              </a:rPr>
            </a:br>
            <a:endParaRPr lang="ru-RU" sz="2200" b="1" dirty="0"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077072"/>
            <a:ext cx="83889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 smtClean="0">
              <a:latin typeface="Constantia" panose="020306020503060303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Разработать </a:t>
            </a:r>
            <a:r>
              <a:rPr lang="ru-RU" sz="2200" dirty="0">
                <a:latin typeface="Constantia" panose="02030602050306030303" pitchFamily="18" charset="0"/>
              </a:rPr>
              <a:t>и изготовить из </a:t>
            </a:r>
            <a:r>
              <a:rPr lang="ru-RU" sz="2200" dirty="0" smtClean="0">
                <a:latin typeface="Constantia" panose="02030602050306030303" pitchFamily="18" charset="0"/>
              </a:rPr>
              <a:t>материалов, имеющихся дома, модель флюгера.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Изучить материалы необходимые для изделия и научиться работать с ними.</a:t>
            </a:r>
            <a:endParaRPr lang="ru-RU" sz="2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ИЗ ИСТОРИИ  </a:t>
            </a:r>
            <a:r>
              <a:rPr lang="ru-RU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ФЛЮГЕРА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6650" y="908720"/>
            <a:ext cx="539350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Самый </a:t>
            </a:r>
            <a:r>
              <a:rPr lang="ru-RU" sz="2200" dirty="0">
                <a:latin typeface="Constantia" panose="02030602050306030303" pitchFamily="18" charset="0"/>
              </a:rPr>
              <a:t>древний флюгер, о котором знают современные историки, был расположен на Башне Ветров в Афинах, а изготовили его предположительно в 48 году до нашей эры.</a:t>
            </a:r>
          </a:p>
          <a:p>
            <a:pPr algn="just"/>
            <a:r>
              <a:rPr lang="ru-RU" sz="2200" dirty="0" smtClean="0">
                <a:latin typeface="Constantia" panose="02030602050306030303" pitchFamily="18" charset="0"/>
              </a:rPr>
              <a:t>Автором </a:t>
            </a:r>
            <a:r>
              <a:rPr lang="ru-RU" sz="2200" dirty="0">
                <a:latin typeface="Constantia" panose="02030602050306030303" pitchFamily="18" charset="0"/>
              </a:rPr>
              <a:t>проекта восьмигранной башни считается астроном </a:t>
            </a:r>
            <a:r>
              <a:rPr lang="ru-RU" sz="2200" dirty="0" err="1" smtClean="0">
                <a:latin typeface="Constantia" panose="02030602050306030303" pitchFamily="18" charset="0"/>
              </a:rPr>
              <a:t>Андроник</a:t>
            </a:r>
            <a:r>
              <a:rPr lang="ru-RU" sz="2200" dirty="0" smtClean="0">
                <a:latin typeface="Constantia" panose="02030602050306030303" pitchFamily="18" charset="0"/>
              </a:rPr>
              <a:t>. Полутораметровый </a:t>
            </a:r>
            <a:r>
              <a:rPr lang="ru-RU" sz="2200" dirty="0">
                <a:latin typeface="Constantia" panose="02030602050306030303" pitchFamily="18" charset="0"/>
              </a:rPr>
              <a:t>флюгер, изображавший греческого бога глубин Тритона, указывал не только направление ветра, но и одного из восьми богов, управляющего в данный момент погодой.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27" t="2687" r="11182" b="2670"/>
          <a:stretch/>
        </p:blipFill>
        <p:spPr bwMode="auto">
          <a:xfrm>
            <a:off x="5940152" y="1340768"/>
            <a:ext cx="2955637" cy="45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50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-79653"/>
            <a:ext cx="518457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Одной </a:t>
            </a:r>
            <a:r>
              <a:rPr lang="ru-RU" sz="2200" dirty="0">
                <a:latin typeface="Constantia" panose="02030602050306030303" pitchFamily="18" charset="0"/>
              </a:rPr>
              <a:t>из наиболее популярных во все времена была фигурка петуха. До сих пор по-английски флюгер называют «</a:t>
            </a:r>
            <a:r>
              <a:rPr lang="ru-RU" sz="2200" dirty="0" err="1">
                <a:latin typeface="Constantia" panose="02030602050306030303" pitchFamily="18" charset="0"/>
              </a:rPr>
              <a:t>weather</a:t>
            </a:r>
            <a:r>
              <a:rPr lang="ru-RU" sz="2200" dirty="0">
                <a:latin typeface="Constantia" panose="02030602050306030303" pitchFamily="18" charset="0"/>
              </a:rPr>
              <a:t> </a:t>
            </a:r>
            <a:r>
              <a:rPr lang="ru-RU" sz="2200" dirty="0" err="1">
                <a:latin typeface="Constantia" panose="02030602050306030303" pitchFamily="18" charset="0"/>
              </a:rPr>
              <a:t>cock</a:t>
            </a:r>
            <a:r>
              <a:rPr lang="ru-RU" sz="2200" dirty="0">
                <a:latin typeface="Constantia" panose="02030602050306030303" pitchFamily="18" charset="0"/>
              </a:rPr>
              <a:t>», что буквально означает «погодный петух». </a:t>
            </a:r>
            <a:r>
              <a:rPr lang="ru-RU" sz="2200" dirty="0" smtClean="0">
                <a:latin typeface="Constantia" panose="02030602050306030303" pitchFamily="18" charset="0"/>
              </a:rPr>
              <a:t>Петух считался </a:t>
            </a:r>
            <a:r>
              <a:rPr lang="ru-RU" sz="2200" dirty="0">
                <a:latin typeface="Constantia" panose="02030602050306030303" pitchFamily="18" charset="0"/>
              </a:rPr>
              <a:t>символом </a:t>
            </a:r>
            <a:r>
              <a:rPr lang="ru-RU" sz="2200" dirty="0" smtClean="0">
                <a:latin typeface="Constantia" panose="02030602050306030303" pitchFamily="18" charset="0"/>
              </a:rPr>
              <a:t>бдительности, </a:t>
            </a:r>
            <a:r>
              <a:rPr lang="ru-RU" sz="2200" dirty="0">
                <a:latin typeface="Constantia" panose="02030602050306030303" pitchFamily="18" charset="0"/>
              </a:rPr>
              <a:t>по народным поверьям, отпугивал нечистую силу, предупреждал о возможных болезнях, отваживал от дома воров и даже предупреждал пожары</a:t>
            </a:r>
            <a:r>
              <a:rPr lang="ru-RU" sz="2200" dirty="0" smtClean="0">
                <a:latin typeface="Constantia" panose="02030602050306030303" pitchFamily="18" charset="0"/>
              </a:rPr>
              <a:t>.</a:t>
            </a:r>
            <a:endParaRPr lang="ru-RU" sz="2200" dirty="0">
              <a:latin typeface="Constantia" panose="0203060205030603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3" t="4473" r="9745" b="29719"/>
          <a:stretch/>
        </p:blipFill>
        <p:spPr bwMode="auto">
          <a:xfrm>
            <a:off x="5148064" y="188640"/>
            <a:ext cx="3620655" cy="29042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2136339"/>
            <a:ext cx="837318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Петух </a:t>
            </a:r>
            <a:r>
              <a:rPr lang="ru-RU" sz="2200" dirty="0">
                <a:latin typeface="Constantia" panose="02030602050306030303" pitchFamily="18" charset="0"/>
              </a:rPr>
              <a:t>– христианский символ. В</a:t>
            </a:r>
            <a:r>
              <a:rPr lang="ru-RU" sz="2200" dirty="0" smtClean="0">
                <a:latin typeface="Constantia" panose="02030602050306030303" pitchFamily="18" charset="0"/>
              </a:rPr>
              <a:t> </a:t>
            </a:r>
            <a:r>
              <a:rPr lang="ru-RU" sz="2200" dirty="0">
                <a:latin typeface="Constantia" panose="02030602050306030303" pitchFamily="18" charset="0"/>
              </a:rPr>
              <a:t>IX веке Папа Римский издал указ, согласно которому каждый католический храм должен был быть увенчан фигуркой петуха – символом церкви и апостола Петра. Именно с этого момента флюгеры в виде петуха начали появляться на крышах католических соборов.</a:t>
            </a:r>
          </a:p>
        </p:txBody>
      </p:sp>
    </p:spTree>
    <p:extLst>
      <p:ext uri="{BB962C8B-B14F-4D97-AF65-F5344CB8AC3E}">
        <p14:creationId xmlns:p14="http://schemas.microsoft.com/office/powerpoint/2010/main" xmlns="" val="8592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5"/>
            <a:ext cx="48965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В </a:t>
            </a:r>
            <a:r>
              <a:rPr lang="ru-RU" sz="2200" dirty="0">
                <a:latin typeface="Constantia" panose="02030602050306030303" pitchFamily="18" charset="0"/>
              </a:rPr>
              <a:t>Японии и Китае флюгеры обычно делали в форме дракона, защищающего дом и его обитателей от злых духов, а также символизирующего силу и великодушие, мужество и выносливость, благородство и мудрость.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В Средние века в Европе флюгер на башне замка обычно изображал герб феодала.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Крест </a:t>
            </a:r>
            <a:r>
              <a:rPr lang="ru-RU" sz="2200" dirty="0">
                <a:latin typeface="Constantia" panose="02030602050306030303" pitchFamily="18" charset="0"/>
              </a:rPr>
              <a:t>с ангелом на шпиле Петропавловского собора в Санкт-Петербурге – это тоже флюгер.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04" t="2489" r="19711" b="6383"/>
          <a:stretch/>
        </p:blipFill>
        <p:spPr bwMode="auto">
          <a:xfrm>
            <a:off x="5868144" y="908720"/>
            <a:ext cx="2937164" cy="4396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90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73306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Исследование материалов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8424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В </a:t>
            </a:r>
            <a:r>
              <a:rPr lang="ru-RU" sz="2200" dirty="0">
                <a:latin typeface="Constantia" panose="02030602050306030303" pitchFamily="18" charset="0"/>
              </a:rPr>
              <a:t>давние времена флюгеры изготавливали из дерева. Этот </a:t>
            </a:r>
            <a:r>
              <a:rPr lang="ru-RU" sz="2200" dirty="0" smtClean="0">
                <a:latin typeface="Constantia" panose="02030602050306030303" pitchFamily="18" charset="0"/>
              </a:rPr>
              <a:t>материал </a:t>
            </a:r>
            <a:r>
              <a:rPr lang="ru-RU" sz="2200" dirty="0">
                <a:latin typeface="Constantia" panose="02030602050306030303" pitchFamily="18" charset="0"/>
              </a:rPr>
              <a:t>дешёвый, прост в обработке, такое изделие можно легко смастерить самому. Однако срок службы такого флюгера короткий. Дерево, даже водостойкое и дополнительно обработанное водоотталкивающей эмалью или лаком, очень быстро портится под воздействием часто меняющихся температур, осадков и ветра. </a:t>
            </a:r>
            <a:endParaRPr lang="ru-RU" sz="2200" dirty="0" smtClean="0">
              <a:latin typeface="Constantia" panose="02030602050306030303" pitchFamily="18" charset="0"/>
            </a:endParaRPr>
          </a:p>
          <a:p>
            <a:pPr algn="just"/>
            <a:r>
              <a:rPr lang="ru-RU" sz="2200" dirty="0">
                <a:latin typeface="Constantia" panose="02030602050306030303" pitchFamily="18" charset="0"/>
              </a:rPr>
              <a:t>	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8" t="-3600" r="1776" b="-1"/>
          <a:stretch/>
        </p:blipFill>
        <p:spPr bwMode="auto">
          <a:xfrm>
            <a:off x="827584" y="3717032"/>
            <a:ext cx="3565237" cy="207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3" y="3789041"/>
            <a:ext cx="396043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atin typeface="Constantia" panose="02030602050306030303" pitchFamily="18" charset="0"/>
              </a:rPr>
              <a:t>Я считаю, что изготавливать флюгер из дерева или фанеры нецелесообразно.</a:t>
            </a:r>
          </a:p>
          <a:p>
            <a:pPr algn="just"/>
            <a:endParaRPr lang="ru-RU" sz="2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0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-4373136"/>
            <a:ext cx="5400600" cy="1089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latin typeface="Constantia" panose="020306020503060303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Металл имеет ряд преимуществ: долговечность, прочность. Но и его покрывают слоем специальной краски, надежно защищающей от губительного воздействия влаги и солнечных лучей. Покрытие позволяет флюгеру прослужить не один десяток лет и при этом сохранить свою привлекательность и функциональность. </a:t>
            </a:r>
          </a:p>
          <a:p>
            <a:endParaRPr lang="ru-RU" sz="2200" dirty="0" smtClean="0">
              <a:latin typeface="Constantia" panose="02030602050306030303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atin typeface="Constantia" panose="02030602050306030303" pitchFamily="18" charset="0"/>
              </a:rPr>
              <a:t>	Работа с металлом требует определённых навыков, специального оборудования. </a:t>
            </a:r>
            <a:r>
              <a:rPr lang="ru-RU" sz="2200" dirty="0" smtClean="0">
                <a:latin typeface="Constantia" panose="02030602050306030303" pitchFamily="18" charset="0"/>
              </a:rPr>
              <a:t>	</a:t>
            </a:r>
          </a:p>
          <a:p>
            <a:r>
              <a:rPr lang="ru-RU" sz="2200" dirty="0" smtClean="0">
                <a:latin typeface="Constantia" panose="02030602050306030303" pitchFamily="18" charset="0"/>
              </a:rPr>
              <a:t>		</a:t>
            </a:r>
            <a:endParaRPr lang="ru-RU" sz="2200" dirty="0">
              <a:latin typeface="Constantia" panose="0203060205030603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59" t="5346" r="19163" b="7770"/>
          <a:stretch/>
        </p:blipFill>
        <p:spPr bwMode="auto">
          <a:xfrm>
            <a:off x="5774533" y="1124744"/>
            <a:ext cx="302433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43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-461189"/>
            <a:ext cx="79928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Из </a:t>
            </a:r>
            <a:r>
              <a:rPr lang="ru-RU" sz="2200" dirty="0">
                <a:latin typeface="Constantia" panose="02030602050306030303" pitchFamily="18" charset="0"/>
              </a:rPr>
              <a:t>современных материалов для изготовления флюгера можно использовать пластик, </a:t>
            </a:r>
            <a:r>
              <a:rPr lang="ru-RU" sz="2200" dirty="0" smtClean="0">
                <a:latin typeface="Constantia" panose="02030602050306030303" pitchFamily="18" charset="0"/>
              </a:rPr>
              <a:t>Он </a:t>
            </a:r>
            <a:r>
              <a:rPr lang="ru-RU" sz="2200" dirty="0">
                <a:latin typeface="Constantia" panose="02030602050306030303" pitchFamily="18" charset="0"/>
              </a:rPr>
              <a:t>очень легок, </a:t>
            </a:r>
            <a:r>
              <a:rPr lang="ru-RU" sz="2200" dirty="0" smtClean="0">
                <a:latin typeface="Constantia" panose="02030602050306030303" pitchFamily="18" charset="0"/>
              </a:rPr>
              <a:t>практичен, не ржавеет, удобен в обработке. Однако </a:t>
            </a:r>
            <a:r>
              <a:rPr lang="ru-RU" sz="2200" dirty="0">
                <a:latin typeface="Constantia" panose="02030602050306030303" pitchFamily="18" charset="0"/>
              </a:rPr>
              <a:t>флюгеры из пластика не отличаются </a:t>
            </a:r>
            <a:r>
              <a:rPr lang="ru-RU" sz="2200" dirty="0" smtClean="0">
                <a:latin typeface="Constantia" panose="02030602050306030303" pitchFamily="18" charset="0"/>
              </a:rPr>
              <a:t>оригинальностью и под </a:t>
            </a:r>
            <a:r>
              <a:rPr lang="ru-RU" sz="2200" dirty="0">
                <a:latin typeface="Constantia" panose="02030602050306030303" pitchFamily="18" charset="0"/>
              </a:rPr>
              <a:t>воздействием внешних факторов, пластик теряет свои свойства и становится непрочным. </a:t>
            </a:r>
            <a:endParaRPr lang="ru-RU" sz="2200" dirty="0" smtClean="0">
              <a:latin typeface="Constantia" panose="0203060205030603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200" dirty="0" smtClean="0">
                <a:latin typeface="Constantia" panose="02030602050306030303" pitchFamily="18" charset="0"/>
              </a:rPr>
              <a:t>Конструкция из пластиковых бутылок прослужит коротких период времени, но для её изготовления не требуется средств и каких-либо</a:t>
            </a:r>
          </a:p>
          <a:p>
            <a:pPr algn="just"/>
            <a:r>
              <a:rPr lang="ru-RU" sz="2200" dirty="0" smtClean="0">
                <a:latin typeface="Constantia" panose="02030602050306030303" pitchFamily="18" charset="0"/>
              </a:rPr>
              <a:t>навыков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1" i="1" dirty="0" smtClean="0">
                <a:latin typeface="Constantia" panose="02030602050306030303" pitchFamily="18" charset="0"/>
              </a:rPr>
              <a:t>Поэтому </a:t>
            </a:r>
            <a:r>
              <a:rPr lang="ru-RU" sz="2200" b="1" i="1" dirty="0">
                <a:latin typeface="Constantia" panose="02030602050306030303" pitchFamily="18" charset="0"/>
              </a:rPr>
              <a:t>изготавливать флюгер из пластика </a:t>
            </a:r>
            <a:r>
              <a:rPr lang="ru-RU" sz="2200" b="1" i="1" dirty="0" smtClean="0">
                <a:latin typeface="Constantia" panose="02030602050306030303" pitchFamily="18" charset="0"/>
              </a:rPr>
              <a:t>непрактично.</a:t>
            </a:r>
            <a:endParaRPr lang="ru-RU" sz="2200" b="1" i="1" dirty="0">
              <a:latin typeface="Constantia" panose="02030602050306030303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10" r="21515" b="26929"/>
          <a:stretch/>
        </p:blipFill>
        <p:spPr bwMode="auto">
          <a:xfrm>
            <a:off x="4550804" y="4077072"/>
            <a:ext cx="4458072" cy="25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4321724"/>
            <a:ext cx="3672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200" b="1" dirty="0" smtClean="0">
                <a:latin typeface="Constantia" panose="02030602050306030303" pitchFamily="18" charset="0"/>
              </a:rPr>
              <a:t>Исследовав материалы, я пришёл к выводу, что буду изготавливать флюгер из листового железа</a:t>
            </a:r>
            <a:endParaRPr lang="ru-RU" sz="2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8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722</TotalTime>
  <Words>1164</Words>
  <Application>Microsoft Office PowerPoint</Application>
  <PresentationFormat>Экран (4:3)</PresentationFormat>
  <Paragraphs>257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  ФЛЮГЕР (4 урока)</vt:lpstr>
      <vt:lpstr>АКТУАЛЬНОСТЬ</vt:lpstr>
      <vt:lpstr>ЦЕЛЬ </vt:lpstr>
      <vt:lpstr>ИЗ ИСТОРИИ  ФЛЮГЕРА</vt:lpstr>
      <vt:lpstr>Слайд 5</vt:lpstr>
      <vt:lpstr>Слайд 6</vt:lpstr>
      <vt:lpstr>Слайд 7</vt:lpstr>
      <vt:lpstr>Слайд 8</vt:lpstr>
      <vt:lpstr>Слайд 9</vt:lpstr>
      <vt:lpstr>Мои опыты и наблюдения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Учебно-исследовательская работа  ФЛЮГЕР</dc:title>
  <dc:creator>1</dc:creator>
  <cp:lastModifiedBy>Пользователь</cp:lastModifiedBy>
  <cp:revision>51</cp:revision>
  <dcterms:created xsi:type="dcterms:W3CDTF">2015-04-18T06:07:12Z</dcterms:created>
  <dcterms:modified xsi:type="dcterms:W3CDTF">2020-05-13T06:58:16Z</dcterms:modified>
</cp:coreProperties>
</file>