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6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17FA7-42CC-4980-9584-CA08BBDA70C9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9C6A8A8D-D9D8-4B12-9367-7BEB0728B9D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17FA7-42CC-4980-9584-CA08BBDA70C9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8A8D-D9D8-4B12-9367-7BEB0728B9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17FA7-42CC-4980-9584-CA08BBDA70C9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8A8D-D9D8-4B12-9367-7BEB0728B9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17FA7-42CC-4980-9584-CA08BBDA70C9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8A8D-D9D8-4B12-9367-7BEB0728B9D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17FA7-42CC-4980-9584-CA08BBDA70C9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C6A8A8D-D9D8-4B12-9367-7BEB0728B9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17FA7-42CC-4980-9584-CA08BBDA70C9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8A8D-D9D8-4B12-9367-7BEB0728B9D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17FA7-42CC-4980-9584-CA08BBDA70C9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8A8D-D9D8-4B12-9367-7BEB0728B9D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17FA7-42CC-4980-9584-CA08BBDA70C9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8A8D-D9D8-4B12-9367-7BEB0728B9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17FA7-42CC-4980-9584-CA08BBDA70C9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8A8D-D9D8-4B12-9367-7BEB0728B9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17FA7-42CC-4980-9584-CA08BBDA70C9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A8A8D-D9D8-4B12-9367-7BEB0728B9D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17FA7-42CC-4980-9584-CA08BBDA70C9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C6A8A8D-D9D8-4B12-9367-7BEB0728B9D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4817FA7-42CC-4980-9584-CA08BBDA70C9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9C6A8A8D-D9D8-4B12-9367-7BEB0728B9D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7562880" cy="2300302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Сложное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дополнение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sz="6000" dirty="0" smtClean="0">
                <a:latin typeface="Times New Roman" pitchFamily="18" charset="0"/>
                <a:cs typeface="Times New Roman" pitchFamily="18" charset="0"/>
              </a:rPr>
              <a:t>Complex</a:t>
            </a:r>
            <a:r>
              <a:rPr sz="6000" dirty="0" smtClean="0"/>
              <a:t> object</a:t>
            </a: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4400" b="1" u="sng" dirty="0" smtClean="0"/>
              <a:t>Употребление</a:t>
            </a:r>
            <a:endParaRPr lang="ru-RU" sz="4400" b="1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Когда мы просим, разрешаем, заставляем кого-то что-то делать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мы используем сложное дополнение.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4400" u="sng" dirty="0" smtClean="0">
                <a:latin typeface="Times New Roman" pitchFamily="18" charset="0"/>
                <a:cs typeface="Times New Roman" pitchFamily="18" charset="0"/>
              </a:rPr>
              <a:t>Схема</a:t>
            </a:r>
            <a:r>
              <a:rPr lang="ru-RU" sz="5400" u="sng" dirty="0" smtClean="0">
                <a:latin typeface="Times New Roman" pitchFamily="18" charset="0"/>
                <a:cs typeface="Times New Roman" pitchFamily="18" charset="0"/>
              </a:rPr>
              <a:t> предложения</a:t>
            </a:r>
            <a:endParaRPr lang="ru-RU" sz="54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28662" y="1428736"/>
            <a:ext cx="7772400" cy="4572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Noun  + verb + object + (to) infinitive</a:t>
            </a:r>
          </a:p>
          <a:p>
            <a:pPr>
              <a:buNone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ex. 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My mum </a:t>
            </a: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wants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me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to help </a:t>
            </a:r>
            <a:r>
              <a:rPr lang="en-US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her.</a:t>
            </a:r>
          </a:p>
          <a:p>
            <a:pPr>
              <a:buNone/>
            </a:pPr>
            <a:r>
              <a:rPr lang="en-US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Моя мама </a:t>
            </a:r>
            <a: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хочет,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чтобы 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помогла </a:t>
            </a:r>
            <a: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ей.</a:t>
            </a:r>
          </a:p>
          <a:p>
            <a:pPr>
              <a:buNone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На русский язык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сложное дополнение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переводится придаточными предложениями, которые вводятся союзами что, чтобы, как.</a:t>
            </a:r>
            <a:br>
              <a:rPr lang="ru-RU" i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400" u="sng" dirty="0" smtClean="0">
                <a:latin typeface="Times New Roman" pitchFamily="18" charset="0"/>
                <a:cs typeface="Times New Roman" pitchFamily="18" charset="0"/>
              </a:rPr>
              <a:t>verb</a:t>
            </a:r>
            <a:endParaRPr lang="ru-RU" sz="44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глаголы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после которых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употребляется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частица 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to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smtClean="0">
                <a:latin typeface="Times New Roman" pitchFamily="18" charset="0"/>
                <a:cs typeface="Times New Roman" pitchFamily="18" charset="0"/>
              </a:rPr>
              <a:t>Want</a:t>
            </a:r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> (хотеть)</a:t>
            </a:r>
            <a:r>
              <a:rPr lang="en-US" sz="2800" b="1" i="1" u="sng" dirty="0" smtClean="0">
                <a:latin typeface="Times New Roman" pitchFamily="18" charset="0"/>
                <a:cs typeface="Times New Roman" pitchFamily="18" charset="0"/>
              </a:rPr>
              <a:t>, ask</a:t>
            </a:r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> (спрашивать)</a:t>
            </a:r>
            <a:r>
              <a:rPr lang="en-US" sz="2800" b="1" i="1" u="sng" dirty="0" smtClean="0">
                <a:latin typeface="Times New Roman" pitchFamily="18" charset="0"/>
                <a:cs typeface="Times New Roman" pitchFamily="18" charset="0"/>
              </a:rPr>
              <a:t>, expect</a:t>
            </a:r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> (ожидать)</a:t>
            </a:r>
            <a:r>
              <a:rPr lang="en-US" sz="2800" b="1" i="1" u="sng" dirty="0" smtClean="0">
                <a:latin typeface="Times New Roman" pitchFamily="18" charset="0"/>
                <a:cs typeface="Times New Roman" pitchFamily="18" charset="0"/>
              </a:rPr>
              <a:t>, would like</a:t>
            </a:r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> (хотеть)</a:t>
            </a:r>
            <a:r>
              <a:rPr lang="en-US" sz="2800" b="1" i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>….. .</a:t>
            </a:r>
            <a:endParaRPr lang="en-US" sz="2800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       ex. She expects me </a:t>
            </a:r>
            <a:r>
              <a:rPr lang="en-US" sz="2800" b="1" i="1" u="sng" dirty="0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win the prize.</a:t>
            </a:r>
          </a:p>
          <a:p>
            <a:pPr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          Она ожидает, что я выиграю приз.</a:t>
            </a:r>
            <a:endParaRPr lang="en-US" sz="24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глаголы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после которых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не употребляется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smtClean="0">
                <a:latin typeface="Times New Roman" pitchFamily="18" charset="0"/>
                <a:cs typeface="Times New Roman" pitchFamily="18" charset="0"/>
              </a:rPr>
              <a:t>make</a:t>
            </a:r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> (заставлять)</a:t>
            </a:r>
            <a:r>
              <a:rPr lang="en-US" sz="2800" b="1" i="1" u="sng" dirty="0" smtClean="0">
                <a:latin typeface="Times New Roman" pitchFamily="18" charset="0"/>
                <a:cs typeface="Times New Roman" pitchFamily="18" charset="0"/>
              </a:rPr>
              <a:t>, let</a:t>
            </a:r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> (разрешать)</a:t>
            </a:r>
            <a:endParaRPr lang="en-US" sz="2800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      ex. The teacher makes us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>_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speak English.</a:t>
            </a:r>
            <a:endParaRPr lang="ru-RU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Учитель заставляет нас говорить по-английски.</a:t>
            </a:r>
          </a:p>
          <a:p>
            <a:pPr>
              <a:buNone/>
            </a:pPr>
            <a:endParaRPr lang="en-US" sz="2800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400" u="sng" dirty="0" smtClean="0">
                <a:latin typeface="Times New Roman" pitchFamily="18" charset="0"/>
                <a:cs typeface="Times New Roman" pitchFamily="18" charset="0"/>
              </a:rPr>
              <a:t>object</a:t>
            </a:r>
            <a:endParaRPr lang="ru-RU" sz="44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Имя</a:t>
            </a:r>
          </a:p>
          <a:p>
            <a:pPr marL="514350" indent="-514350">
              <a:buNone/>
            </a:pP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ex.  He asks </a:t>
            </a:r>
            <a:r>
              <a:rPr lang="en-US" sz="2000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Mike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to come in time.</a:t>
            </a:r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             Он просит Майка прийти вовремя.</a:t>
            </a:r>
          </a:p>
          <a:p>
            <a:pPr marL="514350" indent="-514350">
              <a:buNone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     (   =   Он просит, чтобы Майк пришёл вовремя.)</a:t>
            </a:r>
            <a:endParaRPr lang="en-US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Существительное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    ex.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He asks </a:t>
            </a:r>
            <a:r>
              <a:rPr lang="en-US" sz="2000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his brother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to come in time.</a:t>
            </a:r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           Он просит своего брата прийти вовремя.</a:t>
            </a:r>
          </a:p>
          <a:p>
            <a:pPr marL="514350" indent="-514350">
              <a:buNone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    ( = Он просит, чтобы его брат пришёл вовремя.)</a:t>
            </a:r>
            <a:endParaRPr lang="en-US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Объектное местоимение</a:t>
            </a:r>
          </a:p>
          <a:p>
            <a:pPr marL="514350" indent="-51435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ex.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He asks </a:t>
            </a:r>
            <a:r>
              <a:rPr lang="en-US" sz="2000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us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to come in time.</a:t>
            </a:r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         Он просит  нас прийти вовремя.</a:t>
            </a:r>
          </a:p>
          <a:p>
            <a:pPr marL="514350" indent="-514350">
              <a:buNone/>
            </a:pPr>
            <a:r>
              <a:rPr lang="ru-RU" sz="2000" i="1" smtClean="0">
                <a:latin typeface="Times New Roman" pitchFamily="18" charset="0"/>
                <a:cs typeface="Times New Roman" pitchFamily="18" charset="0"/>
              </a:rPr>
              <a:t>      (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= Он просит, чтобы мы пришли вовремя.)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Объектные местоимения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n-US" sz="2800" u="sng" dirty="0" smtClean="0"/>
              <a:t>Personal </a:t>
            </a:r>
            <a:r>
              <a:rPr lang="en-US" sz="2800" dirty="0" smtClean="0"/>
              <a:t>                               </a:t>
            </a:r>
            <a:r>
              <a:rPr lang="en-US" sz="2800" u="sng" dirty="0" smtClean="0"/>
              <a:t>Objective </a:t>
            </a:r>
          </a:p>
          <a:p>
            <a:pPr>
              <a:buNone/>
            </a:pPr>
            <a:r>
              <a:rPr lang="en-US" sz="2800" u="sng" dirty="0" smtClean="0"/>
              <a:t>pronouns  </a:t>
            </a:r>
            <a:r>
              <a:rPr lang="en-US" sz="2800" dirty="0" smtClean="0"/>
              <a:t> </a:t>
            </a:r>
            <a:r>
              <a:rPr lang="ru-RU" sz="2800" dirty="0" smtClean="0"/>
              <a:t>(переводим)</a:t>
            </a:r>
            <a:r>
              <a:rPr lang="en-US" sz="2800" dirty="0" smtClean="0"/>
              <a:t>       </a:t>
            </a:r>
            <a:r>
              <a:rPr lang="en-US" sz="2800" u="sng" dirty="0" smtClean="0"/>
              <a:t>pronouns</a:t>
            </a:r>
            <a:r>
              <a:rPr lang="ru-RU" sz="2800" u="sng" dirty="0" smtClean="0"/>
              <a:t> </a:t>
            </a:r>
            <a:r>
              <a:rPr lang="ru-RU" sz="2800" dirty="0" smtClean="0"/>
              <a:t> (пишем)</a:t>
            </a:r>
            <a:endParaRPr lang="en-US" sz="2800" u="sng" dirty="0" smtClean="0"/>
          </a:p>
          <a:p>
            <a:pPr>
              <a:buNone/>
            </a:pPr>
            <a:r>
              <a:rPr lang="ru-RU" sz="2800" dirty="0" smtClean="0"/>
              <a:t> </a:t>
            </a:r>
            <a:r>
              <a:rPr lang="en-US" sz="2800" dirty="0" smtClean="0"/>
              <a:t>I                                                me</a:t>
            </a:r>
            <a:r>
              <a:rPr lang="ru-RU" sz="2800" dirty="0" smtClean="0"/>
              <a:t> -мне</a:t>
            </a: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 He                                            him</a:t>
            </a:r>
            <a:r>
              <a:rPr lang="ru-RU" sz="2800" dirty="0" smtClean="0"/>
              <a:t> - ему</a:t>
            </a: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 She                                           her</a:t>
            </a:r>
            <a:r>
              <a:rPr lang="ru-RU" sz="2800" dirty="0" smtClean="0"/>
              <a:t> - ей</a:t>
            </a: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 It                                               its</a:t>
            </a:r>
            <a:r>
              <a:rPr lang="ru-RU" sz="2800" dirty="0" smtClean="0"/>
              <a:t> – ему, ей</a:t>
            </a: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 You                                           </a:t>
            </a:r>
            <a:r>
              <a:rPr lang="en-US" sz="2800" dirty="0" err="1" smtClean="0"/>
              <a:t>you</a:t>
            </a:r>
            <a:r>
              <a:rPr lang="ru-RU" sz="2800" dirty="0" smtClean="0"/>
              <a:t> – тебе, вам</a:t>
            </a: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 We                                            us</a:t>
            </a:r>
            <a:r>
              <a:rPr lang="ru-RU" sz="2800" dirty="0" smtClean="0"/>
              <a:t> - нам</a:t>
            </a: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 They                                         them </a:t>
            </a:r>
            <a:r>
              <a:rPr lang="ru-RU" sz="2800" dirty="0" smtClean="0"/>
              <a:t>- им</a:t>
            </a:r>
            <a:endParaRPr lang="ru-RU" sz="2800" dirty="0"/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Home Task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Составить 10 предложений на </a:t>
            </a:r>
            <a:r>
              <a:rPr lang="ru-RU" smtClean="0"/>
              <a:t>английском языке со </a:t>
            </a:r>
            <a:r>
              <a:rPr lang="ru-RU" dirty="0" smtClean="0"/>
              <a:t>сложным дополнением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41328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113</TotalTime>
  <Words>328</Words>
  <Application>Microsoft Office PowerPoint</Application>
  <PresentationFormat>Экран (4:3)</PresentationFormat>
  <Paragraphs>44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Calibri</vt:lpstr>
      <vt:lpstr>Cambria</vt:lpstr>
      <vt:lpstr>Franklin Gothic Book</vt:lpstr>
      <vt:lpstr>Perpetua</vt:lpstr>
      <vt:lpstr>Times New Roman</vt:lpstr>
      <vt:lpstr>Wingdings 2</vt:lpstr>
      <vt:lpstr>Справедливость</vt:lpstr>
      <vt:lpstr>Complex object</vt:lpstr>
      <vt:lpstr>Употребление</vt:lpstr>
      <vt:lpstr>Схема предложения</vt:lpstr>
      <vt:lpstr>verb</vt:lpstr>
      <vt:lpstr>object</vt:lpstr>
      <vt:lpstr>Объектные местоимения</vt:lpstr>
      <vt:lpstr>Home Task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Complex object</dc:title>
  <dc:creator>Admin</dc:creator>
  <cp:lastModifiedBy>Ismailov musa</cp:lastModifiedBy>
  <cp:revision>30</cp:revision>
  <dcterms:created xsi:type="dcterms:W3CDTF">2011-11-23T17:33:54Z</dcterms:created>
  <dcterms:modified xsi:type="dcterms:W3CDTF">2020-04-17T13:25:36Z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75396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