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8" r:id="rId4"/>
    <p:sldId id="264" r:id="rId5"/>
    <p:sldId id="266" r:id="rId6"/>
    <p:sldId id="261" r:id="rId7"/>
    <p:sldId id="259" r:id="rId8"/>
    <p:sldId id="262" r:id="rId9"/>
    <p:sldId id="263" r:id="rId10"/>
    <p:sldId id="277" r:id="rId11"/>
    <p:sldId id="275" r:id="rId12"/>
    <p:sldId id="276" r:id="rId13"/>
    <p:sldId id="278" r:id="rId14"/>
    <p:sldId id="269" r:id="rId15"/>
    <p:sldId id="270" r:id="rId16"/>
    <p:sldId id="273" r:id="rId17"/>
    <p:sldId id="271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32784184514016"/>
          <c:y val="7.5000000000000053E-2"/>
          <c:w val="0.6326194398682049"/>
          <c:h val="0.8093749999999999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0-14 лет</c:v>
                </c:pt>
              </c:strCache>
            </c:strRef>
          </c:tx>
          <c:spPr>
            <a:solidFill>
              <a:srgbClr val="9999FF"/>
            </a:solidFill>
            <a:ln w="1268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374">
                <a:noFill/>
              </a:ln>
            </c:spPr>
            <c:txPr>
              <a:bodyPr/>
              <a:lstStyle/>
              <a:p>
                <a:pPr>
                  <a:defRPr sz="1199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?</c:v>
                </c:pt>
                <c:pt idx="1">
                  <c:v>?</c:v>
                </c:pt>
                <c:pt idx="2">
                  <c:v>?</c:v>
                </c:pt>
                <c:pt idx="3">
                  <c:v>?</c:v>
                </c:pt>
                <c:pt idx="4">
                  <c:v>?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32</c:v>
                </c:pt>
                <c:pt idx="1">
                  <c:v>19</c:v>
                </c:pt>
                <c:pt idx="2">
                  <c:v>45</c:v>
                </c:pt>
                <c:pt idx="3">
                  <c:v>33</c:v>
                </c:pt>
                <c:pt idx="4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15-59</c:v>
                </c:pt>
              </c:strCache>
            </c:strRef>
          </c:tx>
          <c:spPr>
            <a:solidFill>
              <a:srgbClr val="993366"/>
            </a:solidFill>
            <a:ln w="1268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374">
                <a:noFill/>
              </a:ln>
            </c:spPr>
            <c:txPr>
              <a:bodyPr/>
              <a:lstStyle/>
              <a:p>
                <a:pPr>
                  <a:defRPr sz="1199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?</c:v>
                </c:pt>
                <c:pt idx="1">
                  <c:v>?</c:v>
                </c:pt>
                <c:pt idx="2">
                  <c:v>?</c:v>
                </c:pt>
                <c:pt idx="3">
                  <c:v>?</c:v>
                </c:pt>
                <c:pt idx="4">
                  <c:v>?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62</c:v>
                </c:pt>
                <c:pt idx="1">
                  <c:v>67</c:v>
                </c:pt>
                <c:pt idx="2">
                  <c:v>52</c:v>
                </c:pt>
                <c:pt idx="3">
                  <c:v>62</c:v>
                </c:pt>
                <c:pt idx="4">
                  <c:v>65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60 и старше</c:v>
                </c:pt>
              </c:strCache>
            </c:strRef>
          </c:tx>
          <c:spPr>
            <a:solidFill>
              <a:srgbClr val="FFFFCC"/>
            </a:solidFill>
            <a:ln w="1268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374">
                <a:noFill/>
              </a:ln>
            </c:spPr>
            <c:txPr>
              <a:bodyPr/>
              <a:lstStyle/>
              <a:p>
                <a:pPr>
                  <a:defRPr sz="1199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?</c:v>
                </c:pt>
                <c:pt idx="1">
                  <c:v>?</c:v>
                </c:pt>
                <c:pt idx="2">
                  <c:v>?</c:v>
                </c:pt>
                <c:pt idx="3">
                  <c:v>?</c:v>
                </c:pt>
                <c:pt idx="4">
                  <c:v>?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6</c:v>
                </c:pt>
                <c:pt idx="1">
                  <c:v>14</c:v>
                </c:pt>
                <c:pt idx="2">
                  <c:v>3</c:v>
                </c:pt>
                <c:pt idx="3">
                  <c:v>5</c:v>
                </c:pt>
                <c:pt idx="4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073408"/>
        <c:axId val="145883136"/>
      </c:barChart>
      <c:catAx>
        <c:axId val="3307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49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588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5883136"/>
        <c:scaling>
          <c:orientation val="minMax"/>
        </c:scaling>
        <c:delete val="0"/>
        <c:axPos val="l"/>
        <c:majorGridlines>
          <c:spPr>
            <a:ln w="3172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99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3073408"/>
        <c:crosses val="autoZero"/>
        <c:crossBetween val="between"/>
      </c:valAx>
      <c:spPr>
        <a:solidFill>
          <a:srgbClr val="C0C0C0"/>
        </a:solidFill>
        <a:ln w="12687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94069192751235"/>
          <c:y val="0.24496554655882086"/>
          <c:w val="0.19934102141680407"/>
          <c:h val="0.34878433606284481"/>
        </c:manualLayout>
      </c:layout>
      <c:overlay val="0"/>
      <c:spPr>
        <a:noFill/>
        <a:ln w="3172">
          <a:solidFill>
            <a:srgbClr val="000000"/>
          </a:solidFill>
          <a:prstDash val="solid"/>
        </a:ln>
      </c:spPr>
      <c:txPr>
        <a:bodyPr/>
        <a:lstStyle/>
        <a:p>
          <a:pPr>
            <a:defRPr sz="1099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35009E-97F4-4430-82E8-F38825380117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C945F6-BC2A-480A-BF04-9825413496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Население мира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Обобщающий урок)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D:\Население 10класс\populatio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t="7813" b="7813"/>
          <a:stretch>
            <a:fillRect/>
          </a:stretch>
        </p:blipFill>
        <p:spPr>
          <a:xfrm>
            <a:off x="2404992" y="1357298"/>
            <a:ext cx="3524316" cy="2643206"/>
          </a:xfrm>
        </p:spPr>
      </p:pic>
      <p:pic>
        <p:nvPicPr>
          <p:cNvPr id="8" name="Picture 2" descr="C:\Users\Zexer\Desktop\vozrastnaja_struktur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969950" y="4071942"/>
            <a:ext cx="3493010" cy="2443634"/>
          </a:xfrm>
          <a:prstGeom prst="rect">
            <a:avLst/>
          </a:prstGeom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86" y="1928802"/>
            <a:ext cx="234802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1981955"/>
            <a:ext cx="2449511" cy="168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146666"/>
            <a:ext cx="3786213" cy="2342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dirty="0" smtClean="0"/>
              <a:t>Что будем делать?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642910" y="1285861"/>
          <a:ext cx="8229600" cy="4981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172"/>
                <a:gridCol w="2428892"/>
                <a:gridCol w="2114536"/>
              </a:tblGrid>
              <a:tr h="714379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Европа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Африка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Тип воспроизводства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Демографическая политика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196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Возрастной состав населения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ЭАН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Половой состав населения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Уровень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Темпы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Особенности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Миграции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000104"/>
          <a:ext cx="8229600" cy="5467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172"/>
                <a:gridCol w="2428892"/>
                <a:gridCol w="2114536"/>
              </a:tblGrid>
              <a:tr h="41276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Европа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Африка </a:t>
                      </a:r>
                      <a:endParaRPr lang="ru-RU" dirty="0"/>
                    </a:p>
                  </a:txBody>
                  <a:tcPr/>
                </a:tc>
              </a:tr>
              <a:tr h="4410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Тип воспроизводства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 тип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тип</a:t>
                      </a:r>
                      <a:endParaRPr lang="ru-RU" dirty="0"/>
                    </a:p>
                  </a:txBody>
                  <a:tcPr/>
                </a:tc>
              </a:tr>
              <a:tr h="7124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Демографическая политика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увеличение рождаемости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снижение рождаемости</a:t>
                      </a:r>
                      <a:endParaRPr lang="ru-RU" dirty="0"/>
                    </a:p>
                  </a:txBody>
                  <a:tcPr/>
                </a:tc>
              </a:tr>
              <a:tr h="7124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Возрастной состав населения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Демографическая</a:t>
                      </a:r>
                      <a:r>
                        <a:rPr lang="ru-RU" baseline="0" dirty="0" smtClean="0"/>
                        <a:t> зима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Демографическая весна</a:t>
                      </a:r>
                      <a:endParaRPr lang="ru-RU" dirty="0"/>
                    </a:p>
                  </a:txBody>
                  <a:tcPr/>
                </a:tc>
              </a:tr>
              <a:tr h="4410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ЭАН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60-65%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40-45%</a:t>
                      </a:r>
                      <a:endParaRPr lang="ru-RU" dirty="0"/>
                    </a:p>
                  </a:txBody>
                  <a:tcPr/>
                </a:tc>
              </a:tr>
              <a:tr h="4410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Половой состав населения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r>
                        <a:rPr lang="en-US" dirty="0" smtClean="0"/>
                        <a:t>&gt;M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M&gt;</a:t>
                      </a:r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/>
                </a:tc>
              </a:tr>
              <a:tr h="7124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Уровень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Высокий,</a:t>
                      </a:r>
                      <a:r>
                        <a:rPr lang="ru-RU" baseline="0" dirty="0" smtClean="0"/>
                        <a:t> очень высокий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Низки, средний </a:t>
                      </a:r>
                      <a:endParaRPr lang="ru-RU" dirty="0"/>
                    </a:p>
                  </a:txBody>
                  <a:tcPr/>
                </a:tc>
              </a:tr>
              <a:tr h="4410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Темпы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Высокие </a:t>
                      </a:r>
                      <a:endParaRPr lang="ru-RU" dirty="0"/>
                    </a:p>
                  </a:txBody>
                  <a:tcPr/>
                </a:tc>
              </a:tr>
              <a:tr h="7124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Особенности урбанизации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Субурбанизация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Ложная урбанизация </a:t>
                      </a:r>
                      <a:endParaRPr lang="ru-RU" dirty="0"/>
                    </a:p>
                  </a:txBody>
                  <a:tcPr/>
                </a:tc>
              </a:tr>
              <a:tr h="4410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Миграции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Приток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Отток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Этнический (национальный состав) населения?</a:t>
            </a:r>
          </a:p>
          <a:p>
            <a:r>
              <a:rPr lang="ru-RU" dirty="0" smtClean="0"/>
              <a:t>Религиозный состав населения?</a:t>
            </a:r>
          </a:p>
          <a:p>
            <a:r>
              <a:rPr lang="ru-RU" dirty="0" smtClean="0"/>
              <a:t>Плотность населения?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какая половозрастная пирамида характерна для стран с первым типом воспроизводства населения, какая для стран со вторым типом воспроизводства населения.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обоснуйте. 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428868"/>
            <a:ext cx="6143668" cy="2777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7467600" cy="2448272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каким регионам мира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(Азия, Африка, Америка,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Европа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весь  мир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соответствуют столбчатые диаграммы возрастного состава населения?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1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делали? Чему научились?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Сравнивать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населения стран и регионов мира.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Выделять существенные признаки географических процессов и явлений (воспроизводство населения, урбанизация,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играции…)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Анализировать информацию   (таблицы, схемы, диаграммы и т.д.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Устанавливать причинно –следственные связи для объяснения разнообразных явлений  (демографических показателей)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работает на будущее.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Составить К.Р.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2.выполнить задания блока контроля.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выполнить к. 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написать мини-сочинение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«Сколько нас будет в  середине 21 века»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Составить викторину на интеллектуальную игру (интересные факты)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урок!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428604"/>
            <a:ext cx="3851576" cy="249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4" y="2214554"/>
            <a:ext cx="3330900" cy="2502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8" y="4139948"/>
            <a:ext cx="4143372" cy="2718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Содержимое 3" descr="C:\Users\Zexer\Desktop\ce4fec42633166f07fc2e5e31021d199.jpg"/>
          <p:cNvPicPr>
            <a:picLocks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00034" y="4143380"/>
            <a:ext cx="3286148" cy="2449512"/>
          </a:xfrm>
          <a:prstGeom prst="rect">
            <a:avLst/>
          </a:prstGeom>
        </p:spPr>
      </p:pic>
      <p:pic>
        <p:nvPicPr>
          <p:cNvPr id="23" name="Picture 8" descr="146118139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60" y="285728"/>
            <a:ext cx="291405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обобщения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Численность населения и воспроизводство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 населения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Размещение населения и миграции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Урбанизация – как глобальный процесс.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…</a:t>
            </a:r>
            <a:r>
              <a:rPr lang="ru-RU" dirty="0" smtClean="0"/>
              <a:t>в </a:t>
            </a:r>
            <a:r>
              <a:rPr lang="ru-RU" dirty="0"/>
              <a:t>Швеции, Дании, Финляндии </a:t>
            </a:r>
            <a:r>
              <a:rPr lang="ru-RU" dirty="0" smtClean="0"/>
              <a:t>более </a:t>
            </a:r>
            <a:r>
              <a:rPr lang="ru-RU" dirty="0"/>
              <a:t>200 человек.</a:t>
            </a:r>
          </a:p>
          <a:p>
            <a:r>
              <a:rPr lang="ru-RU" dirty="0"/>
              <a:t>… в Канаде, Австралии – свыше 1 тыс. человек.</a:t>
            </a:r>
          </a:p>
          <a:p>
            <a:r>
              <a:rPr lang="ru-RU" dirty="0"/>
              <a:t>…в ФРГ, Франции – свыше 2 тыс. человек.</a:t>
            </a:r>
          </a:p>
          <a:p>
            <a:r>
              <a:rPr lang="ru-RU" dirty="0"/>
              <a:t>… в США, Мексике – свыше 2,5 тыс. человек.</a:t>
            </a:r>
          </a:p>
          <a:p>
            <a:r>
              <a:rPr lang="ru-RU" dirty="0"/>
              <a:t>… в Индии, Иране – свыше 5 тыс. человек.</a:t>
            </a:r>
          </a:p>
          <a:p>
            <a:r>
              <a:rPr lang="ru-RU" dirty="0"/>
              <a:t>… в Швейцарии, Малайзии – свыше 10 тыс. человек,.</a:t>
            </a:r>
          </a:p>
          <a:p>
            <a:r>
              <a:rPr lang="ru-RU" dirty="0"/>
              <a:t>… в Нидерландах, Нигерии – свыше 20 тыс. человек.</a:t>
            </a:r>
          </a:p>
          <a:p>
            <a:r>
              <a:rPr lang="ru-RU" dirty="0"/>
              <a:t>… в Японии – 30 тыс. человек.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здесь говорится?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Требования к уровню подготовки выпускников средней школы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1.численность и динамику населения мира, отдельных регионов и стран, их этногеографическую специфику;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2.проблемы современной урбанизации;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3.находить в разных источниках и анализировать информацию;	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4.объяснять существенные признаки географических объектов и явлений;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5.объяснять демографическую ситуацию отдельных стран и регионов мира, уровни урбанизации и территориальной концентрации населения.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Задачи урока </a:t>
            </a:r>
            <a:endParaRPr lang="ru-RU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существенные признаки географических процессов и явлений (воспроизводство населения, урбанизация,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играции…)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Сравнивать особенности населения стран и регионов мира.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Устанавливать причинно – следственные связи для объяснения разнообразных явлений  (демографических показателей)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Анализировать информацию   (таблицы, схемы, диаграммы и т.д.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Проблемный вопрос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Зависят ли особенности населения стран и регионов мира от уровня их экономического развития?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Дайте правильный ответ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емография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Воспроизводство или естественное движение населения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I тип воспроизводства населения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Демографический взрыв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Демографическая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политика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Экономически активное население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«Этнос»-(от греч. народ)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Урбанизация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Однонациональные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Агломераци</a:t>
            </a:r>
            <a:r>
              <a:rPr lang="ru-RU" dirty="0" smtClean="0"/>
              <a:t>я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Проблемный вопрос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Зависят ли особенности населения стран и регионов мира от уровня их экономического развития?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455</Words>
  <Application>Microsoft Office PowerPoint</Application>
  <PresentationFormat>Экран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Эркер</vt:lpstr>
      <vt:lpstr>Начальная</vt:lpstr>
      <vt:lpstr>Население мира (Обобщающий урок)</vt:lpstr>
      <vt:lpstr>Презентация PowerPoint</vt:lpstr>
      <vt:lpstr>Вопросы для обобщения </vt:lpstr>
      <vt:lpstr>О чем здесь говорится?</vt:lpstr>
      <vt:lpstr>Требования к уровню подготовки выпускников средней школы </vt:lpstr>
      <vt:lpstr>Презентация PowerPoint</vt:lpstr>
      <vt:lpstr>Проблемный вопрос </vt:lpstr>
      <vt:lpstr>Дайте правильный ответ</vt:lpstr>
      <vt:lpstr>Проблемный вопрос </vt:lpstr>
      <vt:lpstr>Что будем делать?</vt:lpstr>
      <vt:lpstr>Презентация PowerPoint</vt:lpstr>
      <vt:lpstr>Презентация PowerPoint</vt:lpstr>
      <vt:lpstr>   Определите, какая половозрастная пирамида характерна для стран с первым типом воспроизводства населения, какая для стран со вторым типом воспроизводства населения.  Ответ обоснуйте.  </vt:lpstr>
      <vt:lpstr>         Определите, каким регионам мира (Азия, Африка, Америка,   Европа, весь  мир) соответствуют столбчатые диаграммы возрастного состава населения?     </vt:lpstr>
      <vt:lpstr>Что делали? Чему научились?</vt:lpstr>
      <vt:lpstr>Домашнее задание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Население мира</dc:title>
  <dc:creator>1</dc:creator>
  <cp:lastModifiedBy>Windows User</cp:lastModifiedBy>
  <cp:revision>29</cp:revision>
  <dcterms:created xsi:type="dcterms:W3CDTF">2016-12-22T14:14:01Z</dcterms:created>
  <dcterms:modified xsi:type="dcterms:W3CDTF">2017-04-12T21:08:21Z</dcterms:modified>
</cp:coreProperties>
</file>