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6.png" ContentType="image/png"/>
  <Override PartName="/ppt/media/image1.jpeg" ContentType="image/jpeg"/>
  <Override PartName="/ppt/media/image2.jpeg" ContentType="image/jpeg"/>
  <Override PartName="/ppt/media/image3.png" ContentType="image/png"/>
  <Override PartName="/ppt/media/image4.png" ContentType="image/png"/>
  <Override PartName="/ppt/media/image5.png" ContentType="image/png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6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9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4526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856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4526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852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4526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856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852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8" name="PlaceHolder 5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856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852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366840"/>
            <a:ext cx="9142920" cy="8316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1" name="CustomShape 2"/>
          <p:cNvSpPr/>
          <p:nvPr/>
        </p:nvSpPr>
        <p:spPr>
          <a:xfrm>
            <a:off x="0" y="0"/>
            <a:ext cx="9142920" cy="309600"/>
          </a:xfrm>
          <a:prstGeom prst="rect">
            <a:avLst/>
          </a:prstGeom>
          <a:solidFill>
            <a:srgbClr val="424456"/>
          </a:solidFill>
        </p:spPr>
      </p:sp>
      <p:sp>
        <p:nvSpPr>
          <p:cNvPr id="2" name="CustomShape 3"/>
          <p:cNvSpPr/>
          <p:nvPr/>
        </p:nvSpPr>
        <p:spPr>
          <a:xfrm>
            <a:off x="0" y="308160"/>
            <a:ext cx="9142920" cy="9036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3" name="CustomShape 4"/>
          <p:cNvSpPr/>
          <p:nvPr/>
        </p:nvSpPr>
        <p:spPr>
          <a:xfrm>
            <a:off x="5410080" y="360360"/>
            <a:ext cx="3732840" cy="9000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4" name="CustomShape 5"/>
          <p:cNvSpPr/>
          <p:nvPr/>
        </p:nvSpPr>
        <p:spPr>
          <a:xfrm>
            <a:off x="5410080" y="440280"/>
            <a:ext cx="3732840" cy="17892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5" name="CustomShape 6"/>
          <p:cNvSpPr/>
          <p:nvPr/>
        </p:nvSpPr>
        <p:spPr>
          <a:xfrm>
            <a:off x="5407200" y="497520"/>
            <a:ext cx="3062160" cy="26280"/>
          </a:xfrm>
          <a:prstGeom prst="roundRect">
            <a:avLst>
              <a:gd fmla="val 133" name="adj"/>
            </a:avLst>
          </a:prstGeom>
          <a:solidFill>
            <a:srgbClr val="53548a"/>
          </a:solidFill>
        </p:spPr>
      </p:sp>
      <p:sp>
        <p:nvSpPr>
          <p:cNvPr id="6" name="CustomShape 7"/>
          <p:cNvSpPr/>
          <p:nvPr/>
        </p:nvSpPr>
        <p:spPr>
          <a:xfrm>
            <a:off x="7373520" y="588960"/>
            <a:ext cx="1599120" cy="35640"/>
          </a:xfrm>
          <a:prstGeom prst="roundRect">
            <a:avLst>
              <a:gd fmla="val 133" name="adj"/>
            </a:avLst>
          </a:prstGeom>
          <a:solidFill>
            <a:srgbClr val="53548a"/>
          </a:solidFill>
        </p:spPr>
      </p:sp>
      <p:sp>
        <p:nvSpPr>
          <p:cNvPr id="7" name="CustomShape 8"/>
          <p:cNvSpPr/>
          <p:nvPr/>
        </p:nvSpPr>
        <p:spPr>
          <a:xfrm>
            <a:off x="9084960" y="-2160"/>
            <a:ext cx="5652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8" name="CustomShape 9"/>
          <p:cNvSpPr/>
          <p:nvPr/>
        </p:nvSpPr>
        <p:spPr>
          <a:xfrm>
            <a:off x="9044640" y="-2160"/>
            <a:ext cx="2628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9" name="CustomShape 10"/>
          <p:cNvSpPr/>
          <p:nvPr/>
        </p:nvSpPr>
        <p:spPr>
          <a:xfrm>
            <a:off x="9025560" y="-2160"/>
            <a:ext cx="792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0" name="CustomShape 11"/>
          <p:cNvSpPr/>
          <p:nvPr/>
        </p:nvSpPr>
        <p:spPr>
          <a:xfrm>
            <a:off x="8975520" y="-2160"/>
            <a:ext cx="2628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1" name="CustomShape 12"/>
          <p:cNvSpPr/>
          <p:nvPr/>
        </p:nvSpPr>
        <p:spPr>
          <a:xfrm>
            <a:off x="8915760" y="360"/>
            <a:ext cx="53640" cy="5842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2" name="CustomShape 13"/>
          <p:cNvSpPr/>
          <p:nvPr/>
        </p:nvSpPr>
        <p:spPr>
          <a:xfrm>
            <a:off x="8873640" y="360"/>
            <a:ext cx="7920" cy="5842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3" name="CustomShape 14"/>
          <p:cNvSpPr/>
          <p:nvPr/>
        </p:nvSpPr>
        <p:spPr>
          <a:xfrm>
            <a:off x="5410080" y="3809880"/>
            <a:ext cx="3732840" cy="9000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14" name="CustomShape 15"/>
          <p:cNvSpPr/>
          <p:nvPr/>
        </p:nvSpPr>
        <p:spPr>
          <a:xfrm>
            <a:off x="5410080" y="3897000"/>
            <a:ext cx="3732840" cy="19080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15" name="CustomShape 16"/>
          <p:cNvSpPr/>
          <p:nvPr/>
        </p:nvSpPr>
        <p:spPr>
          <a:xfrm>
            <a:off x="5410080" y="4115160"/>
            <a:ext cx="3732840" cy="792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16" name="CustomShape 17"/>
          <p:cNvSpPr/>
          <p:nvPr/>
        </p:nvSpPr>
        <p:spPr>
          <a:xfrm>
            <a:off x="5410080" y="4164480"/>
            <a:ext cx="1964880" cy="1728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17" name="CustomShape 18"/>
          <p:cNvSpPr/>
          <p:nvPr/>
        </p:nvSpPr>
        <p:spPr>
          <a:xfrm>
            <a:off x="5410080" y="4199400"/>
            <a:ext cx="1964880" cy="792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18" name="CustomShape 19"/>
          <p:cNvSpPr/>
          <p:nvPr/>
        </p:nvSpPr>
        <p:spPr>
          <a:xfrm>
            <a:off x="5410080" y="3962520"/>
            <a:ext cx="3062160" cy="26280"/>
          </a:xfrm>
          <a:prstGeom prst="roundRect">
            <a:avLst>
              <a:gd fmla="val 133" name="adj"/>
            </a:avLst>
          </a:prstGeom>
          <a:solidFill>
            <a:srgbClr val="53548a"/>
          </a:solidFill>
        </p:spPr>
      </p:sp>
      <p:sp>
        <p:nvSpPr>
          <p:cNvPr id="19" name="CustomShape 20"/>
          <p:cNvSpPr/>
          <p:nvPr/>
        </p:nvSpPr>
        <p:spPr>
          <a:xfrm>
            <a:off x="7376400" y="4061160"/>
            <a:ext cx="1599120" cy="35640"/>
          </a:xfrm>
          <a:prstGeom prst="roundRect">
            <a:avLst>
              <a:gd fmla="val 133" name="adj"/>
            </a:avLst>
          </a:prstGeom>
          <a:solidFill>
            <a:srgbClr val="53548a"/>
          </a:solidFill>
        </p:spPr>
      </p:sp>
      <p:sp>
        <p:nvSpPr>
          <p:cNvPr id="20" name="CustomShape 21"/>
          <p:cNvSpPr/>
          <p:nvPr/>
        </p:nvSpPr>
        <p:spPr>
          <a:xfrm>
            <a:off x="0" y="3649680"/>
            <a:ext cx="9142920" cy="24300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21" name="CustomShape 22"/>
          <p:cNvSpPr/>
          <p:nvPr/>
        </p:nvSpPr>
        <p:spPr>
          <a:xfrm>
            <a:off x="0" y="3675600"/>
            <a:ext cx="9142920" cy="13968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22" name="CustomShape 23"/>
          <p:cNvSpPr/>
          <p:nvPr/>
        </p:nvSpPr>
        <p:spPr>
          <a:xfrm>
            <a:off x="6414120" y="3643200"/>
            <a:ext cx="2728800" cy="24732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23" name="CustomShape 24"/>
          <p:cNvSpPr/>
          <p:nvPr/>
        </p:nvSpPr>
        <p:spPr>
          <a:xfrm>
            <a:off x="0" y="0"/>
            <a:ext cx="9142920" cy="3700800"/>
          </a:xfrm>
          <a:prstGeom prst="rect">
            <a:avLst/>
          </a:prstGeom>
          <a:solidFill>
            <a:srgbClr val="424456"/>
          </a:solidFill>
        </p:spPr>
      </p:sp>
      <p:sp>
        <p:nvSpPr>
          <p:cNvPr id="24" name="PlaceHolder 25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25" name="PlaceHolder 2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4525560"/>
          </a:xfrm>
          <a:prstGeom prst="rect">
            <a:avLst/>
          </a:prstGeom>
        </p:spPr>
        <p:txBody>
          <a:bodyPr bIns="0" lIns="0" rIns="0" tIns="0" wrap="none"/>
          <a:p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0" y="366840"/>
            <a:ext cx="9142920" cy="8316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59" name="CustomShape 2"/>
          <p:cNvSpPr/>
          <p:nvPr/>
        </p:nvSpPr>
        <p:spPr>
          <a:xfrm>
            <a:off x="0" y="0"/>
            <a:ext cx="9142920" cy="309600"/>
          </a:xfrm>
          <a:prstGeom prst="rect">
            <a:avLst/>
          </a:prstGeom>
          <a:solidFill>
            <a:srgbClr val="424456"/>
          </a:solidFill>
        </p:spPr>
      </p:sp>
      <p:sp>
        <p:nvSpPr>
          <p:cNvPr id="60" name="CustomShape 3"/>
          <p:cNvSpPr/>
          <p:nvPr/>
        </p:nvSpPr>
        <p:spPr>
          <a:xfrm>
            <a:off x="0" y="308160"/>
            <a:ext cx="9142920" cy="9036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61" name="CustomShape 4"/>
          <p:cNvSpPr/>
          <p:nvPr/>
        </p:nvSpPr>
        <p:spPr>
          <a:xfrm>
            <a:off x="5410080" y="360360"/>
            <a:ext cx="3732840" cy="9000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62" name="CustomShape 5"/>
          <p:cNvSpPr/>
          <p:nvPr/>
        </p:nvSpPr>
        <p:spPr>
          <a:xfrm>
            <a:off x="5410080" y="440280"/>
            <a:ext cx="3732840" cy="17892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63" name="CustomShape 6"/>
          <p:cNvSpPr/>
          <p:nvPr/>
        </p:nvSpPr>
        <p:spPr>
          <a:xfrm>
            <a:off x="5407200" y="497520"/>
            <a:ext cx="3062160" cy="26280"/>
          </a:xfrm>
          <a:prstGeom prst="roundRect">
            <a:avLst>
              <a:gd fmla="val 133" name="adj"/>
            </a:avLst>
          </a:prstGeom>
          <a:solidFill>
            <a:srgbClr val="53548a"/>
          </a:solidFill>
        </p:spPr>
      </p:sp>
      <p:sp>
        <p:nvSpPr>
          <p:cNvPr id="64" name="CustomShape 7"/>
          <p:cNvSpPr/>
          <p:nvPr/>
        </p:nvSpPr>
        <p:spPr>
          <a:xfrm>
            <a:off x="7373520" y="588960"/>
            <a:ext cx="1599120" cy="35640"/>
          </a:xfrm>
          <a:prstGeom prst="roundRect">
            <a:avLst>
              <a:gd fmla="val 133" name="adj"/>
            </a:avLst>
          </a:prstGeom>
          <a:solidFill>
            <a:srgbClr val="53548a"/>
          </a:solidFill>
        </p:spPr>
      </p:sp>
      <p:sp>
        <p:nvSpPr>
          <p:cNvPr id="65" name="CustomShape 8"/>
          <p:cNvSpPr/>
          <p:nvPr/>
        </p:nvSpPr>
        <p:spPr>
          <a:xfrm>
            <a:off x="9084960" y="-2160"/>
            <a:ext cx="5652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6" name="CustomShape 9"/>
          <p:cNvSpPr/>
          <p:nvPr/>
        </p:nvSpPr>
        <p:spPr>
          <a:xfrm>
            <a:off x="9044640" y="-2160"/>
            <a:ext cx="2628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7" name="CustomShape 10"/>
          <p:cNvSpPr/>
          <p:nvPr/>
        </p:nvSpPr>
        <p:spPr>
          <a:xfrm>
            <a:off x="9025560" y="-2160"/>
            <a:ext cx="792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8" name="CustomShape 11"/>
          <p:cNvSpPr/>
          <p:nvPr/>
        </p:nvSpPr>
        <p:spPr>
          <a:xfrm>
            <a:off x="8975520" y="-2160"/>
            <a:ext cx="2628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9" name="CustomShape 12"/>
          <p:cNvSpPr/>
          <p:nvPr/>
        </p:nvSpPr>
        <p:spPr>
          <a:xfrm>
            <a:off x="8915760" y="360"/>
            <a:ext cx="53640" cy="5842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0" name="CustomShape 13"/>
          <p:cNvSpPr/>
          <p:nvPr/>
        </p:nvSpPr>
        <p:spPr>
          <a:xfrm>
            <a:off x="8873640" y="360"/>
            <a:ext cx="7920" cy="5842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1" name="PlaceHolder 1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72" name="PlaceHolder 1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0" y="366840"/>
            <a:ext cx="9142920" cy="8316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106" name="CustomShape 2"/>
          <p:cNvSpPr/>
          <p:nvPr/>
        </p:nvSpPr>
        <p:spPr>
          <a:xfrm>
            <a:off x="0" y="0"/>
            <a:ext cx="9142920" cy="309600"/>
          </a:xfrm>
          <a:prstGeom prst="rect">
            <a:avLst/>
          </a:prstGeom>
          <a:solidFill>
            <a:srgbClr val="424456"/>
          </a:solidFill>
        </p:spPr>
      </p:sp>
      <p:sp>
        <p:nvSpPr>
          <p:cNvPr id="107" name="CustomShape 3"/>
          <p:cNvSpPr/>
          <p:nvPr/>
        </p:nvSpPr>
        <p:spPr>
          <a:xfrm>
            <a:off x="0" y="308160"/>
            <a:ext cx="9142920" cy="9036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108" name="CustomShape 4"/>
          <p:cNvSpPr/>
          <p:nvPr/>
        </p:nvSpPr>
        <p:spPr>
          <a:xfrm>
            <a:off x="5410080" y="360360"/>
            <a:ext cx="3732840" cy="9000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109" name="CustomShape 5"/>
          <p:cNvSpPr/>
          <p:nvPr/>
        </p:nvSpPr>
        <p:spPr>
          <a:xfrm>
            <a:off x="5410080" y="440280"/>
            <a:ext cx="3732840" cy="178920"/>
          </a:xfrm>
          <a:prstGeom prst="rect">
            <a:avLst/>
          </a:prstGeom>
          <a:solidFill>
            <a:srgbClr val="438086"/>
          </a:solidFill>
        </p:spPr>
      </p:sp>
      <p:sp>
        <p:nvSpPr>
          <p:cNvPr id="110" name="CustomShape 6"/>
          <p:cNvSpPr/>
          <p:nvPr/>
        </p:nvSpPr>
        <p:spPr>
          <a:xfrm>
            <a:off x="5407200" y="497520"/>
            <a:ext cx="3062160" cy="26280"/>
          </a:xfrm>
          <a:prstGeom prst="roundRect">
            <a:avLst>
              <a:gd fmla="val 133" name="adj"/>
            </a:avLst>
          </a:prstGeom>
          <a:solidFill>
            <a:srgbClr val="53548a"/>
          </a:solidFill>
        </p:spPr>
      </p:sp>
      <p:sp>
        <p:nvSpPr>
          <p:cNvPr id="111" name="CustomShape 7"/>
          <p:cNvSpPr/>
          <p:nvPr/>
        </p:nvSpPr>
        <p:spPr>
          <a:xfrm>
            <a:off x="7373520" y="588960"/>
            <a:ext cx="1599120" cy="35640"/>
          </a:xfrm>
          <a:prstGeom prst="roundRect">
            <a:avLst>
              <a:gd fmla="val 133" name="adj"/>
            </a:avLst>
          </a:prstGeom>
          <a:solidFill>
            <a:srgbClr val="53548a"/>
          </a:solidFill>
        </p:spPr>
      </p:sp>
      <p:sp>
        <p:nvSpPr>
          <p:cNvPr id="112" name="CustomShape 8"/>
          <p:cNvSpPr/>
          <p:nvPr/>
        </p:nvSpPr>
        <p:spPr>
          <a:xfrm>
            <a:off x="9084960" y="-2160"/>
            <a:ext cx="5652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13" name="CustomShape 9"/>
          <p:cNvSpPr/>
          <p:nvPr/>
        </p:nvSpPr>
        <p:spPr>
          <a:xfrm>
            <a:off x="9044640" y="-2160"/>
            <a:ext cx="2628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14" name="CustomShape 10"/>
          <p:cNvSpPr/>
          <p:nvPr/>
        </p:nvSpPr>
        <p:spPr>
          <a:xfrm>
            <a:off x="9025560" y="-2160"/>
            <a:ext cx="792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15" name="CustomShape 11"/>
          <p:cNvSpPr/>
          <p:nvPr/>
        </p:nvSpPr>
        <p:spPr>
          <a:xfrm>
            <a:off x="8975520" y="-2160"/>
            <a:ext cx="26280" cy="620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16" name="CustomShape 12"/>
          <p:cNvSpPr/>
          <p:nvPr/>
        </p:nvSpPr>
        <p:spPr>
          <a:xfrm>
            <a:off x="8915760" y="360"/>
            <a:ext cx="53640" cy="5842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17" name="CustomShape 13"/>
          <p:cNvSpPr/>
          <p:nvPr/>
        </p:nvSpPr>
        <p:spPr>
          <a:xfrm>
            <a:off x="8873640" y="360"/>
            <a:ext cx="7920" cy="5842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18" name="PlaceHolder 1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119" name="PlaceHolder 1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428760" y="500040"/>
            <a:ext cx="8285760" cy="2499120"/>
          </a:xfrm>
          <a:prstGeom prst="rect">
            <a:avLst/>
          </a:prstGeom>
        </p:spPr>
        <p:txBody>
          <a:bodyPr anchor="b" bIns="45000" lIns="90000" rIns="90000" tIns="45000"/>
          <a:p>
            <a:r>
              <a:rPr b="1" lang="ru-RU" sz="4400">
                <a:solidFill>
                  <a:srgbClr val="ffffff"/>
                </a:solidFill>
                <a:latin typeface="Trebuchet MS"/>
              </a:rPr>
              <a:t>Периодическая система химических элементов </a:t>
            </a:r>
            <a:endParaRPr/>
          </a:p>
          <a:p>
            <a:r>
              <a:rPr b="1" lang="ru-RU" sz="4400">
                <a:solidFill>
                  <a:srgbClr val="ffffff"/>
                </a:solidFill>
                <a:latin typeface="Trebuchet MS"/>
              </a:rPr>
              <a:t>Д.И.Менделеева</a:t>
            </a:r>
            <a:endParaRPr/>
          </a:p>
        </p:txBody>
      </p:sp>
      <p:sp>
        <p:nvSpPr>
          <p:cNvPr id="153" name="CustomShape 2"/>
          <p:cNvSpPr/>
          <p:nvPr/>
        </p:nvSpPr>
        <p:spPr>
          <a:xfrm>
            <a:off x="3071880" y="5643720"/>
            <a:ext cx="6071040" cy="1213200"/>
          </a:xfrm>
          <a:prstGeom prst="rect">
            <a:avLst/>
          </a:prstGeom>
        </p:spPr>
        <p:txBody>
          <a:bodyPr bIns="45000" lIns="90000" rIns="90000" tIns="45000"/>
          <a:p>
            <a:pPr algn="r"/>
            <a:r>
              <a:rPr b="1" lang="ru-RU" sz="2000">
                <a:solidFill>
                  <a:srgbClr val="000000"/>
                </a:solidFill>
                <a:latin typeface="Georgia"/>
              </a:rPr>
              <a:t> 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>
                  <p:par>
                    <p:cTn fill="freeze" id="3">
                      <p:stCondLst>
                        <p:cond delay="indefinite"/>
                      </p:stCondLst>
                      <p:childTnLst>
                        <p:par>
                          <p:cTn fill="freeze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7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freeze" id="8">
                      <p:stCondLst>
                        <p:cond delay="indefinite"/>
                      </p:stCondLst>
                      <p:childTnLst>
                        <p:par>
                          <p:cTn fill="freeze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2"/>
                                        <p:tgtEl>
                                          <p:spTgt spid="153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500040" y="785880"/>
            <a:ext cx="8228520" cy="114192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b="1" lang="ru-RU" sz="4000">
                <a:solidFill>
                  <a:srgbClr val="000000"/>
                </a:solidFill>
                <a:latin typeface="Trebuchet MS"/>
              </a:rPr>
              <a:t>Проверочная работа</a:t>
            </a:r>
            <a:endParaRPr/>
          </a:p>
        </p:txBody>
      </p:sp>
      <p:sp>
        <p:nvSpPr>
          <p:cNvPr id="193" name="CustomShape 2"/>
          <p:cNvSpPr/>
          <p:nvPr/>
        </p:nvSpPr>
        <p:spPr>
          <a:xfrm>
            <a:off x="500040" y="1714320"/>
            <a:ext cx="8428680" cy="43239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000000"/>
                </a:solidFill>
                <a:latin typeface="Georgia"/>
              </a:rPr>
              <a:t>Сравните: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Заряд ядра:                                                     Na * Mg            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Радиус атома                                                  N * O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Docking"/>
              </a:rPr>
              <a:t>Число энергетических уровней                S * P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Число электронов на внешнем уровне   As * Sb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Металлический свойства                            Ca * K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Неметаллические свойства                         O * S</a:t>
            </a:r>
            <a:endParaRPr/>
          </a:p>
        </p:txBody>
      </p:sp>
      <p:sp>
        <p:nvSpPr>
          <p:cNvPr id="194" name="CustomShape 3"/>
          <p:cNvSpPr/>
          <p:nvPr/>
        </p:nvSpPr>
        <p:spPr>
          <a:xfrm>
            <a:off x="8229600" y="6324480"/>
            <a:ext cx="913320" cy="532440"/>
          </a:xfrm>
          <a:prstGeom prst="actionButtonBlank">
            <a:avLst>
              <a:gd fmla="val 56" name="adj"/>
            </a:avLst>
          </a:prstGeom>
          <a:gradFill>
            <a:gsLst>
              <a:gs pos="0">
                <a:srgbClr val="ffffff"/>
              </a:gs>
              <a:gs pos="100000">
                <a:srgbClr val="e6e6e6"/>
              </a:gs>
            </a:gsLst>
            <a:lin ang="2700000"/>
          </a:gradFill>
          <a:ln w="9360">
            <a:solidFill>
              <a:srgbClr val="000000"/>
            </a:solidFill>
            <a:miter/>
          </a:ln>
        </p:spPr>
        <p:txBody>
          <a:bodyPr anchor="ctr" bIns="45000" lIns="90000" rIns="90000" tIns="45000" wrap="none"/>
          <a:p>
            <a:pPr algn="ctr"/>
            <a:r>
              <a:rPr lang="ru-RU">
                <a:solidFill>
                  <a:srgbClr val="000000"/>
                </a:solidFill>
                <a:latin typeface="&gt;&lt;value"/>
              </a:rPr>
              <a:t>Меню</a:t>
            </a:r>
            <a:endParaRPr/>
          </a:p>
        </p:txBody>
      </p:sp>
    </p:spTree>
  </p:cSld>
  <p:timing>
    <p:tnLst>
      <p:par>
        <p:cTn dur="indefinite" id="292" nodeType="tmRoot" restart="never">
          <p:childTnLst>
            <p:seq>
              <p:cTn dur="indefinite" id="293" nodeType="mainSeq">
                <p:childTnLst>
                  <p:par>
                    <p:cTn fill="hold" id="294">
                      <p:stCondLst>
                        <p:cond delay="indefinite"/>
                      </p:stCondLst>
                      <p:childTnLst>
                        <p:par>
                          <p:cTn fill="hold" id="295">
                            <p:stCondLst>
                              <p:cond delay="0"/>
                            </p:stCondLst>
                            <p:childTnLst>
                              <p:par>
                                <p:cTn fill="hold" id="296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1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98"/>
                                        <p:tgtEl>
                                          <p:spTgt spid="193">
                                            <p:txEl>
                                              <p:pRg end="1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9">
                      <p:stCondLst>
                        <p:cond delay="indefinite"/>
                      </p:stCondLst>
                      <p:childTnLst>
                        <p:par>
                          <p:cTn fill="hold" id="300">
                            <p:stCondLst>
                              <p:cond delay="0"/>
                            </p:stCondLst>
                            <p:childTnLst>
                              <p:par>
                                <p:cTn fill="hold" id="301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03"/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04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06"/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07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09"/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10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12"/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13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15"/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16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18"/>
                                        <p:tgtEl>
                                          <p:spTgt spid="193">
                                            <p:txEl>
                                              <p:pRg end="369" st="3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500040" y="785880"/>
            <a:ext cx="8228520" cy="106560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b="1" lang="ru-RU" sz="4000">
                <a:solidFill>
                  <a:srgbClr val="000000"/>
                </a:solidFill>
                <a:latin typeface="Trebuchet MS"/>
              </a:rPr>
              <a:t>Проверь ответ</a:t>
            </a:r>
            <a:endParaRPr/>
          </a:p>
        </p:txBody>
      </p:sp>
      <p:sp>
        <p:nvSpPr>
          <p:cNvPr id="196" name="CustomShape 2"/>
          <p:cNvSpPr/>
          <p:nvPr/>
        </p:nvSpPr>
        <p:spPr>
          <a:xfrm>
            <a:off x="571320" y="1785960"/>
            <a:ext cx="8357040" cy="43239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000000"/>
                </a:solidFill>
                <a:latin typeface="Georgia"/>
              </a:rPr>
              <a:t>Сравните: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Заряд ядра:                                                     Na &lt; Ca            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Радиус атома                                                  N &lt; O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Число энергетических уровней                S = P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Число электронов на внешнем уровне   As = Sb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Металлический свойства                            Ca &gt; K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Неметаллические свойства                         O &gt; S</a:t>
            </a:r>
            <a:endParaRPr/>
          </a:p>
          <a:p>
            <a:endParaRPr/>
          </a:p>
        </p:txBody>
      </p:sp>
      <p:sp>
        <p:nvSpPr>
          <p:cNvPr id="197" name="CustomShape 3"/>
          <p:cNvSpPr/>
          <p:nvPr/>
        </p:nvSpPr>
        <p:spPr>
          <a:xfrm>
            <a:off x="8229600" y="6324480"/>
            <a:ext cx="913320" cy="532440"/>
          </a:xfrm>
          <a:prstGeom prst="actionButtonBlank">
            <a:avLst>
              <a:gd fmla="val 56" name="adj"/>
            </a:avLst>
          </a:prstGeom>
          <a:gradFill>
            <a:gsLst>
              <a:gs pos="0">
                <a:srgbClr val="ffffff"/>
              </a:gs>
              <a:gs pos="100000">
                <a:srgbClr val="e6e6e6"/>
              </a:gs>
            </a:gsLst>
            <a:lin ang="2700000"/>
          </a:gradFill>
          <a:ln w="9360">
            <a:solidFill>
              <a:srgbClr val="000000"/>
            </a:solidFill>
            <a:miter/>
          </a:ln>
        </p:spPr>
        <p:txBody>
          <a:bodyPr anchor="ctr" bIns="45000" lIns="90000" rIns="90000" tIns="45000" wrap="none"/>
          <a:p>
            <a:pPr algn="ctr"/>
            <a:r>
              <a:rPr lang="ru-RU">
                <a:solidFill>
                  <a:srgbClr val="000000"/>
                </a:solidFill>
                <a:latin typeface="Georgia"/>
              </a:rPr>
              <a:t>Меню</a:t>
            </a:r>
            <a:endParaRPr/>
          </a:p>
        </p:txBody>
      </p:sp>
    </p:spTree>
  </p:cSld>
  <p:timing>
    <p:tnLst>
      <p:par>
        <p:cTn dur="indefinite" id="319" nodeType="tmRoot" restart="never">
          <p:childTnLst>
            <p:seq>
              <p:cTn dur="indefinite" id="320" nodeType="mainSeq">
                <p:childTnLst>
                  <p:par>
                    <p:cTn fill="hold" id="321">
                      <p:stCondLst>
                        <p:cond delay="indefinite"/>
                      </p:stCondLst>
                      <p:childTnLst>
                        <p:par>
                          <p:cTn fill="hold" id="322">
                            <p:stCondLst>
                              <p:cond delay="0"/>
                            </p:stCondLst>
                            <p:childTnLst>
                              <p:par>
                                <p:cTn fill="hold" id="32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1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25"/>
                                        <p:tgtEl>
                                          <p:spTgt spid="196">
                                            <p:txEl>
                                              <p:pRg end="1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26">
                      <p:stCondLst>
                        <p:cond delay="indefinite"/>
                      </p:stCondLst>
                      <p:childTnLst>
                        <p:par>
                          <p:cTn fill="hold" id="327">
                            <p:stCondLst>
                              <p:cond delay="0"/>
                            </p:stCondLst>
                            <p:childTnLst>
                              <p:par>
                                <p:cTn fill="hold" id="328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30"/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31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33"/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34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36"/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37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39"/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40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42"/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43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45"/>
                                        <p:tgtEl>
                                          <p:spTgt spid="196">
                                            <p:txEl>
                                              <p:pRg end="370" st="3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198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3699000"/>
            <a:ext cx="2797560" cy="3157920"/>
          </a:xfrm>
          <a:prstGeom prst="rect">
            <a:avLst/>
          </a:prstGeom>
        </p:spPr>
      </p:pic>
      <p:pic>
        <p:nvPicPr>
          <p:cNvPr descr="" id="199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410600" y="0"/>
            <a:ext cx="1732320" cy="1665720"/>
          </a:xfrm>
          <a:prstGeom prst="rect">
            <a:avLst/>
          </a:prstGeom>
        </p:spPr>
      </p:pic>
      <p:sp>
        <p:nvSpPr>
          <p:cNvPr id="200" name="CustomShape 1"/>
          <p:cNvSpPr/>
          <p:nvPr/>
        </p:nvSpPr>
        <p:spPr>
          <a:xfrm>
            <a:off x="2268360" y="1989000"/>
            <a:ext cx="5028120" cy="1904040"/>
          </a:xfrm>
          <a:prstGeom prst="rect">
            <a:avLst/>
          </a:prstGeom>
        </p:spPr>
        <p:txBody>
          <a:bodyPr bIns="45000" lIns="90000" rIns="90000" tIns="45000" wrap="none"/>
          <a:p>
            <a:pPr algn="ctr"/>
            <a:r>
              <a:rPr lang="ru-RU" sz="3600">
                <a:solidFill>
                  <a:srgbClr val="00ccff"/>
                </a:solidFill>
                <a:latin typeface="Impact"/>
              </a:rPr>
              <a:t>Молодцы !</a:t>
            </a:r>
            <a:endParaRPr/>
          </a:p>
        </p:txBody>
      </p:sp>
      <p:sp>
        <p:nvSpPr>
          <p:cNvPr id="201" name="CustomShape 2"/>
          <p:cNvSpPr/>
          <p:nvPr/>
        </p:nvSpPr>
        <p:spPr>
          <a:xfrm>
            <a:off x="8229600" y="6324480"/>
            <a:ext cx="913320" cy="532440"/>
          </a:xfrm>
          <a:prstGeom prst="actionButtonBlank">
            <a:avLst>
              <a:gd fmla="val 56" name="adj"/>
            </a:avLst>
          </a:prstGeom>
          <a:gradFill>
            <a:gsLst>
              <a:gs pos="0">
                <a:srgbClr val="ffffff"/>
              </a:gs>
              <a:gs pos="100000">
                <a:srgbClr val="e6e6e6"/>
              </a:gs>
            </a:gsLst>
            <a:lin ang="2700000"/>
          </a:gradFill>
          <a:ln w="9360">
            <a:solidFill>
              <a:srgbClr val="000000"/>
            </a:solidFill>
            <a:miter/>
          </a:ln>
        </p:spPr>
        <p:txBody>
          <a:bodyPr anchor="ctr" bIns="45000" lIns="90000" rIns="90000" tIns="45000" wrap="none"/>
          <a:p>
            <a:pPr algn="ctr"/>
            <a:r>
              <a:rPr lang="ru-RU">
                <a:solidFill>
                  <a:srgbClr val="000000"/>
                </a:solidFill>
                <a:latin typeface="Georgia"/>
              </a:rPr>
              <a:t>Меню</a:t>
            </a:r>
            <a:endParaRPr/>
          </a:p>
        </p:txBody>
      </p:sp>
    </p:spTree>
  </p:cSld>
  <p:timing>
    <p:tnLst>
      <p:par>
        <p:cTn dur="indefinite" id="346" nodeType="tmRoot" restart="never">
          <p:childTnLst>
            <p:seq>
              <p:cTn dur="indefinite" id="347" nodeType="mainSeq">
                <p:childTnLst>
                  <p:par>
                    <p:cTn fill="hold" id="348">
                      <p:stCondLst>
                        <p:cond delay="indefinite"/>
                      </p:stCondLst>
                      <p:childTnLst>
                        <p:par>
                          <p:cTn fill="hold" id="349">
                            <p:stCondLst>
                              <p:cond delay="0"/>
                            </p:stCondLst>
                            <p:childTnLst>
                              <p:par>
                                <p:cTn fill="hold" id="350" nodeType="afterEffect" presetClass="entr" presetID="1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1000" fill="hold" id="352"/>
                                        <p:tgtEl>
                                          <p:spTgt spid="200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1000" fill="hold" id="353"/>
                                        <p:tgtEl>
                                          <p:spTgt spid="200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354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>
                                      <p:cBhvr additive="repl">
                                        <p:cTn dur="1000" fill="hold" id="355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6">
                            <p:stCondLst>
                              <p:cond delay="1000"/>
                            </p:stCondLst>
                            <p:childTnLst>
                              <p:par>
                                <p:cTn fill="hold" id="357" nodeType="after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59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6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500040" y="928800"/>
            <a:ext cx="8228520" cy="106560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b="1" lang="ru-RU" sz="4000">
                <a:solidFill>
                  <a:srgbClr val="000000"/>
                </a:solidFill>
                <a:latin typeface="Trebuchet MS"/>
              </a:rPr>
              <a:t>Цель</a:t>
            </a:r>
            <a:endParaRPr/>
          </a:p>
        </p:txBody>
      </p:sp>
      <p:sp>
        <p:nvSpPr>
          <p:cNvPr id="155" name="CustomShape 2"/>
          <p:cNvSpPr/>
          <p:nvPr/>
        </p:nvSpPr>
        <p:spPr>
          <a:xfrm>
            <a:off x="285840" y="1857240"/>
            <a:ext cx="8642880" cy="432396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Сформировать  представление о строении периодической системы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Рассмотреть закономерности свойств химических элементов</a:t>
            </a:r>
            <a:endParaRPr/>
          </a:p>
        </p:txBody>
      </p:sp>
      <p:sp>
        <p:nvSpPr>
          <p:cNvPr id="156" name="CustomShape 3"/>
          <p:cNvSpPr/>
          <p:nvPr/>
        </p:nvSpPr>
        <p:spPr>
          <a:xfrm>
            <a:off x="8229600" y="6324480"/>
            <a:ext cx="913320" cy="532440"/>
          </a:xfrm>
          <a:prstGeom prst="actionButtonBlank">
            <a:avLst>
              <a:gd fmla="val 56" name="adj"/>
            </a:avLst>
          </a:prstGeom>
          <a:gradFill>
            <a:gsLst>
              <a:gs pos="0">
                <a:srgbClr val="ffffff"/>
              </a:gs>
              <a:gs pos="100000">
                <a:srgbClr val="e6e6e6"/>
              </a:gs>
            </a:gsLst>
            <a:lin ang="2700000"/>
          </a:gradFill>
          <a:ln w="9360">
            <a:solidFill>
              <a:srgbClr val="000000"/>
            </a:solidFill>
            <a:miter/>
          </a:ln>
        </p:spPr>
        <p:txBody>
          <a:bodyPr anchor="ctr" bIns="45000" lIns="90000" rIns="90000" tIns="45000" wrap="none"/>
          <a:p>
            <a:pPr algn="ctr"/>
            <a:r>
              <a:rPr lang="ru-RU">
                <a:solidFill>
                  <a:srgbClr val="000000"/>
                </a:solidFill>
                <a:latin typeface="Georgia"/>
              </a:rPr>
              <a:t>Меню</a:t>
            </a:r>
            <a:endParaRPr/>
          </a:p>
        </p:txBody>
      </p:sp>
    </p:spTree>
  </p:cSld>
  <p:timing>
    <p:tnLst>
      <p:par>
        <p:cTn dur="indefinite" id="13" nodeType="tmRoot" restart="never">
          <p:childTnLst>
            <p:seq>
              <p:cTn dur="indefinite" id="14" nodeType="mainSeq">
                <p:childTnLst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9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>
                      <p:stCondLst>
                        <p:cond delay="indefinite"/>
                      </p:stCondLst>
                      <p:childTnLst>
                        <p:par>
                          <p:cTn fill="hold" id="21">
                            <p:stCondLst>
                              <p:cond delay="0"/>
                            </p:stCondLst>
                            <p:childTnLst>
                              <p:par>
                                <p:cTn fill="hold" id="22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6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4"/>
                                        <p:tgtEl>
                                          <p:spTgt spid="155">
                                            <p:txEl>
                                              <p:pRg end="61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117" st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7"/>
                                        <p:tgtEl>
                                          <p:spTgt spid="155">
                                            <p:txEl>
                                              <p:pRg end="117" st="1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428760" y="785880"/>
            <a:ext cx="8228520" cy="106560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b="1" lang="ru-RU" sz="4000">
                <a:solidFill>
                  <a:srgbClr val="000000"/>
                </a:solidFill>
                <a:latin typeface="Trebuchet MS"/>
              </a:rPr>
              <a:t>Содержание</a:t>
            </a:r>
            <a:endParaRPr/>
          </a:p>
        </p:txBody>
      </p:sp>
      <p:sp>
        <p:nvSpPr>
          <p:cNvPr id="158" name="CustomShape 2"/>
          <p:cNvSpPr/>
          <p:nvPr/>
        </p:nvSpPr>
        <p:spPr>
          <a:xfrm>
            <a:off x="214200" y="2249280"/>
            <a:ext cx="8642880" cy="432396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Georgia"/>
              <a:buChar char="•"/>
            </a:pPr>
            <a:r>
              <a:rPr b="1" lang="ru-RU" sz="2800">
                <a:solidFill>
                  <a:srgbClr val="000000"/>
                </a:solidFill>
                <a:latin typeface="Georgia"/>
              </a:rPr>
              <a:t>Историческая справка</a:t>
            </a:r>
            <a:endParaRPr/>
          </a:p>
          <a:p>
            <a:pPr>
              <a:buFont typeface="Georgia"/>
              <a:buChar char="•"/>
            </a:pPr>
            <a:r>
              <a:rPr b="1" lang="ru-RU" sz="2800">
                <a:solidFill>
                  <a:srgbClr val="000000"/>
                </a:solidFill>
                <a:latin typeface="Georgia"/>
              </a:rPr>
              <a:t>Структура периодической системы</a:t>
            </a:r>
            <a:endParaRPr/>
          </a:p>
          <a:p>
            <a:pPr>
              <a:buFont typeface="Georgia"/>
              <a:buChar char="•"/>
            </a:pPr>
            <a:r>
              <a:rPr b="1" lang="ru-RU" sz="2800">
                <a:solidFill>
                  <a:srgbClr val="000000"/>
                </a:solidFill>
                <a:latin typeface="Georgia"/>
              </a:rPr>
              <a:t>Закономерности изменения свойств элементов в периодах</a:t>
            </a:r>
            <a:endParaRPr/>
          </a:p>
          <a:p>
            <a:pPr>
              <a:buFont typeface="Georgia"/>
              <a:buChar char="•"/>
            </a:pPr>
            <a:r>
              <a:rPr b="1" lang="ru-RU" sz="2800">
                <a:solidFill>
                  <a:srgbClr val="000000"/>
                </a:solidFill>
                <a:latin typeface="Georgia"/>
              </a:rPr>
              <a:t>Закономерности изменения свойств элементов в группах</a:t>
            </a:r>
            <a:endParaRPr/>
          </a:p>
          <a:p>
            <a:pPr>
              <a:buFont typeface="Georgia"/>
              <a:buChar char="•"/>
            </a:pPr>
            <a:r>
              <a:rPr b="1" lang="ru-RU" sz="2800">
                <a:solidFill>
                  <a:srgbClr val="000000"/>
                </a:solidFill>
                <a:latin typeface="Georgia"/>
              </a:rPr>
              <a:t>Проверочная работа</a:t>
            </a:r>
            <a:endParaRPr/>
          </a:p>
          <a:p>
            <a:endParaRPr/>
          </a:p>
          <a:p>
            <a:endParaRPr/>
          </a:p>
        </p:txBody>
      </p:sp>
      <p:pic>
        <p:nvPicPr>
          <p:cNvPr descr="" id="159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6715080" y="4500720"/>
            <a:ext cx="2427840" cy="2356200"/>
          </a:xfrm>
          <a:prstGeom prst="rect">
            <a:avLst/>
          </a:prstGeom>
        </p:spPr>
      </p:pic>
      <p:sp>
        <p:nvSpPr>
          <p:cNvPr id="160" name="CustomShape 3"/>
          <p:cNvSpPr/>
          <p:nvPr/>
        </p:nvSpPr>
        <p:spPr>
          <a:xfrm>
            <a:off x="0" y="6324480"/>
            <a:ext cx="913320" cy="532440"/>
          </a:xfrm>
          <a:prstGeom prst="actionButtonBlank">
            <a:avLst>
              <a:gd fmla="val 56" name="adj"/>
            </a:avLst>
          </a:prstGeom>
          <a:gradFill>
            <a:gsLst>
              <a:gs pos="0">
                <a:srgbClr val="ffffff"/>
              </a:gs>
              <a:gs pos="100000">
                <a:srgbClr val="e6e6e6"/>
              </a:gs>
            </a:gsLst>
            <a:lin ang="2700000"/>
          </a:gradFill>
          <a:ln w="9360">
            <a:solidFill>
              <a:srgbClr val="000000"/>
            </a:solidFill>
            <a:miter/>
          </a:ln>
        </p:spPr>
        <p:txBody>
          <a:bodyPr anchor="ctr" bIns="45000" lIns="90000" rIns="90000" tIns="45000" wrap="none"/>
          <a:p>
            <a:pPr algn="ctr"/>
            <a:r>
              <a:rPr lang="ru-RU">
                <a:solidFill>
                  <a:srgbClr val="000000"/>
                </a:solidFill>
                <a:latin typeface="Georgia"/>
              </a:rPr>
              <a:t>Меню</a:t>
            </a:r>
            <a:endParaRPr/>
          </a:p>
        </p:txBody>
      </p:sp>
    </p:spTree>
  </p:cSld>
  <p:timing>
    <p:tnLst>
      <p:par>
        <p:cTn dur="indefinite" id="28" nodeType="tmRoot" restart="never">
          <p:childTnLst>
            <p:seq>
              <p:cTn dur="indefinite" id="29" nodeType="mainSeq">
                <p:childTnLst>
                  <p:par>
                    <p:cTn fill="hold" id="30">
                      <p:stCondLst>
                        <p:cond delay="indefinite"/>
                      </p:stCondLst>
                      <p:childTnLst>
                        <p:par>
                          <p:cTn fill="hold" id="31">
                            <p:stCondLst>
                              <p:cond delay="0"/>
                            </p:stCondLst>
                            <p:childTnLst>
                              <p:par>
                                <p:cTn fill="hold" id="32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4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>
                      <p:stCondLst>
                        <p:cond delay="indefinite"/>
                      </p:stCondLst>
                      <p:childTnLst>
                        <p:par>
                          <p:cTn fill="hold" id="36">
                            <p:stCondLst>
                              <p:cond delay="0"/>
                            </p:stCondLst>
                            <p:childTnLst>
                              <p:par>
                                <p:cTn fill="hold" id="37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9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>
                      <p:stCondLst>
                        <p:cond delay="indefinite"/>
                      </p:stCondLst>
                      <p:childTnLst>
                        <p:par>
                          <p:cTn fill="hold" id="41">
                            <p:stCondLst>
                              <p:cond delay="0"/>
                            </p:stCondLst>
                            <p:childTnLst>
                              <p:par>
                                <p:cTn fill="hold" id="42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2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44"/>
                                        <p:tgtEl>
                                          <p:spTgt spid="158">
                                            <p:txEl>
                                              <p:pRg end="21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>
                      <p:stCondLst>
                        <p:cond delay="indefinite"/>
                      </p:stCondLst>
                      <p:childTnLst>
                        <p:par>
                          <p:cTn fill="hold" id="46">
                            <p:stCondLst>
                              <p:cond delay="0"/>
                            </p:stCondLst>
                            <p:childTnLst>
                              <p:par>
                                <p:cTn fill="hold" id="47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181" st="1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49"/>
                                        <p:tgtEl>
                                          <p:spTgt spid="158">
                                            <p:txEl>
                                              <p:pRg end="181" st="18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0">
                      <p:stCondLst>
                        <p:cond delay="indefinite"/>
                      </p:stCondLst>
                      <p:childTnLst>
                        <p:par>
                          <p:cTn fill="hold" id="51">
                            <p:stCondLst>
                              <p:cond delay="0"/>
                            </p:stCondLst>
                            <p:childTnLst>
                              <p:par>
                                <p:cTn fill="hold" id="52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181" st="1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54"/>
                                        <p:tgtEl>
                                          <p:spTgt spid="158">
                                            <p:txEl>
                                              <p:pRg end="181" st="18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5">
                      <p:stCondLst>
                        <p:cond delay="indefinite"/>
                      </p:stCondLst>
                      <p:childTnLst>
                        <p:par>
                          <p:cTn fill="hold" id="56">
                            <p:stCondLst>
                              <p:cond delay="0"/>
                            </p:stCondLst>
                            <p:childTnLst>
                              <p:par>
                                <p:cTn fill="hold" id="57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181" st="1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59"/>
                                        <p:tgtEl>
                                          <p:spTgt spid="158">
                                            <p:txEl>
                                              <p:pRg end="181" st="18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0">
                      <p:stCondLst>
                        <p:cond delay="indefinite"/>
                      </p:stCondLst>
                      <p:childTnLst>
                        <p:par>
                          <p:cTn fill="hold" id="61">
                            <p:stCondLst>
                              <p:cond delay="0"/>
                            </p:stCondLst>
                            <p:childTnLst>
                              <p:par>
                                <p:cTn fill="hold" id="62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181" st="1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64"/>
                                        <p:tgtEl>
                                          <p:spTgt spid="158">
                                            <p:txEl>
                                              <p:pRg end="181" st="18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500040" y="785880"/>
            <a:ext cx="8228520" cy="71316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b="1" lang="ru-RU" sz="4000">
                <a:solidFill>
                  <a:srgbClr val="000000"/>
                </a:solidFill>
                <a:latin typeface="Trebuchet MS"/>
              </a:rPr>
              <a:t>Историческая справка</a:t>
            </a:r>
            <a:endParaRPr/>
          </a:p>
        </p:txBody>
      </p:sp>
      <p:sp>
        <p:nvSpPr>
          <p:cNvPr id="162" name="CustomShape 2"/>
          <p:cNvSpPr/>
          <p:nvPr/>
        </p:nvSpPr>
        <p:spPr>
          <a:xfrm>
            <a:off x="457200" y="2249280"/>
            <a:ext cx="8228520" cy="432396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Открыта 1 марта 1969 Д. И. Менделеевым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Является графическим отображением периодического закона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Известны более 400 вариантов, но самые используемые короткий и длинный вариант</a:t>
            </a:r>
            <a:endParaRPr/>
          </a:p>
        </p:txBody>
      </p:sp>
      <p:pic>
        <p:nvPicPr>
          <p:cNvPr descr="" id="16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952720" y="4476600"/>
            <a:ext cx="6190200" cy="2380320"/>
          </a:xfrm>
          <a:prstGeom prst="rect">
            <a:avLst/>
          </a:prstGeom>
        </p:spPr>
      </p:pic>
      <p:sp>
        <p:nvSpPr>
          <p:cNvPr id="164" name="CustomShape 3"/>
          <p:cNvSpPr/>
          <p:nvPr/>
        </p:nvSpPr>
        <p:spPr>
          <a:xfrm>
            <a:off x="0" y="6324480"/>
            <a:ext cx="913320" cy="532440"/>
          </a:xfrm>
          <a:prstGeom prst="actionButtonBlank">
            <a:avLst>
              <a:gd fmla="val 56" name="adj"/>
            </a:avLst>
          </a:prstGeom>
          <a:gradFill>
            <a:gsLst>
              <a:gs pos="0">
                <a:srgbClr val="ffffff"/>
              </a:gs>
              <a:gs pos="100000">
                <a:srgbClr val="e6e6e6"/>
              </a:gs>
            </a:gsLst>
            <a:lin ang="2700000"/>
          </a:gradFill>
          <a:ln w="9360">
            <a:solidFill>
              <a:srgbClr val="000000"/>
            </a:solidFill>
            <a:miter/>
          </a:ln>
        </p:spPr>
        <p:txBody>
          <a:bodyPr anchor="ctr" bIns="45000" lIns="90000" rIns="90000" tIns="45000" wrap="none"/>
          <a:p>
            <a:pPr algn="ctr"/>
            <a:r>
              <a:rPr lang="ru-RU">
                <a:solidFill>
                  <a:srgbClr val="000000"/>
                </a:solidFill>
                <a:latin typeface="Georgia"/>
              </a:rPr>
              <a:t>Меню</a:t>
            </a:r>
            <a:endParaRPr/>
          </a:p>
        </p:txBody>
      </p:sp>
    </p:spTree>
  </p:cSld>
  <p:timing>
    <p:tnLst>
      <p:par>
        <p:cTn dur="indefinite" id="65" nodeType="tmRoot" restart="never">
          <p:childTnLst>
            <p:seq>
              <p:cTn dur="indefinite" id="66" nodeType="mainSeq">
                <p:childTnLst>
                  <p:par>
                    <p:cTn fill="hold" id="67">
                      <p:stCondLst>
                        <p:cond delay="indefinite"/>
                      </p:stCondLst>
                      <p:childTnLst>
                        <p:par>
                          <p:cTn fill="hold" id="68">
                            <p:stCondLst>
                              <p:cond delay="0"/>
                            </p:stCondLst>
                            <p:childTnLst>
                              <p:par>
                                <p:cTn fill="hold" id="69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71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2">
                      <p:stCondLst>
                        <p:cond delay="indefinite"/>
                      </p:stCondLst>
                      <p:childTnLst>
                        <p:par>
                          <p:cTn fill="hold" id="73">
                            <p:stCondLst>
                              <p:cond delay="0"/>
                            </p:stCondLst>
                            <p:childTnLst>
                              <p:par>
                                <p:cTn fill="hold" id="74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39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76"/>
                                        <p:tgtEl>
                                          <p:spTgt spid="162">
                                            <p:txEl>
                                              <p:pRg end="39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7">
                      <p:stCondLst>
                        <p:cond delay="indefinite"/>
                      </p:stCondLst>
                      <p:childTnLst>
                        <p:par>
                          <p:cTn fill="hold" id="78">
                            <p:stCondLst>
                              <p:cond delay="0"/>
                            </p:stCondLst>
                            <p:childTnLst>
                              <p:par>
                                <p:cTn fill="hold" id="79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81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2">
                      <p:stCondLst>
                        <p:cond delay="indefinite"/>
                      </p:stCondLst>
                      <p:childTnLst>
                        <p:par>
                          <p:cTn fill="hold" id="83">
                            <p:stCondLst>
                              <p:cond delay="0"/>
                            </p:stCondLst>
                            <p:childTnLst>
                              <p:par>
                                <p:cTn fill="hold" id="84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174" st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86"/>
                                        <p:tgtEl>
                                          <p:spTgt spid="162">
                                            <p:txEl>
                                              <p:pRg end="174" st="1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7">
                      <p:stCondLst>
                        <p:cond delay="indefinite"/>
                      </p:stCondLst>
                      <p:childTnLst>
                        <p:par>
                          <p:cTn fill="hold" id="88">
                            <p:stCondLst>
                              <p:cond delay="0"/>
                            </p:stCondLst>
                            <p:childTnLst>
                              <p:par>
                                <p:cTn fill="hold" id="89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174" st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91"/>
                                        <p:tgtEl>
                                          <p:spTgt spid="162">
                                            <p:txEl>
                                              <p:pRg end="174" st="1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357120" y="642960"/>
            <a:ext cx="8471520" cy="106560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b="1" lang="ru-RU" sz="4000">
                <a:solidFill>
                  <a:srgbClr val="000000"/>
                </a:solidFill>
                <a:latin typeface="Trebuchet MS"/>
              </a:rPr>
              <a:t>Структура периодической системы</a:t>
            </a:r>
            <a:endParaRPr/>
          </a:p>
        </p:txBody>
      </p:sp>
      <p:sp>
        <p:nvSpPr>
          <p:cNvPr id="166" name="CustomShape 2"/>
          <p:cNvSpPr/>
          <p:nvPr/>
        </p:nvSpPr>
        <p:spPr>
          <a:xfrm>
            <a:off x="457200" y="2249280"/>
            <a:ext cx="8228520" cy="432396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2800">
                <a:solidFill>
                  <a:srgbClr val="000000"/>
                </a:solidFill>
                <a:latin typeface="Georgia"/>
              </a:rPr>
              <a:t>Периодическая система</a:t>
            </a:r>
            <a:endParaRPr/>
          </a:p>
          <a:p>
            <a:pPr algn="ctr"/>
            <a:endParaRPr/>
          </a:p>
          <a:p>
            <a:pPr algn="ctr"/>
            <a:endParaRPr/>
          </a:p>
          <a:p>
            <a:pPr algn="ctr"/>
            <a:endParaRPr/>
          </a:p>
          <a:p>
            <a:pPr algn="ctr"/>
            <a:r>
              <a:rPr b="1" lang="ru-RU" sz="2800">
                <a:solidFill>
                  <a:srgbClr val="000000"/>
                </a:solidFill>
                <a:latin typeface="Georgia"/>
              </a:rPr>
              <a:t>       </a:t>
            </a:r>
            <a:r>
              <a:rPr b="1" lang="ru-RU" sz="2800">
                <a:solidFill>
                  <a:srgbClr val="000000"/>
                </a:solidFill>
                <a:latin typeface="Georgia"/>
              </a:rPr>
              <a:t>Периоды                                     Группы </a:t>
            </a:r>
            <a:endParaRPr/>
          </a:p>
          <a:p>
            <a:pPr algn="ctr"/>
            <a:endParaRPr/>
          </a:p>
          <a:p>
            <a:pPr algn="ctr"/>
            <a:endParaRPr/>
          </a:p>
        </p:txBody>
      </p:sp>
      <p:sp>
        <p:nvSpPr>
          <p:cNvPr id="167" name="Line 3"/>
          <p:cNvSpPr/>
          <p:nvPr/>
        </p:nvSpPr>
        <p:spPr>
          <a:xfrm>
            <a:off x="0" y="0"/>
            <a:ext cx="0" cy="0"/>
          </a:xfrm>
          <a:prstGeom prst="line">
            <a:avLst/>
          </a:prstGeom>
          <a:ln w="2844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68" name="Line 4"/>
          <p:cNvSpPr/>
          <p:nvPr/>
        </p:nvSpPr>
        <p:spPr>
          <a:xfrm>
            <a:off x="0" y="0"/>
            <a:ext cx="0" cy="0"/>
          </a:xfrm>
          <a:prstGeom prst="line">
            <a:avLst/>
          </a:prstGeom>
          <a:ln w="2844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69" name="CustomShape 5"/>
          <p:cNvSpPr/>
          <p:nvPr/>
        </p:nvSpPr>
        <p:spPr>
          <a:xfrm>
            <a:off x="8229600" y="6324480"/>
            <a:ext cx="913320" cy="532440"/>
          </a:xfrm>
          <a:prstGeom prst="actionButtonBlank">
            <a:avLst>
              <a:gd fmla="val 56" name="adj"/>
            </a:avLst>
          </a:prstGeom>
          <a:gradFill>
            <a:gsLst>
              <a:gs pos="0">
                <a:srgbClr val="ffffff"/>
              </a:gs>
              <a:gs pos="100000">
                <a:srgbClr val="e6e6e6"/>
              </a:gs>
            </a:gsLst>
            <a:lin ang="2700000"/>
          </a:gradFill>
          <a:ln w="9360">
            <a:solidFill>
              <a:srgbClr val="000000"/>
            </a:solidFill>
            <a:miter/>
          </a:ln>
        </p:spPr>
        <p:txBody>
          <a:bodyPr anchor="ctr" bIns="45000" lIns="90000" rIns="90000" tIns="45000" wrap="none"/>
          <a:p>
            <a:pPr algn="ctr"/>
            <a:r>
              <a:rPr lang="ru-RU">
                <a:solidFill>
                  <a:srgbClr val="000000"/>
                </a:solidFill>
                <a:latin typeface="Georgia"/>
              </a:rPr>
              <a:t>Меню</a:t>
            </a:r>
            <a:endParaRPr/>
          </a:p>
        </p:txBody>
      </p:sp>
    </p:spTree>
  </p:cSld>
  <p:timing>
    <p:tnLst>
      <p:par>
        <p:cTn dur="indefinite" id="92" nodeType="tmRoot" restart="never">
          <p:childTnLst>
            <p:seq>
              <p:cTn dur="indefinite" id="93" nodeType="mainSeq">
                <p:childTnLst>
                  <p:par>
                    <p:cTn fill="hold" id="94">
                      <p:stCondLst>
                        <p:cond delay="indefinite"/>
                      </p:stCondLst>
                      <p:childTnLst>
                        <p:par>
                          <p:cTn fill="hold" id="95">
                            <p:stCondLst>
                              <p:cond delay="0"/>
                            </p:stCondLst>
                            <p:childTnLst>
                              <p:par>
                                <p:cTn fill="hold" id="96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98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9">
                      <p:stCondLst>
                        <p:cond delay="indefinite"/>
                      </p:stCondLst>
                      <p:childTnLst>
                        <p:par>
                          <p:cTn fill="hold" id="100">
                            <p:stCondLst>
                              <p:cond delay="0"/>
                            </p:stCondLst>
                            <p:childTnLst>
                              <p:par>
                                <p:cTn fill="hold" id="101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2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03"/>
                                        <p:tgtEl>
                                          <p:spTgt spid="166">
                                            <p:txEl>
                                              <p:pRg end="2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4">
                      <p:stCondLst>
                        <p:cond delay="indefinite"/>
                      </p:stCondLst>
                      <p:childTnLst>
                        <p:par>
                          <p:cTn fill="hold" id="105">
                            <p:stCondLst>
                              <p:cond delay="0"/>
                            </p:stCondLst>
                            <p:childTnLst>
                              <p:par>
                                <p:cTn fill="hold" id="106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08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9">
                      <p:stCondLst>
                        <p:cond delay="indefinite"/>
                      </p:stCondLst>
                      <p:childTnLst>
                        <p:par>
                          <p:cTn fill="hold" id="110">
                            <p:stCondLst>
                              <p:cond delay="0"/>
                            </p:stCondLst>
                            <p:childTnLst>
                              <p:par>
                                <p:cTn fill="hold" id="111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13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4">
                      <p:stCondLst>
                        <p:cond delay="indefinite"/>
                      </p:stCondLst>
                      <p:childTnLst>
                        <p:par>
                          <p:cTn fill="hold" id="115">
                            <p:stCondLst>
                              <p:cond delay="0"/>
                            </p:stCondLst>
                            <p:childTnLst>
                              <p:par>
                                <p:cTn fill="hold" id="116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86" st="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18"/>
                                        <p:tgtEl>
                                          <p:spTgt spid="166">
                                            <p:txEl>
                                              <p:pRg end="86" st="8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428760" y="785880"/>
            <a:ext cx="8228520" cy="106560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b="1" lang="ru-RU" sz="4000">
                <a:solidFill>
                  <a:srgbClr val="000000"/>
                </a:solidFill>
                <a:latin typeface="Trebuchet MS"/>
              </a:rPr>
              <a:t>Периоды</a:t>
            </a:r>
            <a:endParaRPr/>
          </a:p>
        </p:txBody>
      </p:sp>
      <p:sp>
        <p:nvSpPr>
          <p:cNvPr id="171" name="CustomShape 2"/>
          <p:cNvSpPr/>
          <p:nvPr/>
        </p:nvSpPr>
        <p:spPr>
          <a:xfrm>
            <a:off x="428760" y="1857240"/>
            <a:ext cx="8228520" cy="432396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Горизонтальные ряды, сходных по свойствам элементов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Всего 7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Обозначаются римскими цифрами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Делятся на малые и большие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Наблюдается закономерное изменение свойств</a:t>
            </a:r>
            <a:endParaRPr/>
          </a:p>
          <a:p>
            <a:endParaRPr/>
          </a:p>
        </p:txBody>
      </p:sp>
      <p:sp>
        <p:nvSpPr>
          <p:cNvPr id="172" name="CustomShape 3"/>
          <p:cNvSpPr/>
          <p:nvPr/>
        </p:nvSpPr>
        <p:spPr>
          <a:xfrm>
            <a:off x="8229600" y="6324480"/>
            <a:ext cx="913320" cy="532440"/>
          </a:xfrm>
          <a:prstGeom prst="actionButtonBlank">
            <a:avLst>
              <a:gd fmla="val 56" name="adj"/>
            </a:avLst>
          </a:prstGeom>
          <a:gradFill>
            <a:gsLst>
              <a:gs pos="0">
                <a:srgbClr val="ffffff"/>
              </a:gs>
              <a:gs pos="100000">
                <a:srgbClr val="e6e6e6"/>
              </a:gs>
            </a:gsLst>
            <a:lin ang="2700000"/>
          </a:gradFill>
          <a:ln w="9360">
            <a:solidFill>
              <a:srgbClr val="000000"/>
            </a:solidFill>
            <a:miter/>
          </a:ln>
        </p:spPr>
        <p:txBody>
          <a:bodyPr anchor="ctr" bIns="45000" lIns="90000" rIns="90000" tIns="45000" wrap="none"/>
          <a:p>
            <a:pPr algn="ctr"/>
            <a:r>
              <a:rPr lang="ru-RU">
                <a:solidFill>
                  <a:srgbClr val="000000"/>
                </a:solidFill>
                <a:latin typeface="Georgia"/>
              </a:rPr>
              <a:t>Меню</a:t>
            </a:r>
            <a:endParaRPr/>
          </a:p>
        </p:txBody>
      </p:sp>
    </p:spTree>
  </p:cSld>
  <p:timing>
    <p:tnLst>
      <p:par>
        <p:cTn dur="indefinite" id="119" nodeType="tmRoot" restart="never">
          <p:childTnLst>
            <p:seq>
              <p:cTn dur="indefinite" id="120" nodeType="mainSeq">
                <p:childTnLst>
                  <p:par>
                    <p:cTn fill="hold" id="121">
                      <p:stCondLst>
                        <p:cond delay="indefinite"/>
                      </p:stCondLst>
                      <p:childTnLst>
                        <p:par>
                          <p:cTn fill="hold" id="122">
                            <p:stCondLst>
                              <p:cond delay="0"/>
                            </p:stCondLst>
                            <p:childTnLst>
                              <p:par>
                                <p:cTn fill="hold" id="12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25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26">
                      <p:stCondLst>
                        <p:cond delay="indefinite"/>
                      </p:stCondLst>
                      <p:childTnLst>
                        <p:par>
                          <p:cTn fill="hold" id="127">
                            <p:stCondLst>
                              <p:cond delay="0"/>
                            </p:stCondLst>
                            <p:childTnLst>
                              <p:par>
                                <p:cTn fill="hold" id="128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5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30"/>
                                        <p:tgtEl>
                                          <p:spTgt spid="171">
                                            <p:txEl>
                                              <p:pRg end="5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1">
                      <p:stCondLst>
                        <p:cond delay="indefinite"/>
                      </p:stCondLst>
                      <p:childTnLst>
                        <p:par>
                          <p:cTn fill="hold" id="132">
                            <p:stCondLst>
                              <p:cond delay="0"/>
                            </p:stCondLst>
                            <p:childTnLst>
                              <p:par>
                                <p:cTn fill="hold" id="13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161" st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35"/>
                                        <p:tgtEl>
                                          <p:spTgt spid="171">
                                            <p:txEl>
                                              <p:pRg end="161" st="1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6">
                      <p:stCondLst>
                        <p:cond delay="indefinite"/>
                      </p:stCondLst>
                      <p:childTnLst>
                        <p:par>
                          <p:cTn fill="hold" id="137">
                            <p:stCondLst>
                              <p:cond delay="0"/>
                            </p:stCondLst>
                            <p:childTnLst>
                              <p:par>
                                <p:cTn fill="hold" id="138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161" st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40"/>
                                        <p:tgtEl>
                                          <p:spTgt spid="171">
                                            <p:txEl>
                                              <p:pRg end="161" st="1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1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161" st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43"/>
                                        <p:tgtEl>
                                          <p:spTgt spid="171">
                                            <p:txEl>
                                              <p:pRg end="161" st="1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4">
                      <p:stCondLst>
                        <p:cond delay="indefinite"/>
                      </p:stCondLst>
                      <p:childTnLst>
                        <p:par>
                          <p:cTn fill="hold" id="145">
                            <p:stCondLst>
                              <p:cond delay="0"/>
                            </p:stCondLst>
                            <p:childTnLst>
                              <p:par>
                                <p:cTn fill="hold" id="146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161" st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48"/>
                                        <p:tgtEl>
                                          <p:spTgt spid="171">
                                            <p:txEl>
                                              <p:pRg end="161" st="1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671400" y="714240"/>
            <a:ext cx="8471520" cy="106560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lang="ru-RU" sz="4000">
                <a:solidFill>
                  <a:srgbClr val="424456"/>
                </a:solidFill>
                <a:latin typeface="Trebuchet MS"/>
              </a:rPr>
              <a:t>Изменение свойств элементов в периодах</a:t>
            </a:r>
            <a:endParaRPr/>
          </a:p>
        </p:txBody>
      </p:sp>
      <p:pic>
        <p:nvPicPr>
          <p:cNvPr descr="" id="17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58680" y="2016000"/>
            <a:ext cx="5485320" cy="4342320"/>
          </a:xfrm>
          <a:prstGeom prst="rect">
            <a:avLst/>
          </a:prstGeom>
        </p:spPr>
      </p:pic>
      <p:sp>
        <p:nvSpPr>
          <p:cNvPr id="175" name="Line 2"/>
          <p:cNvSpPr/>
          <p:nvPr/>
        </p:nvSpPr>
        <p:spPr>
          <a:xfrm flipH="1">
            <a:off x="214200" y="2643120"/>
            <a:ext cx="4500360" cy="720"/>
          </a:xfrm>
          <a:prstGeom prst="line">
            <a:avLst/>
          </a:prstGeom>
          <a:ln w="38160">
            <a:solidFill>
              <a:srgbClr val="ff0000"/>
            </a:solidFill>
            <a:round/>
          </a:ln>
        </p:spPr>
      </p:sp>
      <p:sp>
        <p:nvSpPr>
          <p:cNvPr id="176" name="Line 3"/>
          <p:cNvSpPr/>
          <p:nvPr/>
        </p:nvSpPr>
        <p:spPr>
          <a:xfrm flipV="1">
            <a:off x="214200" y="2357280"/>
            <a:ext cx="4500360" cy="720"/>
          </a:xfrm>
          <a:prstGeom prst="line">
            <a:avLst/>
          </a:prstGeom>
          <a:ln w="38160">
            <a:solidFill>
              <a:srgbClr val="ff0000"/>
            </a:solidFill>
            <a:round/>
          </a:ln>
        </p:spPr>
      </p:sp>
      <p:sp>
        <p:nvSpPr>
          <p:cNvPr id="177" name="Line 4"/>
          <p:cNvSpPr/>
          <p:nvPr/>
        </p:nvSpPr>
        <p:spPr>
          <a:xfrm>
            <a:off x="0" y="0"/>
            <a:ext cx="0" cy="0"/>
          </a:xfrm>
          <a:prstGeom prst="line">
            <a:avLst/>
          </a:prstGeom>
          <a:ln w="38160">
            <a:solidFill>
              <a:srgbClr val="ff0000"/>
            </a:solidFill>
            <a:round/>
            <a:tailEnd len="med" type="triangle" w="med"/>
          </a:ln>
        </p:spPr>
      </p:sp>
      <p:sp>
        <p:nvSpPr>
          <p:cNvPr id="178" name="CustomShape 5"/>
          <p:cNvSpPr/>
          <p:nvPr/>
        </p:nvSpPr>
        <p:spPr>
          <a:xfrm>
            <a:off x="5643360" y="1857240"/>
            <a:ext cx="3499560" cy="255852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>
                <a:solidFill>
                  <a:srgbClr val="bc0000"/>
                </a:solidFill>
                <a:latin typeface="Georgia"/>
              </a:rPr>
              <a:t>Увеличивается:</a:t>
            </a:r>
            <a:endParaRPr/>
          </a:p>
          <a:p>
            <a:pPr>
              <a:buFont typeface="StarSymbol"/>
              <a:buAutoNum type="arabicParenR"/>
            </a:pPr>
            <a:r>
              <a:rPr b="1" lang="ru-RU">
                <a:solidFill>
                  <a:srgbClr val="bc0000"/>
                </a:solidFill>
                <a:latin typeface="Georgia"/>
              </a:rPr>
              <a:t>Заряд ядра;</a:t>
            </a:r>
            <a:endParaRPr/>
          </a:p>
          <a:p>
            <a:r>
              <a:rPr b="1" lang="ru-RU">
                <a:solidFill>
                  <a:srgbClr val="bc0000"/>
                </a:solidFill>
                <a:latin typeface="Georgia"/>
              </a:rPr>
              <a:t>2) Радиус атома;</a:t>
            </a:r>
            <a:endParaRPr/>
          </a:p>
          <a:p>
            <a:r>
              <a:rPr b="1" lang="ru-RU">
                <a:solidFill>
                  <a:srgbClr val="bc0000"/>
                </a:solidFill>
                <a:latin typeface="Georgia"/>
              </a:rPr>
              <a:t>3) Число электронов на внешнем уровне;</a:t>
            </a:r>
            <a:endParaRPr/>
          </a:p>
          <a:p>
            <a:r>
              <a:rPr b="1" lang="ru-RU">
                <a:solidFill>
                  <a:srgbClr val="bc0000"/>
                </a:solidFill>
                <a:latin typeface="Georgia"/>
              </a:rPr>
              <a:t>4) Неметаллические свойства;</a:t>
            </a:r>
            <a:endParaRPr/>
          </a:p>
          <a:p>
            <a:r>
              <a:rPr b="1" lang="ru-RU">
                <a:solidFill>
                  <a:srgbClr val="bc0000"/>
                </a:solidFill>
                <a:latin typeface="Georgia"/>
              </a:rPr>
              <a:t>5) Число энергетических уровней не </a:t>
            </a:r>
            <a:r>
              <a:rPr b="1" lang="ru-RU" u="sng">
                <a:solidFill>
                  <a:srgbClr val="bc0000"/>
                </a:solidFill>
                <a:latin typeface="Georgia"/>
              </a:rPr>
              <a:t>изменяется</a:t>
            </a:r>
            <a:endParaRPr/>
          </a:p>
        </p:txBody>
      </p:sp>
      <p:sp>
        <p:nvSpPr>
          <p:cNvPr id="179" name="Line 6"/>
          <p:cNvSpPr/>
          <p:nvPr/>
        </p:nvSpPr>
        <p:spPr>
          <a:xfrm>
            <a:off x="0" y="0"/>
            <a:ext cx="0" cy="0"/>
          </a:xfrm>
          <a:prstGeom prst="line">
            <a:avLst/>
          </a:prstGeom>
          <a:ln w="38160">
            <a:solidFill>
              <a:srgbClr val="ff0000"/>
            </a:solidFill>
            <a:round/>
            <a:tailEnd len="med" type="triangle" w="med"/>
          </a:ln>
        </p:spPr>
      </p:sp>
      <p:sp>
        <p:nvSpPr>
          <p:cNvPr id="180" name="CustomShape 7"/>
          <p:cNvSpPr/>
          <p:nvPr/>
        </p:nvSpPr>
        <p:spPr>
          <a:xfrm>
            <a:off x="8446680" y="7027560"/>
            <a:ext cx="913320" cy="532440"/>
          </a:xfrm>
          <a:prstGeom prst="actionButtonBlank">
            <a:avLst>
              <a:gd fmla="val 56" name="adj"/>
            </a:avLst>
          </a:prstGeom>
          <a:gradFill>
            <a:gsLst>
              <a:gs pos="0">
                <a:srgbClr val="ffffff"/>
              </a:gs>
              <a:gs pos="100000">
                <a:srgbClr val="e6e6e6"/>
              </a:gs>
            </a:gsLst>
            <a:lin ang="2700000"/>
          </a:gradFill>
          <a:ln w="9360">
            <a:solidFill>
              <a:srgbClr val="000000"/>
            </a:solidFill>
            <a:miter/>
          </a:ln>
        </p:spPr>
        <p:txBody>
          <a:bodyPr anchor="ctr" bIns="45000" lIns="90000" rIns="90000" tIns="45000" wrap="none"/>
          <a:p>
            <a:pPr algn="ctr"/>
            <a:r>
              <a:rPr lang="ru-RU">
                <a:solidFill>
                  <a:srgbClr val="000000"/>
                </a:solidFill>
                <a:latin typeface="Georgia"/>
              </a:rPr>
              <a:t>Меню</a:t>
            </a:r>
            <a:endParaRPr/>
          </a:p>
        </p:txBody>
      </p:sp>
    </p:spTree>
  </p:cSld>
  <p:timing>
    <p:tnLst>
      <p:par>
        <p:cTn dur="indefinite" id="149" nodeType="tmRoot" restart="never">
          <p:childTnLst>
            <p:seq>
              <p:cTn dur="indefinite" id="150" nodeType="mainSeq">
                <p:childTnLst>
                  <p:par>
                    <p:cTn fill="hold" id="151">
                      <p:stCondLst>
                        <p:cond delay="indefinite"/>
                      </p:stCondLst>
                      <p:childTnLst>
                        <p:par>
                          <p:cTn fill="hold" id="152">
                            <p:stCondLst>
                              <p:cond delay="0"/>
                            </p:stCondLst>
                            <p:childTnLst>
                              <p:par>
                                <p:cTn fill="hold" id="15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55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6">
                      <p:stCondLst>
                        <p:cond delay="indefinite"/>
                      </p:stCondLst>
                      <p:childTnLst>
                        <p:par>
                          <p:cTn fill="hold" id="157">
                            <p:stCondLst>
                              <p:cond delay="0"/>
                            </p:stCondLst>
                            <p:childTnLst>
                              <p:par>
                                <p:cTn fill="hold" id="158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6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1">
                      <p:stCondLst>
                        <p:cond delay="indefinite"/>
                      </p:stCondLst>
                      <p:childTnLst>
                        <p:par>
                          <p:cTn fill="hold" id="162">
                            <p:stCondLst>
                              <p:cond delay="0"/>
                            </p:stCondLst>
                            <p:childTnLst>
                              <p:par>
                                <p:cTn fill="hold" id="16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65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6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68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9">
                      <p:stCondLst>
                        <p:cond delay="indefinite"/>
                      </p:stCondLst>
                      <p:childTnLst>
                        <p:par>
                          <p:cTn fill="hold" id="170">
                            <p:stCondLst>
                              <p:cond delay="0"/>
                            </p:stCondLst>
                            <p:childTnLst>
                              <p:par>
                                <p:cTn fill="hold" id="171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1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73"/>
                                        <p:tgtEl>
                                          <p:spTgt spid="178">
                                            <p:txEl>
                                              <p:pRg end="15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4">
                      <p:stCondLst>
                        <p:cond delay="indefinite"/>
                      </p:stCondLst>
                      <p:childTnLst>
                        <p:par>
                          <p:cTn fill="hold" id="175">
                            <p:stCondLst>
                              <p:cond delay="0"/>
                            </p:stCondLst>
                            <p:childTnLst>
                              <p:par>
                                <p:cTn fill="hold" id="176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158" st="1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78"/>
                                        <p:tgtEl>
                                          <p:spTgt spid="178">
                                            <p:txEl>
                                              <p:pRg end="158" st="1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9">
                      <p:stCondLst>
                        <p:cond delay="indefinite"/>
                      </p:stCondLst>
                      <p:childTnLst>
                        <p:par>
                          <p:cTn fill="hold" id="180">
                            <p:stCondLst>
                              <p:cond delay="0"/>
                            </p:stCondLst>
                            <p:childTnLst>
                              <p:par>
                                <p:cTn fill="hold" id="181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158" st="1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83"/>
                                        <p:tgtEl>
                                          <p:spTgt spid="178">
                                            <p:txEl>
                                              <p:pRg end="158" st="1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4">
                      <p:stCondLst>
                        <p:cond delay="indefinite"/>
                      </p:stCondLst>
                      <p:childTnLst>
                        <p:par>
                          <p:cTn fill="hold" id="185">
                            <p:stCondLst>
                              <p:cond delay="0"/>
                            </p:stCondLst>
                            <p:childTnLst>
                              <p:par>
                                <p:cTn fill="hold" id="186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158" st="1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88"/>
                                        <p:tgtEl>
                                          <p:spTgt spid="178">
                                            <p:txEl>
                                              <p:pRg end="158" st="1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9">
                      <p:stCondLst>
                        <p:cond delay="indefinite"/>
                      </p:stCondLst>
                      <p:childTnLst>
                        <p:par>
                          <p:cTn fill="hold" id="190">
                            <p:stCondLst>
                              <p:cond delay="0"/>
                            </p:stCondLst>
                            <p:childTnLst>
                              <p:par>
                                <p:cTn fill="hold" id="191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158" st="1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93"/>
                                        <p:tgtEl>
                                          <p:spTgt spid="178">
                                            <p:txEl>
                                              <p:pRg end="158" st="1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4">
                      <p:stCondLst>
                        <p:cond delay="indefinite"/>
                      </p:stCondLst>
                      <p:childTnLst>
                        <p:par>
                          <p:cTn fill="hold" id="195">
                            <p:stCondLst>
                              <p:cond delay="0"/>
                            </p:stCondLst>
                            <p:childTnLst>
                              <p:par>
                                <p:cTn fill="hold" id="196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158" st="1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98"/>
                                        <p:tgtEl>
                                          <p:spTgt spid="178">
                                            <p:txEl>
                                              <p:pRg end="158" st="1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9">
                      <p:stCondLst>
                        <p:cond delay="indefinite"/>
                      </p:stCondLst>
                      <p:childTnLst>
                        <p:par>
                          <p:cTn fill="hold" id="200">
                            <p:stCondLst>
                              <p:cond delay="0"/>
                            </p:stCondLst>
                            <p:childTnLst>
                              <p:par>
                                <p:cTn fill="hold" id="201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03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4" nodeType="withEffect" presetClass="path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  <p:par>
                                <p:cTn fill="hold" id="205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07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8" nodeType="withEffect" presetClass="path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1"/>
          <p:cNvSpPr/>
          <p:nvPr/>
        </p:nvSpPr>
        <p:spPr>
          <a:xfrm>
            <a:off x="571320" y="857160"/>
            <a:ext cx="8228520" cy="106560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b="1" lang="ru-RU" sz="4000">
                <a:solidFill>
                  <a:srgbClr val="424456"/>
                </a:solidFill>
                <a:latin typeface="Trebuchet MS"/>
              </a:rPr>
              <a:t>Группы</a:t>
            </a:r>
            <a:endParaRPr/>
          </a:p>
        </p:txBody>
      </p:sp>
      <p:sp>
        <p:nvSpPr>
          <p:cNvPr id="182" name="CustomShape 2"/>
          <p:cNvSpPr/>
          <p:nvPr/>
        </p:nvSpPr>
        <p:spPr>
          <a:xfrm>
            <a:off x="457200" y="2249280"/>
            <a:ext cx="8228520" cy="432396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Горизонтальные ряды сходных по свойствам элементов.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Всего 8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Делятся на главные (A) и побочные (B)</a:t>
            </a:r>
            <a:endParaRPr/>
          </a:p>
          <a:p>
            <a:pPr>
              <a:buFont typeface="Georgia"/>
              <a:buChar char="•"/>
            </a:pPr>
            <a:r>
              <a:rPr lang="ru-RU" sz="2800">
                <a:solidFill>
                  <a:srgbClr val="000000"/>
                </a:solidFill>
                <a:latin typeface="Georgia"/>
              </a:rPr>
              <a:t>Наблюдается изменение свойств элементов</a:t>
            </a:r>
            <a:endParaRPr/>
          </a:p>
        </p:txBody>
      </p:sp>
      <p:sp>
        <p:nvSpPr>
          <p:cNvPr id="183" name="CustomShape 3"/>
          <p:cNvSpPr/>
          <p:nvPr/>
        </p:nvSpPr>
        <p:spPr>
          <a:xfrm>
            <a:off x="8229600" y="6324480"/>
            <a:ext cx="913320" cy="532440"/>
          </a:xfrm>
          <a:prstGeom prst="actionButtonBlank">
            <a:avLst>
              <a:gd fmla="val 56" name="adj"/>
            </a:avLst>
          </a:prstGeom>
          <a:gradFill>
            <a:gsLst>
              <a:gs pos="0">
                <a:srgbClr val="ffffff"/>
              </a:gs>
              <a:gs pos="100000">
                <a:srgbClr val="e6e6e6"/>
              </a:gs>
            </a:gsLst>
            <a:lin ang="2700000"/>
          </a:gradFill>
          <a:ln w="9360">
            <a:solidFill>
              <a:srgbClr val="000000"/>
            </a:solidFill>
            <a:miter/>
          </a:ln>
        </p:spPr>
        <p:txBody>
          <a:bodyPr anchor="ctr" bIns="45000" lIns="90000" rIns="90000" tIns="45000" wrap="none"/>
          <a:p>
            <a:pPr algn="ctr"/>
            <a:r>
              <a:rPr lang="ru-RU">
                <a:solidFill>
                  <a:srgbClr val="000000"/>
                </a:solidFill>
                <a:latin typeface="Georgia"/>
              </a:rPr>
              <a:t>Меню</a:t>
            </a:r>
            <a:endParaRPr/>
          </a:p>
        </p:txBody>
      </p:sp>
    </p:spTree>
  </p:cSld>
  <p:timing>
    <p:tnLst>
      <p:par>
        <p:cTn dur="indefinite" id="209" nodeType="tmRoot" restart="never">
          <p:childTnLst>
            <p:seq>
              <p:cTn dur="indefinite" id="210" nodeType="mainSeq">
                <p:childTnLst>
                  <p:par>
                    <p:cTn fill="hold" id="211">
                      <p:stCondLst>
                        <p:cond delay="indefinite"/>
                      </p:stCondLst>
                      <p:childTnLst>
                        <p:par>
                          <p:cTn fill="hold" id="212">
                            <p:stCondLst>
                              <p:cond delay="0"/>
                            </p:stCondLst>
                            <p:childTnLst>
                              <p:par>
                                <p:cTn fill="hold" id="21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5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15"/>
                                        <p:tgtEl>
                                          <p:spTgt spid="182">
                                            <p:txEl>
                                              <p:pRg end="5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6">
                      <p:stCondLst>
                        <p:cond delay="indefinite"/>
                      </p:stCondLst>
                      <p:childTnLst>
                        <p:par>
                          <p:cTn fill="hold" id="217">
                            <p:stCondLst>
                              <p:cond delay="0"/>
                            </p:stCondLst>
                            <p:childTnLst>
                              <p:par>
                                <p:cTn fill="hold" id="218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138" st="1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20"/>
                                        <p:tgtEl>
                                          <p:spTgt spid="182">
                                            <p:txEl>
                                              <p:pRg end="138" st="1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1">
                      <p:stCondLst>
                        <p:cond delay="indefinite"/>
                      </p:stCondLst>
                      <p:childTnLst>
                        <p:par>
                          <p:cTn fill="hold" id="222">
                            <p:stCondLst>
                              <p:cond delay="0"/>
                            </p:stCondLst>
                            <p:childTnLst>
                              <p:par>
                                <p:cTn fill="hold" id="22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138" st="1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25"/>
                                        <p:tgtEl>
                                          <p:spTgt spid="182">
                                            <p:txEl>
                                              <p:pRg end="138" st="1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26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138" st="1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28"/>
                                        <p:tgtEl>
                                          <p:spTgt spid="182">
                                            <p:txEl>
                                              <p:pRg end="138" st="1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428760" y="500040"/>
            <a:ext cx="8471520" cy="106560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lang="ru-RU" sz="4000">
                <a:solidFill>
                  <a:srgbClr val="424456"/>
                </a:solidFill>
                <a:latin typeface="Trebuchet MS"/>
              </a:rPr>
              <a:t>Изменение свойств элементов в группах</a:t>
            </a:r>
            <a:endParaRPr/>
          </a:p>
        </p:txBody>
      </p:sp>
      <p:sp>
        <p:nvSpPr>
          <p:cNvPr id="185" name="CustomShape 2"/>
          <p:cNvSpPr/>
          <p:nvPr/>
        </p:nvSpPr>
        <p:spPr>
          <a:xfrm>
            <a:off x="5929200" y="1714320"/>
            <a:ext cx="3213720" cy="31071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>
                <a:solidFill>
                  <a:srgbClr val="bc0000"/>
                </a:solidFill>
                <a:latin typeface="Georgia"/>
              </a:rPr>
              <a:t>Увеличивается:</a:t>
            </a:r>
            <a:endParaRPr/>
          </a:p>
          <a:p>
            <a:pPr>
              <a:buFont typeface="StarSymbol"/>
              <a:buAutoNum type="arabicParenR"/>
            </a:pPr>
            <a:r>
              <a:rPr b="1" lang="ru-RU">
                <a:solidFill>
                  <a:srgbClr val="bc0000"/>
                </a:solidFill>
                <a:latin typeface="Georgia"/>
              </a:rPr>
              <a:t>Заряд ядра;</a:t>
            </a:r>
            <a:endParaRPr/>
          </a:p>
          <a:p>
            <a:r>
              <a:rPr b="1" lang="ru-RU">
                <a:solidFill>
                  <a:srgbClr val="bc0000"/>
                </a:solidFill>
                <a:latin typeface="Georgia"/>
              </a:rPr>
              <a:t>2) Радиус атома;</a:t>
            </a:r>
            <a:endParaRPr/>
          </a:p>
          <a:p>
            <a:r>
              <a:rPr b="1" lang="ru-RU">
                <a:solidFill>
                  <a:srgbClr val="bc0000"/>
                </a:solidFill>
                <a:latin typeface="Georgia"/>
              </a:rPr>
              <a:t>3) Число энергетических уровней;</a:t>
            </a:r>
            <a:endParaRPr/>
          </a:p>
          <a:p>
            <a:r>
              <a:rPr b="1" lang="ru-RU">
                <a:solidFill>
                  <a:srgbClr val="bc0000"/>
                </a:solidFill>
                <a:latin typeface="Georgia"/>
              </a:rPr>
              <a:t>4) Число электронов </a:t>
            </a:r>
            <a:endParaRPr/>
          </a:p>
          <a:p>
            <a:r>
              <a:rPr b="1" lang="ru-RU">
                <a:solidFill>
                  <a:srgbClr val="bc0000"/>
                </a:solidFill>
                <a:latin typeface="Georgia"/>
              </a:rPr>
              <a:t>на внешнем уровне </a:t>
            </a:r>
            <a:r>
              <a:rPr b="1" lang="ru-RU" u="sng">
                <a:solidFill>
                  <a:srgbClr val="bc0000"/>
                </a:solidFill>
                <a:latin typeface="Georgia"/>
              </a:rPr>
              <a:t>не изменяется;</a:t>
            </a:r>
            <a:endParaRPr/>
          </a:p>
          <a:p>
            <a:r>
              <a:rPr b="1" lang="ru-RU">
                <a:solidFill>
                  <a:srgbClr val="bc0000"/>
                </a:solidFill>
                <a:latin typeface="Georgia"/>
              </a:rPr>
              <a:t>5) Металлические свойства ;</a:t>
            </a:r>
            <a:endParaRPr/>
          </a:p>
        </p:txBody>
      </p:sp>
      <p:pic>
        <p:nvPicPr>
          <p:cNvPr descr="" id="186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346680" y="1800000"/>
            <a:ext cx="5485320" cy="4342320"/>
          </a:xfrm>
          <a:prstGeom prst="rect">
            <a:avLst/>
          </a:prstGeom>
        </p:spPr>
      </p:pic>
      <p:sp>
        <p:nvSpPr>
          <p:cNvPr id="187" name="Line 3"/>
          <p:cNvSpPr/>
          <p:nvPr/>
        </p:nvSpPr>
        <p:spPr>
          <a:xfrm flipH="1">
            <a:off x="1856520" y="2000880"/>
            <a:ext cx="1440" cy="2643120"/>
          </a:xfrm>
          <a:prstGeom prst="line">
            <a:avLst/>
          </a:prstGeom>
          <a:ln w="38160">
            <a:solidFill>
              <a:srgbClr val="ff0000"/>
            </a:solidFill>
            <a:round/>
          </a:ln>
        </p:spPr>
      </p:sp>
      <p:sp>
        <p:nvSpPr>
          <p:cNvPr id="188" name="Line 4"/>
          <p:cNvSpPr/>
          <p:nvPr/>
        </p:nvSpPr>
        <p:spPr>
          <a:xfrm flipH="1">
            <a:off x="1357200" y="2000880"/>
            <a:ext cx="720" cy="2642400"/>
          </a:xfrm>
          <a:prstGeom prst="line">
            <a:avLst/>
          </a:prstGeom>
          <a:ln w="38160">
            <a:solidFill>
              <a:srgbClr val="ff0000"/>
            </a:solidFill>
            <a:round/>
          </a:ln>
        </p:spPr>
      </p:sp>
      <p:sp>
        <p:nvSpPr>
          <p:cNvPr id="189" name="Line 5"/>
          <p:cNvSpPr/>
          <p:nvPr/>
        </p:nvSpPr>
        <p:spPr>
          <a:xfrm>
            <a:off x="0" y="0"/>
            <a:ext cx="0" cy="0"/>
          </a:xfrm>
          <a:prstGeom prst="line">
            <a:avLst/>
          </a:prstGeom>
          <a:ln w="38160">
            <a:solidFill>
              <a:srgbClr val="ff0000"/>
            </a:solidFill>
            <a:round/>
            <a:tailEnd len="med" type="triangle" w="med"/>
          </a:ln>
        </p:spPr>
      </p:sp>
      <p:sp>
        <p:nvSpPr>
          <p:cNvPr id="190" name="CustomShape 6"/>
          <p:cNvSpPr/>
          <p:nvPr/>
        </p:nvSpPr>
        <p:spPr>
          <a:xfrm>
            <a:off x="8229600" y="6856200"/>
            <a:ext cx="913320" cy="847080"/>
          </a:xfrm>
          <a:prstGeom prst="actionButtonBlank">
            <a:avLst>
              <a:gd fmla="val 56" name="adj"/>
            </a:avLst>
          </a:prstGeom>
          <a:gradFill>
            <a:gsLst>
              <a:gs pos="0">
                <a:srgbClr val="ffffff"/>
              </a:gs>
              <a:gs pos="100000">
                <a:srgbClr val="e6e6e6"/>
              </a:gs>
            </a:gsLst>
            <a:lin ang="2700000"/>
          </a:gradFill>
          <a:ln w="9360">
            <a:solidFill>
              <a:srgbClr val="000000"/>
            </a:solidFill>
            <a:miter/>
          </a:ln>
        </p:spPr>
        <p:txBody>
          <a:bodyPr anchor="ctr" bIns="45000" lIns="90000" rIns="90000" tIns="45000" wrap="none"/>
          <a:p>
            <a:pPr algn="ctr"/>
            <a:r>
              <a:rPr lang="ru-RU">
                <a:solidFill>
                  <a:srgbClr val="000000"/>
                </a:solidFill>
                <a:latin typeface="Georgia"/>
              </a:rPr>
              <a:t>Меню</a:t>
            </a:r>
            <a:endParaRPr/>
          </a:p>
        </p:txBody>
      </p:sp>
      <p:sp>
        <p:nvSpPr>
          <p:cNvPr id="191" name="Line 7"/>
          <p:cNvSpPr/>
          <p:nvPr/>
        </p:nvSpPr>
        <p:spPr>
          <a:xfrm>
            <a:off x="0" y="0"/>
            <a:ext cx="0" cy="0"/>
          </a:xfrm>
          <a:prstGeom prst="line">
            <a:avLst/>
          </a:prstGeom>
          <a:ln w="38160">
            <a:solidFill>
              <a:srgbClr val="ff0000"/>
            </a:solidFill>
            <a:round/>
            <a:tailEnd len="med" type="triangle" w="med"/>
          </a:ln>
        </p:spPr>
      </p:sp>
    </p:spTree>
  </p:cSld>
  <p:transition>
    <p:wedge/>
  </p:transition>
  <p:timing>
    <p:tnLst>
      <p:par>
        <p:cTn dur="indefinite" id="229" nodeType="tmRoot" restart="never">
          <p:childTnLst>
            <p:seq>
              <p:cTn dur="indefinite" id="230" nodeType="mainSeq">
                <p:childTnLst>
                  <p:par>
                    <p:cTn fill="hold" id="231">
                      <p:stCondLst>
                        <p:cond delay="indefinite"/>
                      </p:stCondLst>
                      <p:childTnLst>
                        <p:par>
                          <p:cTn fill="hold" id="232">
                            <p:stCondLst>
                              <p:cond delay="0"/>
                            </p:stCondLst>
                            <p:childTnLst>
                              <p:par>
                                <p:cTn fill="hold" id="23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35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6">
                      <p:stCondLst>
                        <p:cond delay="indefinite"/>
                      </p:stCondLst>
                      <p:childTnLst>
                        <p:par>
                          <p:cTn fill="hold" id="237">
                            <p:stCondLst>
                              <p:cond delay="0"/>
                            </p:stCondLst>
                            <p:childTnLst>
                              <p:par>
                                <p:cTn fill="hold" id="238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4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1">
                      <p:stCondLst>
                        <p:cond delay="indefinite"/>
                      </p:stCondLst>
                      <p:childTnLst>
                        <p:par>
                          <p:cTn fill="hold" id="242">
                            <p:stCondLst>
                              <p:cond delay="0"/>
                            </p:stCondLst>
                            <p:childTnLst>
                              <p:par>
                                <p:cTn fill="hold" id="24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45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46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48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9">
                      <p:stCondLst>
                        <p:cond delay="indefinite"/>
                      </p:stCondLst>
                      <p:childTnLst>
                        <p:par>
                          <p:cTn fill="hold" id="250">
                            <p:stCondLst>
                              <p:cond delay="0"/>
                            </p:stCondLst>
                            <p:childTnLst>
                              <p:par>
                                <p:cTn fill="hold" id="251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53"/>
                                        <p:tgtEl>
                                          <p:spTgt spid="185">
                                            <p:txEl>
                                              <p:pRg end="15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4">
                      <p:stCondLst>
                        <p:cond delay="indefinite"/>
                      </p:stCondLst>
                      <p:childTnLst>
                        <p:par>
                          <p:cTn fill="hold" id="255">
                            <p:stCondLst>
                              <p:cond delay="0"/>
                            </p:stCondLst>
                            <p:childTnLst>
                              <p:par>
                                <p:cTn fill="hold" id="256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58"/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9">
                      <p:stCondLst>
                        <p:cond delay="indefinite"/>
                      </p:stCondLst>
                      <p:childTnLst>
                        <p:par>
                          <p:cTn fill="hold" id="260">
                            <p:stCondLst>
                              <p:cond delay="0"/>
                            </p:stCondLst>
                            <p:childTnLst>
                              <p:par>
                                <p:cTn fill="hold" id="261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63"/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4">
                      <p:stCondLst>
                        <p:cond delay="indefinite"/>
                      </p:stCondLst>
                      <p:childTnLst>
                        <p:par>
                          <p:cTn fill="hold" id="265">
                            <p:stCondLst>
                              <p:cond delay="0"/>
                            </p:stCondLst>
                            <p:childTnLst>
                              <p:par>
                                <p:cTn fill="hold" id="266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68"/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9">
                      <p:stCondLst>
                        <p:cond delay="indefinite"/>
                      </p:stCondLst>
                      <p:childTnLst>
                        <p:par>
                          <p:cTn fill="hold" id="270">
                            <p:stCondLst>
                              <p:cond delay="0"/>
                            </p:stCondLst>
                            <p:childTnLst>
                              <p:par>
                                <p:cTn fill="hold" id="271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73"/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74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76"/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7">
                      <p:stCondLst>
                        <p:cond delay="indefinite"/>
                      </p:stCondLst>
                      <p:childTnLst>
                        <p:par>
                          <p:cTn fill="hold" id="278">
                            <p:stCondLst>
                              <p:cond delay="0"/>
                            </p:stCondLst>
                            <p:childTnLst>
                              <p:par>
                                <p:cTn fill="hold" id="279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81"/>
                                        <p:tgtEl>
                                          <p:spTgt spid="185">
                                            <p:txEl>
                                              <p:pRg end="159" st="1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2">
                      <p:stCondLst>
                        <p:cond delay="indefinite"/>
                      </p:stCondLst>
                      <p:childTnLst>
                        <p:par>
                          <p:cTn fill="hold" id="283">
                            <p:stCondLst>
                              <p:cond delay="0"/>
                            </p:stCondLst>
                            <p:childTnLst>
                              <p:par>
                                <p:cTn fill="hold" id="284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86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87" nodeType="withEffect" presetClass="path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  <p:par>
                                <p:cTn fill="hold" id="288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9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91" nodeType="withEffect" presetClass="path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