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4"/>
  </p:notesMasterIdLst>
  <p:sldIdLst>
    <p:sldId id="256" r:id="rId2"/>
    <p:sldId id="279" r:id="rId3"/>
    <p:sldId id="285" r:id="rId4"/>
    <p:sldId id="287" r:id="rId5"/>
    <p:sldId id="299" r:id="rId6"/>
    <p:sldId id="288" r:id="rId7"/>
    <p:sldId id="302" r:id="rId8"/>
    <p:sldId id="274" r:id="rId9"/>
    <p:sldId id="280" r:id="rId10"/>
    <p:sldId id="278" r:id="rId11"/>
    <p:sldId id="286" r:id="rId12"/>
    <p:sldId id="281" r:id="rId13"/>
    <p:sldId id="303" r:id="rId14"/>
    <p:sldId id="289" r:id="rId15"/>
    <p:sldId id="290" r:id="rId16"/>
    <p:sldId id="292" r:id="rId17"/>
    <p:sldId id="282" r:id="rId18"/>
    <p:sldId id="293" r:id="rId19"/>
    <p:sldId id="294" r:id="rId20"/>
    <p:sldId id="283" r:id="rId21"/>
    <p:sldId id="300" r:id="rId22"/>
    <p:sldId id="284"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9900"/>
    <a:srgbClr val="808080"/>
    <a:srgbClr val="FBFFFB"/>
    <a:srgbClr val="66FF66"/>
    <a:srgbClr val="37DFF1"/>
    <a:srgbClr val="BF0D59"/>
  </p:clrMru>
</p:presentationPr>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55"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5ED82-19BC-42AC-AC2C-E660705025E4}" type="datetimeFigureOut">
              <a:rPr lang="ru-RU" smtClean="0"/>
              <a:pPr/>
              <a:t>22.03.2012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EA061-58CE-4454-A822-66FDDDD9290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0EA061-58CE-4454-A822-66FDDDD92902}"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104450"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1044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pPr>
              <a:defRPr/>
            </a:pPr>
            <a:fld id="{5C69BD23-BD05-49A8-BD30-7882D8E92BE2}" type="slidenum">
              <a:rPr lang="ru-RU" altLang="en-US"/>
              <a:pPr>
                <a:defRPr/>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A8AEFC-B7A0-482A-8F73-0CF15C280466}"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F8792F-CF9F-4CDE-9710-CC0B0E125D59}" type="slidenum">
              <a:rPr lang="ru-RU" altLang="en-US"/>
              <a:pPr>
                <a:defRPr/>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F5C2CF-7F2D-4363-A558-1004DAC10F0E}" type="slidenum">
              <a:rPr lang="ru-RU" altLang="en-US"/>
              <a:pPr>
                <a:defRPr/>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1E494ABD-7168-43C5-B8C6-39794F0C16A7}"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598F56-CE09-40B6-A485-D1FE88CEF494}"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1760F8-218C-44B5-995A-04A37309C695}"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5DB5DE-9A8A-414E-BF3D-626B76DB00F8}"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460D8BF7-AEB5-474D-9A29-2056F6D23A30}"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0EFAABEA-327C-4EC8-A53B-83E895A27DFE}"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D73A316E-E9F5-4C7A-86B5-57228E8149D8}"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5A878BA7-B26B-4A73-AF6C-9D244E35425E}"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A5DB5F-F7FC-4B8C-BB23-265A8D4AA88B}"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034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ru-RU" altLang="en-US"/>
          </a:p>
        </p:txBody>
      </p:sp>
      <p:sp>
        <p:nvSpPr>
          <p:cNvPr id="1034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ru-RU" altLang="en-US"/>
          </a:p>
        </p:txBody>
      </p:sp>
      <p:sp>
        <p:nvSpPr>
          <p:cNvPr id="1034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B2DB21A-F57D-475F-99DE-CBC6BA1A4F97}" type="slidenum">
              <a:rPr lang="ru-RU" altLang="en-US"/>
              <a:pPr>
                <a:defRPr/>
              </a:pPr>
              <a:t>‹#›</a:t>
            </a:fld>
            <a:endParaRPr lang="ru-RU" altLang="en-US"/>
          </a:p>
        </p:txBody>
      </p:sp>
      <p:sp>
        <p:nvSpPr>
          <p:cNvPr id="10343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1034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779"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Admin\&#1052;&#1086;&#1080;%20&#1076;&#1086;&#1082;&#1091;&#1084;&#1077;&#1085;&#1090;&#1099;\&#1050;&#1054;&#1053;&#1050;&#1059;&#1056;&#1057;\&#1054;&#1041;&#1051;&#1040;&#1057;&#1058;&#1068;\16.03.%20&#1059;&#1056;&#1054;&#1050;\16.03.2012\&#1047;&#1042;&#1059;&#1050;&#1048;\&#1050;&#1054;&#1056;&#1054;&#1058;&#1050;&#1048;&#1049;%20&#1042;&#1040;&#1056;&#1048;&#1040;&#1053;&#1058;.wa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onix-trade.net/forum/uploads/monthly_03_2009/post-2767-1236134264_thumb.jpg"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Documents%20and%20Settings\Admin\&#1052;&#1086;&#1080;%20&#1076;&#1086;&#1082;&#1091;&#1084;&#1077;&#1085;&#1090;&#1099;\&#1050;&#1054;&#1053;&#1050;&#1059;&#1056;&#1057;\&#1054;&#1041;&#1051;&#1040;&#1057;&#1058;&#1068;\16.03.%20&#1059;&#1056;&#1054;&#1050;\16.03.2012\&#1047;&#1042;&#1059;&#1050;&#1048;\1.wa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341438"/>
            <a:ext cx="7623175" cy="1752600"/>
          </a:xfrm>
        </p:spPr>
        <p:txBody>
          <a:bodyPr/>
          <a:lstStyle/>
          <a:p>
            <a:pPr algn="ctr" eaLnBrk="1" hangingPunct="1"/>
            <a:r>
              <a:rPr lang="ru-RU" sz="5600" b="1" dirty="0" smtClean="0"/>
              <a:t>РУССКО-ТУРЕЦКАЯ ВОЙНА</a:t>
            </a:r>
            <a:br>
              <a:rPr lang="ru-RU" sz="5600" b="1" dirty="0" smtClean="0"/>
            </a:br>
            <a:r>
              <a:rPr lang="ru-RU" sz="5600" b="1" dirty="0" smtClean="0"/>
              <a:t>1877-1878 годов</a:t>
            </a:r>
          </a:p>
        </p:txBody>
      </p:sp>
      <p:pic>
        <p:nvPicPr>
          <p:cNvPr id="4" name="КОРОТКИЙ ВАРИАНТ.wav">
            <a:hlinkClick r:id="" action="ppaction://media"/>
          </p:cNvPr>
          <p:cNvPicPr>
            <a:picLocks noRot="1" noChangeAspect="1"/>
          </p:cNvPicPr>
          <p:nvPr>
            <a:audioFile r:link="rId1"/>
          </p:nvPr>
        </p:nvPicPr>
        <p:blipFill>
          <a:blip r:embed="rId3"/>
          <a:stretch>
            <a:fillRect/>
          </a:stretch>
        </p:blipFill>
        <p:spPr>
          <a:xfrm>
            <a:off x="8501090" y="6143644"/>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3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Безымянный2"/>
          <p:cNvPicPr>
            <a:picLocks noGrp="1" noChangeAspect="1" noChangeArrowheads="1"/>
          </p:cNvPicPr>
          <p:nvPr>
            <p:ph/>
          </p:nvPr>
        </p:nvPicPr>
        <p:blipFill>
          <a:blip r:embed="rId2"/>
          <a:srcRect/>
          <a:stretch>
            <a:fillRect/>
          </a:stretch>
        </p:blipFill>
        <p:spPr>
          <a:xfrm>
            <a:off x="1547813" y="-242888"/>
            <a:ext cx="5976937" cy="8208963"/>
          </a:xfrm>
        </p:spPr>
      </p:pic>
      <p:sp>
        <p:nvSpPr>
          <p:cNvPr id="40967" name="AutoShape 7"/>
          <p:cNvSpPr>
            <a:spLocks noChangeArrowheads="1"/>
          </p:cNvSpPr>
          <p:nvPr/>
        </p:nvSpPr>
        <p:spPr bwMode="auto">
          <a:xfrm rot="2583410">
            <a:off x="1835150" y="3716338"/>
            <a:ext cx="360363" cy="433387"/>
          </a:xfrm>
          <a:prstGeom prst="downArrow">
            <a:avLst>
              <a:gd name="adj1" fmla="val 50000"/>
              <a:gd name="adj2" fmla="val 30066"/>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71" name="AutoShape 11"/>
          <p:cNvSpPr>
            <a:spLocks noChangeArrowheads="1"/>
          </p:cNvSpPr>
          <p:nvPr/>
        </p:nvSpPr>
        <p:spPr bwMode="auto">
          <a:xfrm>
            <a:off x="1619250" y="3573463"/>
            <a:ext cx="360363" cy="433387"/>
          </a:xfrm>
          <a:prstGeom prst="downArrow">
            <a:avLst>
              <a:gd name="adj1" fmla="val 50000"/>
              <a:gd name="adj2" fmla="val 30066"/>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72" name="AutoShape 12"/>
          <p:cNvSpPr>
            <a:spLocks noChangeArrowheads="1"/>
          </p:cNvSpPr>
          <p:nvPr/>
        </p:nvSpPr>
        <p:spPr bwMode="auto">
          <a:xfrm rot="-2009947">
            <a:off x="2252663" y="3338513"/>
            <a:ext cx="360362" cy="647700"/>
          </a:xfrm>
          <a:prstGeom prst="downArrow">
            <a:avLst>
              <a:gd name="adj1" fmla="val 50000"/>
              <a:gd name="adj2" fmla="val 44934"/>
            </a:avLst>
          </a:prstGeom>
          <a:solidFill>
            <a:srgbClr val="FF0000">
              <a:alpha val="56862"/>
            </a:srgbClr>
          </a:solidFill>
          <a:ln w="9525">
            <a:solidFill>
              <a:schemeClr val="tx1"/>
            </a:solidFill>
            <a:miter lim="800000"/>
            <a:headEnd/>
            <a:tailEnd/>
          </a:ln>
        </p:spPr>
        <p:txBody>
          <a:bodyPr wrap="none" anchor="ctr"/>
          <a:lstStyle/>
          <a:p>
            <a:endParaRPr lang="ru-RU"/>
          </a:p>
        </p:txBody>
      </p:sp>
      <p:sp>
        <p:nvSpPr>
          <p:cNvPr id="40973" name="AutoShape 13"/>
          <p:cNvSpPr>
            <a:spLocks noChangeArrowheads="1"/>
          </p:cNvSpPr>
          <p:nvPr/>
        </p:nvSpPr>
        <p:spPr bwMode="auto">
          <a:xfrm rot="-499254">
            <a:off x="2792413" y="3355975"/>
            <a:ext cx="360362" cy="719138"/>
          </a:xfrm>
          <a:prstGeom prst="downArrow">
            <a:avLst>
              <a:gd name="adj1" fmla="val 50000"/>
              <a:gd name="adj2" fmla="val 49890"/>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74" name="AutoShape 14"/>
          <p:cNvSpPr>
            <a:spLocks noChangeArrowheads="1"/>
          </p:cNvSpPr>
          <p:nvPr/>
        </p:nvSpPr>
        <p:spPr bwMode="auto">
          <a:xfrm rot="2583410">
            <a:off x="4356100" y="3500438"/>
            <a:ext cx="360363" cy="433387"/>
          </a:xfrm>
          <a:prstGeom prst="downArrow">
            <a:avLst>
              <a:gd name="adj1" fmla="val 50000"/>
              <a:gd name="adj2" fmla="val 30066"/>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75" name="AutoShape 15"/>
          <p:cNvSpPr>
            <a:spLocks noChangeArrowheads="1"/>
          </p:cNvSpPr>
          <p:nvPr/>
        </p:nvSpPr>
        <p:spPr bwMode="auto">
          <a:xfrm rot="-2140675">
            <a:off x="3892550" y="3343275"/>
            <a:ext cx="360363" cy="576263"/>
          </a:xfrm>
          <a:prstGeom prst="downArrow">
            <a:avLst>
              <a:gd name="adj1" fmla="val 50000"/>
              <a:gd name="adj2" fmla="val 39978"/>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76" name="AutoShape 16"/>
          <p:cNvSpPr>
            <a:spLocks noChangeArrowheads="1"/>
          </p:cNvSpPr>
          <p:nvPr/>
        </p:nvSpPr>
        <p:spPr bwMode="auto">
          <a:xfrm rot="-1409394">
            <a:off x="4614863" y="3490913"/>
            <a:ext cx="360362" cy="649287"/>
          </a:xfrm>
          <a:prstGeom prst="downArrow">
            <a:avLst>
              <a:gd name="adj1" fmla="val 50000"/>
              <a:gd name="adj2" fmla="val 45044"/>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1" name="AutoShape 21"/>
          <p:cNvSpPr>
            <a:spLocks noChangeArrowheads="1"/>
          </p:cNvSpPr>
          <p:nvPr/>
        </p:nvSpPr>
        <p:spPr bwMode="auto">
          <a:xfrm rot="1116077">
            <a:off x="4499087" y="4101587"/>
            <a:ext cx="360362" cy="688324"/>
          </a:xfrm>
          <a:prstGeom prst="downArrow">
            <a:avLst>
              <a:gd name="adj1" fmla="val 50000"/>
              <a:gd name="adj2" fmla="val 30066"/>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4" name="AutoShape 24"/>
          <p:cNvSpPr>
            <a:spLocks noChangeArrowheads="1"/>
          </p:cNvSpPr>
          <p:nvPr/>
        </p:nvSpPr>
        <p:spPr bwMode="auto">
          <a:xfrm>
            <a:off x="6156325" y="2133600"/>
            <a:ext cx="360363" cy="1008063"/>
          </a:xfrm>
          <a:prstGeom prst="downArrow">
            <a:avLst>
              <a:gd name="adj1" fmla="val 50000"/>
              <a:gd name="adj2" fmla="val 69934"/>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5" name="AutoShape 25"/>
          <p:cNvSpPr>
            <a:spLocks noChangeArrowheads="1"/>
          </p:cNvSpPr>
          <p:nvPr/>
        </p:nvSpPr>
        <p:spPr bwMode="auto">
          <a:xfrm>
            <a:off x="6516688" y="2133600"/>
            <a:ext cx="360362" cy="1079500"/>
          </a:xfrm>
          <a:prstGeom prst="downArrow">
            <a:avLst>
              <a:gd name="adj1" fmla="val 50000"/>
              <a:gd name="adj2" fmla="val 74890"/>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8" name="AutoShape 28"/>
          <p:cNvSpPr>
            <a:spLocks noChangeArrowheads="1"/>
          </p:cNvSpPr>
          <p:nvPr/>
        </p:nvSpPr>
        <p:spPr bwMode="auto">
          <a:xfrm rot="2583410">
            <a:off x="5003800" y="620713"/>
            <a:ext cx="773113" cy="2808287"/>
          </a:xfrm>
          <a:prstGeom prst="downArrow">
            <a:avLst>
              <a:gd name="adj1" fmla="val 50000"/>
              <a:gd name="adj2" fmla="val 90811"/>
            </a:avLst>
          </a:prstGeom>
          <a:solidFill>
            <a:srgbClr val="FF0000">
              <a:alpha val="58823"/>
            </a:srgbClr>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88"/>
                                        </p:tgtEl>
                                        <p:attrNameLst>
                                          <p:attrName>style.visibility</p:attrName>
                                        </p:attrNameLst>
                                      </p:cBhvr>
                                      <p:to>
                                        <p:strVal val="visible"/>
                                      </p:to>
                                    </p:set>
                                    <p:animEffect transition="in" filter="wipe(up)">
                                      <p:cBhvr>
                                        <p:cTn id="7" dur="1000"/>
                                        <p:tgtEl>
                                          <p:spTgt spid="4098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0985"/>
                                        </p:tgtEl>
                                        <p:attrNameLst>
                                          <p:attrName>style.visibility</p:attrName>
                                        </p:attrNameLst>
                                      </p:cBhvr>
                                      <p:to>
                                        <p:strVal val="visible"/>
                                      </p:to>
                                    </p:set>
                                    <p:anim calcmode="lin" valueType="num">
                                      <p:cBhvr>
                                        <p:cTn id="12" dur="500" fill="hold"/>
                                        <p:tgtEl>
                                          <p:spTgt spid="40985"/>
                                        </p:tgtEl>
                                        <p:attrNameLst>
                                          <p:attrName>ppt_w</p:attrName>
                                        </p:attrNameLst>
                                      </p:cBhvr>
                                      <p:tavLst>
                                        <p:tav tm="0">
                                          <p:val>
                                            <p:fltVal val="0"/>
                                          </p:val>
                                        </p:tav>
                                        <p:tav tm="100000">
                                          <p:val>
                                            <p:strVal val="#ppt_w"/>
                                          </p:val>
                                        </p:tav>
                                      </p:tavLst>
                                    </p:anim>
                                    <p:anim calcmode="lin" valueType="num">
                                      <p:cBhvr>
                                        <p:cTn id="13" dur="500" fill="hold"/>
                                        <p:tgtEl>
                                          <p:spTgt spid="4098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40984"/>
                                        </p:tgtEl>
                                        <p:attrNameLst>
                                          <p:attrName>style.visibility</p:attrName>
                                        </p:attrNameLst>
                                      </p:cBhvr>
                                      <p:to>
                                        <p:strVal val="visible"/>
                                      </p:to>
                                    </p:set>
                                    <p:anim calcmode="lin" valueType="num">
                                      <p:cBhvr>
                                        <p:cTn id="16" dur="500" fill="hold"/>
                                        <p:tgtEl>
                                          <p:spTgt spid="40984"/>
                                        </p:tgtEl>
                                        <p:attrNameLst>
                                          <p:attrName>ppt_w</p:attrName>
                                        </p:attrNameLst>
                                      </p:cBhvr>
                                      <p:tavLst>
                                        <p:tav tm="0">
                                          <p:val>
                                            <p:fltVal val="0"/>
                                          </p:val>
                                        </p:tav>
                                        <p:tav tm="100000">
                                          <p:val>
                                            <p:strVal val="#ppt_w"/>
                                          </p:val>
                                        </p:tav>
                                      </p:tavLst>
                                    </p:anim>
                                    <p:anim calcmode="lin" valueType="num">
                                      <p:cBhvr>
                                        <p:cTn id="17" dur="500" fill="hold"/>
                                        <p:tgtEl>
                                          <p:spTgt spid="4098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40967"/>
                                        </p:tgtEl>
                                        <p:attrNameLst>
                                          <p:attrName>style.visibility</p:attrName>
                                        </p:attrNameLst>
                                      </p:cBhvr>
                                      <p:to>
                                        <p:strVal val="visible"/>
                                      </p:to>
                                    </p:set>
                                    <p:anim calcmode="lin" valueType="num">
                                      <p:cBhvr>
                                        <p:cTn id="22" dur="500" fill="hold"/>
                                        <p:tgtEl>
                                          <p:spTgt spid="40967"/>
                                        </p:tgtEl>
                                        <p:attrNameLst>
                                          <p:attrName>ppt_w</p:attrName>
                                        </p:attrNameLst>
                                      </p:cBhvr>
                                      <p:tavLst>
                                        <p:tav tm="0">
                                          <p:val>
                                            <p:fltVal val="0"/>
                                          </p:val>
                                        </p:tav>
                                        <p:tav tm="100000">
                                          <p:val>
                                            <p:strVal val="#ppt_w"/>
                                          </p:val>
                                        </p:tav>
                                      </p:tavLst>
                                    </p:anim>
                                    <p:anim calcmode="lin" valueType="num">
                                      <p:cBhvr>
                                        <p:cTn id="23" dur="500" fill="hold"/>
                                        <p:tgtEl>
                                          <p:spTgt spid="40967"/>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40971"/>
                                        </p:tgtEl>
                                        <p:attrNameLst>
                                          <p:attrName>style.visibility</p:attrName>
                                        </p:attrNameLst>
                                      </p:cBhvr>
                                      <p:to>
                                        <p:strVal val="visible"/>
                                      </p:to>
                                    </p:set>
                                    <p:anim calcmode="lin" valueType="num">
                                      <p:cBhvr>
                                        <p:cTn id="26" dur="500" fill="hold"/>
                                        <p:tgtEl>
                                          <p:spTgt spid="40971"/>
                                        </p:tgtEl>
                                        <p:attrNameLst>
                                          <p:attrName>ppt_w</p:attrName>
                                        </p:attrNameLst>
                                      </p:cBhvr>
                                      <p:tavLst>
                                        <p:tav tm="0">
                                          <p:val>
                                            <p:fltVal val="0"/>
                                          </p:val>
                                        </p:tav>
                                        <p:tav tm="100000">
                                          <p:val>
                                            <p:strVal val="#ppt_w"/>
                                          </p:val>
                                        </p:tav>
                                      </p:tavLst>
                                    </p:anim>
                                    <p:anim calcmode="lin" valueType="num">
                                      <p:cBhvr>
                                        <p:cTn id="27" dur="500" fill="hold"/>
                                        <p:tgtEl>
                                          <p:spTgt spid="40971"/>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40972"/>
                                        </p:tgtEl>
                                        <p:attrNameLst>
                                          <p:attrName>style.visibility</p:attrName>
                                        </p:attrNameLst>
                                      </p:cBhvr>
                                      <p:to>
                                        <p:strVal val="visible"/>
                                      </p:to>
                                    </p:set>
                                    <p:anim calcmode="lin" valueType="num">
                                      <p:cBhvr>
                                        <p:cTn id="30" dur="500" fill="hold"/>
                                        <p:tgtEl>
                                          <p:spTgt spid="40972"/>
                                        </p:tgtEl>
                                        <p:attrNameLst>
                                          <p:attrName>ppt_w</p:attrName>
                                        </p:attrNameLst>
                                      </p:cBhvr>
                                      <p:tavLst>
                                        <p:tav tm="0">
                                          <p:val>
                                            <p:fltVal val="0"/>
                                          </p:val>
                                        </p:tav>
                                        <p:tav tm="100000">
                                          <p:val>
                                            <p:strVal val="#ppt_w"/>
                                          </p:val>
                                        </p:tav>
                                      </p:tavLst>
                                    </p:anim>
                                    <p:anim calcmode="lin" valueType="num">
                                      <p:cBhvr>
                                        <p:cTn id="31" dur="500" fill="hold"/>
                                        <p:tgtEl>
                                          <p:spTgt spid="40972"/>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40973"/>
                                        </p:tgtEl>
                                        <p:attrNameLst>
                                          <p:attrName>style.visibility</p:attrName>
                                        </p:attrNameLst>
                                      </p:cBhvr>
                                      <p:to>
                                        <p:strVal val="visible"/>
                                      </p:to>
                                    </p:set>
                                    <p:anim calcmode="lin" valueType="num">
                                      <p:cBhvr>
                                        <p:cTn id="34" dur="500" fill="hold"/>
                                        <p:tgtEl>
                                          <p:spTgt spid="40973"/>
                                        </p:tgtEl>
                                        <p:attrNameLst>
                                          <p:attrName>ppt_w</p:attrName>
                                        </p:attrNameLst>
                                      </p:cBhvr>
                                      <p:tavLst>
                                        <p:tav tm="0">
                                          <p:val>
                                            <p:fltVal val="0"/>
                                          </p:val>
                                        </p:tav>
                                        <p:tav tm="100000">
                                          <p:val>
                                            <p:strVal val="#ppt_w"/>
                                          </p:val>
                                        </p:tav>
                                      </p:tavLst>
                                    </p:anim>
                                    <p:anim calcmode="lin" valueType="num">
                                      <p:cBhvr>
                                        <p:cTn id="35" dur="500" fill="hold"/>
                                        <p:tgtEl>
                                          <p:spTgt spid="4097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40974"/>
                                        </p:tgtEl>
                                        <p:attrNameLst>
                                          <p:attrName>style.visibility</p:attrName>
                                        </p:attrNameLst>
                                      </p:cBhvr>
                                      <p:to>
                                        <p:strVal val="visible"/>
                                      </p:to>
                                    </p:set>
                                    <p:anim calcmode="lin" valueType="num">
                                      <p:cBhvr>
                                        <p:cTn id="40" dur="500" fill="hold"/>
                                        <p:tgtEl>
                                          <p:spTgt spid="40974"/>
                                        </p:tgtEl>
                                        <p:attrNameLst>
                                          <p:attrName>ppt_w</p:attrName>
                                        </p:attrNameLst>
                                      </p:cBhvr>
                                      <p:tavLst>
                                        <p:tav tm="0">
                                          <p:val>
                                            <p:fltVal val="0"/>
                                          </p:val>
                                        </p:tav>
                                        <p:tav tm="100000">
                                          <p:val>
                                            <p:strVal val="#ppt_w"/>
                                          </p:val>
                                        </p:tav>
                                      </p:tavLst>
                                    </p:anim>
                                    <p:anim calcmode="lin" valueType="num">
                                      <p:cBhvr>
                                        <p:cTn id="41" dur="500" fill="hold"/>
                                        <p:tgtEl>
                                          <p:spTgt spid="40974"/>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40975"/>
                                        </p:tgtEl>
                                        <p:attrNameLst>
                                          <p:attrName>style.visibility</p:attrName>
                                        </p:attrNameLst>
                                      </p:cBhvr>
                                      <p:to>
                                        <p:strVal val="visible"/>
                                      </p:to>
                                    </p:set>
                                    <p:anim calcmode="lin" valueType="num">
                                      <p:cBhvr>
                                        <p:cTn id="44" dur="500" fill="hold"/>
                                        <p:tgtEl>
                                          <p:spTgt spid="40975"/>
                                        </p:tgtEl>
                                        <p:attrNameLst>
                                          <p:attrName>ppt_w</p:attrName>
                                        </p:attrNameLst>
                                      </p:cBhvr>
                                      <p:tavLst>
                                        <p:tav tm="0">
                                          <p:val>
                                            <p:fltVal val="0"/>
                                          </p:val>
                                        </p:tav>
                                        <p:tav tm="100000">
                                          <p:val>
                                            <p:strVal val="#ppt_w"/>
                                          </p:val>
                                        </p:tav>
                                      </p:tavLst>
                                    </p:anim>
                                    <p:anim calcmode="lin" valueType="num">
                                      <p:cBhvr>
                                        <p:cTn id="45" dur="500" fill="hold"/>
                                        <p:tgtEl>
                                          <p:spTgt spid="40975"/>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40976"/>
                                        </p:tgtEl>
                                        <p:attrNameLst>
                                          <p:attrName>style.visibility</p:attrName>
                                        </p:attrNameLst>
                                      </p:cBhvr>
                                      <p:to>
                                        <p:strVal val="visible"/>
                                      </p:to>
                                    </p:set>
                                    <p:anim calcmode="lin" valueType="num">
                                      <p:cBhvr>
                                        <p:cTn id="48" dur="500" fill="hold"/>
                                        <p:tgtEl>
                                          <p:spTgt spid="40976"/>
                                        </p:tgtEl>
                                        <p:attrNameLst>
                                          <p:attrName>ppt_w</p:attrName>
                                        </p:attrNameLst>
                                      </p:cBhvr>
                                      <p:tavLst>
                                        <p:tav tm="0">
                                          <p:val>
                                            <p:fltVal val="0"/>
                                          </p:val>
                                        </p:tav>
                                        <p:tav tm="100000">
                                          <p:val>
                                            <p:strVal val="#ppt_w"/>
                                          </p:val>
                                        </p:tav>
                                      </p:tavLst>
                                    </p:anim>
                                    <p:anim calcmode="lin" valueType="num">
                                      <p:cBhvr>
                                        <p:cTn id="49" dur="500" fill="hold"/>
                                        <p:tgtEl>
                                          <p:spTgt spid="40976"/>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40981"/>
                                        </p:tgtEl>
                                        <p:attrNameLst>
                                          <p:attrName>style.visibility</p:attrName>
                                        </p:attrNameLst>
                                      </p:cBhvr>
                                      <p:to>
                                        <p:strVal val="visible"/>
                                      </p:to>
                                    </p:set>
                                    <p:anim calcmode="lin" valueType="num">
                                      <p:cBhvr>
                                        <p:cTn id="54" dur="500" fill="hold"/>
                                        <p:tgtEl>
                                          <p:spTgt spid="40981"/>
                                        </p:tgtEl>
                                        <p:attrNameLst>
                                          <p:attrName>ppt_w</p:attrName>
                                        </p:attrNameLst>
                                      </p:cBhvr>
                                      <p:tavLst>
                                        <p:tav tm="0">
                                          <p:val>
                                            <p:fltVal val="0"/>
                                          </p:val>
                                        </p:tav>
                                        <p:tav tm="100000">
                                          <p:val>
                                            <p:strVal val="#ppt_w"/>
                                          </p:val>
                                        </p:tav>
                                      </p:tavLst>
                                    </p:anim>
                                    <p:anim calcmode="lin" valueType="num">
                                      <p:cBhvr>
                                        <p:cTn id="55" dur="500" fill="hold"/>
                                        <p:tgtEl>
                                          <p:spTgt spid="409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71" grpId="0" animBg="1"/>
      <p:bldP spid="40972" grpId="0" animBg="1"/>
      <p:bldP spid="40973" grpId="0" animBg="1"/>
      <p:bldP spid="40974" grpId="0" animBg="1"/>
      <p:bldP spid="40975" grpId="0" animBg="1"/>
      <p:bldP spid="40976" grpId="0" animBg="1"/>
      <p:bldP spid="40981" grpId="0" animBg="1"/>
      <p:bldP spid="40984" grpId="0" animBg="1"/>
      <p:bldP spid="40985" grpId="0" animBg="1"/>
      <p:bldP spid="409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3" descr="Рисунок7"/>
          <p:cNvPicPr>
            <a:picLocks noChangeAspect="1" noChangeArrowheads="1"/>
          </p:cNvPicPr>
          <p:nvPr/>
        </p:nvPicPr>
        <p:blipFill>
          <a:blip r:embed="rId2">
            <a:lum bright="-10000" contrast="10000"/>
          </a:blip>
          <a:srcRect/>
          <a:stretch>
            <a:fillRect/>
          </a:stretch>
        </p:blipFill>
        <p:spPr bwMode="auto">
          <a:xfrm>
            <a:off x="2643174" y="714356"/>
            <a:ext cx="4259182" cy="5370253"/>
          </a:xfrm>
          <a:prstGeom prst="rect">
            <a:avLst/>
          </a:prstGeom>
          <a:ln w="38100" cap="sq">
            <a:solidFill>
              <a:schemeClr val="accent1"/>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a:scene3d>
            <a:camera prst="orthographicFront"/>
            <a:lightRig rig="threePt" dir="t"/>
          </a:scene3d>
          <a:sp3d>
            <a:bevelT w="114300" prst="artDeco"/>
          </a:sp3d>
        </p:spPr>
      </p:pic>
      <p:pic>
        <p:nvPicPr>
          <p:cNvPr id="3" name="Рисунок 2" descr="500px-Gurko_Iosif_Vladimirovich.jpg"/>
          <p:cNvPicPr>
            <a:picLocks noChangeAspect="1"/>
          </p:cNvPicPr>
          <p:nvPr/>
        </p:nvPicPr>
        <p:blipFill>
          <a:blip r:embed="rId3"/>
          <a:stretch>
            <a:fillRect/>
          </a:stretch>
        </p:blipFill>
        <p:spPr>
          <a:xfrm>
            <a:off x="142845" y="0"/>
            <a:ext cx="2083588" cy="2500306"/>
          </a:xfrm>
          <a:prstGeom prst="roundRect">
            <a:avLst/>
          </a:prstGeom>
          <a:effectLst>
            <a:glow rad="228600">
              <a:schemeClr val="accent4">
                <a:satMod val="175000"/>
                <a:alpha val="40000"/>
              </a:schemeClr>
            </a:glow>
          </a:effectLst>
        </p:spPr>
      </p:pic>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57" name="Picture 1" descr="picture"/>
          <p:cNvPicPr preferRelativeResize="0">
            <a:picLocks noChangeArrowheads="1"/>
          </p:cNvPicPr>
          <p:nvPr/>
        </p:nvPicPr>
        <p:blipFill>
          <a:blip r:embed="rId4">
            <a:lum bright="-40000" contrast="40000"/>
          </a:blip>
          <a:srcRect/>
          <a:stretch>
            <a:fillRect/>
          </a:stretch>
        </p:blipFill>
        <p:spPr bwMode="auto">
          <a:xfrm>
            <a:off x="0" y="0"/>
            <a:ext cx="9366250" cy="6540500"/>
          </a:xfrm>
          <a:custGeom>
            <a:avLst/>
            <a:gdLst/>
            <a:ahLst/>
            <a:cxnLst/>
            <a:rect l="0" t="0" r="r" b="b"/>
            <a:pathLst/>
          </a:custGeom>
          <a:solidFill>
            <a:srgbClr val="FFFFFF"/>
          </a:solidFill>
          <a:ln w="9525">
            <a:solidFill>
              <a:srgbClr val="000000"/>
            </a:solidFill>
            <a:round/>
            <a:headEnd/>
            <a:tailEnd/>
          </a:ln>
        </p:spPr>
      </p:pic>
      <p:sp>
        <p:nvSpPr>
          <p:cNvPr id="8" name="Прямоугольник 7"/>
          <p:cNvSpPr/>
          <p:nvPr/>
        </p:nvSpPr>
        <p:spPr>
          <a:xfrm>
            <a:off x="214282" y="2071678"/>
            <a:ext cx="1691489" cy="369332"/>
          </a:xfrm>
          <a:prstGeom prst="rect">
            <a:avLst/>
          </a:prstGeom>
        </p:spPr>
        <p:txBody>
          <a:bodyPr wrap="none">
            <a:spAutoFit/>
          </a:bodyPr>
          <a:lstStyle/>
          <a:p>
            <a:r>
              <a:rPr lang="ru-RU" b="1" dirty="0" smtClean="0">
                <a:solidFill>
                  <a:srgbClr val="FF0000"/>
                </a:solidFill>
                <a:latin typeface="Arial Black" pitchFamily="34" charset="0"/>
              </a:rPr>
              <a:t>Гурко И.В.  </a:t>
            </a:r>
            <a:endParaRPr lang="ru-RU" dirty="0">
              <a:solidFill>
                <a:srgbClr val="FF0000"/>
              </a:solidFill>
            </a:endParaRPr>
          </a:p>
        </p:txBody>
      </p:sp>
      <p:pic>
        <p:nvPicPr>
          <p:cNvPr id="11" name="Рисунок 10" descr="Skobelev.jpg"/>
          <p:cNvPicPr>
            <a:picLocks noChangeAspect="1"/>
          </p:cNvPicPr>
          <p:nvPr/>
        </p:nvPicPr>
        <p:blipFill>
          <a:blip r:embed="rId5"/>
          <a:stretch>
            <a:fillRect/>
          </a:stretch>
        </p:blipFill>
        <p:spPr>
          <a:xfrm>
            <a:off x="7259168" y="214290"/>
            <a:ext cx="1873874" cy="2428892"/>
          </a:xfrm>
          <a:prstGeom prst="roundRect">
            <a:avLst/>
          </a:prstGeom>
          <a:effectLst>
            <a:glow rad="228600">
              <a:schemeClr val="accent2">
                <a:satMod val="175000"/>
                <a:alpha val="40000"/>
              </a:schemeClr>
            </a:glow>
          </a:effectLst>
        </p:spPr>
      </p:pic>
      <p:sp>
        <p:nvSpPr>
          <p:cNvPr id="12" name="Прямоугольник 11"/>
          <p:cNvSpPr/>
          <p:nvPr/>
        </p:nvSpPr>
        <p:spPr>
          <a:xfrm>
            <a:off x="7234503" y="2285992"/>
            <a:ext cx="1717137" cy="307777"/>
          </a:xfrm>
          <a:prstGeom prst="rect">
            <a:avLst/>
          </a:prstGeom>
        </p:spPr>
        <p:txBody>
          <a:bodyPr wrap="none">
            <a:spAutoFit/>
          </a:bodyPr>
          <a:lstStyle/>
          <a:p>
            <a:r>
              <a:rPr lang="ru-RU" sz="1400" b="1" dirty="0" smtClean="0">
                <a:solidFill>
                  <a:srgbClr val="FF0000"/>
                </a:solidFill>
                <a:latin typeface="Arial Black" pitchFamily="34" charset="0"/>
              </a:rPr>
              <a:t>Скобелев М.Д. </a:t>
            </a:r>
            <a:endParaRPr lang="ru-RU" sz="1400" dirty="0">
              <a:solidFill>
                <a:srgbClr val="FF0000"/>
              </a:solidFill>
            </a:endParaRPr>
          </a:p>
        </p:txBody>
      </p:sp>
      <p:pic>
        <p:nvPicPr>
          <p:cNvPr id="13" name="Рисунок 12" descr="Eduardas-Totlebenas.jpg"/>
          <p:cNvPicPr>
            <a:picLocks noChangeAspect="1"/>
          </p:cNvPicPr>
          <p:nvPr/>
        </p:nvPicPr>
        <p:blipFill>
          <a:blip r:embed="rId6"/>
          <a:stretch>
            <a:fillRect/>
          </a:stretch>
        </p:blipFill>
        <p:spPr>
          <a:xfrm>
            <a:off x="142844" y="4143381"/>
            <a:ext cx="1898335" cy="2714619"/>
          </a:xfrm>
          <a:prstGeom prst="roundRect">
            <a:avLst/>
          </a:prstGeom>
          <a:effectLst>
            <a:glow rad="228600">
              <a:schemeClr val="accent1">
                <a:satMod val="175000"/>
                <a:alpha val="40000"/>
              </a:schemeClr>
            </a:glow>
          </a:effectLst>
        </p:spPr>
      </p:pic>
      <p:sp>
        <p:nvSpPr>
          <p:cNvPr id="14" name="Прямоугольник 13"/>
          <p:cNvSpPr/>
          <p:nvPr/>
        </p:nvSpPr>
        <p:spPr>
          <a:xfrm>
            <a:off x="142844" y="6357958"/>
            <a:ext cx="2021707" cy="369332"/>
          </a:xfrm>
          <a:prstGeom prst="rect">
            <a:avLst/>
          </a:prstGeom>
        </p:spPr>
        <p:txBody>
          <a:bodyPr wrap="none">
            <a:spAutoFit/>
          </a:bodyPr>
          <a:lstStyle/>
          <a:p>
            <a:r>
              <a:rPr lang="ru-RU" b="1" dirty="0" smtClean="0">
                <a:solidFill>
                  <a:srgbClr val="FF0000"/>
                </a:solidFill>
                <a:latin typeface="Arial Black" pitchFamily="34" charset="0"/>
              </a:rPr>
              <a:t>Тотлебен Э.И.</a:t>
            </a:r>
            <a:endParaRPr lang="ru-RU" dirty="0">
              <a:solidFill>
                <a:srgbClr val="FF0000"/>
              </a:solidFill>
            </a:endParaRPr>
          </a:p>
        </p:txBody>
      </p:sp>
      <p:sp>
        <p:nvSpPr>
          <p:cNvPr id="15" name="Прямоугольник 14"/>
          <p:cNvSpPr/>
          <p:nvPr/>
        </p:nvSpPr>
        <p:spPr>
          <a:xfrm>
            <a:off x="214282" y="3714752"/>
            <a:ext cx="2423227" cy="276999"/>
          </a:xfrm>
          <a:prstGeom prst="rect">
            <a:avLst/>
          </a:prstGeom>
        </p:spPr>
        <p:txBody>
          <a:bodyPr wrap="none">
            <a:spAutoFit/>
          </a:bodyPr>
          <a:lstStyle/>
          <a:p>
            <a:r>
              <a:rPr lang="ru-RU" sz="1200" b="1" dirty="0" smtClean="0">
                <a:solidFill>
                  <a:srgbClr val="FF0000"/>
                </a:solidFill>
              </a:rPr>
              <a:t>8 июля – 28 ноября 1877 года</a:t>
            </a:r>
            <a:endParaRPr lang="ru-RU" sz="1200" b="1" dirty="0">
              <a:solidFill>
                <a:srgbClr val="FF0000"/>
              </a:solidFill>
            </a:endParaRPr>
          </a:p>
        </p:txBody>
      </p:sp>
      <p:sp>
        <p:nvSpPr>
          <p:cNvPr id="16" name="Прямоугольник 15"/>
          <p:cNvSpPr/>
          <p:nvPr/>
        </p:nvSpPr>
        <p:spPr>
          <a:xfrm>
            <a:off x="5893280" y="4286256"/>
            <a:ext cx="3250720" cy="307777"/>
          </a:xfrm>
          <a:prstGeom prst="rect">
            <a:avLst/>
          </a:prstGeom>
        </p:spPr>
        <p:txBody>
          <a:bodyPr wrap="square">
            <a:spAutoFit/>
          </a:bodyPr>
          <a:lstStyle/>
          <a:p>
            <a:r>
              <a:rPr lang="ru-RU" sz="1400" b="1" dirty="0" smtClean="0">
                <a:solidFill>
                  <a:srgbClr val="FF0000"/>
                </a:solidFill>
              </a:rPr>
              <a:t>8 августа – 28 декабря 1877 года</a:t>
            </a:r>
            <a:endParaRPr lang="ru-RU"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additive="base">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linds(horizontal)">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71563" y="1285875"/>
            <a:ext cx="7072312" cy="461963"/>
          </a:xfrm>
          <a:prstGeom prst="rect">
            <a:avLst/>
          </a:prstGeom>
          <a:noFill/>
        </p:spPr>
        <p:txBody>
          <a:bodyPr>
            <a:spAutoFit/>
          </a:bodyPr>
          <a:lstStyle/>
          <a:p>
            <a:pPr fontAlgn="auto">
              <a:spcBef>
                <a:spcPts val="0"/>
              </a:spcBef>
              <a:spcAft>
                <a:spcPts val="0"/>
              </a:spcAft>
              <a:defRPr/>
            </a:pPr>
            <a:endParaRPr lang="ru-RU" sz="2400" b="1" dirty="0">
              <a:solidFill>
                <a:schemeClr val="accent1">
                  <a:lumMod val="50000"/>
                </a:schemeClr>
              </a:solidFill>
              <a:latin typeface="Arial" pitchFamily="34" charset="0"/>
            </a:endParaRPr>
          </a:p>
        </p:txBody>
      </p:sp>
      <p:sp>
        <p:nvSpPr>
          <p:cNvPr id="19459" name="AutoShape 2" descr="Крестьян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9462" name="Прямоугольник 7"/>
          <p:cNvSpPr>
            <a:spLocks noChangeArrowheads="1"/>
          </p:cNvSpPr>
          <p:nvPr/>
        </p:nvSpPr>
        <p:spPr bwMode="auto">
          <a:xfrm>
            <a:off x="2214563" y="6211888"/>
            <a:ext cx="4572000" cy="646112"/>
          </a:xfrm>
          <a:prstGeom prst="rect">
            <a:avLst/>
          </a:prstGeom>
          <a:noFill/>
          <a:ln w="9525">
            <a:noFill/>
            <a:miter lim="800000"/>
            <a:headEnd/>
            <a:tailEnd/>
          </a:ln>
        </p:spPr>
        <p:txBody>
          <a:bodyPr>
            <a:spAutoFit/>
          </a:bodyPr>
          <a:lstStyle/>
          <a:p>
            <a:pPr algn="ctr"/>
            <a:r>
              <a:rPr lang="ru-RU" b="1" dirty="0">
                <a:solidFill>
                  <a:srgbClr val="002060"/>
                </a:solidFill>
              </a:rPr>
              <a:t>В.Верещагин.</a:t>
            </a:r>
          </a:p>
          <a:p>
            <a:pPr algn="ctr"/>
            <a:r>
              <a:rPr lang="ru-RU" b="1" dirty="0" smtClean="0">
                <a:solidFill>
                  <a:srgbClr val="002060"/>
                </a:solidFill>
              </a:rPr>
              <a:t>«На </a:t>
            </a:r>
            <a:r>
              <a:rPr lang="ru-RU" b="1" dirty="0">
                <a:solidFill>
                  <a:srgbClr val="002060"/>
                </a:solidFill>
              </a:rPr>
              <a:t>Шипке все </a:t>
            </a:r>
            <a:r>
              <a:rPr lang="ru-RU" b="1" dirty="0" smtClean="0">
                <a:solidFill>
                  <a:srgbClr val="002060"/>
                </a:solidFill>
              </a:rPr>
              <a:t>спокойно»</a:t>
            </a:r>
            <a:endParaRPr lang="ru-RU" b="1" dirty="0">
              <a:solidFill>
                <a:srgbClr val="002060"/>
              </a:solidFill>
            </a:endParaRPr>
          </a:p>
        </p:txBody>
      </p:sp>
      <p:grpSp>
        <p:nvGrpSpPr>
          <p:cNvPr id="2" name="Группа 10"/>
          <p:cNvGrpSpPr>
            <a:grpSpLocks/>
          </p:cNvGrpSpPr>
          <p:nvPr/>
        </p:nvGrpSpPr>
        <p:grpSpPr bwMode="auto">
          <a:xfrm>
            <a:off x="214282" y="214290"/>
            <a:ext cx="8643997" cy="5857916"/>
            <a:chOff x="1071538" y="2857495"/>
            <a:chExt cx="5429288" cy="2571769"/>
          </a:xfrm>
          <a:scene3d>
            <a:camera prst="orthographicFront">
              <a:rot lat="0" lon="0" rev="0"/>
            </a:camera>
            <a:lightRig rig="balanced" dir="t">
              <a:rot lat="0" lon="0" rev="8700000"/>
            </a:lightRig>
          </a:scene3d>
        </p:grpSpPr>
        <p:pic>
          <p:nvPicPr>
            <p:cNvPr id="38914" name="Picture 2" descr="http://z1.foto.rambler.ru/public/dima_4udik/27/7/1-web.jpg"/>
            <p:cNvPicPr>
              <a:picLocks noChangeAspect="1" noChangeArrowheads="1"/>
            </p:cNvPicPr>
            <p:nvPr/>
          </p:nvPicPr>
          <p:blipFill>
            <a:blip r:embed="rId3"/>
            <a:srcRect/>
            <a:stretch>
              <a:fillRect/>
            </a:stretch>
          </p:blipFill>
          <p:spPr bwMode="auto">
            <a:xfrm>
              <a:off x="1071538" y="2857495"/>
              <a:ext cx="1771805" cy="2571769"/>
            </a:xfrm>
            <a:prstGeom prst="rect">
              <a:avLst/>
            </a:prstGeom>
            <a:noFill/>
            <a:ln w="38100" cap="sq">
              <a:noFill/>
              <a:miter lim="800000"/>
              <a:headEnd/>
              <a:tailEnd/>
            </a:ln>
            <a:effectLst>
              <a:outerShdw blurRad="44450" dist="27940" dir="5400000" algn="ctr">
                <a:srgbClr val="000000">
                  <a:alpha val="32000"/>
                </a:srgbClr>
              </a:outerShdw>
            </a:effectLst>
            <a:sp3d>
              <a:bevelT w="190500" h="38100"/>
            </a:sp3d>
          </p:spPr>
        </p:pic>
        <p:pic>
          <p:nvPicPr>
            <p:cNvPr id="38916" name="Picture 4" descr="http://realgallery.ru/copy_pictures/big/1043101.jpg?14.09.10.10.49.47"/>
            <p:cNvPicPr>
              <a:picLocks noChangeAspect="1" noChangeArrowheads="1"/>
            </p:cNvPicPr>
            <p:nvPr/>
          </p:nvPicPr>
          <p:blipFill>
            <a:blip r:embed="rId4"/>
            <a:srcRect/>
            <a:stretch>
              <a:fillRect/>
            </a:stretch>
          </p:blipFill>
          <p:spPr bwMode="auto">
            <a:xfrm>
              <a:off x="2856899" y="2857495"/>
              <a:ext cx="1800273" cy="2571769"/>
            </a:xfrm>
            <a:prstGeom prst="rect">
              <a:avLst/>
            </a:prstGeom>
            <a:noFill/>
            <a:ln w="38100" cap="sq">
              <a:noFill/>
              <a:miter lim="800000"/>
              <a:headEnd/>
              <a:tailEnd/>
            </a:ln>
            <a:effectLst>
              <a:outerShdw blurRad="44450" dist="27940" dir="5400000" algn="ctr">
                <a:srgbClr val="000000">
                  <a:alpha val="32000"/>
                </a:srgbClr>
              </a:outerShdw>
            </a:effectLst>
            <a:sp3d>
              <a:bevelT w="190500" h="38100"/>
            </a:sp3d>
          </p:spPr>
        </p:pic>
        <p:pic>
          <p:nvPicPr>
            <p:cNvPr id="38918" name="Picture 6" descr="Картинка 3 из 8">
              <a:hlinkClick r:id="rId5"/>
            </p:cNvPr>
            <p:cNvPicPr>
              <a:picLocks noChangeAspect="1" noChangeArrowheads="1"/>
            </p:cNvPicPr>
            <p:nvPr/>
          </p:nvPicPr>
          <p:blipFill>
            <a:blip r:embed="rId6"/>
            <a:srcRect/>
            <a:stretch>
              <a:fillRect/>
            </a:stretch>
          </p:blipFill>
          <p:spPr bwMode="auto">
            <a:xfrm>
              <a:off x="4643616" y="2857495"/>
              <a:ext cx="1857210" cy="2571769"/>
            </a:xfrm>
            <a:prstGeom prst="rect">
              <a:avLst/>
            </a:prstGeom>
            <a:noFill/>
            <a:ln w="38100" cap="sq">
              <a:noFill/>
              <a:miter lim="800000"/>
              <a:headEnd/>
              <a:tailEnd/>
            </a:ln>
            <a:effectLst>
              <a:outerShdw blurRad="44450" dist="27940" dir="5400000" algn="ctr">
                <a:srgbClr val="000000">
                  <a:alpha val="32000"/>
                </a:srgbClr>
              </a:outerShdw>
            </a:effectLst>
            <a:sp3d>
              <a:bevelT w="190500" h="38100"/>
            </a:sp3d>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2ab29c3400cc9110e66eab9524184e.jpg"/>
          <p:cNvPicPr>
            <a:picLocks noGrp="1" noChangeAspect="1"/>
          </p:cNvPicPr>
          <p:nvPr>
            <p:ph idx="1"/>
          </p:nvPr>
        </p:nvPicPr>
        <p:blipFill>
          <a:blip r:embed="rId2"/>
          <a:stretch>
            <a:fillRect/>
          </a:stretch>
        </p:blipFill>
        <p:spPr>
          <a:xfrm>
            <a:off x="285720" y="142852"/>
            <a:ext cx="8429684" cy="6465215"/>
          </a:xfrm>
          <a:scene3d>
            <a:camera prst="orthographicFront"/>
            <a:lightRig rig="threePt" dir="t"/>
          </a:scene3d>
          <a:sp3d>
            <a:bevelT w="101600" prst="riblet"/>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Безымянный2"/>
          <p:cNvPicPr>
            <a:picLocks noGrp="1" noChangeAspect="1" noChangeArrowheads="1"/>
          </p:cNvPicPr>
          <p:nvPr>
            <p:ph/>
          </p:nvPr>
        </p:nvPicPr>
        <p:blipFill>
          <a:blip r:embed="rId2"/>
          <a:srcRect/>
          <a:stretch>
            <a:fillRect/>
          </a:stretch>
        </p:blipFill>
        <p:spPr>
          <a:xfrm>
            <a:off x="1547813" y="-242888"/>
            <a:ext cx="5976937" cy="8208963"/>
          </a:xfrm>
        </p:spPr>
      </p:pic>
      <p:sp>
        <p:nvSpPr>
          <p:cNvPr id="40978" name="AutoShape 18"/>
          <p:cNvSpPr>
            <a:spLocks noChangeArrowheads="1"/>
          </p:cNvSpPr>
          <p:nvPr/>
        </p:nvSpPr>
        <p:spPr bwMode="auto">
          <a:xfrm rot="20155649">
            <a:off x="3947055" y="4337690"/>
            <a:ext cx="360362" cy="768807"/>
          </a:xfrm>
          <a:prstGeom prst="downArrow">
            <a:avLst>
              <a:gd name="adj1" fmla="val 50000"/>
              <a:gd name="adj2" fmla="val 64978"/>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79" name="AutoShape 19"/>
          <p:cNvSpPr>
            <a:spLocks noChangeArrowheads="1"/>
          </p:cNvSpPr>
          <p:nvPr/>
        </p:nvSpPr>
        <p:spPr bwMode="auto">
          <a:xfrm rot="-3728002">
            <a:off x="4895057" y="4833144"/>
            <a:ext cx="360362" cy="863600"/>
          </a:xfrm>
          <a:prstGeom prst="downArrow">
            <a:avLst>
              <a:gd name="adj1" fmla="val 50000"/>
              <a:gd name="adj2" fmla="val 59912"/>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0" name="AutoShape 20"/>
          <p:cNvSpPr>
            <a:spLocks noChangeArrowheads="1"/>
          </p:cNvSpPr>
          <p:nvPr/>
        </p:nvSpPr>
        <p:spPr bwMode="auto">
          <a:xfrm rot="-4025273">
            <a:off x="6030118" y="5104607"/>
            <a:ext cx="360363" cy="1308100"/>
          </a:xfrm>
          <a:prstGeom prst="downArrow">
            <a:avLst>
              <a:gd name="adj1" fmla="val 50000"/>
              <a:gd name="adj2" fmla="val 90749"/>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1" name="AutoShape 21"/>
          <p:cNvSpPr>
            <a:spLocks noChangeArrowheads="1"/>
          </p:cNvSpPr>
          <p:nvPr/>
        </p:nvSpPr>
        <p:spPr bwMode="auto">
          <a:xfrm rot="17065894">
            <a:off x="4541463" y="3824819"/>
            <a:ext cx="360362" cy="1017919"/>
          </a:xfrm>
          <a:prstGeom prst="downArrow">
            <a:avLst>
              <a:gd name="adj1" fmla="val 50000"/>
              <a:gd name="adj2" fmla="val 30066"/>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2" name="AutoShape 22"/>
          <p:cNvSpPr>
            <a:spLocks noChangeArrowheads="1"/>
          </p:cNvSpPr>
          <p:nvPr/>
        </p:nvSpPr>
        <p:spPr bwMode="auto">
          <a:xfrm rot="-4716899">
            <a:off x="5543550" y="4400550"/>
            <a:ext cx="360363" cy="576263"/>
          </a:xfrm>
          <a:prstGeom prst="downArrow">
            <a:avLst>
              <a:gd name="adj1" fmla="val 50000"/>
              <a:gd name="adj2" fmla="val 39978"/>
            </a:avLst>
          </a:prstGeom>
          <a:solidFill>
            <a:srgbClr val="FF0000">
              <a:alpha val="58823"/>
            </a:srgbClr>
          </a:solidFill>
          <a:ln w="9525">
            <a:solidFill>
              <a:schemeClr val="tx1"/>
            </a:solidFill>
            <a:miter lim="800000"/>
            <a:headEnd/>
            <a:tailEnd/>
          </a:ln>
        </p:spPr>
        <p:txBody>
          <a:bodyPr wrap="none" anchor="ctr"/>
          <a:lstStyle/>
          <a:p>
            <a:endParaRPr lang="ru-RU"/>
          </a:p>
        </p:txBody>
      </p:sp>
      <p:sp>
        <p:nvSpPr>
          <p:cNvPr id="40983" name="AutoShape 23"/>
          <p:cNvSpPr>
            <a:spLocks noChangeArrowheads="1"/>
          </p:cNvSpPr>
          <p:nvPr/>
        </p:nvSpPr>
        <p:spPr bwMode="auto">
          <a:xfrm rot="-873816">
            <a:off x="5254625" y="4648200"/>
            <a:ext cx="360363" cy="720725"/>
          </a:xfrm>
          <a:prstGeom prst="downArrow">
            <a:avLst>
              <a:gd name="adj1" fmla="val 50000"/>
              <a:gd name="adj2" fmla="val 50000"/>
            </a:avLst>
          </a:prstGeom>
          <a:solidFill>
            <a:srgbClr val="FF0000">
              <a:alpha val="58823"/>
            </a:srgbClr>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81"/>
                                        </p:tgtEl>
                                        <p:attrNameLst>
                                          <p:attrName>style.visibility</p:attrName>
                                        </p:attrNameLst>
                                      </p:cBhvr>
                                      <p:to>
                                        <p:strVal val="visible"/>
                                      </p:to>
                                    </p:set>
                                    <p:anim calcmode="lin" valueType="num">
                                      <p:cBhvr>
                                        <p:cTn id="7" dur="500" fill="hold"/>
                                        <p:tgtEl>
                                          <p:spTgt spid="40981"/>
                                        </p:tgtEl>
                                        <p:attrNameLst>
                                          <p:attrName>ppt_w</p:attrName>
                                        </p:attrNameLst>
                                      </p:cBhvr>
                                      <p:tavLst>
                                        <p:tav tm="0">
                                          <p:val>
                                            <p:fltVal val="0"/>
                                          </p:val>
                                        </p:tav>
                                        <p:tav tm="100000">
                                          <p:val>
                                            <p:strVal val="#ppt_w"/>
                                          </p:val>
                                        </p:tav>
                                      </p:tavLst>
                                    </p:anim>
                                    <p:anim calcmode="lin" valueType="num">
                                      <p:cBhvr>
                                        <p:cTn id="8" dur="500" fill="hold"/>
                                        <p:tgtEl>
                                          <p:spTgt spid="4098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78"/>
                                        </p:tgtEl>
                                        <p:attrNameLst>
                                          <p:attrName>style.visibility</p:attrName>
                                        </p:attrNameLst>
                                      </p:cBhvr>
                                      <p:to>
                                        <p:strVal val="visible"/>
                                      </p:to>
                                    </p:set>
                                    <p:anim calcmode="lin" valueType="num">
                                      <p:cBhvr>
                                        <p:cTn id="13" dur="500" fill="hold"/>
                                        <p:tgtEl>
                                          <p:spTgt spid="40978"/>
                                        </p:tgtEl>
                                        <p:attrNameLst>
                                          <p:attrName>ppt_w</p:attrName>
                                        </p:attrNameLst>
                                      </p:cBhvr>
                                      <p:tavLst>
                                        <p:tav tm="0">
                                          <p:val>
                                            <p:fltVal val="0"/>
                                          </p:val>
                                        </p:tav>
                                        <p:tav tm="100000">
                                          <p:val>
                                            <p:strVal val="#ppt_w"/>
                                          </p:val>
                                        </p:tav>
                                      </p:tavLst>
                                    </p:anim>
                                    <p:anim calcmode="lin" valueType="num">
                                      <p:cBhvr>
                                        <p:cTn id="14" dur="500" fill="hold"/>
                                        <p:tgtEl>
                                          <p:spTgt spid="4097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82"/>
                                        </p:tgtEl>
                                        <p:attrNameLst>
                                          <p:attrName>style.visibility</p:attrName>
                                        </p:attrNameLst>
                                      </p:cBhvr>
                                      <p:to>
                                        <p:strVal val="visible"/>
                                      </p:to>
                                    </p:set>
                                    <p:anim calcmode="lin" valueType="num">
                                      <p:cBhvr>
                                        <p:cTn id="19" dur="500" fill="hold"/>
                                        <p:tgtEl>
                                          <p:spTgt spid="40982"/>
                                        </p:tgtEl>
                                        <p:attrNameLst>
                                          <p:attrName>ppt_w</p:attrName>
                                        </p:attrNameLst>
                                      </p:cBhvr>
                                      <p:tavLst>
                                        <p:tav tm="0">
                                          <p:val>
                                            <p:fltVal val="0"/>
                                          </p:val>
                                        </p:tav>
                                        <p:tav tm="100000">
                                          <p:val>
                                            <p:strVal val="#ppt_w"/>
                                          </p:val>
                                        </p:tav>
                                      </p:tavLst>
                                    </p:anim>
                                    <p:anim calcmode="lin" valueType="num">
                                      <p:cBhvr>
                                        <p:cTn id="20" dur="500" fill="hold"/>
                                        <p:tgtEl>
                                          <p:spTgt spid="4098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0983"/>
                                        </p:tgtEl>
                                        <p:attrNameLst>
                                          <p:attrName>style.visibility</p:attrName>
                                        </p:attrNameLst>
                                      </p:cBhvr>
                                      <p:to>
                                        <p:strVal val="visible"/>
                                      </p:to>
                                    </p:set>
                                    <p:anim calcmode="lin" valueType="num">
                                      <p:cBhvr>
                                        <p:cTn id="25" dur="500" fill="hold"/>
                                        <p:tgtEl>
                                          <p:spTgt spid="40983"/>
                                        </p:tgtEl>
                                        <p:attrNameLst>
                                          <p:attrName>ppt_w</p:attrName>
                                        </p:attrNameLst>
                                      </p:cBhvr>
                                      <p:tavLst>
                                        <p:tav tm="0">
                                          <p:val>
                                            <p:fltVal val="0"/>
                                          </p:val>
                                        </p:tav>
                                        <p:tav tm="100000">
                                          <p:val>
                                            <p:strVal val="#ppt_w"/>
                                          </p:val>
                                        </p:tav>
                                      </p:tavLst>
                                    </p:anim>
                                    <p:anim calcmode="lin" valueType="num">
                                      <p:cBhvr>
                                        <p:cTn id="26" dur="500" fill="hold"/>
                                        <p:tgtEl>
                                          <p:spTgt spid="40983"/>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40979"/>
                                        </p:tgtEl>
                                        <p:attrNameLst>
                                          <p:attrName>style.visibility</p:attrName>
                                        </p:attrNameLst>
                                      </p:cBhvr>
                                      <p:to>
                                        <p:strVal val="visible"/>
                                      </p:to>
                                    </p:set>
                                    <p:anim calcmode="lin" valueType="num">
                                      <p:cBhvr>
                                        <p:cTn id="29" dur="500" fill="hold"/>
                                        <p:tgtEl>
                                          <p:spTgt spid="40979"/>
                                        </p:tgtEl>
                                        <p:attrNameLst>
                                          <p:attrName>ppt_w</p:attrName>
                                        </p:attrNameLst>
                                      </p:cBhvr>
                                      <p:tavLst>
                                        <p:tav tm="0">
                                          <p:val>
                                            <p:fltVal val="0"/>
                                          </p:val>
                                        </p:tav>
                                        <p:tav tm="100000">
                                          <p:val>
                                            <p:strVal val="#ppt_w"/>
                                          </p:val>
                                        </p:tav>
                                      </p:tavLst>
                                    </p:anim>
                                    <p:anim calcmode="lin" valueType="num">
                                      <p:cBhvr>
                                        <p:cTn id="30" dur="500" fill="hold"/>
                                        <p:tgtEl>
                                          <p:spTgt spid="4097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0980"/>
                                        </p:tgtEl>
                                        <p:attrNameLst>
                                          <p:attrName>style.visibility</p:attrName>
                                        </p:attrNameLst>
                                      </p:cBhvr>
                                      <p:to>
                                        <p:strVal val="visible"/>
                                      </p:to>
                                    </p:set>
                                    <p:anim calcmode="lin" valueType="num">
                                      <p:cBhvr>
                                        <p:cTn id="35" dur="500" fill="hold"/>
                                        <p:tgtEl>
                                          <p:spTgt spid="40980"/>
                                        </p:tgtEl>
                                        <p:attrNameLst>
                                          <p:attrName>ppt_w</p:attrName>
                                        </p:attrNameLst>
                                      </p:cBhvr>
                                      <p:tavLst>
                                        <p:tav tm="0">
                                          <p:val>
                                            <p:fltVal val="0"/>
                                          </p:val>
                                        </p:tav>
                                        <p:tav tm="100000">
                                          <p:val>
                                            <p:strVal val="#ppt_w"/>
                                          </p:val>
                                        </p:tav>
                                      </p:tavLst>
                                    </p:anim>
                                    <p:anim calcmode="lin" valueType="num">
                                      <p:cBhvr>
                                        <p:cTn id="36" dur="500" fill="hold"/>
                                        <p:tgtEl>
                                          <p:spTgt spid="409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animBg="1"/>
      <p:bldP spid="40979" grpId="0" animBg="1"/>
      <p:bldP spid="40980" grpId="0" animBg="1"/>
      <p:bldP spid="40981" grpId="0" animBg="1"/>
      <p:bldP spid="40982" grpId="0" animBg="1"/>
      <p:bldP spid="409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3600" b="1" dirty="0" smtClean="0">
                <a:solidFill>
                  <a:schemeClr val="tx1"/>
                </a:solidFill>
                <a:latin typeface="Arial Black" pitchFamily="34" charset="0"/>
              </a:rPr>
              <a:t>Сан-Стефанский </a:t>
            </a:r>
            <a:r>
              <a:rPr lang="ru-RU" sz="3600" b="1" dirty="0">
                <a:solidFill>
                  <a:schemeClr val="tx1"/>
                </a:solidFill>
                <a:latin typeface="Arial Black" pitchFamily="34" charset="0"/>
              </a:rPr>
              <a:t>мирный </a:t>
            </a:r>
            <a:r>
              <a:rPr lang="ru-RU" sz="3600" b="1" dirty="0" smtClean="0">
                <a:solidFill>
                  <a:schemeClr val="tx1"/>
                </a:solidFill>
                <a:latin typeface="Arial Black" pitchFamily="34" charset="0"/>
              </a:rPr>
              <a:t>договор.</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357158" y="1357298"/>
          <a:ext cx="8286808" cy="5214974"/>
        </p:xfrm>
        <a:graphic>
          <a:graphicData uri="http://schemas.openxmlformats.org/drawingml/2006/table">
            <a:tbl>
              <a:tblPr firstRow="1" bandRow="1">
                <a:tableStyleId>{00A15C55-8517-42AA-B614-E9B94910E393}</a:tableStyleId>
              </a:tblPr>
              <a:tblGrid>
                <a:gridCol w="4143404"/>
                <a:gridCol w="4143404"/>
              </a:tblGrid>
              <a:tr h="760516">
                <a:tc>
                  <a:txBody>
                    <a:bodyPr/>
                    <a:lstStyle/>
                    <a:p>
                      <a:r>
                        <a:rPr lang="ru-RU" dirty="0" smtClean="0"/>
                        <a:t>Вопросы </a:t>
                      </a:r>
                      <a:endParaRPr lang="ru-RU" dirty="0"/>
                    </a:p>
                  </a:txBody>
                  <a:tcPr/>
                </a:tc>
                <a:tc>
                  <a:txBody>
                    <a:bodyPr/>
                    <a:lstStyle/>
                    <a:p>
                      <a:r>
                        <a:rPr lang="ru-RU" dirty="0" smtClean="0"/>
                        <a:t>Сан-Стефанский</a:t>
                      </a:r>
                      <a:r>
                        <a:rPr lang="ru-RU" baseline="0" dirty="0" smtClean="0"/>
                        <a:t> договор</a:t>
                      </a:r>
                      <a:endParaRPr lang="ru-RU" dirty="0"/>
                    </a:p>
                  </a:txBody>
                  <a:tcPr/>
                </a:tc>
              </a:tr>
              <a:tr h="1412390">
                <a:tc>
                  <a:txBody>
                    <a:bodyPr/>
                    <a:lstStyle/>
                    <a:p>
                      <a:r>
                        <a:rPr lang="ru-RU" dirty="0" smtClean="0"/>
                        <a:t>1. Какие страны получили автономию и</a:t>
                      </a:r>
                      <a:r>
                        <a:rPr lang="ru-RU" baseline="0" dirty="0" smtClean="0"/>
                        <a:t> </a:t>
                      </a:r>
                      <a:r>
                        <a:rPr lang="ru-RU" dirty="0" smtClean="0"/>
                        <a:t>независимость?</a:t>
                      </a:r>
                      <a:endParaRPr lang="ru-RU" dirty="0"/>
                    </a:p>
                  </a:txBody>
                  <a:tcPr/>
                </a:tc>
                <a:tc>
                  <a:txBody>
                    <a:bodyPr/>
                    <a:lstStyle/>
                    <a:p>
                      <a:endParaRPr lang="ru-RU" dirty="0"/>
                    </a:p>
                  </a:txBody>
                  <a:tcPr/>
                </a:tc>
              </a:tr>
              <a:tr h="3042068">
                <a:tc>
                  <a:txBody>
                    <a:bodyPr/>
                    <a:lstStyle/>
                    <a:p>
                      <a:r>
                        <a:rPr lang="ru-RU" dirty="0" smtClean="0"/>
                        <a:t>2. Что получила Россия?</a:t>
                      </a:r>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65171"/>
          </a:xfrm>
        </p:spPr>
        <p:txBody>
          <a:bodyPr>
            <a:normAutofit fontScale="90000"/>
          </a:bodyPr>
          <a:lstStyle/>
          <a:p>
            <a:pPr algn="l"/>
            <a:r>
              <a:rPr lang="ru-RU" sz="3600" b="1" dirty="0" smtClean="0">
                <a:latin typeface="Arial Black" pitchFamily="34" charset="0"/>
              </a:rPr>
              <a:t>Сан-Стефанский </a:t>
            </a:r>
            <a:r>
              <a:rPr lang="ru-RU" sz="3600" b="1" dirty="0">
                <a:latin typeface="Arial Black" pitchFamily="34" charset="0"/>
              </a:rPr>
              <a:t>мирный </a:t>
            </a:r>
            <a:r>
              <a:rPr lang="ru-RU" sz="3600" b="1" dirty="0" smtClean="0">
                <a:latin typeface="Arial Black" pitchFamily="34" charset="0"/>
              </a:rPr>
              <a:t>договор.</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457200" y="1357298"/>
          <a:ext cx="8115328" cy="5214973"/>
        </p:xfrm>
        <a:graphic>
          <a:graphicData uri="http://schemas.openxmlformats.org/drawingml/2006/table">
            <a:tbl>
              <a:tblPr firstRow="1" bandRow="1">
                <a:tableStyleId>{00A15C55-8517-42AA-B614-E9B94910E393}</a:tableStyleId>
              </a:tblPr>
              <a:tblGrid>
                <a:gridCol w="4057664"/>
                <a:gridCol w="4057664"/>
              </a:tblGrid>
              <a:tr h="879199">
                <a:tc>
                  <a:txBody>
                    <a:bodyPr/>
                    <a:lstStyle/>
                    <a:p>
                      <a:r>
                        <a:rPr lang="ru-RU" sz="3200" dirty="0" smtClean="0"/>
                        <a:t>Вопросы </a:t>
                      </a:r>
                      <a:endParaRPr lang="ru-RU" sz="3200" dirty="0"/>
                    </a:p>
                  </a:txBody>
                  <a:tcPr/>
                </a:tc>
                <a:tc>
                  <a:txBody>
                    <a:bodyPr/>
                    <a:lstStyle/>
                    <a:p>
                      <a:r>
                        <a:rPr lang="ru-RU" sz="2400" dirty="0" smtClean="0"/>
                        <a:t>Сан-Стефанский</a:t>
                      </a:r>
                      <a:r>
                        <a:rPr lang="ru-RU" sz="2400" baseline="0" dirty="0" smtClean="0"/>
                        <a:t> договор</a:t>
                      </a:r>
                      <a:endParaRPr lang="ru-RU" sz="2400" dirty="0"/>
                    </a:p>
                  </a:txBody>
                  <a:tcPr/>
                </a:tc>
              </a:tr>
              <a:tr h="2167887">
                <a:tc>
                  <a:txBody>
                    <a:bodyPr/>
                    <a:lstStyle/>
                    <a:p>
                      <a:r>
                        <a:rPr lang="ru-RU" sz="2400" dirty="0" smtClean="0"/>
                        <a:t>1. Какие страны получили автономию и</a:t>
                      </a:r>
                      <a:r>
                        <a:rPr lang="ru-RU" sz="2400" baseline="0" dirty="0" smtClean="0"/>
                        <a:t> </a:t>
                      </a:r>
                      <a:r>
                        <a:rPr lang="ru-RU" sz="2400" dirty="0" smtClean="0"/>
                        <a:t>независимость?</a:t>
                      </a:r>
                      <a:endParaRPr lang="ru-RU" sz="2400" dirty="0"/>
                    </a:p>
                  </a:txBody>
                  <a:tcPr/>
                </a:tc>
                <a:tc>
                  <a:txBody>
                    <a:bodyPr/>
                    <a:lstStyle/>
                    <a:p>
                      <a:r>
                        <a:rPr lang="ru-RU" sz="2400" dirty="0" smtClean="0"/>
                        <a:t>Черногория,</a:t>
                      </a:r>
                      <a:r>
                        <a:rPr lang="ru-RU" sz="2400" baseline="0" dirty="0" smtClean="0"/>
                        <a:t> Сербия, Румыния, автономия Болгарии, Боснии и Герцеговины</a:t>
                      </a:r>
                      <a:endParaRPr lang="ru-RU" sz="2400" dirty="0"/>
                    </a:p>
                  </a:txBody>
                  <a:tcPr/>
                </a:tc>
              </a:tr>
              <a:tr h="2167887">
                <a:tc>
                  <a:txBody>
                    <a:bodyPr/>
                    <a:lstStyle/>
                    <a:p>
                      <a:r>
                        <a:rPr lang="ru-RU" sz="2400" dirty="0" smtClean="0"/>
                        <a:t>2. Что получила Россия?</a:t>
                      </a:r>
                      <a:endParaRPr lang="ru-RU" sz="2400" dirty="0"/>
                    </a:p>
                  </a:txBody>
                  <a:tcPr/>
                </a:tc>
                <a:tc>
                  <a:txBody>
                    <a:bodyPr/>
                    <a:lstStyle/>
                    <a:p>
                      <a:r>
                        <a:rPr lang="ru-RU" sz="2400" kern="1200" dirty="0" smtClean="0"/>
                        <a:t>Россия</a:t>
                      </a:r>
                      <a:r>
                        <a:rPr lang="ru-RU" sz="2400" kern="1200" baseline="0" dirty="0" smtClean="0"/>
                        <a:t> получила ч</a:t>
                      </a:r>
                      <a:r>
                        <a:rPr lang="ru-RU" sz="2400" kern="1200" dirty="0" smtClean="0"/>
                        <a:t>асть  Бессарабии, </a:t>
                      </a:r>
                      <a:r>
                        <a:rPr lang="ru-RU" sz="2400" kern="1200" dirty="0" err="1" smtClean="0"/>
                        <a:t>Ардаган</a:t>
                      </a:r>
                      <a:r>
                        <a:rPr lang="ru-RU" sz="2400" kern="1200" dirty="0" smtClean="0"/>
                        <a:t>, Карс, </a:t>
                      </a:r>
                      <a:r>
                        <a:rPr lang="ru-RU" sz="2400" kern="1200" dirty="0" err="1" smtClean="0"/>
                        <a:t>Батум</a:t>
                      </a:r>
                      <a:r>
                        <a:rPr lang="ru-RU" sz="2400" kern="1200" dirty="0" smtClean="0"/>
                        <a:t>, </a:t>
                      </a:r>
                      <a:r>
                        <a:rPr lang="ru-RU" sz="2400" kern="1200" dirty="0" err="1" smtClean="0"/>
                        <a:t>Баязид</a:t>
                      </a:r>
                      <a:r>
                        <a:rPr lang="ru-RU" sz="2400" kern="1200" dirty="0" smtClean="0"/>
                        <a:t> и территория до </a:t>
                      </a:r>
                      <a:r>
                        <a:rPr lang="ru-RU" sz="2400" kern="1200" dirty="0" err="1" smtClean="0"/>
                        <a:t>Саганлуга</a:t>
                      </a:r>
                      <a:endParaRPr lang="ru-RU" sz="24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700" b="1" dirty="0">
                <a:solidFill>
                  <a:schemeClr val="tx1"/>
                </a:solidFill>
                <a:latin typeface="Arial Black" pitchFamily="34" charset="0"/>
              </a:rPr>
              <a:t>«Сан-Стефанский мирный договор и Берлинский трактат».</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285720" y="1071547"/>
          <a:ext cx="8429685" cy="5662200"/>
        </p:xfrm>
        <a:graphic>
          <a:graphicData uri="http://schemas.openxmlformats.org/drawingml/2006/table">
            <a:tbl>
              <a:tblPr firstRow="1" bandRow="1">
                <a:tableStyleId>{00A15C55-8517-42AA-B614-E9B94910E393}</a:tableStyleId>
              </a:tblPr>
              <a:tblGrid>
                <a:gridCol w="2809895"/>
                <a:gridCol w="2809895"/>
                <a:gridCol w="2809895"/>
              </a:tblGrid>
              <a:tr h="670162">
                <a:tc>
                  <a:txBody>
                    <a:bodyPr/>
                    <a:lstStyle/>
                    <a:p>
                      <a:r>
                        <a:rPr lang="ru-RU" sz="1600" dirty="0" smtClean="0"/>
                        <a:t>Вопросы </a:t>
                      </a:r>
                      <a:endParaRPr lang="ru-RU" sz="1600" dirty="0"/>
                    </a:p>
                  </a:txBody>
                  <a:tcPr/>
                </a:tc>
                <a:tc>
                  <a:txBody>
                    <a:bodyPr/>
                    <a:lstStyle/>
                    <a:p>
                      <a:r>
                        <a:rPr lang="ru-RU" sz="1600" dirty="0" smtClean="0"/>
                        <a:t>Сан-Стефанский</a:t>
                      </a:r>
                      <a:r>
                        <a:rPr lang="ru-RU" sz="1600" baseline="0" dirty="0" smtClean="0"/>
                        <a:t> договор</a:t>
                      </a:r>
                      <a:endParaRPr lang="ru-RU" sz="1600" dirty="0"/>
                    </a:p>
                  </a:txBody>
                  <a:tcPr/>
                </a:tc>
                <a:tc>
                  <a:txBody>
                    <a:bodyPr/>
                    <a:lstStyle/>
                    <a:p>
                      <a:r>
                        <a:rPr lang="ru-RU" sz="1600" dirty="0" smtClean="0"/>
                        <a:t>Берлинский трактат</a:t>
                      </a:r>
                      <a:endParaRPr lang="ru-RU" sz="1600" dirty="0"/>
                    </a:p>
                  </a:txBody>
                  <a:tcPr/>
                </a:tc>
              </a:tr>
              <a:tr h="1244588">
                <a:tc>
                  <a:txBody>
                    <a:bodyPr/>
                    <a:lstStyle/>
                    <a:p>
                      <a:r>
                        <a:rPr lang="ru-RU" sz="1600" dirty="0" smtClean="0"/>
                        <a:t>1. Какие страны получили автономию и</a:t>
                      </a:r>
                      <a:r>
                        <a:rPr lang="ru-RU" sz="1600" baseline="0" dirty="0" smtClean="0"/>
                        <a:t> </a:t>
                      </a:r>
                      <a:r>
                        <a:rPr lang="ru-RU" sz="1600" dirty="0" smtClean="0"/>
                        <a:t>независимость?</a:t>
                      </a:r>
                      <a:endParaRPr lang="ru-RU" sz="1600" dirty="0"/>
                    </a:p>
                  </a:txBody>
                  <a:tcPr/>
                </a:tc>
                <a:tc>
                  <a:txBody>
                    <a:bodyPr/>
                    <a:lstStyle/>
                    <a:p>
                      <a:r>
                        <a:rPr lang="ru-RU" sz="1600" dirty="0" smtClean="0"/>
                        <a:t>Черногория,</a:t>
                      </a:r>
                      <a:r>
                        <a:rPr lang="ru-RU" sz="1600" baseline="0" dirty="0" smtClean="0"/>
                        <a:t> Сербия, Румыния, автономия Болгарии, Боснии и Герцеговины</a:t>
                      </a:r>
                      <a:endParaRPr lang="ru-RU" sz="1600" dirty="0"/>
                    </a:p>
                  </a:txBody>
                  <a:tcPr/>
                </a:tc>
                <a:tc>
                  <a:txBody>
                    <a:bodyPr/>
                    <a:lstStyle/>
                    <a:p>
                      <a:endParaRPr lang="ru-RU" sz="1600" dirty="0"/>
                    </a:p>
                  </a:txBody>
                  <a:tcPr/>
                </a:tc>
              </a:tr>
              <a:tr h="2680650">
                <a:tc>
                  <a:txBody>
                    <a:bodyPr/>
                    <a:lstStyle/>
                    <a:p>
                      <a:r>
                        <a:rPr lang="ru-RU" sz="1600" dirty="0" smtClean="0"/>
                        <a:t>2. Что получила Россия?</a:t>
                      </a:r>
                      <a:endParaRPr lang="ru-RU" sz="1600" dirty="0"/>
                    </a:p>
                  </a:txBody>
                  <a:tcPr/>
                </a:tc>
                <a:tc>
                  <a:txBody>
                    <a:bodyPr/>
                    <a:lstStyle/>
                    <a:p>
                      <a:r>
                        <a:rPr lang="ru-RU" sz="1600" kern="1200" dirty="0" smtClean="0"/>
                        <a:t>Часть  Бессарабии, </a:t>
                      </a:r>
                      <a:r>
                        <a:rPr lang="ru-RU" sz="1600" kern="1200" dirty="0" err="1" smtClean="0"/>
                        <a:t>Ардаган</a:t>
                      </a:r>
                      <a:r>
                        <a:rPr lang="ru-RU" sz="1600" kern="1200" dirty="0" smtClean="0"/>
                        <a:t>, Карс, </a:t>
                      </a:r>
                      <a:r>
                        <a:rPr lang="ru-RU" sz="1600" kern="1200" dirty="0" err="1" smtClean="0"/>
                        <a:t>Батум</a:t>
                      </a:r>
                      <a:r>
                        <a:rPr lang="ru-RU" sz="1600" kern="1200" dirty="0" smtClean="0"/>
                        <a:t>, </a:t>
                      </a:r>
                      <a:r>
                        <a:rPr lang="ru-RU" sz="1600" kern="1200" dirty="0" err="1" smtClean="0"/>
                        <a:t>Баязид</a:t>
                      </a:r>
                      <a:r>
                        <a:rPr lang="ru-RU" sz="1600" kern="1200" dirty="0" smtClean="0"/>
                        <a:t> и территория до </a:t>
                      </a:r>
                      <a:r>
                        <a:rPr lang="ru-RU" sz="1600" kern="1200" dirty="0" err="1" smtClean="0"/>
                        <a:t>Саганлуга</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p>
                  </a:txBody>
                  <a:tcPr/>
                </a:tc>
              </a:tr>
              <a:tr h="1048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3.</a:t>
                      </a:r>
                      <a:r>
                        <a:rPr lang="ru-RU" sz="1600" baseline="0" dirty="0" smtClean="0"/>
                        <a:t> </a:t>
                      </a:r>
                      <a:r>
                        <a:rPr lang="ru-RU" sz="1600" dirty="0" smtClean="0"/>
                        <a:t>Что получили европейские страны и Турция?</a:t>
                      </a:r>
                    </a:p>
                    <a:p>
                      <a:endParaRPr lang="ru-RU" sz="1600" dirty="0"/>
                    </a:p>
                  </a:txBody>
                  <a:tcPr/>
                </a:tc>
                <a:tc>
                  <a:txBody>
                    <a:bodyPr/>
                    <a:lstStyle/>
                    <a:p>
                      <a:endParaRPr lang="ru-RU" sz="1600" dirty="0"/>
                    </a:p>
                  </a:txBody>
                  <a:tcPr/>
                </a:tc>
                <a:tc>
                  <a:txBody>
                    <a:bodyPr/>
                    <a:lstStyle/>
                    <a:p>
                      <a:endParaRPr lang="ru-RU" sz="16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700" b="1" dirty="0">
                <a:solidFill>
                  <a:schemeClr val="tx1"/>
                </a:solidFill>
                <a:latin typeface="Arial Black" pitchFamily="34" charset="0"/>
              </a:rPr>
              <a:t>«Сан-Стефанский мирный договор и Берлинский трактат».</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285720" y="1071547"/>
          <a:ext cx="8429685" cy="5691746"/>
        </p:xfrm>
        <a:graphic>
          <a:graphicData uri="http://schemas.openxmlformats.org/drawingml/2006/table">
            <a:tbl>
              <a:tblPr firstRow="1" bandRow="1">
                <a:tableStyleId>{00A15C55-8517-42AA-B614-E9B94910E393}</a:tableStyleId>
              </a:tblPr>
              <a:tblGrid>
                <a:gridCol w="2809895"/>
                <a:gridCol w="2809895"/>
                <a:gridCol w="2809895"/>
              </a:tblGrid>
              <a:tr h="663793">
                <a:tc>
                  <a:txBody>
                    <a:bodyPr/>
                    <a:lstStyle/>
                    <a:p>
                      <a:r>
                        <a:rPr lang="ru-RU" dirty="0" smtClean="0"/>
                        <a:t>Вопросы </a:t>
                      </a:r>
                      <a:endParaRPr lang="ru-RU" dirty="0"/>
                    </a:p>
                  </a:txBody>
                  <a:tcPr/>
                </a:tc>
                <a:tc>
                  <a:txBody>
                    <a:bodyPr/>
                    <a:lstStyle/>
                    <a:p>
                      <a:r>
                        <a:rPr lang="ru-RU" dirty="0" smtClean="0"/>
                        <a:t>Сан-Стефанский</a:t>
                      </a:r>
                      <a:r>
                        <a:rPr lang="ru-RU" baseline="0" dirty="0" smtClean="0"/>
                        <a:t> договор</a:t>
                      </a:r>
                      <a:endParaRPr lang="ru-RU" dirty="0"/>
                    </a:p>
                  </a:txBody>
                  <a:tcPr/>
                </a:tc>
                <a:tc>
                  <a:txBody>
                    <a:bodyPr/>
                    <a:lstStyle/>
                    <a:p>
                      <a:r>
                        <a:rPr lang="ru-RU" dirty="0" smtClean="0"/>
                        <a:t>Берлинский трактат</a:t>
                      </a:r>
                      <a:endParaRPr lang="ru-RU" dirty="0"/>
                    </a:p>
                  </a:txBody>
                  <a:tcPr/>
                </a:tc>
              </a:tr>
              <a:tr h="1232761">
                <a:tc>
                  <a:txBody>
                    <a:bodyPr/>
                    <a:lstStyle/>
                    <a:p>
                      <a:r>
                        <a:rPr lang="ru-RU" sz="1600" dirty="0" smtClean="0"/>
                        <a:t>1.Какие страны получили автономию и</a:t>
                      </a:r>
                      <a:r>
                        <a:rPr lang="ru-RU" sz="1600" baseline="0" dirty="0" smtClean="0"/>
                        <a:t> </a:t>
                      </a:r>
                      <a:r>
                        <a:rPr lang="ru-RU" sz="1600" dirty="0" smtClean="0"/>
                        <a:t>независимость?</a:t>
                      </a:r>
                      <a:endParaRPr lang="ru-RU" sz="1600" dirty="0"/>
                    </a:p>
                  </a:txBody>
                  <a:tcPr/>
                </a:tc>
                <a:tc>
                  <a:txBody>
                    <a:bodyPr/>
                    <a:lstStyle/>
                    <a:p>
                      <a:r>
                        <a:rPr lang="ru-RU" sz="1600" dirty="0" smtClean="0"/>
                        <a:t>Черногория,</a:t>
                      </a:r>
                      <a:r>
                        <a:rPr lang="ru-RU" sz="1600" baseline="0" dirty="0" smtClean="0"/>
                        <a:t> Сербия, Румыния, автономия Болгарии, Боснии и Герцеговины.</a:t>
                      </a:r>
                      <a:endParaRPr lang="ru-RU" sz="1600" dirty="0"/>
                    </a:p>
                  </a:txBody>
                  <a:tcPr/>
                </a:tc>
                <a:tc>
                  <a:txBody>
                    <a:bodyPr/>
                    <a:lstStyle/>
                    <a:p>
                      <a:r>
                        <a:rPr lang="ru-RU" sz="1600" dirty="0" smtClean="0"/>
                        <a:t>Сербия,</a:t>
                      </a:r>
                      <a:r>
                        <a:rPr lang="ru-RU" sz="1600" baseline="0" dirty="0" smtClean="0"/>
                        <a:t> Румыния. </a:t>
                      </a:r>
                      <a:endParaRPr lang="ru-RU" sz="1600" dirty="0"/>
                    </a:p>
                  </a:txBody>
                  <a:tcPr/>
                </a:tc>
              </a:tr>
              <a:tr h="1996872">
                <a:tc>
                  <a:txBody>
                    <a:bodyPr/>
                    <a:lstStyle/>
                    <a:p>
                      <a:r>
                        <a:rPr lang="ru-RU" sz="1600" dirty="0" smtClean="0"/>
                        <a:t>2.Что получила Россия?</a:t>
                      </a:r>
                      <a:endParaRPr lang="ru-RU" sz="1600" dirty="0"/>
                    </a:p>
                  </a:txBody>
                  <a:tcPr/>
                </a:tc>
                <a:tc>
                  <a:txBody>
                    <a:bodyPr/>
                    <a:lstStyle/>
                    <a:p>
                      <a:r>
                        <a:rPr lang="ru-RU" sz="1600" kern="1200" dirty="0" smtClean="0"/>
                        <a:t>Часть  Бессарабии, </a:t>
                      </a:r>
                      <a:r>
                        <a:rPr lang="ru-RU" sz="1600" kern="1200" dirty="0" err="1" smtClean="0"/>
                        <a:t>Ардаган</a:t>
                      </a:r>
                      <a:r>
                        <a:rPr lang="ru-RU" sz="1600" kern="1200" dirty="0" smtClean="0"/>
                        <a:t>, Карс, </a:t>
                      </a:r>
                      <a:r>
                        <a:rPr lang="ru-RU" sz="1600" kern="1200" dirty="0" err="1" smtClean="0"/>
                        <a:t>Батум</a:t>
                      </a:r>
                      <a:r>
                        <a:rPr lang="ru-RU" sz="1600" kern="1200" dirty="0" smtClean="0"/>
                        <a:t>, </a:t>
                      </a:r>
                      <a:r>
                        <a:rPr lang="ru-RU" sz="1600" kern="1200" dirty="0" err="1" smtClean="0"/>
                        <a:t>Баязид</a:t>
                      </a:r>
                      <a:r>
                        <a:rPr lang="ru-RU" sz="1600" kern="1200" dirty="0" smtClean="0"/>
                        <a:t> и территория до </a:t>
                      </a:r>
                      <a:r>
                        <a:rPr lang="ru-RU" sz="1600" kern="1200" dirty="0" err="1" smtClean="0"/>
                        <a:t>Саганлуга</a:t>
                      </a:r>
                      <a:endParaRPr lang="ru-RU" sz="1600" dirty="0"/>
                    </a:p>
                  </a:txBody>
                  <a:tcPr/>
                </a:tc>
                <a:tc>
                  <a:txBody>
                    <a:bodyPr/>
                    <a:lstStyle/>
                    <a:p>
                      <a:r>
                        <a:rPr lang="ru-RU" sz="1600" dirty="0" smtClean="0"/>
                        <a:t>Россия присоединила часть Бессарабии, </a:t>
                      </a:r>
                      <a:r>
                        <a:rPr lang="ru-RU" sz="1600" dirty="0" err="1" smtClean="0"/>
                        <a:t>Ардаган</a:t>
                      </a:r>
                      <a:r>
                        <a:rPr lang="ru-RU" sz="1600" dirty="0" smtClean="0"/>
                        <a:t>, Карс,</a:t>
                      </a:r>
                      <a:r>
                        <a:rPr lang="ru-RU" sz="1600" baseline="0" dirty="0" smtClean="0"/>
                        <a:t> </a:t>
                      </a:r>
                      <a:r>
                        <a:rPr lang="ru-RU" sz="1600" baseline="0" dirty="0" err="1" smtClean="0"/>
                        <a:t>Батум</a:t>
                      </a:r>
                      <a:r>
                        <a:rPr lang="ru-RU" sz="1600" baseline="0" dirty="0" smtClean="0"/>
                        <a:t>.</a:t>
                      </a:r>
                    </a:p>
                  </a:txBody>
                  <a:tcPr/>
                </a:tc>
              </a:tr>
              <a:tr h="1750175">
                <a:tc>
                  <a:txBody>
                    <a:bodyPr/>
                    <a:lstStyle/>
                    <a:p>
                      <a:r>
                        <a:rPr lang="ru-RU" sz="1600" dirty="0" smtClean="0"/>
                        <a:t>3.</a:t>
                      </a:r>
                      <a:r>
                        <a:rPr lang="ru-RU" sz="1600" baseline="0" dirty="0" smtClean="0"/>
                        <a:t> </a:t>
                      </a:r>
                      <a:r>
                        <a:rPr lang="ru-RU" sz="1600" dirty="0" smtClean="0"/>
                        <a:t>Что получили европейские страны и Турция?</a:t>
                      </a:r>
                      <a:endParaRPr lang="ru-RU" sz="1600" dirty="0"/>
                    </a:p>
                  </a:txBody>
                  <a:tcPr/>
                </a:tc>
                <a:tc>
                  <a:txBody>
                    <a:bodyPr/>
                    <a:lstStyle/>
                    <a:p>
                      <a:endParaRPr lang="ru-RU"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t>Босния и Герцеговина будут заняты и управляемы Австро-Венгрией. </a:t>
                      </a:r>
                      <a:r>
                        <a:rPr lang="ru-RU" sz="1600" baseline="0" dirty="0" smtClean="0"/>
                        <a:t>Турция вернула себе </a:t>
                      </a:r>
                      <a:r>
                        <a:rPr lang="ru-RU" sz="1600" baseline="0" dirty="0" err="1" smtClean="0"/>
                        <a:t>Баязет</a:t>
                      </a:r>
                      <a:r>
                        <a:rPr lang="ru-RU" sz="1600" baseline="0" dirty="0" smtClean="0"/>
                        <a:t>.</a:t>
                      </a:r>
                      <a:endParaRPr lang="ru-RU"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kern="1200" dirty="0" smtClean="0"/>
                    </a:p>
                    <a:p>
                      <a:endParaRPr lang="ru-RU"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4348" y="1357298"/>
            <a:ext cx="7623175" cy="4714908"/>
          </a:xfrm>
        </p:spPr>
        <p:txBody>
          <a:bodyPr/>
          <a:lstStyle/>
          <a:p>
            <a:pPr eaLnBrk="1" hangingPunct="1"/>
            <a:r>
              <a:rPr lang="ru-RU" sz="2000" b="1" dirty="0" smtClean="0">
                <a:solidFill>
                  <a:schemeClr val="tx1"/>
                </a:solidFill>
                <a:latin typeface="Arial Black" pitchFamily="34" charset="0"/>
              </a:rPr>
              <a:t>ЖДУТ ПОБЕДЫ РОССИИ СВЯТЫЕ,</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ОТЗОВИСЬ, ПРАВОСЛАВНАЯ РАТЬ!</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ГДЕ ИЛЬЯ ТВОЙ И ГДЕ ТВОЙ ДОБРЫНЯ?</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СЫНОВЕЙ КЛИЧЕТ РОДИНА – МАТЬ.</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ПОД ХОРУГВИИ ВСТАНЕМ МЫ СМЕЛО</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КРЕСТНЫМ ХОДОМ С МОЛИТВОЙ ПОЙДЁМ,</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ЗА РОССИЙСКОЕ ПРАВОЕ ДЕЛО</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КРОВЬ МЫ РУССКУЮ ЧЕСТНО ПРОЛЬЁМ.</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И СНОВА В ПОХОД  ТРУБА НАС ЗОВЁТ.</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МЫ ВСЕ ВСТАНЕМ В СТРОЙ</a:t>
            </a:r>
            <a:br>
              <a:rPr lang="ru-RU" sz="2000" b="1" dirty="0" smtClean="0">
                <a:solidFill>
                  <a:schemeClr val="tx1"/>
                </a:solidFill>
                <a:latin typeface="Arial Black" pitchFamily="34" charset="0"/>
              </a:rPr>
            </a:br>
            <a:r>
              <a:rPr lang="ru-RU" sz="2000" b="1" dirty="0" smtClean="0">
                <a:solidFill>
                  <a:schemeClr val="tx1"/>
                </a:solidFill>
                <a:latin typeface="Arial Black" pitchFamily="34" charset="0"/>
              </a:rPr>
              <a:t>И ВСЕ ПОЙДЁМ В СВЯЩЕННЫЙ БОЙ.</a:t>
            </a:r>
            <a:r>
              <a:rPr lang="ru-RU" sz="2000" b="1" dirty="0" smtClean="0"/>
              <a:t/>
            </a:r>
            <a:br>
              <a:rPr lang="ru-RU" sz="2000" b="1" dirty="0" smtClean="0"/>
            </a:br>
            <a:r>
              <a:rPr lang="ru-RU" sz="3200" b="1" dirty="0" smtClean="0">
                <a:solidFill>
                  <a:srgbClr val="FF0000"/>
                </a:solidFill>
              </a:rPr>
              <a:t>ВСТАНЬ ЗА ВЕРУ, РУССКАЯ ЗЕМЛЯ!</a:t>
            </a:r>
          </a:p>
        </p:txBody>
      </p:sp>
      <p:sp>
        <p:nvSpPr>
          <p:cNvPr id="3" name="Прямоугольник 2"/>
          <p:cNvSpPr/>
          <p:nvPr/>
        </p:nvSpPr>
        <p:spPr>
          <a:xfrm>
            <a:off x="142844" y="142852"/>
            <a:ext cx="3786214" cy="707886"/>
          </a:xfrm>
          <a:prstGeom prst="rect">
            <a:avLst/>
          </a:prstGeom>
          <a:noFill/>
        </p:spPr>
        <p:txBody>
          <a:bodyPr wrap="square" lIns="91440" tIns="45720" rIns="91440" bIns="45720">
            <a:spAutoFit/>
          </a:bodyPr>
          <a:lstStyle/>
          <a:p>
            <a:pPr algn="ctr"/>
            <a:r>
              <a:rPr lang="ru-RU" sz="4000" b="1" dirty="0" smtClean="0">
                <a:ln w="1905"/>
                <a:effectLst>
                  <a:innerShdw blurRad="69850" dist="43180" dir="5400000">
                    <a:srgbClr val="000000">
                      <a:alpha val="65000"/>
                    </a:srgbClr>
                  </a:innerShdw>
                </a:effectLst>
              </a:rPr>
              <a:t>1853 – 1856 гг.</a:t>
            </a:r>
            <a:endParaRPr lang="ru-RU" sz="4000" b="1" cap="none" spc="0" dirty="0">
              <a:ln w="1905"/>
              <a:effectLst>
                <a:innerShdw blurRad="69850" dist="43180" dir="5400000">
                  <a:srgbClr val="000000">
                    <a:alpha val="65000"/>
                  </a:srgbClr>
                </a:innerShdw>
              </a:effectLst>
            </a:endParaRPr>
          </a:p>
        </p:txBody>
      </p:sp>
      <p:sp>
        <p:nvSpPr>
          <p:cNvPr id="4" name="Прямоугольник 3"/>
          <p:cNvSpPr/>
          <p:nvPr/>
        </p:nvSpPr>
        <p:spPr>
          <a:xfrm>
            <a:off x="4929190" y="142852"/>
            <a:ext cx="421481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effectLst>
                  <a:outerShdw blurRad="76200" dist="50800" dir="5400000" algn="tl" rotWithShape="0">
                    <a:srgbClr val="000000">
                      <a:alpha val="65000"/>
                    </a:srgbClr>
                  </a:outerShdw>
                </a:effectLst>
              </a:rPr>
              <a:t>1877 – 1878 гг.</a:t>
            </a:r>
            <a:endParaRPr lang="ru-RU" sz="4000" b="1" cap="none" spc="50" dirty="0">
              <a:ln w="11430"/>
              <a:effectLst>
                <a:outerShdw blurRad="76200" dist="50800" dir="5400000" algn="tl" rotWithShape="0">
                  <a:srgbClr val="000000">
                    <a:alpha val="65000"/>
                  </a:srgbClr>
                </a:outerShdw>
              </a:effectLst>
            </a:endParaRPr>
          </a:p>
        </p:txBody>
      </p:sp>
      <p:sp>
        <p:nvSpPr>
          <p:cNvPr id="5" name="Прямоугольник 4"/>
          <p:cNvSpPr/>
          <p:nvPr/>
        </p:nvSpPr>
        <p:spPr>
          <a:xfrm>
            <a:off x="0" y="5643579"/>
            <a:ext cx="557213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effectLst>
                  <a:outerShdw blurRad="76200" dist="50800" dir="5400000" algn="tl" rotWithShape="0">
                    <a:srgbClr val="000000">
                      <a:alpha val="65000"/>
                    </a:srgbClr>
                  </a:outerShdw>
                </a:effectLst>
              </a:rPr>
              <a:t>1912 – 1913 гг. – Балканская война</a:t>
            </a:r>
            <a:endParaRPr lang="ru-RU" sz="4000" b="1" cap="none" spc="50" dirty="0">
              <a:ln w="11430"/>
              <a:effectLst>
                <a:outerShdw blurRad="76200" dist="50800" dir="5400000" algn="tl" rotWithShape="0">
                  <a:srgbClr val="000000">
                    <a:alpha val="65000"/>
                  </a:srgbClr>
                </a:outerShdw>
              </a:effectLst>
            </a:endParaRPr>
          </a:p>
        </p:txBody>
      </p:sp>
      <p:pic>
        <p:nvPicPr>
          <p:cNvPr id="8" name="1.wav">
            <a:hlinkClick r:id="" action="ppaction://media"/>
          </p:cNvPr>
          <p:cNvPicPr>
            <a:picLocks noRot="1" noChangeAspect="1"/>
          </p:cNvPicPr>
          <p:nvPr>
            <a:audioFile r:link="rId1"/>
          </p:nvPr>
        </p:nvPicPr>
        <p:blipFill>
          <a:blip r:embed="rId3"/>
          <a:stretch>
            <a:fillRect/>
          </a:stretch>
        </p:blipFill>
        <p:spPr>
          <a:xfrm>
            <a:off x="8429652" y="614364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902"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143116"/>
            <a:ext cx="8286808" cy="212365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600" b="1" cap="all" spc="0" dirty="0" smtClean="0">
                <a:ln w="0"/>
                <a:solidFill>
                  <a:srgbClr val="C00000"/>
                </a:solidFill>
                <a:effectLst>
                  <a:reflection blurRad="12700" stA="50000" endPos="50000" dist="5000" dir="5400000" sy="-100000" rotWithShape="0"/>
                </a:effectLst>
              </a:rPr>
              <a:t>ВСТАНЬ ЗА ВЕРУ РУССКАЯ ЗЕМЛЯ!</a:t>
            </a:r>
            <a:endParaRPr lang="ru-RU" sz="6600" b="1" cap="all" spc="0" dirty="0">
              <a:ln w="0"/>
              <a:solidFill>
                <a:srgbClr val="C00000"/>
              </a:solidFill>
              <a:effectLst>
                <a:reflection blurRad="12700" stA="50000" endPos="50000" dist="5000" dir="5400000" sy="-100000" rotWithShape="0"/>
              </a:effectLst>
            </a:endParaRPr>
          </a:p>
        </p:txBody>
      </p:sp>
      <p:sp>
        <p:nvSpPr>
          <p:cNvPr id="5" name="Прямоугольник 4"/>
          <p:cNvSpPr/>
          <p:nvPr/>
        </p:nvSpPr>
        <p:spPr>
          <a:xfrm>
            <a:off x="0" y="142852"/>
            <a:ext cx="4071934" cy="954107"/>
          </a:xfrm>
          <a:prstGeom prst="rect">
            <a:avLst/>
          </a:prstGeom>
        </p:spPr>
        <p:txBody>
          <a:bodyPr wrap="square">
            <a:spAutoFit/>
          </a:bodyPr>
          <a:lstStyle/>
          <a:p>
            <a:r>
              <a:rPr lang="ru-RU" sz="2800" b="1" dirty="0" smtClean="0">
                <a:ln w="1905"/>
                <a:effectLst>
                  <a:innerShdw blurRad="69850" dist="43180" dir="5400000">
                    <a:srgbClr val="000000">
                      <a:alpha val="65000"/>
                    </a:srgbClr>
                  </a:innerShdw>
                </a:effectLst>
                <a:latin typeface="Arial Black" pitchFamily="34" charset="0"/>
              </a:rPr>
              <a:t>1853 – 1856 гг. – Крымская война</a:t>
            </a:r>
            <a:endParaRPr lang="ru-RU" sz="2800" b="1" dirty="0">
              <a:ln w="1905"/>
              <a:effectLst>
                <a:innerShdw blurRad="69850" dist="43180" dir="5400000">
                  <a:srgbClr val="000000">
                    <a:alpha val="65000"/>
                  </a:srgbClr>
                </a:innerShdw>
              </a:effectLst>
              <a:latin typeface="Arial Black" pitchFamily="34" charset="0"/>
            </a:endParaRPr>
          </a:p>
        </p:txBody>
      </p:sp>
      <p:sp>
        <p:nvSpPr>
          <p:cNvPr id="6" name="Прямоугольник 5"/>
          <p:cNvSpPr/>
          <p:nvPr/>
        </p:nvSpPr>
        <p:spPr>
          <a:xfrm>
            <a:off x="3929058" y="142852"/>
            <a:ext cx="5214942" cy="954107"/>
          </a:xfrm>
          <a:prstGeom prst="rect">
            <a:avLst/>
          </a:prstGeom>
        </p:spPr>
        <p:txBody>
          <a:bodyPr wrap="square">
            <a:spAutoFit/>
          </a:bodyPr>
          <a:lstStyle/>
          <a:p>
            <a:r>
              <a:rPr lang="ru-RU" sz="2800" b="1" spc="50" dirty="0" smtClean="0">
                <a:ln w="11430"/>
                <a:effectLst>
                  <a:outerShdw blurRad="76200" dist="50800" dir="5400000" algn="tl" rotWithShape="0">
                    <a:srgbClr val="000000">
                      <a:alpha val="65000"/>
                    </a:srgbClr>
                  </a:outerShdw>
                </a:effectLst>
                <a:latin typeface="Arial Black" pitchFamily="34" charset="0"/>
              </a:rPr>
              <a:t>1877 – 1878 гг. –</a:t>
            </a:r>
          </a:p>
          <a:p>
            <a:r>
              <a:rPr lang="ru-RU" sz="2800" b="1" spc="50" dirty="0" smtClean="0">
                <a:ln w="11430"/>
                <a:effectLst>
                  <a:outerShdw blurRad="76200" dist="50800" dir="5400000" algn="tl" rotWithShape="0">
                    <a:srgbClr val="000000">
                      <a:alpha val="65000"/>
                    </a:srgbClr>
                  </a:outerShdw>
                </a:effectLst>
                <a:latin typeface="Arial Black" pitchFamily="34" charset="0"/>
              </a:rPr>
              <a:t> Русско–турецкая война</a:t>
            </a:r>
            <a:endParaRPr lang="ru-RU" sz="2800" b="1" spc="50" dirty="0">
              <a:ln w="11430"/>
              <a:effectLst>
                <a:outerShdw blurRad="76200" dist="50800" dir="5400000" algn="tl" rotWithShape="0">
                  <a:srgbClr val="000000">
                    <a:alpha val="65000"/>
                  </a:srgbClr>
                </a:outerShdw>
              </a:effectLst>
              <a:latin typeface="Arial Black" pitchFamily="34" charset="0"/>
            </a:endParaRPr>
          </a:p>
        </p:txBody>
      </p:sp>
      <p:sp>
        <p:nvSpPr>
          <p:cNvPr id="7" name="Прямоугольник 6"/>
          <p:cNvSpPr/>
          <p:nvPr/>
        </p:nvSpPr>
        <p:spPr>
          <a:xfrm>
            <a:off x="142844" y="5429264"/>
            <a:ext cx="4214842" cy="954107"/>
          </a:xfrm>
          <a:prstGeom prst="rect">
            <a:avLst/>
          </a:prstGeom>
        </p:spPr>
        <p:txBody>
          <a:bodyPr wrap="square">
            <a:spAutoFit/>
          </a:bodyPr>
          <a:lstStyle/>
          <a:p>
            <a:r>
              <a:rPr lang="ru-RU" sz="2800" b="1" spc="50" dirty="0" smtClean="0">
                <a:ln w="11430"/>
                <a:effectLst>
                  <a:outerShdw blurRad="76200" dist="50800" dir="5400000" algn="tl" rotWithShape="0">
                    <a:srgbClr val="000000">
                      <a:alpha val="65000"/>
                    </a:srgbClr>
                  </a:outerShdw>
                </a:effectLst>
                <a:latin typeface="Arial Black" pitchFamily="34" charset="0"/>
              </a:rPr>
              <a:t>1912 – 1913 гг. – </a:t>
            </a:r>
          </a:p>
          <a:p>
            <a:r>
              <a:rPr lang="ru-RU" sz="2800" b="1" spc="50" dirty="0" smtClean="0">
                <a:ln w="11430"/>
                <a:effectLst>
                  <a:outerShdw blurRad="76200" dist="50800" dir="5400000" algn="tl" rotWithShape="0">
                    <a:srgbClr val="000000">
                      <a:alpha val="65000"/>
                    </a:srgbClr>
                  </a:outerShdw>
                </a:effectLst>
                <a:latin typeface="Arial Black" pitchFamily="34" charset="0"/>
              </a:rPr>
              <a:t>Балканская война</a:t>
            </a:r>
            <a:endParaRPr lang="ru-RU" sz="2800" b="1" spc="50" dirty="0">
              <a:ln w="11430"/>
              <a:effectLst>
                <a:outerShdw blurRad="76200" dist="50800" dir="5400000" algn="tl" rotWithShape="0">
                  <a:srgbClr val="000000">
                    <a:alpha val="65000"/>
                  </a:srgbClr>
                </a:outerShdw>
              </a:effectLst>
              <a:latin typeface="Arial Black" pitchFamily="34" charset="0"/>
            </a:endParaRPr>
          </a:p>
        </p:txBody>
      </p:sp>
      <p:sp>
        <p:nvSpPr>
          <p:cNvPr id="8" name="Прямоугольник 7"/>
          <p:cNvSpPr/>
          <p:nvPr/>
        </p:nvSpPr>
        <p:spPr>
          <a:xfrm>
            <a:off x="5429256" y="5429264"/>
            <a:ext cx="3571900" cy="954107"/>
          </a:xfrm>
          <a:prstGeom prst="rect">
            <a:avLst/>
          </a:prstGeom>
        </p:spPr>
        <p:txBody>
          <a:bodyPr wrap="square">
            <a:spAutoFit/>
          </a:bodyPr>
          <a:lstStyle/>
          <a:p>
            <a:r>
              <a:rPr lang="ru-RU" sz="2800" b="1" spc="50" dirty="0" smtClean="0">
                <a:ln w="11430"/>
                <a:effectLst>
                  <a:outerShdw blurRad="76200" dist="50800" dir="5400000" algn="tl" rotWithShape="0">
                    <a:srgbClr val="000000">
                      <a:alpha val="65000"/>
                    </a:srgbClr>
                  </a:outerShdw>
                </a:effectLst>
                <a:latin typeface="Arial Black" pitchFamily="34" charset="0"/>
              </a:rPr>
              <a:t>1914 – 1918 гг. – </a:t>
            </a:r>
          </a:p>
          <a:p>
            <a:r>
              <a:rPr lang="en-US" sz="2800" b="1" spc="50" dirty="0" smtClean="0">
                <a:ln w="11430"/>
                <a:effectLst>
                  <a:outerShdw blurRad="76200" dist="50800" dir="5400000" algn="tl" rotWithShape="0">
                    <a:srgbClr val="000000">
                      <a:alpha val="65000"/>
                    </a:srgbClr>
                  </a:outerShdw>
                </a:effectLst>
                <a:latin typeface="Arial Black" pitchFamily="34" charset="0"/>
              </a:rPr>
              <a:t>I</a:t>
            </a:r>
            <a:r>
              <a:rPr lang="ru-RU" sz="2800" b="1" spc="50" dirty="0" smtClean="0">
                <a:ln w="11430"/>
                <a:effectLst>
                  <a:outerShdw blurRad="76200" dist="50800" dir="5400000" algn="tl" rotWithShape="0">
                    <a:srgbClr val="000000">
                      <a:alpha val="65000"/>
                    </a:srgbClr>
                  </a:outerShdw>
                </a:effectLst>
                <a:latin typeface="Arial Black" pitchFamily="34" charset="0"/>
              </a:rPr>
              <a:t> мировая война</a:t>
            </a:r>
            <a:endParaRPr lang="ru-RU" sz="2800" b="1" spc="50" dirty="0">
              <a:ln w="11430"/>
              <a:effectLst>
                <a:outerShdw blurRad="76200" dist="50800" dir="5400000" algn="tl" rotWithShape="0">
                  <a:srgbClr val="000000">
                    <a:alpha val="65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4348" y="1357298"/>
            <a:ext cx="7623175" cy="4714908"/>
          </a:xfrm>
        </p:spPr>
        <p:txBody>
          <a:bodyPr/>
          <a:lstStyle/>
          <a:p>
            <a:pPr eaLnBrk="1" hangingPunct="1"/>
            <a:r>
              <a:rPr lang="ru-RU" sz="2000" b="1" dirty="0" smtClean="0">
                <a:solidFill>
                  <a:srgbClr val="002060"/>
                </a:solidFill>
              </a:rPr>
              <a:t>ЖДУТ ПОБЕДЫ РОССИИ СВЯТЫЕ,</a:t>
            </a:r>
            <a:br>
              <a:rPr lang="ru-RU" sz="2000" b="1" dirty="0" smtClean="0">
                <a:solidFill>
                  <a:srgbClr val="002060"/>
                </a:solidFill>
              </a:rPr>
            </a:br>
            <a:r>
              <a:rPr lang="ru-RU" sz="2000" b="1" dirty="0" smtClean="0">
                <a:solidFill>
                  <a:srgbClr val="002060"/>
                </a:solidFill>
              </a:rPr>
              <a:t>ОТЗОВИСЬ, ПРАВОСЛАВНАЯ РАТЬ!</a:t>
            </a:r>
            <a:br>
              <a:rPr lang="ru-RU" sz="2000" b="1" dirty="0" smtClean="0">
                <a:solidFill>
                  <a:srgbClr val="002060"/>
                </a:solidFill>
              </a:rPr>
            </a:br>
            <a:r>
              <a:rPr lang="ru-RU" sz="2000" b="1" dirty="0" smtClean="0">
                <a:solidFill>
                  <a:srgbClr val="002060"/>
                </a:solidFill>
              </a:rPr>
              <a:t>ГДЕ ИЛЬЯ ТВОЙ И ГДЕ ТВОЙ ДОБРЫНЯ?</a:t>
            </a:r>
            <a:br>
              <a:rPr lang="ru-RU" sz="2000" b="1" dirty="0" smtClean="0">
                <a:solidFill>
                  <a:srgbClr val="002060"/>
                </a:solidFill>
              </a:rPr>
            </a:br>
            <a:r>
              <a:rPr lang="ru-RU" sz="2000" b="1" dirty="0" smtClean="0">
                <a:solidFill>
                  <a:srgbClr val="002060"/>
                </a:solidFill>
              </a:rPr>
              <a:t>СЫНОВЕЙ КЛИЧЕТ РОДИНА – МАТЬ.</a:t>
            </a:r>
            <a:br>
              <a:rPr lang="ru-RU" sz="2000" b="1" dirty="0" smtClean="0">
                <a:solidFill>
                  <a:srgbClr val="002060"/>
                </a:solidFill>
              </a:rPr>
            </a:br>
            <a:r>
              <a:rPr lang="ru-RU" sz="2000" b="1" dirty="0" smtClean="0">
                <a:solidFill>
                  <a:srgbClr val="002060"/>
                </a:solidFill>
              </a:rPr>
              <a:t>ПОД ХОРУГВИ МЫ ВСТАНЕМ ВСЕ СМЕЛО</a:t>
            </a:r>
            <a:br>
              <a:rPr lang="ru-RU" sz="2000" b="1" dirty="0" smtClean="0">
                <a:solidFill>
                  <a:srgbClr val="002060"/>
                </a:solidFill>
              </a:rPr>
            </a:br>
            <a:r>
              <a:rPr lang="ru-RU" sz="2000" b="1" dirty="0" smtClean="0">
                <a:solidFill>
                  <a:srgbClr val="002060"/>
                </a:solidFill>
              </a:rPr>
              <a:t>КРЕСТНЫМ ХОДОМ С МОЛИТВОЙ ПОЙДЁМ,</a:t>
            </a:r>
            <a:br>
              <a:rPr lang="ru-RU" sz="2000" b="1" dirty="0" smtClean="0">
                <a:solidFill>
                  <a:srgbClr val="002060"/>
                </a:solidFill>
              </a:rPr>
            </a:br>
            <a:r>
              <a:rPr lang="ru-RU" sz="2000" b="1" dirty="0" smtClean="0">
                <a:solidFill>
                  <a:srgbClr val="002060"/>
                </a:solidFill>
              </a:rPr>
              <a:t>ЗА РОССИЙСКОЕ ПРАВОЕ ДЕЛО</a:t>
            </a:r>
            <a:br>
              <a:rPr lang="ru-RU" sz="2000" b="1" dirty="0" smtClean="0">
                <a:solidFill>
                  <a:srgbClr val="002060"/>
                </a:solidFill>
              </a:rPr>
            </a:br>
            <a:r>
              <a:rPr lang="ru-RU" sz="2000" b="1" dirty="0" smtClean="0">
                <a:solidFill>
                  <a:srgbClr val="002060"/>
                </a:solidFill>
              </a:rPr>
              <a:t>КРОВЬ МЫ РУССКУЮ ЧЕСТНО ПРОЛЬЁМ.</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И СНОВА В ПОХОД  ТРУБА НАС ЗОВЁТ.</a:t>
            </a:r>
            <a:br>
              <a:rPr lang="ru-RU" sz="2000" b="1" dirty="0" smtClean="0">
                <a:solidFill>
                  <a:srgbClr val="002060"/>
                </a:solidFill>
              </a:rPr>
            </a:br>
            <a:r>
              <a:rPr lang="ru-RU" sz="2000" b="1" dirty="0" smtClean="0">
                <a:solidFill>
                  <a:srgbClr val="002060"/>
                </a:solidFill>
              </a:rPr>
              <a:t>МЫ ВСЕ ВСТАНЕМ В СТРОЙ</a:t>
            </a:r>
            <a:br>
              <a:rPr lang="ru-RU" sz="2000" b="1" dirty="0" smtClean="0">
                <a:solidFill>
                  <a:srgbClr val="002060"/>
                </a:solidFill>
              </a:rPr>
            </a:br>
            <a:r>
              <a:rPr lang="ru-RU" sz="2000" b="1" dirty="0" smtClean="0">
                <a:solidFill>
                  <a:srgbClr val="002060"/>
                </a:solidFill>
              </a:rPr>
              <a:t>И ВСЕ ПОЙДЁМ В СВЯЩЕННЫЙ БОЙ.</a:t>
            </a:r>
            <a:r>
              <a:rPr lang="ru-RU" sz="2000" b="1" dirty="0" smtClean="0"/>
              <a:t/>
            </a:r>
            <a:br>
              <a:rPr lang="ru-RU" sz="2000" b="1" dirty="0" smtClean="0"/>
            </a:br>
            <a:r>
              <a:rPr lang="ru-RU" sz="3200" b="1" dirty="0" smtClean="0">
                <a:solidFill>
                  <a:srgbClr val="FF0000"/>
                </a:solidFill>
              </a:rPr>
              <a:t>ВСТАНЬ ЗА ВЕРУ, РУССКАЯ ЗЕМЛЯ!</a:t>
            </a:r>
          </a:p>
        </p:txBody>
      </p:sp>
      <p:sp>
        <p:nvSpPr>
          <p:cNvPr id="3" name="Прямоугольник 2"/>
          <p:cNvSpPr/>
          <p:nvPr/>
        </p:nvSpPr>
        <p:spPr>
          <a:xfrm>
            <a:off x="142844" y="142852"/>
            <a:ext cx="3786214" cy="707886"/>
          </a:xfrm>
          <a:prstGeom prst="rect">
            <a:avLst/>
          </a:prstGeom>
          <a:noFill/>
        </p:spPr>
        <p:txBody>
          <a:bodyPr wrap="square" lIns="91440" tIns="45720" rIns="91440" bIns="45720">
            <a:spAutoFit/>
          </a:bodyPr>
          <a:lstStyle/>
          <a:p>
            <a:pPr algn="ctr"/>
            <a:r>
              <a:rPr lang="ru-RU" sz="4000" b="1" dirty="0" smtClean="0">
                <a:ln w="1905"/>
                <a:effectLst>
                  <a:innerShdw blurRad="69850" dist="43180" dir="5400000">
                    <a:srgbClr val="000000">
                      <a:alpha val="65000"/>
                    </a:srgbClr>
                  </a:innerShdw>
                </a:effectLst>
              </a:rPr>
              <a:t>1853 – 1856 гг.</a:t>
            </a:r>
            <a:endParaRPr lang="ru-RU" sz="4000" b="1" cap="none" spc="0" dirty="0">
              <a:ln w="1905"/>
              <a:effectLst>
                <a:innerShdw blurRad="69850" dist="43180" dir="5400000">
                  <a:srgbClr val="000000">
                    <a:alpha val="65000"/>
                  </a:srgbClr>
                </a:innerShdw>
              </a:effectLst>
            </a:endParaRPr>
          </a:p>
        </p:txBody>
      </p:sp>
      <p:sp>
        <p:nvSpPr>
          <p:cNvPr id="4" name="Прямоугольник 3"/>
          <p:cNvSpPr/>
          <p:nvPr/>
        </p:nvSpPr>
        <p:spPr>
          <a:xfrm>
            <a:off x="4929190" y="142852"/>
            <a:ext cx="421481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effectLst>
                  <a:outerShdw blurRad="76200" dist="50800" dir="5400000" algn="tl" rotWithShape="0">
                    <a:srgbClr val="000000">
                      <a:alpha val="65000"/>
                    </a:srgbClr>
                  </a:outerShdw>
                </a:effectLst>
              </a:rPr>
              <a:t>1877 – 1878 гг.</a:t>
            </a:r>
            <a:endParaRPr lang="ru-RU" sz="4000" b="1" cap="none" spc="50" dirty="0">
              <a:ln w="11430"/>
              <a:effectLst>
                <a:outerShdw blurRad="76200" dist="50800" dir="5400000" algn="tl" rotWithShape="0">
                  <a:srgbClr val="000000">
                    <a:alpha val="65000"/>
                  </a:srgbClr>
                </a:outerShdw>
              </a:effectLst>
            </a:endParaRPr>
          </a:p>
        </p:txBody>
      </p:sp>
      <p:sp>
        <p:nvSpPr>
          <p:cNvPr id="5" name="Прямоугольник 4"/>
          <p:cNvSpPr/>
          <p:nvPr/>
        </p:nvSpPr>
        <p:spPr>
          <a:xfrm>
            <a:off x="0" y="6143644"/>
            <a:ext cx="421481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effectLst>
                  <a:outerShdw blurRad="76200" dist="50800" dir="5400000" algn="tl" rotWithShape="0">
                    <a:srgbClr val="000000">
                      <a:alpha val="65000"/>
                    </a:srgbClr>
                  </a:outerShdw>
                </a:effectLst>
              </a:rPr>
              <a:t>1912 – 1913 гг.</a:t>
            </a:r>
            <a:endParaRPr lang="ru-RU" sz="4000" b="1" cap="none" spc="50" dirty="0">
              <a:ln w="11430"/>
              <a:effectLst>
                <a:outerShdw blurRad="76200" dist="50800" dir="5400000" algn="tl" rotWithShape="0">
                  <a:srgbClr val="000000">
                    <a:alpha val="65000"/>
                  </a:srgbClr>
                </a:outerShdw>
              </a:effectLst>
            </a:endParaRPr>
          </a:p>
        </p:txBody>
      </p:sp>
      <p:sp>
        <p:nvSpPr>
          <p:cNvPr id="6" name="Прямоугольник 5"/>
          <p:cNvSpPr/>
          <p:nvPr/>
        </p:nvSpPr>
        <p:spPr>
          <a:xfrm>
            <a:off x="4857752" y="6143644"/>
            <a:ext cx="428624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effectLst>
                  <a:outerShdw blurRad="76200" dist="50800" dir="5400000" algn="tl" rotWithShape="0">
                    <a:srgbClr val="000000">
                      <a:alpha val="65000"/>
                    </a:srgbClr>
                  </a:outerShdw>
                </a:effectLst>
              </a:rPr>
              <a:t>1914 – 1918 г.г.</a:t>
            </a:r>
            <a:endParaRPr lang="ru-RU" sz="4000" b="1" cap="none" spc="50" dirty="0">
              <a:ln w="11430"/>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285720" y="642918"/>
            <a:ext cx="8286808" cy="550920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8800" b="1" cap="all" spc="0" dirty="0" smtClean="0">
                <a:ln w="0"/>
                <a:solidFill>
                  <a:srgbClr val="C00000"/>
                </a:solidFill>
                <a:effectLst>
                  <a:reflection blurRad="12700" stA="50000" endPos="50000" dist="5000" dir="5400000" sy="-100000" rotWithShape="0"/>
                </a:effectLst>
              </a:rPr>
              <a:t>ВСТАНЬ ЗА ВЕРУ РУССКАЯ ЗЕМЛЯ</a:t>
            </a:r>
            <a:endParaRPr lang="ru-RU" sz="8800" b="1" cap="all" spc="0" dirty="0">
              <a:ln w="0"/>
              <a:solidFill>
                <a:srgbClr val="C0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6635"/>
          </a:xfrm>
        </p:spPr>
        <p:txBody>
          <a:bodyPr/>
          <a:lstStyle/>
          <a:p>
            <a:pPr>
              <a:buNone/>
            </a:pPr>
            <a:r>
              <a:rPr lang="ru-RU" dirty="0" smtClean="0">
                <a:latin typeface="Arial Black" pitchFamily="34" charset="0"/>
              </a:rPr>
              <a:t>Цель: разобраться, как в очередной раз Россия пыталась помочь братьям славянам в их освободительной борьбе с турецким игом.</a:t>
            </a:r>
          </a:p>
          <a:p>
            <a:pPr marL="514350" indent="-514350">
              <a:buNone/>
            </a:pPr>
            <a:r>
              <a:rPr lang="ru-RU" b="1" i="1" dirty="0" smtClean="0">
                <a:latin typeface="Arial Black" pitchFamily="34" charset="0"/>
              </a:rPr>
              <a:t>План урока:</a:t>
            </a:r>
            <a:endParaRPr lang="ru-RU" dirty="0" smtClean="0">
              <a:latin typeface="Arial Black" pitchFamily="34" charset="0"/>
            </a:endParaRPr>
          </a:p>
          <a:p>
            <a:pPr marL="514350" lvl="0" indent="-514350">
              <a:buFont typeface="+mj-lt"/>
              <a:buAutoNum type="arabicPeriod"/>
            </a:pPr>
            <a:r>
              <a:rPr lang="ru-RU" dirty="0" smtClean="0">
                <a:latin typeface="Arial Black" pitchFamily="34" charset="0"/>
              </a:rPr>
              <a:t>Причины войны.</a:t>
            </a:r>
          </a:p>
          <a:p>
            <a:pPr marL="514350" lvl="0" indent="-514350">
              <a:buFont typeface="+mj-lt"/>
              <a:buAutoNum type="arabicPeriod"/>
            </a:pPr>
            <a:r>
              <a:rPr lang="ru-RU" dirty="0" smtClean="0">
                <a:latin typeface="Arial Black" pitchFamily="34" charset="0"/>
              </a:rPr>
              <a:t>Силы сторон.</a:t>
            </a:r>
          </a:p>
          <a:p>
            <a:pPr marL="514350" lvl="0" indent="-514350">
              <a:buFont typeface="+mj-lt"/>
              <a:buAutoNum type="arabicPeriod"/>
            </a:pPr>
            <a:r>
              <a:rPr lang="ru-RU" dirty="0" smtClean="0">
                <a:latin typeface="Arial Black" pitchFamily="34" charset="0"/>
              </a:rPr>
              <a:t>Ход военных действий.</a:t>
            </a:r>
          </a:p>
          <a:p>
            <a:pPr marL="514350" lvl="0" indent="-514350">
              <a:buFont typeface="+mj-lt"/>
              <a:buAutoNum type="arabicPeriod"/>
            </a:pPr>
            <a:r>
              <a:rPr lang="ru-RU" dirty="0" smtClean="0">
                <a:latin typeface="Arial Black" pitchFamily="34" charset="0"/>
              </a:rPr>
              <a:t>Сан-Стефанский мирный договор.</a:t>
            </a:r>
          </a:p>
          <a:p>
            <a:pPr marL="514350" lvl="0" indent="-514350">
              <a:buFont typeface="+mj-lt"/>
              <a:buAutoNum type="arabicPeriod"/>
            </a:pPr>
            <a:r>
              <a:rPr lang="ru-RU" dirty="0" smtClean="0">
                <a:latin typeface="Arial Black" pitchFamily="34" charset="0"/>
              </a:rPr>
              <a:t>Берлинский конгресс.</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latin typeface="Arial Black" pitchFamily="34" charset="0"/>
              </a:rPr>
              <a:t>Из письма болгарского журналиста Т. </a:t>
            </a:r>
            <a:r>
              <a:rPr lang="ru-RU" sz="2400" b="1" dirty="0" err="1" smtClean="0">
                <a:latin typeface="Arial Black" pitchFamily="34" charset="0"/>
              </a:rPr>
              <a:t>Бурмоза</a:t>
            </a:r>
            <a:r>
              <a:rPr lang="ru-RU" sz="2400" b="1" dirty="0" smtClean="0">
                <a:latin typeface="Arial Black" pitchFamily="34" charset="0"/>
              </a:rPr>
              <a:t> о зверском подавлении турками восстания в Болгарии (15 мая 1876 г.)</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ru-RU" sz="2000" dirty="0" smtClean="0">
                <a:latin typeface="Arial Black" pitchFamily="34" charset="0"/>
              </a:rPr>
              <a:t>Турки, вызвав как бы нарочно   восстание в Болгарии, сожгли в одном Филиппольском  санджаке   118 сел и деревень. Пострадавшее от того население, которое, по всей вероятности, большею частью истреблено, простирается до ста тысяч. Башибузуки, то есть вооруженное правительством турецкое население, режут под прикрытием регулярного войска всех попадающихся им навстречу болгар, не различая женщин и детей. Филиппольский санджак ныне везде усыпан трупами. Рассказы о зверстве и об опустошениях башибузуков превосходят всякое вероятие. В одном  лишь селе Клисуре башибузуки  умертвили   180 детей,  обучавшихся в школе.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57158" y="1600200"/>
            <a:ext cx="8329642" cy="4530725"/>
          </a:xfrm>
        </p:spPr>
        <p:txBody>
          <a:bodyPr/>
          <a:lstStyle/>
          <a:p>
            <a:pPr marL="514350" indent="-514350">
              <a:buNone/>
            </a:pPr>
            <a:r>
              <a:rPr lang="ru-RU" dirty="0" smtClean="0">
                <a:latin typeface="Arial Black" pitchFamily="34" charset="0"/>
              </a:rPr>
              <a:t>1. Освободительная борьба балканских народов.</a:t>
            </a:r>
          </a:p>
          <a:p>
            <a:pPr marL="514350" lvl="0" indent="-514350">
              <a:buNone/>
            </a:pPr>
            <a:r>
              <a:rPr lang="ru-RU" dirty="0" smtClean="0">
                <a:latin typeface="Arial Black" pitchFamily="34" charset="0"/>
              </a:rPr>
              <a:t>2.Обострение противоречий между западноевропейскими государствами на Балканах.</a:t>
            </a:r>
          </a:p>
          <a:p>
            <a:pPr lvl="0">
              <a:buNone/>
            </a:pPr>
            <a:r>
              <a:rPr lang="ru-RU" dirty="0" smtClean="0">
                <a:solidFill>
                  <a:srgbClr val="002060"/>
                </a:solidFill>
                <a:latin typeface="Arial Black" pitchFamily="34" charset="0"/>
              </a:rPr>
              <a:t>Главная причина – обострение восточного вопроса, проявившееся в балканском кризисе</a:t>
            </a:r>
          </a:p>
          <a:p>
            <a:pPr>
              <a:buNone/>
            </a:pPr>
            <a:endParaRPr lang="ru-RU" dirty="0"/>
          </a:p>
        </p:txBody>
      </p:sp>
      <p:sp>
        <p:nvSpPr>
          <p:cNvPr id="4" name="Прямоугольник 3"/>
          <p:cNvSpPr/>
          <p:nvPr/>
        </p:nvSpPr>
        <p:spPr>
          <a:xfrm>
            <a:off x="1071538" y="428604"/>
            <a:ext cx="6698052" cy="923330"/>
          </a:xfrm>
          <a:prstGeom prst="rect">
            <a:avLst/>
          </a:prstGeom>
          <a:noFill/>
        </p:spPr>
        <p:txBody>
          <a:bodyPr wrap="non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Причины войны</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008.jpg"/>
          <p:cNvPicPr>
            <a:picLocks noGrp="1" noChangeAspect="1"/>
          </p:cNvPicPr>
          <p:nvPr>
            <p:ph idx="1"/>
          </p:nvPr>
        </p:nvPicPr>
        <p:blipFill>
          <a:blip r:embed="rId2"/>
          <a:stretch>
            <a:fillRect/>
          </a:stretch>
        </p:blipFill>
        <p:spPr>
          <a:xfrm>
            <a:off x="214282" y="124714"/>
            <a:ext cx="8715436" cy="637612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171450"/>
            <a:ext cx="8229600" cy="1139825"/>
          </a:xfrm>
        </p:spPr>
        <p:txBody>
          <a:bodyPr/>
          <a:lstStyle/>
          <a:p>
            <a:pPr algn="ctr" eaLnBrk="1" hangingPunct="1"/>
            <a:r>
              <a:rPr lang="ru-RU" sz="4400" b="1" dirty="0" smtClean="0"/>
              <a:t>Силы сторон</a:t>
            </a:r>
          </a:p>
        </p:txBody>
      </p:sp>
      <p:sp>
        <p:nvSpPr>
          <p:cNvPr id="8195" name="Rectangle 6"/>
          <p:cNvSpPr>
            <a:spLocks noChangeArrowheads="1"/>
          </p:cNvSpPr>
          <p:nvPr/>
        </p:nvSpPr>
        <p:spPr bwMode="auto">
          <a:xfrm>
            <a:off x="0" y="620713"/>
            <a:ext cx="4572000" cy="1079500"/>
          </a:xfrm>
          <a:prstGeom prst="rect">
            <a:avLst/>
          </a:prstGeom>
          <a:solidFill>
            <a:srgbClr val="FFFFFF"/>
          </a:solidFill>
          <a:ln w="9525">
            <a:solidFill>
              <a:schemeClr val="tx1"/>
            </a:solidFill>
            <a:miter lim="800000"/>
            <a:headEnd/>
            <a:tailEnd/>
          </a:ln>
        </p:spPr>
        <p:txBody>
          <a:bodyPr wrap="none" anchor="ctr"/>
          <a:lstStyle/>
          <a:p>
            <a:pPr algn="ctr"/>
            <a:r>
              <a:rPr lang="ru-RU" sz="3200"/>
              <a:t>Балканский</a:t>
            </a:r>
          </a:p>
          <a:p>
            <a:pPr algn="ctr"/>
            <a:r>
              <a:rPr lang="ru-RU" sz="3200"/>
              <a:t>фронт</a:t>
            </a:r>
          </a:p>
        </p:txBody>
      </p:sp>
      <p:sp>
        <p:nvSpPr>
          <p:cNvPr id="8196" name="Rectangle 7"/>
          <p:cNvSpPr>
            <a:spLocks noChangeArrowheads="1"/>
          </p:cNvSpPr>
          <p:nvPr/>
        </p:nvSpPr>
        <p:spPr bwMode="auto">
          <a:xfrm>
            <a:off x="4572000" y="620713"/>
            <a:ext cx="4570413" cy="1079500"/>
          </a:xfrm>
          <a:prstGeom prst="rect">
            <a:avLst/>
          </a:prstGeom>
          <a:solidFill>
            <a:srgbClr val="FFFFFF"/>
          </a:solidFill>
          <a:ln w="9525">
            <a:solidFill>
              <a:schemeClr val="tx1"/>
            </a:solidFill>
            <a:miter lim="800000"/>
            <a:headEnd/>
            <a:tailEnd/>
          </a:ln>
        </p:spPr>
        <p:txBody>
          <a:bodyPr wrap="none" anchor="ctr"/>
          <a:lstStyle/>
          <a:p>
            <a:pPr algn="ctr"/>
            <a:r>
              <a:rPr lang="ru-RU" sz="3200"/>
              <a:t>Кавказский</a:t>
            </a:r>
          </a:p>
          <a:p>
            <a:pPr algn="ctr"/>
            <a:r>
              <a:rPr lang="ru-RU" sz="3200"/>
              <a:t>фронт</a:t>
            </a:r>
          </a:p>
        </p:txBody>
      </p:sp>
      <p:sp>
        <p:nvSpPr>
          <p:cNvPr id="8197" name="Rectangle 10"/>
          <p:cNvSpPr>
            <a:spLocks noChangeArrowheads="1"/>
          </p:cNvSpPr>
          <p:nvPr/>
        </p:nvSpPr>
        <p:spPr bwMode="auto">
          <a:xfrm>
            <a:off x="2284413" y="2349500"/>
            <a:ext cx="2287587" cy="4508500"/>
          </a:xfrm>
          <a:prstGeom prst="rect">
            <a:avLst/>
          </a:prstGeom>
          <a:solidFill>
            <a:srgbClr val="FFFFFF"/>
          </a:solidFill>
          <a:ln w="9525">
            <a:solidFill>
              <a:schemeClr val="tx1"/>
            </a:solidFill>
            <a:miter lim="800000"/>
            <a:headEnd/>
            <a:tailEnd/>
          </a:ln>
        </p:spPr>
        <p:txBody>
          <a:bodyPr wrap="none" anchor="ctr"/>
          <a:lstStyle/>
          <a:p>
            <a:r>
              <a:rPr lang="ru-RU" sz="2000" b="1" dirty="0"/>
              <a:t>338 000 солдат</a:t>
            </a:r>
          </a:p>
          <a:p>
            <a:endParaRPr lang="en-US" sz="2000" b="1" dirty="0"/>
          </a:p>
          <a:p>
            <a:endParaRPr lang="ru-RU" sz="2000" b="1" dirty="0"/>
          </a:p>
          <a:p>
            <a:r>
              <a:rPr lang="ru-RU" sz="2000" b="1" dirty="0" smtClean="0"/>
              <a:t>Ружье  </a:t>
            </a:r>
            <a:r>
              <a:rPr lang="ru-RU" sz="2000" b="1" dirty="0"/>
              <a:t>Мартини</a:t>
            </a:r>
          </a:p>
          <a:p>
            <a:r>
              <a:rPr lang="ru-RU" sz="2000" b="1" dirty="0"/>
              <a:t>(1800 шагов) </a:t>
            </a:r>
          </a:p>
          <a:p>
            <a:endParaRPr lang="en-US" sz="2000" b="1" dirty="0"/>
          </a:p>
          <a:p>
            <a:endParaRPr lang="ru-RU" sz="2000" b="1" dirty="0"/>
          </a:p>
          <a:p>
            <a:r>
              <a:rPr lang="ru-RU" sz="2000" b="1" dirty="0"/>
              <a:t>Конница 6 000</a:t>
            </a:r>
          </a:p>
          <a:p>
            <a:endParaRPr lang="en-US" sz="2000" b="1" dirty="0"/>
          </a:p>
          <a:p>
            <a:endParaRPr lang="ru-RU" sz="2000" b="1" dirty="0"/>
          </a:p>
          <a:p>
            <a:r>
              <a:rPr lang="ru-RU" sz="1900" b="1" dirty="0"/>
              <a:t>Чугунные</a:t>
            </a:r>
          </a:p>
          <a:p>
            <a:r>
              <a:rPr lang="ru-RU" sz="1900" b="1" dirty="0"/>
              <a:t>гладкоствольные</a:t>
            </a:r>
          </a:p>
          <a:p>
            <a:r>
              <a:rPr lang="ru-RU" sz="1900" b="1" dirty="0"/>
              <a:t>пушки</a:t>
            </a:r>
          </a:p>
        </p:txBody>
      </p:sp>
      <p:sp>
        <p:nvSpPr>
          <p:cNvPr id="8198" name="Rectangle 12"/>
          <p:cNvSpPr>
            <a:spLocks noChangeArrowheads="1"/>
          </p:cNvSpPr>
          <p:nvPr/>
        </p:nvSpPr>
        <p:spPr bwMode="auto">
          <a:xfrm>
            <a:off x="6856413" y="1700213"/>
            <a:ext cx="2287587" cy="649287"/>
          </a:xfrm>
          <a:prstGeom prst="rect">
            <a:avLst/>
          </a:prstGeom>
          <a:solidFill>
            <a:srgbClr val="FFFFFF"/>
          </a:solidFill>
          <a:ln w="9525">
            <a:solidFill>
              <a:schemeClr val="tx1"/>
            </a:solidFill>
            <a:miter lim="800000"/>
            <a:headEnd/>
            <a:tailEnd/>
          </a:ln>
        </p:spPr>
        <p:txBody>
          <a:bodyPr wrap="none" anchor="ctr"/>
          <a:lstStyle/>
          <a:p>
            <a:pPr algn="ctr"/>
            <a:r>
              <a:rPr lang="ru-RU" sz="2800" dirty="0" smtClean="0"/>
              <a:t>Турки </a:t>
            </a:r>
            <a:endParaRPr lang="ru-RU" sz="2800" dirty="0"/>
          </a:p>
        </p:txBody>
      </p:sp>
      <p:sp>
        <p:nvSpPr>
          <p:cNvPr id="8199" name="Rectangle 13"/>
          <p:cNvSpPr>
            <a:spLocks noChangeArrowheads="1"/>
          </p:cNvSpPr>
          <p:nvPr/>
        </p:nvSpPr>
        <p:spPr bwMode="auto">
          <a:xfrm>
            <a:off x="4572000" y="1714488"/>
            <a:ext cx="2287588" cy="649287"/>
          </a:xfrm>
          <a:prstGeom prst="rect">
            <a:avLst/>
          </a:prstGeom>
          <a:solidFill>
            <a:srgbClr val="FFFFFF"/>
          </a:solidFill>
          <a:ln w="9525">
            <a:solidFill>
              <a:schemeClr val="tx1"/>
            </a:solidFill>
            <a:miter lim="800000"/>
            <a:headEnd/>
            <a:tailEnd/>
          </a:ln>
        </p:spPr>
        <p:txBody>
          <a:bodyPr wrap="none" anchor="ctr"/>
          <a:lstStyle/>
          <a:p>
            <a:pPr algn="ctr"/>
            <a:r>
              <a:rPr lang="ru-RU" sz="2800" dirty="0" smtClean="0"/>
              <a:t>Русские </a:t>
            </a:r>
            <a:endParaRPr lang="ru-RU" sz="2800" dirty="0"/>
          </a:p>
        </p:txBody>
      </p:sp>
      <p:sp>
        <p:nvSpPr>
          <p:cNvPr id="8200" name="Rectangle 14"/>
          <p:cNvSpPr>
            <a:spLocks noChangeArrowheads="1"/>
          </p:cNvSpPr>
          <p:nvPr/>
        </p:nvSpPr>
        <p:spPr bwMode="auto">
          <a:xfrm>
            <a:off x="2284413" y="1700213"/>
            <a:ext cx="2287587" cy="649287"/>
          </a:xfrm>
          <a:prstGeom prst="rect">
            <a:avLst/>
          </a:prstGeom>
          <a:solidFill>
            <a:srgbClr val="FFFFFF"/>
          </a:solidFill>
          <a:ln w="9525">
            <a:solidFill>
              <a:schemeClr val="tx1"/>
            </a:solidFill>
            <a:miter lim="800000"/>
            <a:headEnd/>
            <a:tailEnd/>
          </a:ln>
        </p:spPr>
        <p:txBody>
          <a:bodyPr wrap="none" anchor="ctr"/>
          <a:lstStyle/>
          <a:p>
            <a:pPr algn="ctr"/>
            <a:r>
              <a:rPr lang="ru-RU" sz="2800" dirty="0" smtClean="0"/>
              <a:t>Турки </a:t>
            </a:r>
            <a:endParaRPr lang="ru-RU" sz="2800" dirty="0"/>
          </a:p>
        </p:txBody>
      </p:sp>
      <p:sp>
        <p:nvSpPr>
          <p:cNvPr id="8201" name="Rectangle 15"/>
          <p:cNvSpPr>
            <a:spLocks noChangeArrowheads="1"/>
          </p:cNvSpPr>
          <p:nvPr/>
        </p:nvSpPr>
        <p:spPr bwMode="auto">
          <a:xfrm>
            <a:off x="0" y="1700213"/>
            <a:ext cx="2287588" cy="649287"/>
          </a:xfrm>
          <a:prstGeom prst="rect">
            <a:avLst/>
          </a:prstGeom>
          <a:solidFill>
            <a:srgbClr val="FFFFFF"/>
          </a:solidFill>
          <a:ln w="9525">
            <a:solidFill>
              <a:schemeClr val="tx1"/>
            </a:solidFill>
            <a:miter lim="800000"/>
            <a:headEnd/>
            <a:tailEnd/>
          </a:ln>
        </p:spPr>
        <p:txBody>
          <a:bodyPr wrap="none" anchor="ctr"/>
          <a:lstStyle/>
          <a:p>
            <a:pPr algn="ctr"/>
            <a:r>
              <a:rPr lang="ru-RU" sz="2800" dirty="0" smtClean="0"/>
              <a:t>Русские </a:t>
            </a:r>
            <a:endParaRPr lang="ru-RU" sz="2800" dirty="0"/>
          </a:p>
        </p:txBody>
      </p:sp>
      <p:sp>
        <p:nvSpPr>
          <p:cNvPr id="8202" name="Rectangle 16"/>
          <p:cNvSpPr>
            <a:spLocks noChangeArrowheads="1"/>
          </p:cNvSpPr>
          <p:nvPr/>
        </p:nvSpPr>
        <p:spPr bwMode="auto">
          <a:xfrm>
            <a:off x="6856413" y="2349500"/>
            <a:ext cx="2287587" cy="4508500"/>
          </a:xfrm>
          <a:prstGeom prst="rect">
            <a:avLst/>
          </a:prstGeom>
          <a:solidFill>
            <a:srgbClr val="FFFFFF"/>
          </a:solidFill>
          <a:ln w="9525">
            <a:solidFill>
              <a:schemeClr val="tx1"/>
            </a:solidFill>
            <a:miter lim="800000"/>
            <a:headEnd/>
            <a:tailEnd/>
          </a:ln>
        </p:spPr>
        <p:txBody>
          <a:bodyPr wrap="none" anchor="ctr"/>
          <a:lstStyle/>
          <a:p>
            <a:r>
              <a:rPr lang="ru-RU" sz="2000" b="1" dirty="0"/>
              <a:t>70 000 солдат</a:t>
            </a:r>
          </a:p>
          <a:p>
            <a:endParaRPr lang="en-US" sz="2000" b="1" dirty="0"/>
          </a:p>
          <a:p>
            <a:endParaRPr lang="ru-RU" sz="2000" b="1" dirty="0"/>
          </a:p>
          <a:p>
            <a:r>
              <a:rPr lang="ru-RU" sz="2000" b="1" dirty="0" smtClean="0"/>
              <a:t>Ружье  </a:t>
            </a:r>
            <a:r>
              <a:rPr lang="ru-RU" sz="2000" b="1" dirty="0"/>
              <a:t>Генри</a:t>
            </a:r>
          </a:p>
          <a:p>
            <a:r>
              <a:rPr lang="ru-RU" sz="2000" b="1" dirty="0"/>
              <a:t>(1500 шагов)</a:t>
            </a:r>
          </a:p>
          <a:p>
            <a:endParaRPr lang="en-US" sz="2000" b="1" dirty="0"/>
          </a:p>
          <a:p>
            <a:endParaRPr lang="ru-RU" sz="2000" b="1" dirty="0"/>
          </a:p>
          <a:p>
            <a:r>
              <a:rPr lang="ru-RU" sz="2000" b="1" dirty="0"/>
              <a:t>Конница 2 000 </a:t>
            </a:r>
          </a:p>
          <a:p>
            <a:endParaRPr lang="en-US" sz="2000" b="1" dirty="0"/>
          </a:p>
          <a:p>
            <a:endParaRPr lang="ru-RU" sz="2000" b="1" dirty="0"/>
          </a:p>
          <a:p>
            <a:r>
              <a:rPr lang="ru-RU" sz="1900" b="1" dirty="0"/>
              <a:t>Чугунные</a:t>
            </a:r>
          </a:p>
          <a:p>
            <a:r>
              <a:rPr lang="ru-RU" sz="1900" b="1" dirty="0"/>
              <a:t>гладкоствольные</a:t>
            </a:r>
          </a:p>
          <a:p>
            <a:r>
              <a:rPr lang="ru-RU" sz="1900" b="1" dirty="0"/>
              <a:t>пушки</a:t>
            </a:r>
          </a:p>
        </p:txBody>
      </p:sp>
      <p:sp>
        <p:nvSpPr>
          <p:cNvPr id="8203" name="Rectangle 17"/>
          <p:cNvSpPr>
            <a:spLocks noChangeArrowheads="1"/>
          </p:cNvSpPr>
          <p:nvPr/>
        </p:nvSpPr>
        <p:spPr bwMode="auto">
          <a:xfrm>
            <a:off x="4572000" y="2349500"/>
            <a:ext cx="2287588" cy="4508500"/>
          </a:xfrm>
          <a:prstGeom prst="rect">
            <a:avLst/>
          </a:prstGeom>
          <a:solidFill>
            <a:srgbClr val="FFFFFF"/>
          </a:solidFill>
          <a:ln w="9525">
            <a:solidFill>
              <a:schemeClr val="tx1"/>
            </a:solidFill>
            <a:miter lim="800000"/>
            <a:headEnd/>
            <a:tailEnd/>
          </a:ln>
        </p:spPr>
        <p:txBody>
          <a:bodyPr wrap="none" anchor="ctr"/>
          <a:lstStyle/>
          <a:p>
            <a:r>
              <a:rPr lang="ru-RU" sz="2000" b="1" dirty="0"/>
              <a:t>55 000 солдат</a:t>
            </a:r>
          </a:p>
          <a:p>
            <a:endParaRPr lang="ru-RU" sz="2000" b="1" dirty="0"/>
          </a:p>
          <a:p>
            <a:endParaRPr lang="en-US" sz="2000" b="1" dirty="0"/>
          </a:p>
          <a:p>
            <a:r>
              <a:rPr lang="ru-RU" sz="2000" b="1" dirty="0" smtClean="0"/>
              <a:t>Ружье  </a:t>
            </a:r>
            <a:r>
              <a:rPr lang="ru-RU" sz="2000" b="1" dirty="0" err="1"/>
              <a:t>Снайдера</a:t>
            </a:r>
            <a:endParaRPr lang="ru-RU" sz="2000" b="1" dirty="0"/>
          </a:p>
          <a:p>
            <a:r>
              <a:rPr lang="ru-RU" sz="2000" b="1" dirty="0"/>
              <a:t>(1300 шагов)</a:t>
            </a:r>
          </a:p>
          <a:p>
            <a:endParaRPr lang="en-US" sz="2000" b="1" dirty="0"/>
          </a:p>
          <a:p>
            <a:endParaRPr lang="ru-RU" sz="2000" b="1" dirty="0"/>
          </a:p>
          <a:p>
            <a:r>
              <a:rPr lang="ru-RU" sz="2000" b="1" dirty="0"/>
              <a:t>Конница 4 000</a:t>
            </a:r>
          </a:p>
          <a:p>
            <a:endParaRPr lang="en-US" sz="2000" b="1" dirty="0"/>
          </a:p>
          <a:p>
            <a:endParaRPr lang="ru-RU" sz="2000" b="1" dirty="0"/>
          </a:p>
          <a:p>
            <a:r>
              <a:rPr lang="ru-RU" sz="1900" b="1" dirty="0"/>
              <a:t>Стальные</a:t>
            </a:r>
          </a:p>
          <a:p>
            <a:r>
              <a:rPr lang="ru-RU" sz="1900" b="1" dirty="0"/>
              <a:t>нарезные</a:t>
            </a:r>
          </a:p>
          <a:p>
            <a:r>
              <a:rPr lang="ru-RU" sz="1900" b="1" dirty="0"/>
              <a:t>пушки</a:t>
            </a:r>
          </a:p>
        </p:txBody>
      </p:sp>
      <p:sp>
        <p:nvSpPr>
          <p:cNvPr id="8204" name="Rectangle 18"/>
          <p:cNvSpPr>
            <a:spLocks noChangeArrowheads="1"/>
          </p:cNvSpPr>
          <p:nvPr/>
        </p:nvSpPr>
        <p:spPr bwMode="auto">
          <a:xfrm>
            <a:off x="0" y="2349500"/>
            <a:ext cx="2287588" cy="4508500"/>
          </a:xfrm>
          <a:prstGeom prst="rect">
            <a:avLst/>
          </a:prstGeom>
          <a:solidFill>
            <a:srgbClr val="FFFFFF"/>
          </a:solidFill>
          <a:ln w="9525">
            <a:solidFill>
              <a:schemeClr val="tx1"/>
            </a:solidFill>
            <a:miter lim="800000"/>
            <a:headEnd/>
            <a:tailEnd/>
          </a:ln>
        </p:spPr>
        <p:txBody>
          <a:bodyPr wrap="none" anchor="ctr"/>
          <a:lstStyle/>
          <a:p>
            <a:pPr marL="342900" indent="-342900"/>
            <a:r>
              <a:rPr lang="ru-RU" sz="2000" b="1" dirty="0"/>
              <a:t>250 000 солдат</a:t>
            </a:r>
            <a:endParaRPr lang="en-US" sz="2000" b="1" dirty="0"/>
          </a:p>
          <a:p>
            <a:pPr marL="342900" indent="-342900"/>
            <a:endParaRPr lang="ru-RU" sz="2000" b="1" dirty="0"/>
          </a:p>
          <a:p>
            <a:pPr marL="342900" indent="-342900"/>
            <a:endParaRPr lang="ru-RU" sz="2000" b="1" dirty="0"/>
          </a:p>
          <a:p>
            <a:pPr marL="342900" indent="-342900"/>
            <a:r>
              <a:rPr lang="ru-RU" sz="2000" b="1" dirty="0" smtClean="0"/>
              <a:t>Ружье  </a:t>
            </a:r>
            <a:r>
              <a:rPr lang="ru-RU" sz="2000" b="1" dirty="0" err="1"/>
              <a:t>Бердана</a:t>
            </a:r>
            <a:r>
              <a:rPr lang="ru-RU" sz="2000" b="1" dirty="0"/>
              <a:t> </a:t>
            </a:r>
          </a:p>
          <a:p>
            <a:pPr marL="342900" indent="-342900"/>
            <a:r>
              <a:rPr lang="ru-RU" sz="2000" b="1" dirty="0"/>
              <a:t>(1300 шагов)</a:t>
            </a:r>
          </a:p>
          <a:p>
            <a:pPr marL="342900" indent="-342900"/>
            <a:endParaRPr lang="en-US" sz="2000" b="1" dirty="0"/>
          </a:p>
          <a:p>
            <a:pPr marL="342900" indent="-342900"/>
            <a:endParaRPr lang="ru-RU" sz="2000" dirty="0"/>
          </a:p>
          <a:p>
            <a:pPr marL="342900" indent="-342900"/>
            <a:r>
              <a:rPr lang="ru-RU" sz="2000" b="1" dirty="0"/>
              <a:t>Конница 8 000</a:t>
            </a:r>
          </a:p>
          <a:p>
            <a:pPr marL="342900" indent="-342900"/>
            <a:endParaRPr lang="en-US" sz="2000" dirty="0"/>
          </a:p>
          <a:p>
            <a:pPr marL="342900" indent="-342900"/>
            <a:endParaRPr lang="ru-RU" sz="2000" dirty="0"/>
          </a:p>
          <a:p>
            <a:pPr marL="342900" indent="-342900"/>
            <a:r>
              <a:rPr lang="ru-RU" sz="1900" b="1" dirty="0"/>
              <a:t>Стальные</a:t>
            </a:r>
          </a:p>
          <a:p>
            <a:pPr marL="342900" indent="-342900"/>
            <a:r>
              <a:rPr lang="ru-RU" sz="1900" b="1" dirty="0"/>
              <a:t>нарезные</a:t>
            </a:r>
          </a:p>
          <a:p>
            <a:pPr marL="342900" indent="-342900"/>
            <a:r>
              <a:rPr lang="ru-RU" sz="1900" b="1" dirty="0"/>
              <a:t>пушки</a:t>
            </a:r>
          </a:p>
        </p:txBody>
      </p:sp>
      <p:sp>
        <p:nvSpPr>
          <p:cNvPr id="8205" name="Line 24"/>
          <p:cNvSpPr>
            <a:spLocks noChangeShapeType="1"/>
          </p:cNvSpPr>
          <p:nvPr/>
        </p:nvSpPr>
        <p:spPr bwMode="auto">
          <a:xfrm>
            <a:off x="0" y="3284538"/>
            <a:ext cx="9144000" cy="0"/>
          </a:xfrm>
          <a:prstGeom prst="line">
            <a:avLst/>
          </a:prstGeom>
          <a:noFill/>
          <a:ln w="9525">
            <a:solidFill>
              <a:schemeClr val="tx1"/>
            </a:solidFill>
            <a:round/>
            <a:headEnd/>
            <a:tailEnd/>
          </a:ln>
        </p:spPr>
        <p:txBody>
          <a:bodyPr/>
          <a:lstStyle/>
          <a:p>
            <a:endParaRPr lang="ru-RU"/>
          </a:p>
        </p:txBody>
      </p:sp>
      <p:sp>
        <p:nvSpPr>
          <p:cNvPr id="8206" name="Line 25"/>
          <p:cNvSpPr>
            <a:spLocks noChangeShapeType="1"/>
          </p:cNvSpPr>
          <p:nvPr/>
        </p:nvSpPr>
        <p:spPr bwMode="auto">
          <a:xfrm>
            <a:off x="0" y="4508500"/>
            <a:ext cx="9144000" cy="0"/>
          </a:xfrm>
          <a:prstGeom prst="line">
            <a:avLst/>
          </a:prstGeom>
          <a:noFill/>
          <a:ln w="9525">
            <a:solidFill>
              <a:schemeClr val="tx1"/>
            </a:solidFill>
            <a:round/>
            <a:headEnd/>
            <a:tailEnd/>
          </a:ln>
        </p:spPr>
        <p:txBody>
          <a:bodyPr/>
          <a:lstStyle/>
          <a:p>
            <a:endParaRPr lang="ru-RU"/>
          </a:p>
        </p:txBody>
      </p:sp>
      <p:sp>
        <p:nvSpPr>
          <p:cNvPr id="8207" name="Line 26"/>
          <p:cNvSpPr>
            <a:spLocks noChangeShapeType="1"/>
          </p:cNvSpPr>
          <p:nvPr/>
        </p:nvSpPr>
        <p:spPr bwMode="auto">
          <a:xfrm>
            <a:off x="0" y="5445125"/>
            <a:ext cx="9144000" cy="0"/>
          </a:xfrm>
          <a:prstGeom prst="line">
            <a:avLst/>
          </a:prstGeom>
          <a:noFill/>
          <a:ln w="9525">
            <a:solidFill>
              <a:schemeClr val="tx1"/>
            </a:solidFill>
            <a:round/>
            <a:headEnd/>
            <a:tailEnd/>
          </a:ln>
        </p:spPr>
        <p:txBody>
          <a:bodyPr/>
          <a:lstStyle/>
          <a:p>
            <a:endParaRPr lang="ru-RU"/>
          </a:p>
        </p:txBody>
      </p:sp>
      <p:sp>
        <p:nvSpPr>
          <p:cNvPr id="8208" name="Line 27"/>
          <p:cNvSpPr>
            <a:spLocks noChangeShapeType="1"/>
          </p:cNvSpPr>
          <p:nvPr/>
        </p:nvSpPr>
        <p:spPr bwMode="auto">
          <a:xfrm>
            <a:off x="4572000" y="620713"/>
            <a:ext cx="0" cy="6237287"/>
          </a:xfrm>
          <a:prstGeom prst="line">
            <a:avLst/>
          </a:prstGeom>
          <a:noFill/>
          <a:ln w="9525">
            <a:solidFill>
              <a:schemeClr val="tx1"/>
            </a:solidFill>
            <a:round/>
            <a:headEnd/>
            <a:tailEnd/>
          </a:ln>
        </p:spPr>
        <p:txBody>
          <a:bodyPr/>
          <a:lstStyle/>
          <a:p>
            <a:endParaRPr lang="ru-RU"/>
          </a:p>
        </p:txBody>
      </p:sp>
      <p:sp>
        <p:nvSpPr>
          <p:cNvPr id="8209" name="Line 28"/>
          <p:cNvSpPr>
            <a:spLocks noChangeShapeType="1"/>
          </p:cNvSpPr>
          <p:nvPr/>
        </p:nvSpPr>
        <p:spPr bwMode="auto">
          <a:xfrm>
            <a:off x="4572000" y="620713"/>
            <a:ext cx="0" cy="6237287"/>
          </a:xfrm>
          <a:prstGeom prst="line">
            <a:avLst/>
          </a:prstGeom>
          <a:noFill/>
          <a:ln w="9525">
            <a:solidFill>
              <a:schemeClr val="tx1"/>
            </a:solidFill>
            <a:round/>
            <a:headEnd/>
            <a:tailEnd/>
          </a:ln>
        </p:spPr>
        <p:txBody>
          <a:bodyPr/>
          <a:lstStyle/>
          <a:p>
            <a:endParaRPr lang="ru-RU"/>
          </a:p>
        </p:txBody>
      </p:sp>
      <p:cxnSp>
        <p:nvCxnSpPr>
          <p:cNvPr id="8210" name="AutoShape 29"/>
          <p:cNvCxnSpPr>
            <a:cxnSpLocks noChangeShapeType="1"/>
            <a:stCxn id="8209" idx="1"/>
            <a:endCxn id="8209" idx="0"/>
          </p:cNvCxnSpPr>
          <p:nvPr/>
        </p:nvCxnSpPr>
        <p:spPr bwMode="auto">
          <a:xfrm flipV="1">
            <a:off x="4572000" y="620713"/>
            <a:ext cx="0" cy="6237287"/>
          </a:xfrm>
          <a:prstGeom prst="straightConnector1">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71563" y="1285875"/>
            <a:ext cx="7072312" cy="461963"/>
          </a:xfrm>
          <a:prstGeom prst="rect">
            <a:avLst/>
          </a:prstGeom>
          <a:noFill/>
        </p:spPr>
        <p:txBody>
          <a:bodyPr>
            <a:spAutoFit/>
          </a:bodyPr>
          <a:lstStyle/>
          <a:p>
            <a:pPr fontAlgn="auto">
              <a:spcBef>
                <a:spcPts val="0"/>
              </a:spcBef>
              <a:spcAft>
                <a:spcPts val="0"/>
              </a:spcAft>
              <a:defRPr/>
            </a:pPr>
            <a:endParaRPr lang="ru-RU" sz="2400" b="1" dirty="0">
              <a:solidFill>
                <a:schemeClr val="accent1">
                  <a:lumMod val="50000"/>
                </a:schemeClr>
              </a:solidFill>
              <a:latin typeface="Arial" pitchFamily="34" charset="0"/>
            </a:endParaRPr>
          </a:p>
        </p:txBody>
      </p:sp>
      <p:sp>
        <p:nvSpPr>
          <p:cNvPr id="14339" name="AutoShape 2" descr="Крестьян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9" name="TextBox 8"/>
          <p:cNvSpPr txBox="1"/>
          <p:nvPr/>
        </p:nvSpPr>
        <p:spPr>
          <a:xfrm>
            <a:off x="142844" y="1000108"/>
            <a:ext cx="8786844" cy="5570756"/>
          </a:xfrm>
          <a:prstGeom prst="rect">
            <a:avLst/>
          </a:prstGeom>
          <a:ln w="38100">
            <a:solidFill>
              <a:schemeClr val="accent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ru-RU" sz="2800" b="1" dirty="0">
                <a:solidFill>
                  <a:schemeClr val="accent1">
                    <a:lumMod val="50000"/>
                  </a:schemeClr>
                </a:solidFill>
              </a:rPr>
              <a:t>«</a:t>
            </a:r>
            <a:r>
              <a:rPr lang="ru-RU" sz="2800" b="1" i="1" dirty="0">
                <a:solidFill>
                  <a:schemeClr val="accent1">
                    <a:lumMod val="50000"/>
                  </a:schemeClr>
                </a:solidFill>
              </a:rPr>
              <a:t>Как сквозь сон помню этот переход; пыль, поднимаемую обгонявшими нас на рысях казачьими полками, широкую степь, спускавшуюся к Дунаю, другой синевший берег которого мы увидели верст за пятнадцать; усталость, жару, свалку и драку у встретившегося нам уже под </a:t>
            </a:r>
            <a:r>
              <a:rPr lang="ru-RU" sz="2800" b="1" i="1" dirty="0" err="1">
                <a:solidFill>
                  <a:schemeClr val="accent1">
                    <a:lumMod val="50000"/>
                  </a:schemeClr>
                </a:solidFill>
              </a:rPr>
              <a:t>Зимницею</a:t>
            </a:r>
            <a:r>
              <a:rPr lang="ru-RU" sz="2800" b="1" i="1" dirty="0">
                <a:solidFill>
                  <a:schemeClr val="accent1">
                    <a:lumMod val="50000"/>
                  </a:schemeClr>
                </a:solidFill>
              </a:rPr>
              <a:t> колодца; грязный маленький городок, наполненный войсками, каких-то генералов, махавших нам с балкона фуражками и кричавших «ура», на что мы отвечали тем </a:t>
            </a:r>
            <a:r>
              <a:rPr lang="ru-RU" sz="2800" b="1" i="1" dirty="0" smtClean="0">
                <a:solidFill>
                  <a:schemeClr val="accent1">
                    <a:lumMod val="50000"/>
                  </a:schemeClr>
                </a:solidFill>
              </a:rPr>
              <a:t>же.</a:t>
            </a:r>
          </a:p>
          <a:p>
            <a:pPr>
              <a:defRPr/>
            </a:pPr>
            <a:r>
              <a:rPr lang="ru-RU" sz="2800" b="1" i="1" dirty="0" smtClean="0">
                <a:solidFill>
                  <a:schemeClr val="accent1">
                    <a:lumMod val="50000"/>
                  </a:schemeClr>
                </a:solidFill>
              </a:rPr>
              <a:t>Пришли! Пришли! – гудели вокруг нас голоса»</a:t>
            </a:r>
            <a:endParaRPr lang="ru-RU" sz="2800" b="1" i="1" dirty="0">
              <a:solidFill>
                <a:schemeClr val="accent1">
                  <a:lumMod val="50000"/>
                </a:schemeClr>
              </a:solidFill>
            </a:endParaRPr>
          </a:p>
          <a:p>
            <a:pPr algn="r">
              <a:defRPr/>
            </a:pPr>
            <a:r>
              <a:rPr lang="ru-RU" sz="2000" b="1" dirty="0" smtClean="0">
                <a:solidFill>
                  <a:srgbClr val="FF0000"/>
                </a:solidFill>
              </a:rPr>
              <a:t>Всеволод </a:t>
            </a:r>
            <a:r>
              <a:rPr lang="ru-RU" sz="2000" b="1" dirty="0">
                <a:solidFill>
                  <a:srgbClr val="FF0000"/>
                </a:solidFill>
              </a:rPr>
              <a:t>Гаршин «Из воспоминаний рядового Иванова»</a:t>
            </a:r>
          </a:p>
        </p:txBody>
      </p:sp>
      <p:sp>
        <p:nvSpPr>
          <p:cNvPr id="10" name="Скругленный прямоугольник 9"/>
          <p:cNvSpPr/>
          <p:nvPr/>
        </p:nvSpPr>
        <p:spPr>
          <a:xfrm>
            <a:off x="0" y="0"/>
            <a:ext cx="7929563" cy="9286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rPr>
              <a:t>Как болгарское население встречало русские войска?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1178</TotalTime>
  <Words>710</Words>
  <Application>Microsoft Office PowerPoint</Application>
  <PresentationFormat>Экран (4:3)</PresentationFormat>
  <Paragraphs>138</Paragraphs>
  <Slides>22</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Edge</vt:lpstr>
      <vt:lpstr>РУССКО-ТУРЕЦКАЯ ВОЙНА 1877-1878 годов</vt:lpstr>
      <vt:lpstr>ЖДУТ ПОБЕДЫ РОССИИ СВЯТЫЕ, ОТЗОВИСЬ, ПРАВОСЛАВНАЯ РАТЬ! ГДЕ ИЛЬЯ ТВОЙ И ГДЕ ТВОЙ ДОБРЫНЯ? СЫНОВЕЙ КЛИЧЕТ РОДИНА – МАТЬ. ПОД ХОРУГВИИ ВСТАНЕМ МЫ СМЕЛО КРЕСТНЫМ ХОДОМ С МОЛИТВОЙ ПОЙДЁМ, ЗА РОССИЙСКОЕ ПРАВОЕ ДЕЛО КРОВЬ МЫ РУССКУЮ ЧЕСТНО ПРОЛЬЁМ.  И СНОВА В ПОХОД  ТРУБА НАС ЗОВЁТ. МЫ ВСЕ ВСТАНЕМ В СТРОЙ И ВСЕ ПОЙДЁМ В СВЯЩЕННЫЙ БОЙ. ВСТАНЬ ЗА ВЕРУ, РУССКАЯ ЗЕМЛЯ!</vt:lpstr>
      <vt:lpstr>Слайд 3</vt:lpstr>
      <vt:lpstr>Слайд 4</vt:lpstr>
      <vt:lpstr>Из письма болгарского журналиста Т. Бурмоза о зверском подавлении турками восстания в Болгарии (15 мая 1876 г.) </vt:lpstr>
      <vt:lpstr>Слайд 6</vt:lpstr>
      <vt:lpstr>Слайд 7</vt:lpstr>
      <vt:lpstr>Силы сторон</vt:lpstr>
      <vt:lpstr>Слайд 9</vt:lpstr>
      <vt:lpstr>Слайд 10</vt:lpstr>
      <vt:lpstr>Слайд 11</vt:lpstr>
      <vt:lpstr>Слайд 12</vt:lpstr>
      <vt:lpstr>Слайд 13</vt:lpstr>
      <vt:lpstr>Слайд 14</vt:lpstr>
      <vt:lpstr>Сан-Стефанский мирный договор. </vt:lpstr>
      <vt:lpstr>Сан-Стефанский мирный договор. </vt:lpstr>
      <vt:lpstr>Слайд 17</vt:lpstr>
      <vt:lpstr>«Сан-Стефанский мирный договор и Берлинский трактат». </vt:lpstr>
      <vt:lpstr>«Сан-Стефанский мирный договор и Берлинский трактат». </vt:lpstr>
      <vt:lpstr>Слайд 20</vt:lpstr>
      <vt:lpstr>Слайд 21</vt:lpstr>
      <vt:lpstr>ЖДУТ ПОБЕДЫ РОССИИ СВЯТЫЕ, ОТЗОВИСЬ, ПРАВОСЛАВНАЯ РАТЬ! ГДЕ ИЛЬЯ ТВОЙ И ГДЕ ТВОЙ ДОБРЫНЯ? СЫНОВЕЙ КЛИЧЕТ РОДИНА – МАТЬ. ПОД ХОРУГВИ МЫ ВСТАНЕМ ВСЕ СМЕЛО КРЕСТНЫМ ХОДОМ С МОЛИТВОЙ ПОЙДЁМ, ЗА РОССИЙСКОЕ ПРАВОЕ ДЕЛО КРОВЬ МЫ РУССКУЮ ЧЕСТНО ПРОЛЬЁМ.  И СНОВА В ПОХОД  ТРУБА НАС ЗОВЁТ. МЫ ВСЕ ВСТАНЕМ В СТРОЙ И ВСЕ ПОЙДЁМ В СВЯЩЕННЫЙ БОЙ. ВСТАНЬ ЗА ВЕРУ, РУССКАЯ ЗЕМЛЯ!</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РУССКО-ТУРЕЦКАЯ ВОЙНА 1877-1878 годов</dc:title>
  <dc:creator>Юлия</dc:creator>
  <cp:lastModifiedBy>Admin</cp:lastModifiedBy>
  <cp:revision>81</cp:revision>
  <dcterms:created xsi:type="dcterms:W3CDTF">2009-04-16T16:02:41Z</dcterms:created>
  <dcterms:modified xsi:type="dcterms:W3CDTF">2012-03-22T17:44:40Z</dcterms:modified>
</cp:coreProperties>
</file>