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73" r:id="rId4"/>
    <p:sldId id="280" r:id="rId5"/>
    <p:sldId id="287" r:id="rId6"/>
    <p:sldId id="288" r:id="rId7"/>
    <p:sldId id="289" r:id="rId8"/>
    <p:sldId id="290" r:id="rId9"/>
    <p:sldId id="285" r:id="rId10"/>
    <p:sldId id="294" r:id="rId11"/>
    <p:sldId id="258" r:id="rId12"/>
    <p:sldId id="271" r:id="rId13"/>
    <p:sldId id="278" r:id="rId14"/>
    <p:sldId id="274" r:id="rId15"/>
    <p:sldId id="270" r:id="rId16"/>
    <p:sldId id="269" r:id="rId17"/>
    <p:sldId id="266" r:id="rId18"/>
    <p:sldId id="257" r:id="rId19"/>
    <p:sldId id="272" r:id="rId20"/>
    <p:sldId id="267" r:id="rId21"/>
    <p:sldId id="279" r:id="rId22"/>
    <p:sldId id="268" r:id="rId23"/>
    <p:sldId id="265" r:id="rId24"/>
    <p:sldId id="293" r:id="rId25"/>
    <p:sldId id="296" r:id="rId26"/>
    <p:sldId id="292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99FF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3B1975-95E7-4776-8581-865679090B3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85F725-3E88-4724-8525-2417FE5E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bitaart.ru/EKSKURSIEvropa/Kartinki/forum-big.jpg" TargetMode="External"/><Relationship Id="rId13" Type="http://schemas.openxmlformats.org/officeDocument/2006/relationships/hyperlink" Target="http://www.minitin.ru/site.xp/050051056.html" TargetMode="External"/><Relationship Id="rId3" Type="http://schemas.openxmlformats.org/officeDocument/2006/relationships/hyperlink" Target="http://vsetke.ru/post/61692136/drevnij-rim" TargetMode="External"/><Relationship Id="rId7" Type="http://schemas.openxmlformats.org/officeDocument/2006/relationships/hyperlink" Target="http://anapet.info/?p=8964" TargetMode="External"/><Relationship Id="rId12" Type="http://schemas.openxmlformats.org/officeDocument/2006/relationships/hyperlink" Target="http://ancientrome.ru/publik/giro/giro13-3.htm" TargetMode="External"/><Relationship Id="rId2" Type="http://schemas.openxmlformats.org/officeDocument/2006/relationships/hyperlink" Target="http://ohrana.ru/blogs/topic/54272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rategwar.ru/raznoe/vybory-v-drevnem-rime" TargetMode="External"/><Relationship Id="rId11" Type="http://schemas.openxmlformats.org/officeDocument/2006/relationships/hyperlink" Target="http://www.romana.su/photo/1-0-148.htm" TargetMode="External"/><Relationship Id="rId5" Type="http://schemas.openxmlformats.org/officeDocument/2006/relationships/hyperlink" Target="http://www.nb-info.ru/imperia1.htm" TargetMode="External"/><Relationship Id="rId15" Type="http://schemas.openxmlformats.org/officeDocument/2006/relationships/hyperlink" Target="http://murzim.ru/nauka/istorija/vsemirnaya-istoria/8181-drevniy-rim.html" TargetMode="External"/><Relationship Id="rId10" Type="http://schemas.openxmlformats.org/officeDocument/2006/relationships/hyperlink" Target="http://www.romana.su/photo/1-0-153.htm" TargetMode="External"/><Relationship Id="rId4" Type="http://schemas.openxmlformats.org/officeDocument/2006/relationships/hyperlink" Target="http://nionila.livejournal.com/376568.html" TargetMode="External"/><Relationship Id="rId9" Type="http://schemas.openxmlformats.org/officeDocument/2006/relationships/hyperlink" Target="http://dic.academic.ru/pictures/wiki/files/77/Maccari-Cicero.jpg" TargetMode="External"/><Relationship Id="rId14" Type="http://schemas.openxmlformats.org/officeDocument/2006/relationships/hyperlink" Target="http://www.roman-glory.com/karashhuk-galle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Устройство римской республики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705600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21288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Древний мир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5 класс</a:t>
            </a:r>
            <a:endParaRPr lang="ru-RU" dirty="0"/>
          </a:p>
        </p:txBody>
      </p:sp>
      <p:pic>
        <p:nvPicPr>
          <p:cNvPr id="6" name="Picture 2" descr="http://dic.academic.ru/pictures/wiki/files/77/Maccari-Cic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508104" cy="3435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гуси Рим спасли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804248" y="1752600"/>
            <a:ext cx="1958752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http://bookbox.com.ua/uploads/posts/2012-10/1349714920_1c9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421953" cy="4827400"/>
          </a:xfrm>
          <a:prstGeom prst="rect">
            <a:avLst/>
          </a:prstGeom>
          <a:noFill/>
        </p:spPr>
      </p:pic>
      <p:pic>
        <p:nvPicPr>
          <p:cNvPr id="6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700808"/>
            <a:ext cx="3728532" cy="4968552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Римская республика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880992" y="1772816"/>
            <a:ext cx="4263008" cy="4419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результате 200-летней борьбы плебеи стали полноправными гражданами Рима: участвовали в выборах консулов;</a:t>
            </a:r>
          </a:p>
          <a:p>
            <a:r>
              <a:rPr lang="ru-RU" sz="2400" b="1" dirty="0" smtClean="0"/>
              <a:t>принимали законы.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326 г. до н.э. </a:t>
            </a:r>
            <a:r>
              <a:rPr lang="ru-RU" sz="2400" b="1" dirty="0" smtClean="0"/>
              <a:t>отменено долговое рабство.</a:t>
            </a:r>
            <a:endParaRPr lang="ru-RU" sz="2400" b="1" dirty="0"/>
          </a:p>
        </p:txBody>
      </p:sp>
      <p:pic>
        <p:nvPicPr>
          <p:cNvPr id="53250" name="Picture 2" descr="Жизнь должника в Древнем Ри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001224" cy="28086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869160"/>
            <a:ext cx="353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Жизнь должника в Древнем Риме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657671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Где и когда было отменено долговое рабство в Афинах? Могли ли римляне в год установления республики слышать  об  этом?</a:t>
            </a:r>
            <a:endParaRPr lang="ru-RU" sz="2400" b="1" dirty="0"/>
          </a:p>
        </p:txBody>
      </p:sp>
      <p:pic>
        <p:nvPicPr>
          <p:cNvPr id="10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 и консулы.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804248" y="1752600"/>
            <a:ext cx="1958752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340768"/>
            <a:ext cx="4536504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 –верховная власть в Риме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852936"/>
            <a:ext cx="3024336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Цензоры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852936"/>
            <a:ext cx="280831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Трибуны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262778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консула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941168"/>
            <a:ext cx="2736304" cy="509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cdn.dipity.com/uploads/events/135125a50ff0f2b45fef232e5593ecf5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627785" cy="1457723"/>
          </a:xfrm>
          <a:prstGeom prst="rect">
            <a:avLst/>
          </a:prstGeom>
          <a:noFill/>
        </p:spPr>
      </p:pic>
      <p:pic>
        <p:nvPicPr>
          <p:cNvPr id="13316" name="Picture 4" descr="http://vsetke.ru/thumbnails/799/d056e65a68b8890f0912270fbe8c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1296144" cy="1503528"/>
          </a:xfrm>
          <a:prstGeom prst="rect">
            <a:avLst/>
          </a:prstGeom>
          <a:noFill/>
        </p:spPr>
      </p:pic>
      <p:pic>
        <p:nvPicPr>
          <p:cNvPr id="13318" name="Picture 6" descr="http://young.rzd.ru/dbmm/images/41/4624/693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627784" cy="1296975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stCxn id="5" idx="2"/>
            <a:endCxn id="8" idx="0"/>
          </p:cNvCxnSpPr>
          <p:nvPr/>
        </p:nvCxnSpPr>
        <p:spPr>
          <a:xfrm flipH="1">
            <a:off x="1313892" y="1988840"/>
            <a:ext cx="3150096" cy="86409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7" idx="0"/>
          </p:cNvCxnSpPr>
          <p:nvPr/>
        </p:nvCxnSpPr>
        <p:spPr>
          <a:xfrm>
            <a:off x="4463988" y="1988840"/>
            <a:ext cx="3096344" cy="86409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6" idx="0"/>
          </p:cNvCxnSpPr>
          <p:nvPr/>
        </p:nvCxnSpPr>
        <p:spPr>
          <a:xfrm>
            <a:off x="4463988" y="1988840"/>
            <a:ext cx="36004" cy="86409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11760" y="2060848"/>
            <a:ext cx="396044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ВЫБОРНОСТЬ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pics.livejournal.com/nionila/pic/003bx34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373216"/>
            <a:ext cx="2054077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 и консулы.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63888" y="1752600"/>
            <a:ext cx="5400600" cy="48447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Консулом имел право стать любой гражданин, независимо от богатства.  Но денег за службу не платили.</a:t>
            </a:r>
          </a:p>
          <a:p>
            <a:r>
              <a:rPr lang="ru-RU" sz="2400" b="1" dirty="0" smtClean="0"/>
              <a:t>Кто же занимал государственные должности?</a:t>
            </a:r>
          </a:p>
          <a:p>
            <a:r>
              <a:rPr lang="ru-RU" sz="2400" b="1" dirty="0" smtClean="0"/>
              <a:t>В борьбе за консульскую должность кандидаты не скупились,  устраивая даровые обеды на тысячи человек, раздавая хлеб и одежду. В знак благодарности бедные граждане голосовали за него на выборах.</a:t>
            </a:r>
            <a:endParaRPr lang="ru-RU" sz="2400" b="1" dirty="0"/>
          </a:p>
        </p:txBody>
      </p:sp>
      <p:sp>
        <p:nvSpPr>
          <p:cNvPr id="22532" name="AutoShape 4" descr="data:image/jpeg;base64,/9j/4AAQSkZJRgABAQAAAQABAAD/2wCEAAkGBwgHBgkIBwgKCgkLDRYPDQwMDRsUFRAWIB0iIiAdHx8kKDQsJCYxJx8fLT0tMTU3Ojo6Iys/RD84QzQ5OjcBCgoKDQwNGg8PGjclHyU3Nzc3Nzc3Nzc3Nzc3Nzc3Nzc3Nzc3Nzc3Nzc3Nzc3Nzc3Nzc3Nzc3Nzc3Nzc3Nzc3N//AABEIAMkAYQMBIgACEQEDEQH/xAAcAAABBQEBAQAAAAAAAAAAAAAGAAMEBQcBAgj/xABDEAABAwMCAggDBQUGBQUAAAABAgMEAAUREiEGMRMiQVFhcYGRBxShIzJCUrEzosHR8BVTYoLC4URykrLDFiQlNEP/xAAaAQACAwEBAAAAAAAAAAAAAAAAAwIEBQYB/8QALxEAAgIBAgMGBQQDAAAAAAAAAQIAAxEEIRIxQRMiUWGR8AUygaHBI0Kx4RQzNP/aAAwDAQACEQMRAD8A20binBTaeVODlRCcNZx8Q/iQOH54tVqbbdmgAvuubpZB5ADIyr6CtHNYje4sVn4nXubdEdOzEaRIShKAd8JAyDgbZO/Kk6i3sqy2MxtSBmwZVK+KXFUNZU/cIKzr/YuRwMDPhv8AWtH+GvH6OLg9FlMpZnMoDnUBCHE5wSAd9j+tCzz3DFytS7iiGyghzSlfQp1FXdhOQe32pv4apSPiK67CyY7lvUsjTp0HUkYx5iqek1zXNwMhB8467TqqcYM2g1yvOT316BrSlSIZr3XmvVEIqVKlRCKlSpUQjQ5ZqqlcQsM3NNtjMPS5eU9IhnGGgcbqJPcc+3eMybpN+RgOPJSFujqttk41LPIf12b1l/EEWQVSI1vjuy5KGC7JdSnWvUrJzyJG++B6cqq6jUiplQczG1VFwT4TX85rPeIoKbdxQ+taG3I12bKikpzhaAAoHPYQUkeRo5tqXG7fGQ8pSnEtIC1K5lQG+fGhLjsi4SodvhuFEuOVSS7jIa2ICVf82eXcD4VDXhW0zcRxGaU4tEFZtltiZrdvZt6BDSouPNIWACCg788jfAq2+HtpQby/cIcf5aBGQphkJTgLVyI7yBj38RVTc5EkdLIVakMzOjKFO9Ikt7Dcpxvn08KOOA1oHCVuDeCdKtXirUc+uazfhql7OLPLz+8t6slauXOEuRil5nB7qaR1h304QM55mt+Zc9nlXpPKvIHfXRtRCeqVKlRCKlSpUQgdxNPCboGlk9HFj9MQOWpRUM+YCT6KNOWZKbJa0y3dMi43NYUEoONR09VIJ5JSkbnzPbiqa8Bb67q9qOHnlJQM8kpSED6pz60zZrs09bIs55Wfk4rUNKirbUSnpCPdAz4GuebVKL7reZXAE0TUeyVfHnJnEd0uriuhYndCkr0rDLWCAE6jhWcnlz258qErdNcsYd+cW66Xj0qwtWCsKBOtCjzxjSUntGRjeiZeUuxVrJ68SS+fVSMH2NUvFTjL1odjBAD9vkOaHM4UlChq2I3wdQGPCqterfUEpduCPzH01LxKF8Y1M4mgPRkoSl0lScK1JA3PidqFOIEzrdGYlw5kmKhY6ZtDTykgkYwdPLG43Iyo9gFMxV4WlegLUDkA99WF6juzVdGtwLekyWYjePupwQpZHhsB/lp2lRdM/c2HWX9fQEULzEuuGviReLSoM8RsOTYZVtKA0upTnT90DC9x4HzrY4bzcpht9hxLjTiQtC0nZQIyDWF8dtsxGBEiqCSkNNpPaNJKifc0Z/DHiBTcJm0XJPQBWfkXFgoDgJzoAPaN8eHlWvpNZ26gnrymFfp+z3WaTXO/FJKga6OdXpViJ5edeq8duD2GvdEIqVKlRCZwpta7YlTuA6pI1eZG/wCtACXc8OiOhZS7CuYQoAY1JcVn+I9q0eK4iVa21p0jpE6sns7ayiKhcjjJlgAllc9JIzt1etv6VxujBZrCem/pNzI7Me+k1d4IVcWk6QpKbatCceaf5UMcbx2W46bqhS+klRwlaQcIICk7+Yz/AFiidtgrnMK1f8EoAH8XWFCfFboctEZrVuglOjH1/d+tI0d2XCyWmX9VYINrcKgIw1LX1UjTuSdsAdvOrFpQTxBabc259nCKQ6oDALoP2ivVWd/CrCx22REjIu6I6nH16kW9kJyC5yLiuwJRz35nyqNbbUuNLiGQSuRKWslXPShDa9ge7bn21sWFFXc7yzqrhbaQDsI4uWw9LuN2cCXIcVZbZbUkkuOcwfLz7TQhd7ncHkocmy/tXXNSRglTY2Iwc9mxGOW3bRU+wU8IMxm20hydN0JAz1sq0foKhfEWAzGmxEIQlbq1LKVY3wB+mST7V7o3QWBceIH0EzdSCV2m58MXpq92lqY2tHSDqvoQrPRuD7yf68KuUHfevnj4e8TNcO8SIaDqzbpI0PBJylI7FkeB+hNfQgWMZ7+VbyNxDMyypU4M9L5pPdTgORmm857K9o5eVSnk9Uq5XaITH7hFuNvmPwbVLjI+YJWmPIB1tFXPSU8x2jbb9BLhi2Kf4hcS290vySg2XwchUhexI8sr/wCkVecVNS2btLh2q5LjQm0gFP3lISpZRpSo7gbHao3w24dmSuH1PwZqoy3pBJJTkakKwFA9/PORuPeubZRRW/eG+3L+Zphy2MzQSWkPwXW3EpZabdbUpSsAAaRvnxFBU1pN3vDjimnHbKy6hL60gpJK86cf4e8+W+M0Uy+HpELD6FNXS55OpyWgoSjPagBJH9c6Ysr0udxPIhXaU28l+IppaGW9KEKQoHTk/eIBOT44pOg0a1XYY97H9yJuYDKxNou8dpvhZ5tpKGGgU3FJ0lTA7h+bbBPIc+6qya82fmbklBRHYZVHhbc8jBVv4frVxxmqFcYUS5tKQ6mFMS2tlZ++kqCVo+vLvAoU+IdzdbsZIiqi61hDDerrKOck+49hT9VV2tqleu30kqH4RgylsNwk3S42yEW0pt8WWos4B1LKQeuTyxnPIdtEN7jsTb630wBbgw1uunwP+ya88FW9qDPZilrKmoIOr8qiU5/U+9du60ptN5mIJR82+GyVfkGAMeiSarM6tqe5sANvqYxthvAZNpKYEqW4pLaiOqntKlb6QO3Yg9wz6VqHw94+amW9MC6IfEqGno0uNNLWl1IAwSQDhXhQdxRGajW+3supIeDKnnjnfKskj64qy4L+Yj22HCgW0oU6tAL8hQQFKWQM4GTjJ9hWp/l2JXxVjJO0qmtWPemnx+KIZfQgokIDhwFLbwB575FEDTiVoCkqBB5EdtZXxJb59uUj+13QqO7no5UXqFCsbo0n+j6VccBo1SUpZur2WslyO4P2wwcKxnHaM7Z2p+m1V7P2dy4PlFW1IF4kM0ClXKVaG8r5mH3rD0+6dICR0kY6h3F4n9TQ3w/NvduublshvqaYLhcUkp21HYAeBx+tFV2SjprwkpO0UkDxQVn/AEiuxGU3K9fOtAlt9WhJI2Cg2kgf9RVXPs3CLAw97TSO67Qu/wDU8hqB/wDM23XFUj/7MZHSNo2/Gg9ZPsR40P8AEVxQ0u1XOAp1SmSrLKYqmwpo8ynbHdnfsoqsGnqoCnAVDUFEZC0jYpJ7wdu/auXi3uR+lNvituJe6ymRpZQo/wCIjrL8sgUmnUtcG4xy/iLACsMTH3OIH2zKXHYddhG4fMAFBABB1AZ7MnGRnsq9ft9wvsm3Tr28Xpct1JQykYRHZTucDvJ7fOpEi0S7k4jpy10Yc6NKWtmwrI6iANtuaj4YPgQOACZLkJ/ZRm0w2lH8ShzI9/pRqdUyqFr297SwFXizIFseCn71c0hKUhIQ3jxzj/TXm+21tw2W0dZSdYddHgE7k+mR61ItcIrs0dGMC4TkrwPyDl+6gH1qf0Kn77OmDdLLYjpV4nClf6Kz0/2lh0/AwPvmeMd8QA42Pzl9YiZyXlpbUAeSc7/QE1ovD0UIYjdUBXzbRwOzChWeQW0yuLC8o5SgFw+A5D6D61pVlSS3FwTqXKSok+Cs/wAK1cYNSeBErNvkwvmwo1wirizGUusrGClX6+B8aq7Nwlb7RJTIjuSFKQeoHHMhOxHdvzPPNXid6cHKt9q1YgkbyoGIGIqVdpVKeTGbwNHEkuPp2dDiMHtBU6P41I+HafmeFVkDL0aWFYI3BAB/QmpHGkdbF3TJbaGRKW2Vkd6EODfzKqf4BZESbeo/Jp11qUz3FCgc+xGK53XbGwfX0mgp7gMLIqAwHflyCHSFJSrkCefvVZfEyFOpXcZeiKBgRo6dJePYCrn6CrEuKTIChyV303cmlOqS00oqkvbBwjPRJ7/CsfTXMe6J4VwcmDDE6VIkyJzzSW40Jvo4rKRyUdv5e9dmMrjWhLKjre0gaj/eOHTn6k+lXciCw23Ggsp0R2NLrpPNZH3c+JVkn/lqnvP21zhRiogkF9aRscZ0IB9VZ96s2BncHpz9I1GAEktqbix47pGG4cNT4B7NQwn2AIrySuDw+hx3ZxQK1qP5lbn2Bx6U7LQmSflcdSXJ0HH9y2Mq9DjH+ah34i3nXGTAjK1reWlo6T+JXP2Ga80qEkeZ9/mRPOVfDQSWlzlt4Mp0qGe7kn9K0Gzp0rgDIILmf3VGgyzx21N9XKksENNDO22xNHlqbP8AaEVCk40tqcOBtsAkf930rUrw1yDzibNgYTjv7KcHKmkbinRW/Kc7SpUqIQD45ipcRNUTjo2G5aTntbUoL/dIFUPC9w6G4uwlH7RKdbJPMtK0lSfQnIo34kiokORkuAaZCHoituxaNX/jrNLAlY4kt+ohL5acjrJOQlxAOR9K5/4lXl2A54yPT+pe05BTeaG6SoJKBnfapEfCUqWTqcWMKPcB+lRmOkEVK3RpUk9YHkn/AGrkxSwgOIBBWrSy2BguK7z3Cud0iW9rwqN4y1hiRps+O2t1UhSW2Y6S9KdJyEADZP8AD1NCHCcty6XKffpIWW5L/wBmF80NNgkD3KfUGh/j299I4eHrbI6VIUHJrqNw47+UeAO/t40Y2uOi222JFSjUpvooxH5nNluY9Tit3UoaaAvUxaA9ZOuLohdNJGQpppERtI/OesvHunf/AA0B3I9Lem2m+sIDBdcOfvPK2/lRvf3UR23C4rTFjNlx1ZH31qOceZP0oE4cUXojlydGVSHlLVk74HIUug5DWDlyEbyGITWdlSOjhtDKwgBSvXetBtiMznV42Q0hHqckj200I8LMlR1kb6ir+vejSyDVAMggZkOKX/lzpT+6lNX9EvHfnwEq3HCyzbp2mkbCna2pWEVKlSohKi/oJtLrqASqOUvgJG50EKI9gR61nF4gyoXEjN5iRzJiOPIccQ195KsEFQHaCDvjtrWQNsUH3RC7HJZZZhOyozhPQhjGplIAykg4BSM7EbgbdmayPilNmBbWM42I8RLGncDumcVc3XlpZg2x+YpeCNaNCE+ZV/XnQ3x/xNLhxkW1pxk3h4FJEfJRCQee/asjt7O4dt07dbpcUFiyxDESUnVNfwdBP5ADgnx38qCHrM3FnFtlT8qSTlxajkuqJ7TWbo7atOCg+b1+8srXxtxNylFwzaGU3iMX9JbaJfeUdzpQNRz5kY9a0yAguzIbZGXkNqfcH5XHNyfTOPWhCM8xGt8tTaUrU6+mOXk//qr7zgT26UgADvyT20fW1sQLa5NldWW+jploPNIxsn05e9R1xdlyZJnydoJ/E+5gxTbWVAZP2mntxz/l61T8OsK/sKOk5BVqPZtkmqO9zjcZ0t1WVAL0BXdjc/XPtR5YoqEtR2NOyQAaa36FAWeYzL23R1xYKlNHD7uG2jj7pUQkfUijZhlEdhthrZttIQkeAoftzCXLnHbA2a1OqV36cAD3UT/lomKSa0/haHsi56ynqD3sCIdlOV4CSDvXvetOJixSrmDSohPA5UMcTiJMukaJMVqbZR0oYSrrOrVlIGO0YCtuXfROBkUMX5gN35iTESRKUzokOnfSznYJH5ioYHrmqfxD/mbfEZX805OdMaI6tK2UFsYJWrCGR3qPl2CgG+3Bpy2PJghxIX+2lrGlTgx+EfhSfHcjaiS821yUkqk7R2wVIbCtgcbk/mUe80KdC7IXEaba1JckJU22B+0Sk5J8tseZrmdIKw2K+fjLvCcZJljw3a0GbDQ63/7W0MdI6MbGQ5g48SkaR7VP42lvR7coJURNlkJQgb6RyA9NyanNAMKVCYKF9CvXIcHJ2StWSPIE0KKkIvHEF0lN9aNbmhFjKznU6rZR8wB9TV2zHGS37fYEguScwaiQmkSo8RGFaljrHmrG5/Q1pVkbJQt0Jz+FNAi2ccVNBoYbbeKMjvIwfpWkQ28x2YzGQtatIUOznv6DJ9KRqQ1nCo5tHZC58pf8PMkJdkHfpFaUE89Cf5q1HyIq9qJGbQyENNpwhACUjuAqXXUU1iusKJlluI5naVKlTIRUqVKiEbTyqhvvRxri1KdSAgx1t9J3KBBCfMjVjyq9TVRxa2hyxPqebDjTKkPOpJxlCFBSseOAar6qoW0sjSSHBzBm93GO9ARr1GPzUAcdMB+Ef4e8+3eB+2pebZdvbzhEuYr5e3MgbJHfjsA7PLxoj4ii21KNL69RXhKghWXXB/djH3Unkcb0whLzKRcZcdIfIDUCKBgp8cdgA/rlXL0KKu6RiXC2RtIVzkpsdpltMnL8Ngal5zqkO7D13+tV3CkEROGY7ax9o++pald+CBn10j3NRLwHJ86JBjLLrDTzj0yRnZ98JJKRjmE8vYUR2lsG024qzuyFHI5Z3P1NNuGKyB19iSUkGC7LBk8ZMs4IHTlWcdyCc1qHD8NICpHNCcoaPfv1lfTHoe+gS3Q1TONEMt7E6ypY5pTowSPHfHnWpNNpZbS22kJQkYAHICtPR6XLCw9OUr32nlHEY11IplIGRT1bEqrO0qVKiSipUqVEI0BUO8x/m7NPjdrsdxHuk1MGwoR4h42YgofYtcdU6S2ShSk/s0K7ifxenvS7GVVPEZOtGc4UZMciz4JYaFril8qSFDoUAITnvXy9smhq7XBT8qYxFfC7khn7Z1oZTFQfwg/nP+/mPNcTXidETHXJ6FhtASssoSkkAbjJOasODAFqu6Ykd57pktIAbTryevkqVy7dycVyppIYkD3nqfxNI0mpeJ5yxsKYtdpC0lOm3yHufPKRv59ailht0x4raAD0TKUqIOwON/41GmWm4CyOOpY6FEa2qYRr++dhqISM/l7cUNybzKkpUlExTLeMqLBCjnx3B9Ke9DnvNsYpMv8ALCThZgDjKSSMlqOsHwOUD+dHu1Zx8PbpDihyLNCW5ayEiSskl3YHSpRPMEmtFSMnnW9pBiob5lG4FXORPaVdYU/2VHSOsPOpFWYsTtKlSokoqVKlRCRZLa3ozrTbhaWtBSlxIyUEjn6VnKPh5eGVJaauEV1nG68LaIOdjpGc+Wa0uvSKVbStow0ZXa9Zypgnw/wFb7U8JMlapsnOrK04QFd4T/PNFTTLbI0tNpQO0JTjNO1yvUqRPlE8exnOWM4QKGeKOEol6jEsIbjSxnS6EbHwUBzFEx515VyqTKGGDPFYqciYzIsE9iUYrkN1uQtzCUBJUhYJ2IXyrVrOw/GtsdmWoKfQgJWoHOcf7YqaOR8qbHbSaKgjHE9vuZwAekcTzFPUwjmPOn6sRSnM7SpUqJKKlSpUQ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wgHBgkIBwgKCgkLDRYPDQwMDRsUFRAWIB0iIiAdHx8kKDQsJCYxJx8fLT0tMTU3Ojo6Iys/RD84QzQ5OjcBCgoKDQwNGg8PGjclHyU3Nzc3Nzc3Nzc3Nzc3Nzc3Nzc3Nzc3Nzc3Nzc3Nzc3Nzc3Nzc3Nzc3Nzc3Nzc3Nzc3N//AABEIAMkAYQMBIgACEQEDEQH/xAAcAAABBQEBAQAAAAAAAAAAAAAGAAMEBQcBAgj/xABDEAABAwMCAggDBQUGBQUAAAABAgMEAAUREiEGMRMiQVFhcYGRBxShIzJCUrEzosHR8BVTYoLC4URykrLDFiQlNEP/xAAaAQACAwEBAAAAAAAAAAAAAAAAAwIEBQYB/8QALxEAAgIBAgMGBQQDAAAAAAAAAQIAAxEEIRIxQRMiUWGR8AUygaHBI0Kx4RQzNP/aAAwDAQACEQMRAD8A20binBTaeVODlRCcNZx8Q/iQOH54tVqbbdmgAvuubpZB5ADIyr6CtHNYje4sVn4nXubdEdOzEaRIShKAd8JAyDgbZO/Kk6i3sqy2MxtSBmwZVK+KXFUNZU/cIKzr/YuRwMDPhv8AWtH+GvH6OLg9FlMpZnMoDnUBCHE5wSAd9j+tCzz3DFytS7iiGyghzSlfQp1FXdhOQe32pv4apSPiK67CyY7lvUsjTp0HUkYx5iqek1zXNwMhB8467TqqcYM2g1yvOT316BrSlSIZr3XmvVEIqVKlRCKlSpUQjQ5ZqqlcQsM3NNtjMPS5eU9IhnGGgcbqJPcc+3eMybpN+RgOPJSFujqttk41LPIf12b1l/EEWQVSI1vjuy5KGC7JdSnWvUrJzyJG++B6cqq6jUiplQczG1VFwT4TX85rPeIoKbdxQ+taG3I12bKikpzhaAAoHPYQUkeRo5tqXG7fGQ8pSnEtIC1K5lQG+fGhLjsi4SodvhuFEuOVSS7jIa2ICVf82eXcD4VDXhW0zcRxGaU4tEFZtltiZrdvZt6BDSouPNIWACCg788jfAq2+HtpQby/cIcf5aBGQphkJTgLVyI7yBj38RVTc5EkdLIVakMzOjKFO9Ikt7Dcpxvn08KOOA1oHCVuDeCdKtXirUc+uazfhql7OLPLz+8t6slauXOEuRil5nB7qaR1h304QM55mt+Zc9nlXpPKvIHfXRtRCeqVKlRCKlSpUQgdxNPCboGlk9HFj9MQOWpRUM+YCT6KNOWZKbJa0y3dMi43NYUEoONR09VIJ5JSkbnzPbiqa8Bb67q9qOHnlJQM8kpSED6pz60zZrs09bIs55Wfk4rUNKirbUSnpCPdAz4GuebVKL7reZXAE0TUeyVfHnJnEd0uriuhYndCkr0rDLWCAE6jhWcnlz258qErdNcsYd+cW66Xj0qwtWCsKBOtCjzxjSUntGRjeiZeUuxVrJ68SS+fVSMH2NUvFTjL1odjBAD9vkOaHM4UlChq2I3wdQGPCqterfUEpduCPzH01LxKF8Y1M4mgPRkoSl0lScK1JA3PidqFOIEzrdGYlw5kmKhY6ZtDTykgkYwdPLG43Iyo9gFMxV4WlegLUDkA99WF6juzVdGtwLekyWYjePupwQpZHhsB/lp2lRdM/c2HWX9fQEULzEuuGviReLSoM8RsOTYZVtKA0upTnT90DC9x4HzrY4bzcpht9hxLjTiQtC0nZQIyDWF8dtsxGBEiqCSkNNpPaNJKifc0Z/DHiBTcJm0XJPQBWfkXFgoDgJzoAPaN8eHlWvpNZ26gnrymFfp+z3WaTXO/FJKga6OdXpViJ5edeq8duD2GvdEIqVKlRCZwpta7YlTuA6pI1eZG/wCtACXc8OiOhZS7CuYQoAY1JcVn+I9q0eK4iVa21p0jpE6sns7ayiKhcjjJlgAllc9JIzt1etv6VxujBZrCem/pNzI7Me+k1d4IVcWk6QpKbatCceaf5UMcbx2W46bqhS+klRwlaQcIICk7+Yz/AFiidtgrnMK1f8EoAH8XWFCfFboctEZrVuglOjH1/d+tI0d2XCyWmX9VYINrcKgIw1LX1UjTuSdsAdvOrFpQTxBabc259nCKQ6oDALoP2ivVWd/CrCx22REjIu6I6nH16kW9kJyC5yLiuwJRz35nyqNbbUuNLiGQSuRKWslXPShDa9ge7bn21sWFFXc7yzqrhbaQDsI4uWw9LuN2cCXIcVZbZbUkkuOcwfLz7TQhd7ncHkocmy/tXXNSRglTY2Iwc9mxGOW3bRU+wU8IMxm20hydN0JAz1sq0foKhfEWAzGmxEIQlbq1LKVY3wB+mST7V7o3QWBceIH0EzdSCV2m58MXpq92lqY2tHSDqvoQrPRuD7yf68KuUHfevnj4e8TNcO8SIaDqzbpI0PBJylI7FkeB+hNfQgWMZ7+VbyNxDMyypU4M9L5pPdTgORmm857K9o5eVSnk9Uq5XaITH7hFuNvmPwbVLjI+YJWmPIB1tFXPSU8x2jbb9BLhi2Kf4hcS290vySg2XwchUhexI8sr/wCkVecVNS2btLh2q5LjQm0gFP3lISpZRpSo7gbHao3w24dmSuH1PwZqoy3pBJJTkakKwFA9/PORuPeubZRRW/eG+3L+Zphy2MzQSWkPwXW3EpZabdbUpSsAAaRvnxFBU1pN3vDjimnHbKy6hL60gpJK86cf4e8+W+M0Uy+HpELD6FNXS55OpyWgoSjPagBJH9c6Ysr0udxPIhXaU28l+IppaGW9KEKQoHTk/eIBOT44pOg0a1XYY97H9yJuYDKxNou8dpvhZ5tpKGGgU3FJ0lTA7h+bbBPIc+6qya82fmbklBRHYZVHhbc8jBVv4frVxxmqFcYUS5tKQ6mFMS2tlZ++kqCVo+vLvAoU+IdzdbsZIiqi61hDDerrKOck+49hT9VV2tqleu30kqH4RgylsNwk3S42yEW0pt8WWos4B1LKQeuTyxnPIdtEN7jsTb630wBbgw1uunwP+ya88FW9qDPZilrKmoIOr8qiU5/U+9du60ptN5mIJR82+GyVfkGAMeiSarM6tqe5sANvqYxthvAZNpKYEqW4pLaiOqntKlb6QO3Yg9wz6VqHw94+amW9MC6IfEqGno0uNNLWl1IAwSQDhXhQdxRGajW+3supIeDKnnjnfKskj64qy4L+Yj22HCgW0oU6tAL8hQQFKWQM4GTjJ9hWp/l2JXxVjJO0qmtWPemnx+KIZfQgokIDhwFLbwB575FEDTiVoCkqBB5EdtZXxJb59uUj+13QqO7no5UXqFCsbo0n+j6VccBo1SUpZur2WslyO4P2wwcKxnHaM7Z2p+m1V7P2dy4PlFW1IF4kM0ClXKVaG8r5mH3rD0+6dICR0kY6h3F4n9TQ3w/NvduublshvqaYLhcUkp21HYAeBx+tFV2SjprwkpO0UkDxQVn/AEiuxGU3K9fOtAlt9WhJI2Cg2kgf9RVXPs3CLAw97TSO67Qu/wDU8hqB/wDM23XFUj/7MZHSNo2/Gg9ZPsR40P8AEVxQ0u1XOAp1SmSrLKYqmwpo8ynbHdnfsoqsGnqoCnAVDUFEZC0jYpJ7wdu/auXi3uR+lNvituJe6ymRpZQo/wCIjrL8sgUmnUtcG4xy/iLACsMTH3OIH2zKXHYddhG4fMAFBABB1AZ7MnGRnsq9ft9wvsm3Tr28Xpct1JQykYRHZTucDvJ7fOpEi0S7k4jpy10Yc6NKWtmwrI6iANtuaj4YPgQOACZLkJ/ZRm0w2lH8ShzI9/pRqdUyqFr297SwFXizIFseCn71c0hKUhIQ3jxzj/TXm+21tw2W0dZSdYddHgE7k+mR61ItcIrs0dGMC4TkrwPyDl+6gH1qf0Kn77OmDdLLYjpV4nClf6Kz0/2lh0/AwPvmeMd8QA42Pzl9YiZyXlpbUAeSc7/QE1ovD0UIYjdUBXzbRwOzChWeQW0yuLC8o5SgFw+A5D6D61pVlSS3FwTqXKSok+Cs/wAK1cYNSeBErNvkwvmwo1wirizGUusrGClX6+B8aq7Nwlb7RJTIjuSFKQeoHHMhOxHdvzPPNXid6cHKt9q1YgkbyoGIGIqVdpVKeTGbwNHEkuPp2dDiMHtBU6P41I+HafmeFVkDL0aWFYI3BAB/QmpHGkdbF3TJbaGRKW2Vkd6EODfzKqf4BZESbeo/Jp11qUz3FCgc+xGK53XbGwfX0mgp7gMLIqAwHflyCHSFJSrkCefvVZfEyFOpXcZeiKBgRo6dJePYCrn6CrEuKTIChyV303cmlOqS00oqkvbBwjPRJ7/CsfTXMe6J4VwcmDDE6VIkyJzzSW40Jvo4rKRyUdv5e9dmMrjWhLKjre0gaj/eOHTn6k+lXciCw23Ggsp0R2NLrpPNZH3c+JVkn/lqnvP21zhRiogkF9aRscZ0IB9VZ96s2BncHpz9I1GAEktqbix47pGG4cNT4B7NQwn2AIrySuDw+hx3ZxQK1qP5lbn2Bx6U7LQmSflcdSXJ0HH9y2Mq9DjH+ah34i3nXGTAjK1reWlo6T+JXP2Ga80qEkeZ9/mRPOVfDQSWlzlt4Mp0qGe7kn9K0Gzp0rgDIILmf3VGgyzx21N9XKksENNDO22xNHlqbP8AaEVCk40tqcOBtsAkf930rUrw1yDzibNgYTjv7KcHKmkbinRW/Kc7SpUqIQD45ipcRNUTjo2G5aTntbUoL/dIFUPC9w6G4uwlH7RKdbJPMtK0lSfQnIo34kiokORkuAaZCHoituxaNX/jrNLAlY4kt+ohL5acjrJOQlxAOR9K5/4lXl2A54yPT+pe05BTeaG6SoJKBnfapEfCUqWTqcWMKPcB+lRmOkEVK3RpUk9YHkn/AGrkxSwgOIBBWrSy2BguK7z3Cud0iW9rwqN4y1hiRps+O2t1UhSW2Y6S9KdJyEADZP8AD1NCHCcty6XKffpIWW5L/wBmF80NNgkD3KfUGh/j299I4eHrbI6VIUHJrqNw47+UeAO/t40Y2uOi222JFSjUpvooxH5nNluY9Tit3UoaaAvUxaA9ZOuLohdNJGQpppERtI/OesvHunf/AA0B3I9Lem2m+sIDBdcOfvPK2/lRvf3UR23C4rTFjNlx1ZH31qOceZP0oE4cUXojlydGVSHlLVk74HIUug5DWDlyEbyGITWdlSOjhtDKwgBSvXetBtiMznV42Q0hHqckj200I8LMlR1kb6ir+vejSyDVAMggZkOKX/lzpT+6lNX9EvHfnwEq3HCyzbp2mkbCna2pWEVKlSohKi/oJtLrqASqOUvgJG50EKI9gR61nF4gyoXEjN5iRzJiOPIccQ195KsEFQHaCDvjtrWQNsUH3RC7HJZZZhOyozhPQhjGplIAykg4BSM7EbgbdmayPilNmBbWM42I8RLGncDumcVc3XlpZg2x+YpeCNaNCE+ZV/XnQ3x/xNLhxkW1pxk3h4FJEfJRCQee/asjt7O4dt07dbpcUFiyxDESUnVNfwdBP5ADgnx38qCHrM3FnFtlT8qSTlxajkuqJ7TWbo7atOCg+b1+8srXxtxNylFwzaGU3iMX9JbaJfeUdzpQNRz5kY9a0yAguzIbZGXkNqfcH5XHNyfTOPWhCM8xGt8tTaUrU6+mOXk//qr7zgT26UgADvyT20fW1sQLa5NldWW+jploPNIxsn05e9R1xdlyZJnydoJ/E+5gxTbWVAZP2mntxz/l61T8OsK/sKOk5BVqPZtkmqO9zjcZ0t1WVAL0BXdjc/XPtR5YoqEtR2NOyQAaa36FAWeYzL23R1xYKlNHD7uG2jj7pUQkfUijZhlEdhthrZttIQkeAoftzCXLnHbA2a1OqV36cAD3UT/lomKSa0/haHsi56ynqD3sCIdlOV4CSDvXvetOJixSrmDSohPA5UMcTiJMukaJMVqbZR0oYSrrOrVlIGO0YCtuXfROBkUMX5gN35iTESRKUzokOnfSznYJH5ioYHrmqfxD/mbfEZX805OdMaI6tK2UFsYJWrCGR3qPl2CgG+3Bpy2PJghxIX+2lrGlTgx+EfhSfHcjaiS821yUkqk7R2wVIbCtgcbk/mUe80KdC7IXEaba1JckJU22B+0Sk5J8tseZrmdIKw2K+fjLvCcZJljw3a0GbDQ63/7W0MdI6MbGQ5g48SkaR7VP42lvR7coJURNlkJQgb6RyA9NyanNAMKVCYKF9CvXIcHJ2StWSPIE0KKkIvHEF0lN9aNbmhFjKznU6rZR8wB9TV2zHGS37fYEguScwaiQmkSo8RGFaljrHmrG5/Q1pVkbJQt0Jz+FNAi2ccVNBoYbbeKMjvIwfpWkQ28x2YzGQtatIUOznv6DJ9KRqQ1nCo5tHZC58pf8PMkJdkHfpFaUE89Cf5q1HyIq9qJGbQyENNpwhACUjuAqXXUU1iusKJlluI5naVKlTIRUqVKiEbTyqhvvRxri1KdSAgx1t9J3KBBCfMjVjyq9TVRxa2hyxPqebDjTKkPOpJxlCFBSseOAar6qoW0sjSSHBzBm93GO9ARr1GPzUAcdMB+Ef4e8+3eB+2pebZdvbzhEuYr5e3MgbJHfjsA7PLxoj4ii21KNL69RXhKghWXXB/djH3Unkcb0whLzKRcZcdIfIDUCKBgp8cdgA/rlXL0KKu6RiXC2RtIVzkpsdpltMnL8Ngal5zqkO7D13+tV3CkEROGY7ax9o++pald+CBn10j3NRLwHJ86JBjLLrDTzj0yRnZ98JJKRjmE8vYUR2lsG024qzuyFHI5Z3P1NNuGKyB19iSUkGC7LBk8ZMs4IHTlWcdyCc1qHD8NICpHNCcoaPfv1lfTHoe+gS3Q1TONEMt7E6ypY5pTowSPHfHnWpNNpZbS22kJQkYAHICtPR6XLCw9OUr32nlHEY11IplIGRT1bEqrO0qVKiSipUqVEI0BUO8x/m7NPjdrsdxHuk1MGwoR4h42YgofYtcdU6S2ShSk/s0K7ifxenvS7GVVPEZOtGc4UZMciz4JYaFril8qSFDoUAITnvXy9smhq7XBT8qYxFfC7khn7Z1oZTFQfwg/nP+/mPNcTXidETHXJ6FhtASssoSkkAbjJOasODAFqu6Ykd57pktIAbTryevkqVy7dycVyppIYkD3nqfxNI0mpeJ5yxsKYtdpC0lOm3yHufPKRv59ailht0x4raAD0TKUqIOwON/41GmWm4CyOOpY6FEa2qYRr++dhqISM/l7cUNybzKkpUlExTLeMqLBCjnx3B9Ke9DnvNsYpMv8ALCThZgDjKSSMlqOsHwOUD+dHu1Zx8PbpDihyLNCW5ayEiSskl3YHSpRPMEmtFSMnnW9pBiob5lG4FXORPaVdYU/2VHSOsPOpFWYsTtKlSokoqVKlRCRZLa3ozrTbhaWtBSlxIyUEjn6VnKPh5eGVJaauEV1nG68LaIOdjpGc+Wa0uvSKVbStow0ZXa9Zypgnw/wFb7U8JMlapsnOrK04QFd4T/PNFTTLbI0tNpQO0JTjNO1yvUqRPlE8exnOWM4QKGeKOEol6jEsIbjSxnS6EbHwUBzFEx515VyqTKGGDPFYqciYzIsE9iUYrkN1uQtzCUBJUhYJ2IXyrVrOw/GtsdmWoKfQgJWoHOcf7YqaOR8qbHbSaKgjHE9vuZwAekcTzFPUwjmPOn6sRSnM7SpUqJKKlSpUQ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1" name="Picture 13" descr="http://www.nb-info.ru/imperia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181350" cy="5143501"/>
          </a:xfrm>
          <a:prstGeom prst="rect">
            <a:avLst/>
          </a:prstGeom>
          <a:noFill/>
        </p:spPr>
      </p:pic>
      <p:pic>
        <p:nvPicPr>
          <p:cNvPr id="9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 и консулы.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75856" y="1772816"/>
            <a:ext cx="5868144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консула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2600" b="1" dirty="0" smtClean="0"/>
              <a:t>1. Обладали высшей гражданской и военной властью;</a:t>
            </a:r>
          </a:p>
          <a:p>
            <a:pPr>
              <a:buNone/>
            </a:pPr>
            <a:r>
              <a:rPr lang="ru-RU" sz="2600" b="1" dirty="0" smtClean="0"/>
              <a:t>  2. По очереди председательствовали в Народном собрании;</a:t>
            </a:r>
          </a:p>
          <a:p>
            <a:pPr>
              <a:buNone/>
            </a:pPr>
            <a:r>
              <a:rPr lang="ru-RU" sz="2600" b="1" dirty="0" smtClean="0"/>
              <a:t>  3. Обладали равной властью;</a:t>
            </a:r>
          </a:p>
          <a:p>
            <a:pPr>
              <a:buNone/>
            </a:pPr>
            <a:r>
              <a:rPr lang="ru-RU" sz="2600" b="1" dirty="0" smtClean="0"/>
              <a:t>  4. Производили набор в войска;</a:t>
            </a:r>
          </a:p>
          <a:p>
            <a:pPr>
              <a:buNone/>
            </a:pPr>
            <a:r>
              <a:rPr lang="ru-RU" sz="2600" b="1" dirty="0" smtClean="0"/>
              <a:t>  5. Предлагали новые законы</a:t>
            </a:r>
          </a:p>
          <a:p>
            <a:pPr>
              <a:buNone/>
            </a:pPr>
            <a:r>
              <a:rPr lang="ru-RU" sz="2600" b="1" dirty="0" smtClean="0"/>
              <a:t>  6. Избирались на один год в результате тайного голосования </a:t>
            </a:r>
            <a:endParaRPr lang="ru-RU" sz="2600" b="1" dirty="0"/>
          </a:p>
        </p:txBody>
      </p:sp>
      <p:pic>
        <p:nvPicPr>
          <p:cNvPr id="10242" name="Picture 2" descr="http://strategwar.ru/wp-content/uploads/2012/03/Kvirit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114739" cy="42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 и консулы.</a:t>
            </a:r>
            <a:endParaRPr lang="ru-RU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11960" y="1556792"/>
            <a:ext cx="4752528" cy="46154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Трибуны – высшие должностные лица, избираемые из плебеев.</a:t>
            </a:r>
          </a:p>
          <a:p>
            <a:r>
              <a:rPr lang="ru-RU" sz="2400" b="1" dirty="0" smtClean="0"/>
              <a:t>Принадлежало право вето – право отменять распоряжение консулов, решение Сената, запретить голосовать закон.</a:t>
            </a:r>
          </a:p>
          <a:p>
            <a:r>
              <a:rPr lang="ru-RU" sz="2400" b="1" dirty="0" smtClean="0"/>
              <a:t>Неприкосновенность личности.</a:t>
            </a:r>
          </a:p>
          <a:p>
            <a:r>
              <a:rPr lang="ru-RU" sz="2400" b="1" dirty="0" smtClean="0"/>
              <a:t>Для выборов народных трибунов и принятия законов граждане собирались на Форуме – главной площади города</a:t>
            </a:r>
            <a:endParaRPr lang="ru-RU" sz="2400" b="1" dirty="0"/>
          </a:p>
        </p:txBody>
      </p:sp>
      <p:pic>
        <p:nvPicPr>
          <p:cNvPr id="6" name="Picture 5" descr="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1663" y="1628801"/>
            <a:ext cx="3832133" cy="2376263"/>
          </a:xfrm>
          <a:prstGeom prst="rect">
            <a:avLst/>
          </a:prstGeom>
          <a:noFill/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76862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7200" cy="86995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Сенат и его роль в Риме</a:t>
            </a:r>
            <a:endParaRPr lang="ru-RU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4149080"/>
            <a:ext cx="8964488" cy="2708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000" b="1" dirty="0" smtClean="0"/>
              <a:t> входили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всяких выборов </a:t>
            </a:r>
            <a:r>
              <a:rPr lang="ru-RU" sz="2000" b="1" dirty="0" smtClean="0"/>
              <a:t>бывшие консулы, народные трибуны и другие должностные лица, пожизненно являвшиеся членами Сената (300 человек)</a:t>
            </a:r>
          </a:p>
          <a:p>
            <a:pPr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r>
              <a:rPr lang="ru-RU" sz="2000" b="1" dirty="0" smtClean="0"/>
              <a:t>: разработка планов ведения войны, ведение переговоров с другими государствами, распоряжение государственной казной.</a:t>
            </a:r>
          </a:p>
          <a:p>
            <a:pPr>
              <a:buNone/>
            </a:pPr>
            <a:r>
              <a:rPr lang="ru-RU" sz="2000" b="1" dirty="0" smtClean="0"/>
              <a:t>Судьями могли быть только сенаторы.</a:t>
            </a:r>
          </a:p>
          <a:p>
            <a:pPr>
              <a:buNone/>
            </a:pPr>
            <a:r>
              <a:rPr lang="ru-RU" sz="2000" b="1" dirty="0" smtClean="0"/>
              <a:t>Сенат ни перед кем не отчитывался в своих действиях и не нёс ответственности за ошибочные решения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1266" name="Picture 2" descr="http://dic.academic.ru/pictures/wiki/files/77/Maccari-Cic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076056" cy="316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</a:t>
            </a:r>
            <a:endParaRPr lang="ru-RU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292080" y="1752600"/>
            <a:ext cx="3672408" cy="477274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В результате непрерывных войн римляне создали большое и боеспособное войско, которое делилось на легионы. Основную массу воинов-легионеров составляли земледельцы: бедняков, не владевших землёй, на военную службу не брали.</a:t>
            </a:r>
            <a:endParaRPr lang="ru-RU" sz="2400" b="1" dirty="0"/>
          </a:p>
        </p:txBody>
      </p:sp>
      <p:pic>
        <p:nvPicPr>
          <p:cNvPr id="8194" name="Picture 2" descr="Римские легионы завоевали всю Европу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5040560" cy="3346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87824" y="1484784"/>
            <a:ext cx="6156176" cy="4419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 римлян не было сильной конницы, зато пехота считалась едва ли не лучшей в мире. Легионер был защищён шлемом, панцирем, кожаным поясом с металлическими бляхами. Щит имел полуцилиндрическую форму, делался из дерева и обтягивался бычьей кожей. По краям он был укреплён железными полосами, а в центре находилась железная шишка, которую воин стремился подставить под удар врага. Нижние части ног  были защищены от ударов солдатскими кожаными  башмаками.</a:t>
            </a:r>
            <a:endParaRPr lang="ru-RU" sz="2400" b="1" dirty="0"/>
          </a:p>
        </p:txBody>
      </p:sp>
      <p:pic>
        <p:nvPicPr>
          <p:cNvPr id="11266" name="Picture 2" descr="http://www.romana.su/_ph/1/2/321196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38320"/>
            <a:ext cx="2808312" cy="4996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4509120"/>
            <a:ext cx="8964488" cy="23488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Римляне обладали совершенным наступательным оружием: острыми и крепкими мечами, которыми можно было рубить и колоть. Но главным нововведением было особое копьё, которое годилось как для метания, так и для ближнего боя. Оно состояло из острого и тонкого железного наконечника, насаженного на древко. </a:t>
            </a:r>
            <a:endParaRPr lang="ru-RU" sz="2400" b="1" dirty="0"/>
          </a:p>
        </p:txBody>
      </p:sp>
      <p:pic>
        <p:nvPicPr>
          <p:cNvPr id="10242" name="Picture 2" descr="http://www.romana.su/_ph/1/2/735134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7625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638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Познакомить с изменениями, которые произошли в управлении республикой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Дать представление о функциях должностных лиц и органах управления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Рассказать о римском войске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Научить сравнивать различные формы управления в античных государствах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Закрепить новые знания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4499992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4104456" cy="4419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Перед боем римляне строились в три линии, каждая из которых состояла из десяти  отрядов. В первой линии – юноши призывного возраста, во второй – воины постарше и покрепче, в третьей – самые надёжные, чьё мужество не раз было испытано на деле. </a:t>
            </a:r>
            <a:endParaRPr lang="ru-RU" sz="2400" b="1" dirty="0"/>
          </a:p>
        </p:txBody>
      </p:sp>
      <p:pic>
        <p:nvPicPr>
          <p:cNvPr id="9227" name="Picture 11" descr="http://ancientrome.ru/army/image/leg004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2420888"/>
            <a:ext cx="4536504" cy="2771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Текст 30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17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ru-RU" sz="400" b="1" dirty="0">
                <a:solidFill>
                  <a:srgbClr val="8A2E4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>
              <a:lnSpc>
                <a:spcPct val="60000"/>
              </a:lnSpc>
              <a:buFontTx/>
              <a:buNone/>
            </a:pPr>
            <a:endParaRPr lang="ru-RU" sz="400" b="1" dirty="0">
              <a:solidFill>
                <a:srgbClr val="8A2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467544" y="188640"/>
            <a:ext cx="8229600" cy="908720"/>
          </a:xfrm>
          <a:prstGeom prst="rect">
            <a:avLst/>
          </a:prstGeom>
          <a:solidFill>
            <a:schemeClr val="bg1"/>
          </a:solidFill>
          <a:ln w="444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войско.</a:t>
            </a:r>
          </a:p>
        </p:txBody>
      </p:sp>
      <p:pic>
        <p:nvPicPr>
          <p:cNvPr id="13314" name="Picture 2" descr="http://www.romana.su/_ph/1/2/281278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5476281"/>
            <a:ext cx="2016224" cy="1381719"/>
          </a:xfrm>
          <a:prstGeom prst="rect">
            <a:avLst/>
          </a:prstGeom>
          <a:noFill/>
        </p:spPr>
      </p:pic>
      <p:pic>
        <p:nvPicPr>
          <p:cNvPr id="32" name="Picture 2" descr="http://www.romana.su/_ph/1/2/281278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76281"/>
            <a:ext cx="2016224" cy="1381719"/>
          </a:xfrm>
          <a:prstGeom prst="rect">
            <a:avLst/>
          </a:prstGeom>
          <a:noFill/>
        </p:spPr>
      </p:pic>
      <p:pic>
        <p:nvPicPr>
          <p:cNvPr id="33" name="Picture 2" descr="http://www.romana.su/_ph/1/2/281278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76281"/>
            <a:ext cx="2016224" cy="1381719"/>
          </a:xfrm>
          <a:prstGeom prst="rect">
            <a:avLst/>
          </a:prstGeom>
          <a:noFill/>
        </p:spPr>
      </p:pic>
      <p:pic>
        <p:nvPicPr>
          <p:cNvPr id="34" name="Picture 2" descr="http://www.romana.su/_ph/1/2/281278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76281"/>
            <a:ext cx="2016224" cy="1381719"/>
          </a:xfrm>
          <a:prstGeom prst="rect">
            <a:avLst/>
          </a:prstGeom>
          <a:noFill/>
        </p:spPr>
      </p:pic>
      <p:pic>
        <p:nvPicPr>
          <p:cNvPr id="35" name="Picture 2" descr="http://www.romana.su/_ph/1/2/281278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776" y="5476281"/>
            <a:ext cx="2016224" cy="1381719"/>
          </a:xfrm>
          <a:prstGeom prst="rect">
            <a:avLst/>
          </a:prstGeom>
          <a:noFill/>
        </p:spPr>
      </p:pic>
      <p:sp>
        <p:nvSpPr>
          <p:cNvPr id="36" name="Выноска со стрелкой вверх 35"/>
          <p:cNvSpPr/>
          <p:nvPr/>
        </p:nvSpPr>
        <p:spPr>
          <a:xfrm>
            <a:off x="683568" y="4437112"/>
            <a:ext cx="1440160" cy="1008112"/>
          </a:xfrm>
          <a:prstGeom prst="upArrowCallout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Опытные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воины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7" name="Выноска со стрелкой вверх 36"/>
          <p:cNvSpPr/>
          <p:nvPr/>
        </p:nvSpPr>
        <p:spPr>
          <a:xfrm>
            <a:off x="2555776" y="4437112"/>
            <a:ext cx="1512168" cy="1080120"/>
          </a:xfrm>
          <a:prstGeom prst="upArrowCallout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Опытные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воины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" name="Выноска со стрелкой вверх 37"/>
          <p:cNvSpPr/>
          <p:nvPr/>
        </p:nvSpPr>
        <p:spPr>
          <a:xfrm>
            <a:off x="4644008" y="4365104"/>
            <a:ext cx="1440160" cy="1080120"/>
          </a:xfrm>
          <a:prstGeom prst="upArrowCallout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Опытные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воины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" name="Выноска со стрелкой вверх 38"/>
          <p:cNvSpPr/>
          <p:nvPr/>
        </p:nvSpPr>
        <p:spPr>
          <a:xfrm>
            <a:off x="6732240" y="4365104"/>
            <a:ext cx="1368152" cy="1080120"/>
          </a:xfrm>
          <a:prstGeom prst="upArrowCallout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Опытные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воины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" name="Выноска со стрелкой вверх 39"/>
          <p:cNvSpPr/>
          <p:nvPr/>
        </p:nvSpPr>
        <p:spPr>
          <a:xfrm>
            <a:off x="899592" y="1844824"/>
            <a:ext cx="1224136" cy="914400"/>
          </a:xfrm>
          <a:prstGeom prst="upArrowCallou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Юноши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" name="Выноска со стрелкой вверх 40"/>
          <p:cNvSpPr/>
          <p:nvPr/>
        </p:nvSpPr>
        <p:spPr>
          <a:xfrm>
            <a:off x="1979712" y="5373216"/>
            <a:ext cx="72008" cy="14401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носка со стрелкой вверх 41"/>
          <p:cNvSpPr/>
          <p:nvPr/>
        </p:nvSpPr>
        <p:spPr>
          <a:xfrm>
            <a:off x="2627784" y="1844824"/>
            <a:ext cx="1224136" cy="914400"/>
          </a:xfrm>
          <a:prstGeom prst="upArrowCallou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Юноши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3" name="Выноска со стрелкой вверх 42"/>
          <p:cNvSpPr/>
          <p:nvPr/>
        </p:nvSpPr>
        <p:spPr>
          <a:xfrm>
            <a:off x="4572000" y="1844824"/>
            <a:ext cx="1224136" cy="914400"/>
          </a:xfrm>
          <a:prstGeom prst="upArrowCallou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Юноши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4" name="Выноска со стрелкой вверх 43"/>
          <p:cNvSpPr/>
          <p:nvPr/>
        </p:nvSpPr>
        <p:spPr>
          <a:xfrm>
            <a:off x="6516216" y="1844824"/>
            <a:ext cx="1224136" cy="914400"/>
          </a:xfrm>
          <a:prstGeom prst="upArrowCallou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Юноши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6" name="Выноска со стрелкой вверх 45"/>
          <p:cNvSpPr/>
          <p:nvPr/>
        </p:nvSpPr>
        <p:spPr>
          <a:xfrm>
            <a:off x="1547664" y="3068960"/>
            <a:ext cx="1440160" cy="1152128"/>
          </a:xfrm>
          <a:prstGeom prst="upArrowCallou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постарше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7" name="Выноска со стрелкой вверх 46"/>
          <p:cNvSpPr/>
          <p:nvPr/>
        </p:nvSpPr>
        <p:spPr>
          <a:xfrm>
            <a:off x="3635896" y="2996952"/>
            <a:ext cx="1368152" cy="1152128"/>
          </a:xfrm>
          <a:prstGeom prst="upArrowCallou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постарше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8" name="Выноска со стрелкой вверх 47"/>
          <p:cNvSpPr/>
          <p:nvPr/>
        </p:nvSpPr>
        <p:spPr>
          <a:xfrm>
            <a:off x="5580112" y="2996952"/>
            <a:ext cx="1368152" cy="1152128"/>
          </a:xfrm>
          <a:prstGeom prst="upArrowCallou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</a:rPr>
              <a:t>постарше</a:t>
            </a: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9" name="Выноска со стрелкой вверх 48"/>
          <p:cNvSpPr/>
          <p:nvPr/>
        </p:nvSpPr>
        <p:spPr>
          <a:xfrm>
            <a:off x="8229600" y="2492896"/>
            <a:ext cx="914400" cy="223224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451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конница</a:t>
            </a:r>
            <a:endParaRPr lang="ru-RU" sz="2400" b="1" dirty="0"/>
          </a:p>
        </p:txBody>
      </p:sp>
      <p:sp>
        <p:nvSpPr>
          <p:cNvPr id="50" name="Выноска со стрелкой вверх 49"/>
          <p:cNvSpPr/>
          <p:nvPr/>
        </p:nvSpPr>
        <p:spPr>
          <a:xfrm>
            <a:off x="0" y="2492896"/>
            <a:ext cx="914400" cy="223224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451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конница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804248" y="1752600"/>
            <a:ext cx="1958752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4" name="Picture 4" descr="Рис.4 - План римского лагер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666874"/>
            <a:ext cx="3714750" cy="51911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628800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 dirty="0" smtClean="0"/>
              <a:t>Во время походов легионы на ночевки сооружали укреплённый лагерь в форме четырёхугольника.</a:t>
            </a:r>
          </a:p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 dirty="0" smtClean="0"/>
              <a:t>Вокруг лагеря сооружался огромный ров, возводился земляной вал и укрепляли его частоколом. Палатки устанавливались так, чтобы до них не долетели стрелы противника.</a:t>
            </a:r>
          </a:p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 dirty="0" smtClean="0"/>
              <a:t>Лагерь делился на улицы и кварталы. Две пересекающие главные улицы  заканчивались воротами лагеря.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98072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139952" y="1752600"/>
            <a:ext cx="4623048" cy="44196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Римское войско отличалось строгой дисциплиной. Если легионер проявлял  трусость, то каждого десятого из легиона казнили. Заснувшего на посту часового насмерть забивали камнями. А если воины отличились, им увеличивали долю военной добычи, награждали почётным оружием. Венец с зубчатой стеной  вручался  тому, кто первый взобрался на стену или вал вражеской крепости.</a:t>
            </a:r>
            <a:endParaRPr lang="ru-RU" sz="2400" b="1" dirty="0"/>
          </a:p>
        </p:txBody>
      </p:sp>
      <p:pic>
        <p:nvPicPr>
          <p:cNvPr id="6" name="Picture 7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556792"/>
            <a:ext cx="3456384" cy="4416152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24500"/>
            <a:ext cx="1876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  <a:endParaRPr lang="ru-RU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395536" y="5805264"/>
          <a:ext cx="1886967" cy="638984"/>
        </p:xfrm>
        <a:graphic>
          <a:graphicData uri="http://schemas.openxmlformats.org/drawingml/2006/table">
            <a:tbl>
              <a:tblPr/>
              <a:tblGrid>
                <a:gridCol w="1886967"/>
              </a:tblGrid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Римский центурион.</a:t>
                      </a:r>
                    </a:p>
                  </a:txBody>
                  <a:tcPr marL="29385" marR="29385" marT="14692" marB="146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9154" name="Picture 2" descr="http://murzim.ru/uploads/posts/2010-11/thumbs/1288894742_image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778310" cy="4774038"/>
          </a:xfrm>
          <a:prstGeom prst="rect">
            <a:avLst/>
          </a:prstGeom>
          <a:noFill/>
        </p:spPr>
      </p:pic>
      <p:pic>
        <p:nvPicPr>
          <p:cNvPr id="3074" name="Picture 2" descr="Легат – командир леги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988840"/>
            <a:ext cx="1428750" cy="3438526"/>
          </a:xfrm>
          <a:prstGeom prst="rect">
            <a:avLst/>
          </a:prstGeom>
          <a:noFill/>
        </p:spPr>
      </p:pic>
      <p:pic>
        <p:nvPicPr>
          <p:cNvPr id="3076" name="Picture 4" descr="Римский центури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1905000" cy="3514726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88224" y="5589240"/>
          <a:ext cx="2232248" cy="701040"/>
        </p:xfrm>
        <a:graphic>
          <a:graphicData uri="http://schemas.openxmlformats.org/drawingml/2006/table">
            <a:tbl>
              <a:tblPr/>
              <a:tblGrid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Легат –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командир</a:t>
                      </a:r>
                    </a:p>
                    <a:p>
                      <a:pPr algn="ctr" fontAlgn="t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легиона.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изученного материала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-252536" y="1752600"/>
            <a:ext cx="9015536" cy="441960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1. Когда было отменено долговое рабство в Риме?</a:t>
            </a:r>
          </a:p>
          <a:p>
            <a:r>
              <a:rPr lang="ru-RU" sz="2200" b="1" dirty="0" smtClean="0"/>
              <a:t>2.Кому принадлежала верховная власть в Риме?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3. Каковы функции консулов?</a:t>
            </a:r>
          </a:p>
          <a:p>
            <a:endParaRPr lang="ru-RU" sz="2200" b="1" dirty="0" smtClean="0"/>
          </a:p>
          <a:p>
            <a:endParaRPr lang="ru-RU" sz="2200" b="1" dirty="0" smtClean="0"/>
          </a:p>
          <a:p>
            <a:r>
              <a:rPr lang="ru-RU" sz="2200" b="1" dirty="0" smtClean="0"/>
              <a:t>4. Из кого состоял сенат?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5. </a:t>
            </a:r>
            <a:r>
              <a:rPr lang="ru-RU" sz="2200" b="1" smtClean="0"/>
              <a:t>Из кого </a:t>
            </a:r>
            <a:r>
              <a:rPr lang="ru-RU" sz="2200" b="1" dirty="0" smtClean="0"/>
              <a:t>комплектовалось римское войско?</a:t>
            </a:r>
          </a:p>
          <a:p>
            <a:r>
              <a:rPr lang="ru-RU" sz="2200" b="1" dirty="0" smtClean="0"/>
              <a:t>6. Как был вооружён легионер?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3720" y="1556792"/>
            <a:ext cx="252028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326 г. до н.э.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132856"/>
            <a:ext cx="2843808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Народному собранию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005064"/>
            <a:ext cx="601216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Входили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всяких выборов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бывшие консулы, народные трибуны и другие должностные лица, пожизненно являвшиеся членами Сената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949280"/>
            <a:ext cx="7812360" cy="908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Наступательное оружие: острые и крепкие мечи, которыми можно было рубить и колоть, и копье, которым сражались в дальнем и ближнем бое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9624" y="4941168"/>
            <a:ext cx="338437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Из земледельцев,  владевших землёй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708920"/>
            <a:ext cx="5364088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Обладали высшей гражданской и военной властью; по очереди председательствовали в Народном собрании; производили набор в войска;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предлагали новые законы.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9180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§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46, вопросы и задания с. 216</a:t>
            </a:r>
          </a:p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Творческое задание:</a:t>
            </a:r>
          </a:p>
          <a:p>
            <a:pPr marL="514350" indent="-514350"/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1) сочинение «Рассказ об одном дне военного похода римлян» </a:t>
            </a:r>
          </a:p>
          <a:p>
            <a:pPr marL="514350" indent="-514350"/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или</a:t>
            </a:r>
          </a:p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2)  рисунок на тему « Военные отряды римлян»</a:t>
            </a:r>
          </a:p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424936" cy="1440160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История Древнего мира: учебник для 5 </a:t>
            </a:r>
            <a:r>
              <a:rPr lang="ru-RU" sz="2000" dirty="0" err="1" smtClean="0"/>
              <a:t>кл</a:t>
            </a:r>
            <a:r>
              <a:rPr lang="ru-RU" sz="2000" dirty="0" smtClean="0"/>
              <a:t>. </a:t>
            </a:r>
            <a:r>
              <a:rPr lang="ru-RU" sz="2000" dirty="0" err="1" smtClean="0"/>
              <a:t>общеобразоват</a:t>
            </a:r>
            <a:r>
              <a:rPr lang="ru-RU" sz="2000" dirty="0" smtClean="0"/>
              <a:t>. Учреждений/ </a:t>
            </a:r>
            <a:r>
              <a:rPr lang="ru-RU" sz="2000" dirty="0" err="1" smtClean="0"/>
              <a:t>А.А.Вигасин</a:t>
            </a:r>
            <a:r>
              <a:rPr lang="ru-RU" sz="2000" dirty="0" smtClean="0"/>
              <a:t>, Г.И. </a:t>
            </a:r>
            <a:r>
              <a:rPr lang="ru-RU" sz="2000" dirty="0" err="1" smtClean="0"/>
              <a:t>Годер</a:t>
            </a:r>
            <a:r>
              <a:rPr lang="ru-RU" sz="2000" dirty="0" smtClean="0"/>
              <a:t>, И.С. Свенцицкая М.: Просвещение , 2010</a:t>
            </a:r>
            <a:br>
              <a:rPr lang="ru-RU" sz="2000" dirty="0" smtClean="0"/>
            </a:br>
            <a:r>
              <a:rPr lang="ru-RU" sz="2000" dirty="0" err="1" smtClean="0"/>
              <a:t>Годер</a:t>
            </a:r>
            <a:r>
              <a:rPr lang="ru-RU" sz="2000" dirty="0" smtClean="0"/>
              <a:t> Г.И. Методическое пособие по истории Древнего мира: 5 </a:t>
            </a:r>
            <a:r>
              <a:rPr lang="ru-RU" sz="2000" dirty="0" err="1" smtClean="0"/>
              <a:t>кл</a:t>
            </a:r>
            <a:r>
              <a:rPr lang="ru-RU" sz="2000" dirty="0" smtClean="0"/>
              <a:t>. – М.: Просвещение , 2003.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Интернет-источники</a:t>
            </a:r>
            <a:endParaRPr lang="ru-RU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82089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http://ohrana.ru/blogs/topic/54272/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http://vsetke.ru/post/61692136/drevnij-rim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http://nionila.livejournal.com/376568.html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http://www.nb-info.ru/imperia1.htm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http://strategwar.ru/raznoe/vybory-v-drevnem-rime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http://anapet.info/?p=8964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http://www.orbitaart.ru/EKSKURSIEvropa/Kartinki/forum-big.jpg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http://dic.academic.ru/pictures/wiki/files/77/Maccari-Cicero.jpg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http://vsetke.ru/post/61692136/drevnij-rim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http://www.romana.su/photo/1-0-153.htm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http://www.romana.su/photo/1-0-148.htm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http://ancientrome.ru/publik/giro/giro13-3.htm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http://www.minitin.ru/site.xp/050051056.html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http://www.roman-glory.com/karashhuk-gallery</a:t>
            </a:r>
            <a:endParaRPr lang="ru-RU" sz="1600" dirty="0" smtClean="0"/>
          </a:p>
          <a:p>
            <a:r>
              <a:rPr lang="en-US" sz="1600" dirty="0" smtClean="0">
                <a:hlinkClick r:id="rId15"/>
              </a:rPr>
              <a:t>http://murzim.ru/nauka/istorija/vsemirnaya-istoria/8181-drevniy-rim.html</a:t>
            </a: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31640" y="2743200"/>
            <a:ext cx="7163073" cy="167322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Плебеи стали полноправными гражданами Рима.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 и консулы.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Сенат и его роль в Риме.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войско.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 l="3111" t="3581" r="3915" b="3229"/>
          <a:stretch>
            <a:fillRect/>
          </a:stretch>
        </p:blipFill>
        <p:spPr bwMode="auto">
          <a:xfrm>
            <a:off x="9525" y="0"/>
            <a:ext cx="91344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79206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441325"/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1.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Сколько царей правили Римом? Как звали первого и последнего из царей? Сколько лет правили Римом цари?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539552" y="1988840"/>
            <a:ext cx="7920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2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Как изменилось управление в Риме после изгнания царя?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508000" y="3141663"/>
            <a:ext cx="7920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3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Как плебеи добились права избирать народных трибунов? Что вы знаете о народных трибунах? 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467544" y="4509120"/>
            <a:ext cx="792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4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В чём состояло право вето?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539750" y="5589588"/>
            <a:ext cx="792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5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Что вы знаете о войне Рима с Пиром?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 l="3111" t="3581" r="3915" b="3229"/>
          <a:stretch>
            <a:fillRect/>
          </a:stretch>
        </p:blipFill>
        <p:spPr bwMode="auto">
          <a:xfrm>
            <a:off x="9525" y="0"/>
            <a:ext cx="91344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539552" y="1988840"/>
            <a:ext cx="7920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2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Как изменилось управление в Риме после изгнания царя?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508000" y="3141663"/>
            <a:ext cx="7920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3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Как плебеи добились права избирать народных трибунов? Что вы знаете о народных трибунах? 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467544" y="4509120"/>
            <a:ext cx="792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4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В чём состояло право вето?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539750" y="5589588"/>
            <a:ext cx="792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5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Что вы знаете о войне Рима с Пиром?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 l="3111" t="3581" r="3915" b="3229"/>
          <a:stretch>
            <a:fillRect/>
          </a:stretch>
        </p:blipFill>
        <p:spPr bwMode="auto">
          <a:xfrm>
            <a:off x="9525" y="0"/>
            <a:ext cx="91344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508000" y="3141663"/>
            <a:ext cx="7920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3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Как плебеи добились права избирать народных трибунов? Что вы знаете о народных трибунах? 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467544" y="4509120"/>
            <a:ext cx="792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4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В чём состояло право вето?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539750" y="5589588"/>
            <a:ext cx="792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5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Что вы знаете о войне Рима с Пиром?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 l="3111" t="3581" r="3915" b="3229"/>
          <a:stretch>
            <a:fillRect/>
          </a:stretch>
        </p:blipFill>
        <p:spPr bwMode="auto">
          <a:xfrm>
            <a:off x="9525" y="0"/>
            <a:ext cx="91344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467544" y="4509120"/>
            <a:ext cx="792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4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В чём состояло право вето?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539750" y="5589588"/>
            <a:ext cx="792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5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Что вы знаете о войне Рима с Пиром?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 l="3111" t="3581" r="3915" b="3229"/>
          <a:stretch>
            <a:fillRect/>
          </a:stretch>
        </p:blipFill>
        <p:spPr bwMode="auto">
          <a:xfrm>
            <a:off x="9525" y="0"/>
            <a:ext cx="91344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539750" y="5589588"/>
            <a:ext cx="792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>
                <a:solidFill>
                  <a:schemeClr val="bg1"/>
                </a:solidFill>
                <a:latin typeface="Adventure" pitchFamily="2" charset="0"/>
              </a:rPr>
              <a:t>5</a:t>
            </a:r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dventure" pitchFamily="2" charset="0"/>
              </a:rPr>
              <a:t>Что вы знаете о войне Рима с Пиром? </a:t>
            </a:r>
            <a:endParaRPr lang="ru-RU" sz="2400" dirty="0">
              <a:solidFill>
                <a:schemeClr val="bg1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 l="3111" t="3581" r="3915" b="3229"/>
          <a:stretch>
            <a:fillRect/>
          </a:stretch>
        </p:blipFill>
        <p:spPr bwMode="auto">
          <a:xfrm>
            <a:off x="9525" y="332656"/>
            <a:ext cx="91344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539552" y="620688"/>
            <a:ext cx="792068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441325"/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Кто из героев римских легенд мог бы сказать о себе такие слова?</a:t>
            </a:r>
          </a:p>
          <a:p>
            <a:pPr marL="441325" indent="-441325"/>
            <a:r>
              <a:rPr lang="ru-RU" sz="2400" dirty="0" smtClean="0">
                <a:solidFill>
                  <a:schemeClr val="bg1"/>
                </a:solidFill>
              </a:rPr>
              <a:t>       Увы, нам не поставили статуй за совершённый подвиг, как этой серой хищнице-волчице! Не от того ли, что язык наш непонятен и научиться латинской речи мы не можем?! О люди, вы так неблагодарны! Заслуги наши перед Римом огромны. В тишине ночи пронзительные наши голоса подобны были звукам военных труб… Только благодаря нам – пусть об этом не забывают потомки  римлян – город не был захвачен, разграблен и разрушен.</a:t>
            </a:r>
          </a:p>
          <a:p>
            <a:pPr marL="441325" indent="-441325"/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 </a:t>
            </a:r>
            <a:endParaRPr lang="ru-RU" sz="32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539750" y="1916113"/>
            <a:ext cx="7920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/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 </a:t>
            </a:r>
            <a:endParaRPr lang="ru-RU" sz="3200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539750" y="5589588"/>
            <a:ext cx="7920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ru-RU" sz="3200" dirty="0" smtClean="0">
                <a:solidFill>
                  <a:schemeClr val="bg1"/>
                </a:solidFill>
                <a:latin typeface="Adventure" pitchFamily="2" charset="0"/>
              </a:rPr>
              <a:t> </a:t>
            </a:r>
            <a:endParaRPr lang="ru-RU" sz="3200" dirty="0">
              <a:solidFill>
                <a:schemeClr val="bg1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1392</TotalTime>
  <Words>1240</Words>
  <Application>Microsoft Office PowerPoint</Application>
  <PresentationFormat>Экран (4:3)</PresentationFormat>
  <Paragraphs>225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Обычная</vt:lpstr>
      <vt:lpstr>Устройство римской республики</vt:lpstr>
      <vt:lpstr>Цели и задачи урока: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гуси Рим спасли</vt:lpstr>
      <vt:lpstr>Римская республика</vt:lpstr>
      <vt:lpstr>Народное собрание и консулы.</vt:lpstr>
      <vt:lpstr>Народное собрание и консулы.</vt:lpstr>
      <vt:lpstr>Народное собрание и консулы.</vt:lpstr>
      <vt:lpstr>Народное собрание и консулы.</vt:lpstr>
      <vt:lpstr>Сенат и его роль в Риме</vt:lpstr>
      <vt:lpstr>Римское войско</vt:lpstr>
      <vt:lpstr>Римское войско</vt:lpstr>
      <vt:lpstr>Римское войско</vt:lpstr>
      <vt:lpstr>Римское войско</vt:lpstr>
      <vt:lpstr>Презентация PowerPoint</vt:lpstr>
      <vt:lpstr>Римское войско</vt:lpstr>
      <vt:lpstr>Римское войско</vt:lpstr>
      <vt:lpstr>Это интересно</vt:lpstr>
      <vt:lpstr>Закрепление изученного материала</vt:lpstr>
      <vt:lpstr>Домашнее задание</vt:lpstr>
      <vt:lpstr>Источники: История Древнего мира: учебник для 5 кл. общеобразоват. Учреждений/ А.А.Вигасин, Г.И. Годер, И.С. Свенцицкая М.: Просвещение , 2010 Годер Г.И. Методическое пособие по истории Древнего мира: 5 кл. – М.: Просвещение , 2003. 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римской республики</dc:title>
  <dc:creator>Sony</dc:creator>
  <cp:lastModifiedBy>999</cp:lastModifiedBy>
  <cp:revision>143</cp:revision>
  <dcterms:created xsi:type="dcterms:W3CDTF">2013-03-24T14:14:40Z</dcterms:created>
  <dcterms:modified xsi:type="dcterms:W3CDTF">2013-09-16T20:48:46Z</dcterms:modified>
</cp:coreProperties>
</file>