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60" r:id="rId4"/>
  </p:sldMasterIdLst>
  <p:notesMasterIdLst>
    <p:notesMasterId r:id="rId19"/>
  </p:notesMasterIdLst>
  <p:handoutMasterIdLst>
    <p:handoutMasterId r:id="rId20"/>
  </p:handoutMasterIdLst>
  <p:sldIdLst>
    <p:sldId id="257" r:id="rId5"/>
    <p:sldId id="274" r:id="rId6"/>
    <p:sldId id="283" r:id="rId7"/>
    <p:sldId id="275" r:id="rId8"/>
    <p:sldId id="282" r:id="rId9"/>
    <p:sldId id="284" r:id="rId10"/>
    <p:sldId id="290" r:id="rId11"/>
    <p:sldId id="285" r:id="rId12"/>
    <p:sldId id="289" r:id="rId13"/>
    <p:sldId id="286" r:id="rId14"/>
    <p:sldId id="287" r:id="rId15"/>
    <p:sldId id="277" r:id="rId16"/>
    <p:sldId id="288" r:id="rId17"/>
    <p:sldId id="273" r:id="rId18"/>
  </p:sldIdLst>
  <p:sldSz cx="12192000" cy="6858000"/>
  <p:notesSz cx="6858000" cy="9144000"/>
  <p:defaultTextStyle>
    <a:defPPr rtl="0"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28"/>
  </p:normalViewPr>
  <p:slideViewPr>
    <p:cSldViewPr snapToGrid="0" snapToObjects="1">
      <p:cViewPr>
        <p:scale>
          <a:sx n="61" d="100"/>
          <a:sy n="61" d="100"/>
        </p:scale>
        <p:origin x="-394" y="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9" d="100"/>
          <a:sy n="89" d="100"/>
        </p:scale>
        <p:origin x="301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3F92FB3D-956B-406E-9D78-A249A8EA397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E5DBAB95-CFE1-420B-8A8C-2EA29851131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0EE744-0278-4D48-83B3-40D06AE27949}" type="datetimeFigureOut">
              <a:rPr lang="ru-RU" smtClean="0"/>
              <a:t>10.05.2020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95497A68-F182-4DA5-9ED6-591BD92E09E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F8B80C40-E378-4C3B-A189-6F93784C7B0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259B4F-5FFC-409D-AB00-321253679F8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56467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568AAB-7519-4D48-AF6A-CB3148FD8A8A}" type="datetimeFigureOut">
              <a:rPr lang="ru-RU" smtClean="0"/>
              <a:t>10.05.2020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3E2E57-9A10-4CB8-AE9D-83225B6FE57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24149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E2E57-9A10-4CB8-AE9D-83225B6FE57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552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E2E57-9A10-4CB8-AE9D-83225B6FE577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816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rtlCol="0"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 rtlCol="0"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636ED51D-342A-453D-9C0A-4BDEC9CD58EE}" type="datetime1">
              <a:rPr lang="ru-RU" smtClean="0"/>
              <a:t>10.05.2020</a:t>
            </a:fld>
            <a:endParaRPr lang="ru-RU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 rtlCol="0"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69E57DC2-970A-4B3E-BB1C-7A09969E49DF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7" name="Группа 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Полилиния 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Полилиния 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779624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 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838AA01-66C5-47AB-BE57-518CBA638347}" type="datetime1">
              <a:rPr lang="ru-RU" smtClean="0"/>
              <a:t>10.05.2020</a:t>
            </a:fld>
            <a:endParaRPr lang="ru-RU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1425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 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 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C9C1298-FAA2-40D1-87FB-4F912D69B98D}" type="datetime1">
              <a:rPr lang="ru-RU" smtClean="0"/>
              <a:t>10.05.2020</a:t>
            </a:fld>
            <a:endParaRPr lang="ru-RU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5499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 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EAB5D67-AED3-4921-ADED-4A44CC65EBD7}" type="datetime1">
              <a:rPr lang="ru-RU" smtClean="0"/>
              <a:t>10.05.2020</a:t>
            </a:fld>
            <a:endParaRPr lang="ru-RU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0405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rtlCol="0"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 rtlCol="0"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EC181D4E-CEC0-40A5-806A-544D5F8AA868}" type="datetime1">
              <a:rPr lang="ru-RU" smtClean="0"/>
              <a:t>10.05.2020</a:t>
            </a:fld>
            <a:endParaRPr lang="ru-RU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 rtlCol="0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69E57DC2-970A-4B3E-BB1C-7A09969E49D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олилиния 6" title="Отметки-уголки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59419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 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C464791-3149-44F4-98DB-41A1BD185F3E}" type="datetime1">
              <a:rPr lang="ru-RU" smtClean="0"/>
              <a:t>10.05.2020</a:t>
            </a:fld>
            <a:endParaRPr lang="ru-RU" dirty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2195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rtlCol="0"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 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rtlCol="0"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 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BD1D2B0-C285-4750-80CC-162C71148256}" type="datetime1">
              <a:rPr lang="ru-RU" smtClean="0"/>
              <a:t>10.05.2020</a:t>
            </a:fld>
            <a:endParaRPr lang="ru-RU" dirty="0"/>
          </a:p>
        </p:txBody>
      </p:sp>
      <p:sp>
        <p:nvSpPr>
          <p:cNvPr id="8" name="Нижний колонтитул 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9596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 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8465782-A9EE-4C32-B704-8128213E89B2}" type="datetime1">
              <a:rPr lang="ru-RU" smtClean="0"/>
              <a:t>10.05.2020</a:t>
            </a:fld>
            <a:endParaRPr lang="ru-RU" dirty="0"/>
          </a:p>
        </p:txBody>
      </p:sp>
      <p:sp>
        <p:nvSpPr>
          <p:cNvPr id="4" name="Нижний колонтитул 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2791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 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1BF79A7-1DA0-4D0C-A7FF-4470170CA646}" type="datetime1">
              <a:rPr lang="ru-RU" smtClean="0"/>
              <a:t>10.05.2020</a:t>
            </a:fld>
            <a:endParaRPr lang="ru-RU" dirty="0"/>
          </a:p>
        </p:txBody>
      </p:sp>
      <p:sp>
        <p:nvSpPr>
          <p:cNvPr id="3" name="Нижний колонтитул 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9832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 7" title="Фоновая фигура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rtlCol="0"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 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 rtlCol="0"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 rtlCol="0"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 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DCF1C73C-6258-45BD-8A25-69EEF375B85E}" type="datetime1">
              <a:rPr lang="ru-RU" smtClean="0"/>
              <a:t>10.05.2020</a:t>
            </a:fld>
            <a:endParaRPr lang="ru-RU" dirty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69E57DC2-970A-4B3E-BB1C-7A09969E49D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рямоугольник 8" title="Разделительная линия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4512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 7" title="Фоновая фигура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rtlCol="0"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 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5532120" y="0"/>
            <a:ext cx="6659880" cy="6857999"/>
          </a:xfrm>
        </p:spPr>
        <p:txBody>
          <a:bodyPr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/>
              <a:t>Щелкните значок, чтобы добавить изображение</a:t>
            </a:r>
            <a:endParaRPr lang="ru-RU" dirty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 rtlCol="0"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 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D4A038BF-1172-4CE0-96E1-C1E0EB5F7DCE}" type="datetime1">
              <a:rPr lang="ru-RU" smtClean="0"/>
              <a:t>10.05.2020</a:t>
            </a:fld>
            <a:endParaRPr lang="ru-RU" dirty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69E57DC2-970A-4B3E-BB1C-7A09969E49D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рямоугольник 8" title="Разделительная линия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3938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 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pPr rtl="0"/>
            <a:fld id="{38F46EE4-6AED-4FE4-A04C-E5FABDEAFEE2}" type="datetime1">
              <a:rPr lang="ru-RU" smtClean="0"/>
              <a:t>10.05.2020</a:t>
            </a:fld>
            <a:endParaRPr lang="ru-RU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pPr rtl="0"/>
            <a:fld id="{69E57DC2-970A-4B3E-BB1C-7A09969E49D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рямоугольник 8" title="Боковая панель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1515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ru.wikipedia.org/wiki/%D0%9A%D0%BE%D0%BD%D1%81%D1%82%D0%B8%D1%82%D1%83%D1%86%D0%B8%D1%8F_%D0%A0%D0%B5%D1%81%D0%BF%D1%83%D0%B1%D0%BB%D0%B8%D0%BA%D0%B8_%D0%94%D0%B0%D0%B3%D0%B5%D1%81%D1%82%D0%B0%D0%BD" TargetMode="Externa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0%D0%BE%D1%81%D1%81%D0%B8%D1%8F" TargetMode="External"/><Relationship Id="rId2" Type="http://schemas.openxmlformats.org/officeDocument/2006/relationships/hyperlink" Target="https://ru.wikipedia.org/wiki/%D0%94%D0%B0%D0%B3%D0%B5%D1%81%D1%82%D0%B0%D0%BD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 24" descr="человек с рюкзаком смотрит на горы">
            <a:extLst>
              <a:ext uri="{FF2B5EF4-FFF2-40B4-BE49-F238E27FC236}">
                <a16:creationId xmlns="" xmlns:a16="http://schemas.microsoft.com/office/drawing/2014/main" id="{0461DC49-1338-C24E-A3BB-5919AD12F59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"/>
            <a:ext cx="12191999" cy="68593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Прямоугольник 29">
            <a:extLst>
              <a:ext uri="{FF2B5EF4-FFF2-40B4-BE49-F238E27FC236}">
                <a16:creationId xmlns="" xmlns:a16="http://schemas.microsoft.com/office/drawing/2014/main" id="{310B1DD0-264A-47E3-A16A-C87AFA51E68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ltGray">
          <a:xfrm>
            <a:off x="-258" y="0"/>
            <a:ext cx="12192000" cy="6858000"/>
          </a:xfrm>
          <a:prstGeom prst="rect">
            <a:avLst/>
          </a:prstGeom>
          <a:gradFill flip="none" rotWithShape="1">
            <a:gsLst>
              <a:gs pos="20000">
                <a:schemeClr val="tx2">
                  <a:alpha val="70000"/>
                </a:schemeClr>
              </a:gs>
              <a:gs pos="10000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32" name="Полилиния 6">
            <a:extLst>
              <a:ext uri="{FF2B5EF4-FFF2-40B4-BE49-F238E27FC236}">
                <a16:creationId xmlns="" xmlns:a16="http://schemas.microsoft.com/office/drawing/2014/main" id="{69C1BB7B-F21E-41A2-B30C-D8507B96028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 flipH="1" flipV="1">
            <a:off x="752858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34" name="Полилиния 6">
            <a:extLst>
              <a:ext uri="{FF2B5EF4-FFF2-40B4-BE49-F238E27FC236}">
                <a16:creationId xmlns="" xmlns:a16="http://schemas.microsoft.com/office/drawing/2014/main" id="{DF6D7DDE-F8A1-4105-9729-F9EB5F81A36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 1">
            <a:extLst>
              <a:ext uri="{FF2B5EF4-FFF2-40B4-BE49-F238E27FC236}">
                <a16:creationId xmlns="" xmlns:a16="http://schemas.microsoft.com/office/drawing/2014/main" id="{A5C93519-6B29-1346-9FCB-0835B80531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2832" y="1685652"/>
            <a:ext cx="10325819" cy="2670355"/>
          </a:xfrm>
        </p:spPr>
        <p:txBody>
          <a:bodyPr rtlCol="0">
            <a:noAutofit/>
          </a:bodyPr>
          <a:lstStyle/>
          <a:p>
            <a:r>
              <a:rPr lang="ru-RU" sz="6600" b="1" dirty="0" smtClean="0">
                <a:solidFill>
                  <a:schemeClr val="bg1"/>
                </a:solidFill>
                <a:latin typeface="Bookman Old Style" panose="02050604050505020204" pitchFamily="18" charset="0"/>
                <a:ea typeface="Gungsuh" panose="02030600000101010101" pitchFamily="18" charset="-127"/>
              </a:rPr>
              <a:t>Народы </a:t>
            </a:r>
            <a:br>
              <a:rPr lang="ru-RU" sz="6600" b="1" dirty="0" smtClean="0">
                <a:solidFill>
                  <a:schemeClr val="bg1"/>
                </a:solidFill>
                <a:latin typeface="Bookman Old Style" panose="02050604050505020204" pitchFamily="18" charset="0"/>
                <a:ea typeface="Gungsuh" panose="02030600000101010101" pitchFamily="18" charset="-127"/>
              </a:rPr>
            </a:br>
            <a:r>
              <a:rPr lang="ru-RU" sz="6600" b="1" dirty="0" err="1" smtClean="0">
                <a:solidFill>
                  <a:schemeClr val="bg1"/>
                </a:solidFill>
                <a:latin typeface="Bookman Old Style" panose="02050604050505020204" pitchFamily="18" charset="0"/>
                <a:ea typeface="Gungsuh" panose="02030600000101010101" pitchFamily="18" charset="-127"/>
              </a:rPr>
              <a:t>дагестана</a:t>
            </a:r>
            <a:endParaRPr lang="ru-RU" sz="6600" dirty="0">
              <a:solidFill>
                <a:schemeClr val="bg1"/>
              </a:solidFill>
              <a:latin typeface="Bookman Old Style" panose="02050604050505020204" pitchFamily="18" charset="0"/>
              <a:ea typeface="Gungsuh" panose="02030600000101010101" pitchFamily="18" charset="-127"/>
            </a:endParaRPr>
          </a:p>
        </p:txBody>
      </p:sp>
      <p:sp>
        <p:nvSpPr>
          <p:cNvPr id="4" name="Подзаголовок 3">
            <a:extLst>
              <a:ext uri="{FF2B5EF4-FFF2-40B4-BE49-F238E27FC236}">
                <a16:creationId xmlns="" xmlns:a16="http://schemas.microsoft.com/office/drawing/2014/main" id="{6E661E49-0788-40C2-A5B6-638ADED711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45211" y="4929016"/>
            <a:ext cx="6831673" cy="1086237"/>
          </a:xfrm>
        </p:spPr>
        <p:txBody>
          <a:bodyPr rtlCol="0">
            <a:normAutofit/>
          </a:bodyPr>
          <a:lstStyle/>
          <a:p>
            <a:pPr algn="r" rtl="0"/>
            <a:r>
              <a:rPr lang="ru-RU" sz="1800" dirty="0" smtClean="0">
                <a:solidFill>
                  <a:schemeClr val="bg2"/>
                </a:solidFill>
                <a:latin typeface="Bookman Old Style" panose="02050604050505020204" pitchFamily="18" charset="0"/>
                <a:ea typeface="Gungsuh" panose="02030600000101010101" pitchFamily="18" charset="-127"/>
              </a:rPr>
              <a:t> </a:t>
            </a:r>
            <a:endParaRPr lang="ru-RU" sz="1800" dirty="0">
              <a:solidFill>
                <a:schemeClr val="bg2"/>
              </a:solidFill>
              <a:latin typeface="Bookman Old Style" panose="02050604050505020204" pitchFamily="18" charset="0"/>
              <a:ea typeface="Gungsuh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4658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338" y="1212132"/>
            <a:ext cx="5211762" cy="412258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23900" y="2458529"/>
            <a:ext cx="3848100" cy="340887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Bookman Old Style" panose="02050604050505020204" pitchFamily="18" charset="0"/>
              </a:rPr>
              <a:t>Золотой орёл, солнце и горы - герб </a:t>
            </a:r>
            <a:r>
              <a:rPr lang="ru-RU" sz="3200" b="1" dirty="0" smtClean="0">
                <a:latin typeface="Bookman Old Style" panose="02050604050505020204" pitchFamily="18" charset="0"/>
              </a:rPr>
              <a:t>Дагестана.</a:t>
            </a:r>
            <a:endParaRPr lang="ru-RU" sz="3200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472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371600" y="86264"/>
            <a:ext cx="9601200" cy="2889849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dirty="0" smtClean="0">
                <a:latin typeface="Bookman Old Style" panose="02050604050505020204" pitchFamily="18" charset="0"/>
              </a:rPr>
              <a:t>Общие черты дагестанской кухни:</a:t>
            </a:r>
          </a:p>
          <a:p>
            <a:pPr lvl="0"/>
            <a:r>
              <a:rPr lang="ru-RU" dirty="0" smtClean="0">
                <a:latin typeface="Bookman Old Style" panose="02050604050505020204" pitchFamily="18" charset="0"/>
              </a:rPr>
              <a:t>Предпочтительное </a:t>
            </a:r>
            <a:r>
              <a:rPr lang="ru-RU" dirty="0">
                <a:latin typeface="Bookman Old Style" panose="02050604050505020204" pitchFamily="18" charset="0"/>
              </a:rPr>
              <a:t>мясо – баранина</a:t>
            </a:r>
          </a:p>
          <a:p>
            <a:pPr lvl="0"/>
            <a:r>
              <a:rPr lang="ru-RU" dirty="0">
                <a:latin typeface="Bookman Old Style" panose="02050604050505020204" pitchFamily="18" charset="0"/>
              </a:rPr>
              <a:t>Национальные блюда дагестанской кухни зачастую очень острые. Везде кладут много перца, как для первых, так и для вторых блюд</a:t>
            </a:r>
          </a:p>
          <a:p>
            <a:pPr lvl="0"/>
            <a:r>
              <a:rPr lang="ru-RU" dirty="0">
                <a:latin typeface="Bookman Old Style" panose="02050604050505020204" pitchFamily="18" charset="0"/>
              </a:rPr>
              <a:t>Помимо перца дагестанцы используют богатый набор различных пряностей и специй: кинза, лавровый лист, тмин, чеснок и другие</a:t>
            </a:r>
          </a:p>
          <a:p>
            <a:pPr lvl="0"/>
            <a:r>
              <a:rPr lang="ru-RU" dirty="0">
                <a:latin typeface="Bookman Old Style" panose="02050604050505020204" pitchFamily="18" charset="0"/>
              </a:rPr>
              <a:t>Очень популярны блюда с тестом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166" y="2501661"/>
            <a:ext cx="7099540" cy="38560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233508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305190" y="6039928"/>
            <a:ext cx="5142062" cy="2157884"/>
          </a:xfrm>
        </p:spPr>
        <p:txBody>
          <a:bodyPr>
            <a:normAutofit/>
          </a:bodyPr>
          <a:lstStyle/>
          <a:p>
            <a:pPr algn="just"/>
            <a:r>
              <a:rPr lang="ru-RU" sz="4400" dirty="0"/>
              <a:t/>
            </a:r>
            <a:br>
              <a:rPr lang="ru-RU" sz="4400" dirty="0"/>
            </a:br>
            <a:endParaRPr lang="ru-RU" sz="44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638355" y="198408"/>
            <a:ext cx="4157932" cy="6659592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latin typeface="Bookman Old Style" panose="02050604050505020204" pitchFamily="18" charset="0"/>
              </a:rPr>
              <a:t>Список национальных героев (16 человек):</a:t>
            </a:r>
          </a:p>
          <a:p>
            <a:r>
              <a:rPr lang="ru-RU" sz="1800" dirty="0" err="1">
                <a:latin typeface="Bookman Old Style" panose="02050604050505020204" pitchFamily="18" charset="0"/>
              </a:rPr>
              <a:t>Абдулаев</a:t>
            </a:r>
            <a:r>
              <a:rPr lang="ru-RU" sz="1800" dirty="0">
                <a:latin typeface="Bookman Old Style" panose="02050604050505020204" pitchFamily="18" charset="0"/>
              </a:rPr>
              <a:t>, Ахмад </a:t>
            </a:r>
            <a:r>
              <a:rPr lang="ru-RU" sz="1800" dirty="0" smtClean="0">
                <a:latin typeface="Bookman Old Style" panose="02050604050505020204" pitchFamily="18" charset="0"/>
              </a:rPr>
              <a:t>Магомедович</a:t>
            </a:r>
            <a:br>
              <a:rPr lang="ru-RU" sz="1800" dirty="0" smtClean="0">
                <a:latin typeface="Bookman Old Style" panose="02050604050505020204" pitchFamily="18" charset="0"/>
              </a:rPr>
            </a:br>
            <a:r>
              <a:rPr lang="ru-RU" sz="1800" dirty="0" smtClean="0">
                <a:latin typeface="Bookman Old Style" panose="02050604050505020204" pitchFamily="18" charset="0"/>
              </a:rPr>
              <a:t>Алиев</a:t>
            </a:r>
            <a:r>
              <a:rPr lang="ru-RU" sz="1800" dirty="0">
                <a:latin typeface="Bookman Old Style" panose="02050604050505020204" pitchFamily="18" charset="0"/>
              </a:rPr>
              <a:t>, Шамиль </a:t>
            </a:r>
            <a:r>
              <a:rPr lang="ru-RU" sz="1800" dirty="0" err="1" smtClean="0">
                <a:latin typeface="Bookman Old Style" panose="02050604050505020204" pitchFamily="18" charset="0"/>
              </a:rPr>
              <a:t>Гимбатович</a:t>
            </a:r>
            <a:r>
              <a:rPr lang="ru-RU" sz="1800" dirty="0">
                <a:latin typeface="Bookman Old Style" panose="02050604050505020204" pitchFamily="18" charset="0"/>
              </a:rPr>
              <a:t/>
            </a:r>
            <a:br>
              <a:rPr lang="ru-RU" sz="1800" dirty="0">
                <a:latin typeface="Bookman Old Style" panose="02050604050505020204" pitchFamily="18" charset="0"/>
              </a:rPr>
            </a:br>
            <a:r>
              <a:rPr lang="ru-RU" sz="1800" dirty="0" smtClean="0">
                <a:latin typeface="Bookman Old Style" panose="02050604050505020204" pitchFamily="18" charset="0"/>
              </a:rPr>
              <a:t>Аскаров</a:t>
            </a:r>
            <a:r>
              <a:rPr lang="ru-RU" sz="1800" dirty="0">
                <a:latin typeface="Bookman Old Style" panose="02050604050505020204" pitchFamily="18" charset="0"/>
              </a:rPr>
              <a:t>, Аскар </a:t>
            </a:r>
            <a:r>
              <a:rPr lang="ru-RU" sz="1800" dirty="0" err="1" smtClean="0">
                <a:latin typeface="Bookman Old Style" panose="02050604050505020204" pitchFamily="18" charset="0"/>
              </a:rPr>
              <a:t>Сайпулаевич</a:t>
            </a:r>
            <a:r>
              <a:rPr lang="ru-RU" sz="1800" dirty="0">
                <a:latin typeface="Bookman Old Style" panose="02050604050505020204" pitchFamily="18" charset="0"/>
              </a:rPr>
              <a:t/>
            </a:r>
            <a:br>
              <a:rPr lang="ru-RU" sz="1800" dirty="0">
                <a:latin typeface="Bookman Old Style" panose="02050604050505020204" pitchFamily="18" charset="0"/>
              </a:rPr>
            </a:br>
            <a:r>
              <a:rPr lang="ru-RU" sz="1800" dirty="0" err="1" smtClean="0">
                <a:latin typeface="Bookman Old Style" panose="02050604050505020204" pitchFamily="18" charset="0"/>
              </a:rPr>
              <a:t>Батиров</a:t>
            </a:r>
            <a:r>
              <a:rPr lang="ru-RU" sz="1800" dirty="0">
                <a:latin typeface="Bookman Old Style" panose="02050604050505020204" pitchFamily="18" charset="0"/>
              </a:rPr>
              <a:t>, </a:t>
            </a:r>
            <a:r>
              <a:rPr lang="ru-RU" sz="1800" dirty="0" err="1">
                <a:latin typeface="Bookman Old Style" panose="02050604050505020204" pitchFamily="18" charset="0"/>
              </a:rPr>
              <a:t>Мавлет</a:t>
            </a:r>
            <a:r>
              <a:rPr lang="ru-RU" sz="1800" dirty="0">
                <a:latin typeface="Bookman Old Style" panose="02050604050505020204" pitchFamily="18" charset="0"/>
              </a:rPr>
              <a:t> </a:t>
            </a:r>
            <a:r>
              <a:rPr lang="ru-RU" sz="1800" dirty="0" err="1" smtClean="0">
                <a:latin typeface="Bookman Old Style" panose="02050604050505020204" pitchFamily="18" charset="0"/>
              </a:rPr>
              <a:t>Алавдинович</a:t>
            </a:r>
            <a:r>
              <a:rPr lang="ru-RU" sz="1800" dirty="0">
                <a:latin typeface="Bookman Old Style" panose="02050604050505020204" pitchFamily="18" charset="0"/>
              </a:rPr>
              <a:t/>
            </a:r>
            <a:br>
              <a:rPr lang="ru-RU" sz="1800" dirty="0">
                <a:latin typeface="Bookman Old Style" panose="02050604050505020204" pitchFamily="18" charset="0"/>
              </a:rPr>
            </a:br>
            <a:r>
              <a:rPr lang="ru-RU" sz="1800" dirty="0" smtClean="0">
                <a:latin typeface="Bookman Old Style" panose="02050604050505020204" pitchFamily="18" charset="0"/>
              </a:rPr>
              <a:t>Гаджиев</a:t>
            </a:r>
            <a:r>
              <a:rPr lang="ru-RU" sz="1800" dirty="0">
                <a:latin typeface="Bookman Old Style" panose="02050604050505020204" pitchFamily="18" charset="0"/>
              </a:rPr>
              <a:t>, </a:t>
            </a:r>
            <a:r>
              <a:rPr lang="ru-RU" sz="1800" dirty="0" err="1">
                <a:latin typeface="Bookman Old Style" panose="02050604050505020204" pitchFamily="18" charset="0"/>
              </a:rPr>
              <a:t>Булач</a:t>
            </a:r>
            <a:r>
              <a:rPr lang="ru-RU" sz="1800" dirty="0">
                <a:latin typeface="Bookman Old Style" panose="02050604050505020204" pitchFamily="18" charset="0"/>
              </a:rPr>
              <a:t> </a:t>
            </a:r>
            <a:r>
              <a:rPr lang="ru-RU" sz="1800" dirty="0" err="1" smtClean="0">
                <a:latin typeface="Bookman Old Style" panose="02050604050505020204" pitchFamily="18" charset="0"/>
              </a:rPr>
              <a:t>Имадутдинович</a:t>
            </a:r>
            <a:r>
              <a:rPr lang="ru-RU" sz="1800" dirty="0">
                <a:latin typeface="Bookman Old Style" panose="02050604050505020204" pitchFamily="18" charset="0"/>
              </a:rPr>
              <a:t/>
            </a:r>
            <a:br>
              <a:rPr lang="ru-RU" sz="1800" dirty="0">
                <a:latin typeface="Bookman Old Style" panose="02050604050505020204" pitchFamily="18" charset="0"/>
              </a:rPr>
            </a:br>
            <a:r>
              <a:rPr lang="ru-RU" sz="1800" dirty="0" err="1" smtClean="0">
                <a:latin typeface="Bookman Old Style" panose="02050604050505020204" pitchFamily="18" charset="0"/>
              </a:rPr>
              <a:t>Даххаев</a:t>
            </a:r>
            <a:r>
              <a:rPr lang="ru-RU" sz="1800" dirty="0">
                <a:latin typeface="Bookman Old Style" panose="02050604050505020204" pitchFamily="18" charset="0"/>
              </a:rPr>
              <a:t>, Муслим </a:t>
            </a:r>
            <a:r>
              <a:rPr lang="ru-RU" sz="1800" dirty="0" smtClean="0">
                <a:latin typeface="Bookman Old Style" panose="02050604050505020204" pitchFamily="18" charset="0"/>
              </a:rPr>
              <a:t>Магомедович</a:t>
            </a:r>
            <a:br>
              <a:rPr lang="ru-RU" sz="1800" dirty="0" smtClean="0">
                <a:latin typeface="Bookman Old Style" panose="02050604050505020204" pitchFamily="18" charset="0"/>
              </a:rPr>
            </a:br>
            <a:r>
              <a:rPr lang="ru-RU" sz="1800" dirty="0" smtClean="0">
                <a:latin typeface="Bookman Old Style" panose="02050604050505020204" pitchFamily="18" charset="0"/>
              </a:rPr>
              <a:t>Исмаилов</a:t>
            </a:r>
            <a:r>
              <a:rPr lang="ru-RU" sz="1800" dirty="0">
                <a:latin typeface="Bookman Old Style" panose="02050604050505020204" pitchFamily="18" charset="0"/>
              </a:rPr>
              <a:t>, </a:t>
            </a:r>
            <a:r>
              <a:rPr lang="ru-RU" sz="1800" dirty="0" err="1">
                <a:latin typeface="Bookman Old Style" panose="02050604050505020204" pitchFamily="18" charset="0"/>
              </a:rPr>
              <a:t>Тагир</a:t>
            </a:r>
            <a:r>
              <a:rPr lang="ru-RU" sz="1800" dirty="0">
                <a:latin typeface="Bookman Old Style" panose="02050604050505020204" pitchFamily="18" charset="0"/>
              </a:rPr>
              <a:t> </a:t>
            </a:r>
            <a:r>
              <a:rPr lang="ru-RU" sz="1800" dirty="0" err="1" smtClean="0">
                <a:latin typeface="Bookman Old Style" panose="02050604050505020204" pitchFamily="18" charset="0"/>
              </a:rPr>
              <a:t>Абдурашидович</a:t>
            </a:r>
            <a:r>
              <a:rPr lang="ru-RU" sz="1800" dirty="0">
                <a:latin typeface="Bookman Old Style" panose="02050604050505020204" pitchFamily="18" charset="0"/>
              </a:rPr>
              <a:t/>
            </a:r>
            <a:br>
              <a:rPr lang="ru-RU" sz="1800" dirty="0">
                <a:latin typeface="Bookman Old Style" panose="02050604050505020204" pitchFamily="18" charset="0"/>
              </a:rPr>
            </a:br>
            <a:r>
              <a:rPr lang="ru-RU" sz="1800" dirty="0" smtClean="0">
                <a:latin typeface="Bookman Old Style" panose="02050604050505020204" pitchFamily="18" charset="0"/>
              </a:rPr>
              <a:t>Кириленко</a:t>
            </a:r>
            <a:r>
              <a:rPr lang="ru-RU" sz="1800" dirty="0">
                <a:latin typeface="Bookman Old Style" panose="02050604050505020204" pitchFamily="18" charset="0"/>
              </a:rPr>
              <a:t>, Герман </a:t>
            </a:r>
            <a:r>
              <a:rPr lang="ru-RU" sz="1800" dirty="0" smtClean="0">
                <a:latin typeface="Bookman Old Style" panose="02050604050505020204" pitchFamily="18" charset="0"/>
              </a:rPr>
              <a:t>Васильевич</a:t>
            </a:r>
            <a:br>
              <a:rPr lang="ru-RU" sz="1800" dirty="0" smtClean="0">
                <a:latin typeface="Bookman Old Style" panose="02050604050505020204" pitchFamily="18" charset="0"/>
              </a:rPr>
            </a:br>
            <a:r>
              <a:rPr lang="ru-RU" sz="1800" dirty="0" err="1" smtClean="0">
                <a:latin typeface="Bookman Old Style" panose="02050604050505020204" pitchFamily="18" charset="0"/>
              </a:rPr>
              <a:t>Нурмагомедов</a:t>
            </a:r>
            <a:r>
              <a:rPr lang="ru-RU" sz="1800" dirty="0">
                <a:latin typeface="Bookman Old Style" panose="02050604050505020204" pitchFamily="18" charset="0"/>
              </a:rPr>
              <a:t>, </a:t>
            </a:r>
            <a:r>
              <a:rPr lang="ru-RU" sz="1800" dirty="0" err="1">
                <a:latin typeface="Bookman Old Style" panose="02050604050505020204" pitchFamily="18" charset="0"/>
              </a:rPr>
              <a:t>Хабиб</a:t>
            </a:r>
            <a:r>
              <a:rPr lang="ru-RU" sz="1800" dirty="0">
                <a:latin typeface="Bookman Old Style" panose="02050604050505020204" pitchFamily="18" charset="0"/>
              </a:rPr>
              <a:t> </a:t>
            </a:r>
            <a:r>
              <a:rPr lang="ru-RU" sz="1800" dirty="0" err="1" smtClean="0">
                <a:latin typeface="Bookman Old Style" panose="02050604050505020204" pitchFamily="18" charset="0"/>
              </a:rPr>
              <a:t>Абдулманапович</a:t>
            </a:r>
            <a:r>
              <a:rPr lang="ru-RU" sz="1800" dirty="0">
                <a:latin typeface="Bookman Old Style" panose="02050604050505020204" pitchFamily="18" charset="0"/>
              </a:rPr>
              <a:t/>
            </a:r>
            <a:br>
              <a:rPr lang="ru-RU" sz="1800" dirty="0">
                <a:latin typeface="Bookman Old Style" panose="02050604050505020204" pitchFamily="18" charset="0"/>
              </a:rPr>
            </a:br>
            <a:r>
              <a:rPr lang="ru-RU" sz="1800" dirty="0" smtClean="0">
                <a:latin typeface="Bookman Old Style" panose="02050604050505020204" pitchFamily="18" charset="0"/>
              </a:rPr>
              <a:t>Омаров</a:t>
            </a:r>
            <a:r>
              <a:rPr lang="ru-RU" sz="1800" dirty="0">
                <a:latin typeface="Bookman Old Style" panose="02050604050505020204" pitchFamily="18" charset="0"/>
              </a:rPr>
              <a:t>, Магомед </a:t>
            </a:r>
            <a:r>
              <a:rPr lang="ru-RU" sz="1800" dirty="0" err="1" smtClean="0">
                <a:latin typeface="Bookman Old Style" panose="02050604050505020204" pitchFamily="18" charset="0"/>
              </a:rPr>
              <a:t>Омарович</a:t>
            </a:r>
            <a:r>
              <a:rPr lang="ru-RU" sz="1800" dirty="0">
                <a:latin typeface="Bookman Old Style" panose="02050604050505020204" pitchFamily="18" charset="0"/>
              </a:rPr>
              <a:t/>
            </a:r>
            <a:br>
              <a:rPr lang="ru-RU" sz="1800" dirty="0">
                <a:latin typeface="Bookman Old Style" panose="02050604050505020204" pitchFamily="18" charset="0"/>
              </a:rPr>
            </a:br>
            <a:r>
              <a:rPr lang="ru-RU" sz="1800" dirty="0" err="1" smtClean="0">
                <a:latin typeface="Bookman Old Style" panose="02050604050505020204" pitchFamily="18" charset="0"/>
              </a:rPr>
              <a:t>Решульский</a:t>
            </a:r>
            <a:r>
              <a:rPr lang="ru-RU" sz="1800" dirty="0">
                <a:latin typeface="Bookman Old Style" panose="02050604050505020204" pitchFamily="18" charset="0"/>
              </a:rPr>
              <a:t>, Сергей </a:t>
            </a:r>
            <a:r>
              <a:rPr lang="ru-RU" sz="1800" dirty="0" smtClean="0">
                <a:latin typeface="Bookman Old Style" panose="02050604050505020204" pitchFamily="18" charset="0"/>
              </a:rPr>
              <a:t>Николаевич</a:t>
            </a:r>
            <a:br>
              <a:rPr lang="ru-RU" sz="1800" dirty="0" smtClean="0">
                <a:latin typeface="Bookman Old Style" panose="02050604050505020204" pitchFamily="18" charset="0"/>
              </a:rPr>
            </a:br>
            <a:r>
              <a:rPr lang="ru-RU" sz="1800" dirty="0" err="1" smtClean="0">
                <a:latin typeface="Bookman Old Style" panose="02050604050505020204" pitchFamily="18" charset="0"/>
              </a:rPr>
              <a:t>Садулаев</a:t>
            </a:r>
            <a:r>
              <a:rPr lang="ru-RU" sz="1800" dirty="0">
                <a:latin typeface="Bookman Old Style" panose="02050604050505020204" pitchFamily="18" charset="0"/>
              </a:rPr>
              <a:t>, </a:t>
            </a:r>
            <a:r>
              <a:rPr lang="ru-RU" sz="1800" dirty="0" err="1">
                <a:latin typeface="Bookman Old Style" panose="02050604050505020204" pitchFamily="18" charset="0"/>
              </a:rPr>
              <a:t>Абдулрашид</a:t>
            </a:r>
            <a:r>
              <a:rPr lang="ru-RU" sz="1800" dirty="0">
                <a:latin typeface="Bookman Old Style" panose="02050604050505020204" pitchFamily="18" charset="0"/>
              </a:rPr>
              <a:t> </a:t>
            </a:r>
            <a:r>
              <a:rPr lang="ru-RU" sz="1800" dirty="0" err="1" smtClean="0">
                <a:latin typeface="Bookman Old Style" panose="02050604050505020204" pitchFamily="18" charset="0"/>
              </a:rPr>
              <a:t>Булачевич</a:t>
            </a:r>
            <a:r>
              <a:rPr lang="ru-RU" sz="1800" dirty="0">
                <a:latin typeface="Bookman Old Style" panose="02050604050505020204" pitchFamily="18" charset="0"/>
              </a:rPr>
              <a:t/>
            </a:r>
            <a:br>
              <a:rPr lang="ru-RU" sz="1800" dirty="0">
                <a:latin typeface="Bookman Old Style" panose="02050604050505020204" pitchFamily="18" charset="0"/>
              </a:rPr>
            </a:br>
            <a:r>
              <a:rPr lang="ru-RU" sz="1800" dirty="0" err="1" smtClean="0">
                <a:latin typeface="Bookman Old Style" panose="02050604050505020204" pitchFamily="18" charset="0"/>
              </a:rPr>
              <a:t>Сайтиев</a:t>
            </a:r>
            <a:r>
              <a:rPr lang="ru-RU" sz="1800" dirty="0">
                <a:latin typeface="Bookman Old Style" panose="02050604050505020204" pitchFamily="18" charset="0"/>
              </a:rPr>
              <a:t>, </a:t>
            </a:r>
            <a:r>
              <a:rPr lang="ru-RU" sz="1800" dirty="0" err="1">
                <a:latin typeface="Bookman Old Style" panose="02050604050505020204" pitchFamily="18" charset="0"/>
              </a:rPr>
              <a:t>Бувайсар</a:t>
            </a:r>
            <a:r>
              <a:rPr lang="ru-RU" sz="1800" dirty="0">
                <a:latin typeface="Bookman Old Style" panose="02050604050505020204" pitchFamily="18" charset="0"/>
              </a:rPr>
              <a:t> </a:t>
            </a:r>
            <a:r>
              <a:rPr lang="ru-RU" sz="1800" dirty="0" err="1" smtClean="0">
                <a:latin typeface="Bookman Old Style" panose="02050604050505020204" pitchFamily="18" charset="0"/>
              </a:rPr>
              <a:t>Хамидович</a:t>
            </a:r>
            <a:r>
              <a:rPr lang="ru-RU" sz="1800" dirty="0">
                <a:latin typeface="Bookman Old Style" panose="02050604050505020204" pitchFamily="18" charset="0"/>
              </a:rPr>
              <a:t/>
            </a:r>
            <a:br>
              <a:rPr lang="ru-RU" sz="1800" dirty="0">
                <a:latin typeface="Bookman Old Style" panose="02050604050505020204" pitchFamily="18" charset="0"/>
              </a:rPr>
            </a:br>
            <a:r>
              <a:rPr lang="ru-RU" sz="1800" dirty="0" err="1" smtClean="0">
                <a:latin typeface="Bookman Old Style" panose="02050604050505020204" pitchFamily="18" charset="0"/>
              </a:rPr>
              <a:t>Толбоев</a:t>
            </a:r>
            <a:r>
              <a:rPr lang="ru-RU" sz="1800" dirty="0">
                <a:latin typeface="Bookman Old Style" panose="02050604050505020204" pitchFamily="18" charset="0"/>
              </a:rPr>
              <a:t>, Магомед </a:t>
            </a:r>
            <a:r>
              <a:rPr lang="ru-RU" sz="1800" dirty="0" err="1" smtClean="0">
                <a:latin typeface="Bookman Old Style" panose="02050604050505020204" pitchFamily="18" charset="0"/>
              </a:rPr>
              <a:t>Омарович</a:t>
            </a:r>
            <a:r>
              <a:rPr lang="ru-RU" sz="1800" dirty="0">
                <a:latin typeface="Bookman Old Style" panose="02050604050505020204" pitchFamily="18" charset="0"/>
              </a:rPr>
              <a:t/>
            </a:r>
            <a:br>
              <a:rPr lang="ru-RU" sz="1800" dirty="0">
                <a:latin typeface="Bookman Old Style" panose="02050604050505020204" pitchFamily="18" charset="0"/>
              </a:rPr>
            </a:br>
            <a:r>
              <a:rPr lang="ru-RU" sz="1800" dirty="0" err="1" smtClean="0">
                <a:latin typeface="Bookman Old Style" panose="02050604050505020204" pitchFamily="18" charset="0"/>
              </a:rPr>
              <a:t>Толбоев</a:t>
            </a:r>
            <a:r>
              <a:rPr lang="ru-RU" sz="1800" dirty="0">
                <a:latin typeface="Bookman Old Style" panose="02050604050505020204" pitchFamily="18" charset="0"/>
              </a:rPr>
              <a:t>, </a:t>
            </a:r>
            <a:r>
              <a:rPr lang="ru-RU" sz="1800" dirty="0" err="1">
                <a:latin typeface="Bookman Old Style" panose="02050604050505020204" pitchFamily="18" charset="0"/>
              </a:rPr>
              <a:t>Тайгиб</a:t>
            </a:r>
            <a:r>
              <a:rPr lang="ru-RU" sz="1800" dirty="0">
                <a:latin typeface="Bookman Old Style" panose="02050604050505020204" pitchFamily="18" charset="0"/>
              </a:rPr>
              <a:t> </a:t>
            </a:r>
            <a:r>
              <a:rPr lang="ru-RU" sz="1800" dirty="0" err="1" smtClean="0">
                <a:latin typeface="Bookman Old Style" panose="02050604050505020204" pitchFamily="18" charset="0"/>
              </a:rPr>
              <a:t>Омарович</a:t>
            </a:r>
            <a:r>
              <a:rPr lang="ru-RU" sz="1800" dirty="0">
                <a:latin typeface="Bookman Old Style" panose="02050604050505020204" pitchFamily="18" charset="0"/>
              </a:rPr>
              <a:t/>
            </a:r>
            <a:br>
              <a:rPr lang="ru-RU" sz="1800" dirty="0">
                <a:latin typeface="Bookman Old Style" panose="02050604050505020204" pitchFamily="18" charset="0"/>
              </a:rPr>
            </a:br>
            <a:r>
              <a:rPr lang="ru-RU" sz="1800" dirty="0" err="1" smtClean="0">
                <a:latin typeface="Bookman Old Style" panose="02050604050505020204" pitchFamily="18" charset="0"/>
              </a:rPr>
              <a:t>Шамов</a:t>
            </a:r>
            <a:r>
              <a:rPr lang="ru-RU" sz="1800" dirty="0">
                <a:latin typeface="Bookman Old Style" panose="02050604050505020204" pitchFamily="18" charset="0"/>
              </a:rPr>
              <a:t>, Ибрагим </a:t>
            </a:r>
            <a:r>
              <a:rPr lang="ru-RU" sz="1800" dirty="0" err="1">
                <a:latin typeface="Bookman Old Style" panose="02050604050505020204" pitchFamily="18" charset="0"/>
              </a:rPr>
              <a:t>Ахмедханович</a:t>
            </a:r>
            <a:endParaRPr lang="ru-RU" sz="1800" dirty="0">
              <a:latin typeface="Bookman Old Style" panose="02050604050505020204" pitchFamily="18" charset="0"/>
            </a:endParaRPr>
          </a:p>
          <a:p>
            <a:pPr algn="ctr"/>
            <a:endParaRPr lang="ru-RU" b="1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74" r="8948"/>
          <a:stretch/>
        </p:blipFill>
        <p:spPr>
          <a:xfrm>
            <a:off x="7151299" y="828135"/>
            <a:ext cx="3614468" cy="480491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968187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71600" y="103517"/>
            <a:ext cx="9601200" cy="2068183"/>
          </a:xfrm>
        </p:spPr>
        <p:txBody>
          <a:bodyPr/>
          <a:lstStyle/>
          <a:p>
            <a:pPr algn="ctr"/>
            <a:r>
              <a:rPr lang="ru-RU" b="1" i="1" dirty="0">
                <a:latin typeface="Bookman Old Style" panose="02050604050505020204" pitchFamily="18" charset="0"/>
              </a:rPr>
              <a:t>Конфессиональная </a:t>
            </a:r>
            <a:r>
              <a:rPr lang="ru-RU" b="1" i="1" dirty="0" smtClean="0">
                <a:latin typeface="Bookman Old Style" panose="02050604050505020204" pitchFamily="18" charset="0"/>
              </a:rPr>
              <a:t>принадлежность</a:t>
            </a:r>
            <a:endParaRPr lang="ru-RU" b="1" dirty="0">
              <a:latin typeface="Bookman Old Style" panose="020506040505050202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371600" y="2044460"/>
            <a:ext cx="9601200" cy="3822940"/>
          </a:xfrm>
        </p:spPr>
        <p:txBody>
          <a:bodyPr/>
          <a:lstStyle/>
          <a:p>
            <a:r>
              <a:rPr lang="ru-RU" dirty="0">
                <a:latin typeface="Bookman Old Style" panose="02050604050505020204" pitchFamily="18" charset="0"/>
              </a:rPr>
              <a:t>Около 96% жителей исповедуют ислам. </a:t>
            </a:r>
            <a:endParaRPr lang="ru-RU" dirty="0" smtClean="0">
              <a:latin typeface="Bookman Old Style" panose="02050604050505020204" pitchFamily="18" charset="0"/>
            </a:endParaRPr>
          </a:p>
          <a:p>
            <a:r>
              <a:rPr lang="ru-RU" dirty="0">
                <a:latin typeface="Bookman Old Style" panose="02050604050505020204" pitchFamily="18" charset="0"/>
              </a:rPr>
              <a:t>Около 4% жителей исповедуют христианство. </a:t>
            </a:r>
            <a:endParaRPr lang="ru-RU" dirty="0" smtClean="0">
              <a:latin typeface="Bookman Old Style" panose="02050604050505020204" pitchFamily="18" charset="0"/>
            </a:endParaRPr>
          </a:p>
          <a:p>
            <a:r>
              <a:rPr lang="ru-RU" dirty="0">
                <a:latin typeface="Bookman Old Style" panose="02050604050505020204" pitchFamily="18" charset="0"/>
              </a:rPr>
              <a:t>Иудаизм исповедуют около 1% жителей. 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158" y="3899140"/>
            <a:ext cx="3407434" cy="288957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336" y="3899140"/>
            <a:ext cx="3243532" cy="28895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45" t="1671" r="2042"/>
          <a:stretch/>
        </p:blipFill>
        <p:spPr>
          <a:xfrm>
            <a:off x="8298612" y="3899139"/>
            <a:ext cx="3351362" cy="288957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4846622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 5" descr="Женщина идет по дороге и несет чемодан">
            <a:extLst>
              <a:ext uri="{FF2B5EF4-FFF2-40B4-BE49-F238E27FC236}">
                <a16:creationId xmlns="" xmlns:a16="http://schemas.microsoft.com/office/drawing/2014/main" id="{6BE62510-A175-9D47-9EDF-D9FB6C162CE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93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19"/>
          <a:stretch/>
        </p:blipFill>
        <p:spPr>
          <a:xfrm>
            <a:off x="20" y="0"/>
            <a:ext cx="12192258" cy="6859310"/>
          </a:xfrm>
          <a:prstGeom prst="rect">
            <a:avLst/>
          </a:prstGeom>
        </p:spPr>
      </p:pic>
      <p:sp>
        <p:nvSpPr>
          <p:cNvPr id="11" name="Прямоугольник 10">
            <a:extLst>
              <a:ext uri="{FF2B5EF4-FFF2-40B4-BE49-F238E27FC236}">
                <a16:creationId xmlns="" xmlns:a16="http://schemas.microsoft.com/office/drawing/2014/main" id="{310B1DD0-264A-47E3-A16A-C87AFA51E68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ltGray">
          <a:xfrm>
            <a:off x="-258" y="0"/>
            <a:ext cx="12192000" cy="6858000"/>
          </a:xfrm>
          <a:prstGeom prst="rect">
            <a:avLst/>
          </a:prstGeom>
          <a:gradFill flip="none" rotWithShape="1">
            <a:gsLst>
              <a:gs pos="20000">
                <a:schemeClr val="tx2">
                  <a:alpha val="70000"/>
                </a:schemeClr>
              </a:gs>
              <a:gs pos="10000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3" name="Полилиния 6">
            <a:extLst>
              <a:ext uri="{FF2B5EF4-FFF2-40B4-BE49-F238E27FC236}">
                <a16:creationId xmlns="" xmlns:a16="http://schemas.microsoft.com/office/drawing/2014/main" id="{69C1BB7B-F21E-41A2-B30C-D8507B96028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 flipH="1" flipV="1">
            <a:off x="752858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15" name="Полилиния 6">
            <a:extLst>
              <a:ext uri="{FF2B5EF4-FFF2-40B4-BE49-F238E27FC236}">
                <a16:creationId xmlns="" xmlns:a16="http://schemas.microsoft.com/office/drawing/2014/main" id="{DF6D7DDE-F8A1-4105-9729-F9EB5F81A36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 1">
            <a:extLst>
              <a:ext uri="{FF2B5EF4-FFF2-40B4-BE49-F238E27FC236}">
                <a16:creationId xmlns="" xmlns:a16="http://schemas.microsoft.com/office/drawing/2014/main" id="{A5C93519-6B29-1346-9FCB-0835B80531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rtlCol="0">
            <a:normAutofit/>
          </a:bodyPr>
          <a:lstStyle/>
          <a:p>
            <a:pPr rtl="0"/>
            <a:r>
              <a:rPr lang="ru-RU" b="1" dirty="0">
                <a:solidFill>
                  <a:schemeClr val="bg2"/>
                </a:solidFill>
                <a:latin typeface="Bookman Old Style" panose="02050604050505020204" pitchFamily="18" charset="0"/>
                <a:ea typeface="Gungsuh" panose="02030600000101010101" pitchFamily="18" charset="-127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799120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903" y="2355012"/>
            <a:ext cx="7867290" cy="45029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0226" y="254479"/>
            <a:ext cx="9601200" cy="1246517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b="1" dirty="0">
                <a:latin typeface="Bookman Old Style" panose="02050604050505020204" pitchFamily="18" charset="0"/>
              </a:rPr>
              <a:t>Этимология происхождения названия народа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599" y="1500996"/>
            <a:ext cx="10291313" cy="48998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>
                <a:latin typeface="Bookman Old Style" panose="02050604050505020204" pitchFamily="18" charset="0"/>
              </a:rPr>
              <a:t>Название «Дагестан» известно с XVII века и означает «горная страна» (от тюркского </a:t>
            </a:r>
            <a:r>
              <a:rPr lang="ru-RU" dirty="0" err="1">
                <a:latin typeface="Bookman Old Style" panose="02050604050505020204" pitchFamily="18" charset="0"/>
              </a:rPr>
              <a:t>даг</a:t>
            </a:r>
            <a:r>
              <a:rPr lang="ru-RU" dirty="0">
                <a:latin typeface="Bookman Old Style" panose="02050604050505020204" pitchFamily="18" charset="0"/>
              </a:rPr>
              <a:t> — гора, персидского стан — страна, земля).</a:t>
            </a:r>
          </a:p>
          <a:p>
            <a:pPr marL="0" indent="0" algn="just">
              <a:buNone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314863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483079"/>
            <a:ext cx="9601200" cy="1688622"/>
          </a:xfrm>
        </p:spPr>
        <p:txBody>
          <a:bodyPr/>
          <a:lstStyle/>
          <a:p>
            <a:pPr algn="ctr"/>
            <a:r>
              <a:rPr lang="ru-RU" b="1" dirty="0">
                <a:latin typeface="Bookman Old Style" panose="02050604050505020204" pitchFamily="18" charset="0"/>
              </a:rPr>
              <a:t>Этническая история народа </a:t>
            </a:r>
            <a:endParaRPr lang="ru-RU" dirty="0"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828799"/>
            <a:ext cx="9601200" cy="4468483"/>
          </a:xfrm>
        </p:spPr>
        <p:txBody>
          <a:bodyPr>
            <a:normAutofit/>
          </a:bodyPr>
          <a:lstStyle/>
          <a:p>
            <a:r>
              <a:rPr lang="ru-RU" dirty="0">
                <a:latin typeface="Bookman Old Style" panose="02050604050505020204" pitchFamily="18" charset="0"/>
              </a:rPr>
              <a:t>Ранняя история народов Дагестана представлялась как череда постоянных перемещений различных кочевых племен, смешений культур и этнических элементов. </a:t>
            </a:r>
            <a:endParaRPr lang="ru-RU" dirty="0" smtClean="0">
              <a:latin typeface="Bookman Old Style" panose="02050604050505020204" pitchFamily="18" charset="0"/>
            </a:endParaRPr>
          </a:p>
          <a:p>
            <a:r>
              <a:rPr lang="ru-RU" dirty="0">
                <a:latin typeface="Bookman Old Style" panose="02050604050505020204" pitchFamily="18" charset="0"/>
              </a:rPr>
              <a:t>Примером миграционной теории является бытовавшая в исторической литературе точка зрения, что предками современных аварцев являлись </a:t>
            </a:r>
            <a:r>
              <a:rPr lang="ru-RU" dirty="0" err="1">
                <a:latin typeface="Bookman Old Style" panose="02050604050505020204" pitchFamily="18" charset="0"/>
              </a:rPr>
              <a:t>тюркоязычные</a:t>
            </a:r>
            <a:r>
              <a:rPr lang="ru-RU" dirty="0">
                <a:latin typeface="Bookman Old Style" panose="02050604050505020204" pitchFamily="18" charset="0"/>
              </a:rPr>
              <a:t> племена аваров или </a:t>
            </a:r>
            <a:r>
              <a:rPr lang="ru-RU" dirty="0" err="1">
                <a:latin typeface="Bookman Old Style" panose="02050604050505020204" pitchFamily="18" charset="0"/>
              </a:rPr>
              <a:t>ираноязычные</a:t>
            </a:r>
            <a:r>
              <a:rPr lang="ru-RU" dirty="0">
                <a:latin typeface="Bookman Old Style" panose="02050604050505020204" pitchFamily="18" charset="0"/>
              </a:rPr>
              <a:t> племена </a:t>
            </a:r>
            <a:r>
              <a:rPr lang="ru-RU" dirty="0" err="1">
                <a:latin typeface="Bookman Old Style" panose="02050604050505020204" pitchFamily="18" charset="0"/>
              </a:rPr>
              <a:t>савиров</a:t>
            </a:r>
            <a:r>
              <a:rPr lang="ru-RU" dirty="0">
                <a:latin typeface="Bookman Old Style" panose="02050604050505020204" pitchFamily="18" charset="0"/>
              </a:rPr>
              <a:t>. </a:t>
            </a:r>
            <a:endParaRPr lang="ru-RU" dirty="0" smtClean="0">
              <a:latin typeface="Bookman Old Style" panose="02050604050505020204" pitchFamily="18" charset="0"/>
            </a:endParaRPr>
          </a:p>
          <a:p>
            <a:r>
              <a:rPr lang="ru-RU" dirty="0">
                <a:latin typeface="Bookman Old Style" panose="02050604050505020204" pitchFamily="18" charset="0"/>
              </a:rPr>
              <a:t>Множество миграционных теорий сложилось вокруг кумыкской народности. Принадлежность кумыкского языка к тюркской языковой семье породила версии о том, что предками данной народности являлись </a:t>
            </a:r>
            <a:r>
              <a:rPr lang="ru-RU" dirty="0" err="1">
                <a:latin typeface="Bookman Old Style" panose="02050604050505020204" pitchFamily="18" charset="0"/>
              </a:rPr>
              <a:t>тюркоязычные</a:t>
            </a:r>
            <a:r>
              <a:rPr lang="ru-RU" dirty="0">
                <a:latin typeface="Bookman Old Style" panose="02050604050505020204" pitchFamily="18" charset="0"/>
              </a:rPr>
              <a:t> племена - </a:t>
            </a:r>
            <a:r>
              <a:rPr lang="ru-RU" dirty="0" err="1">
                <a:latin typeface="Bookman Old Style" panose="02050604050505020204" pitchFamily="18" charset="0"/>
              </a:rPr>
              <a:t>булгаров</a:t>
            </a:r>
            <a:r>
              <a:rPr lang="ru-RU" dirty="0">
                <a:latin typeface="Bookman Old Style" panose="02050604050505020204" pitchFamily="18" charset="0"/>
              </a:rPr>
              <a:t>, </a:t>
            </a:r>
            <a:r>
              <a:rPr lang="ru-RU" dirty="0" err="1">
                <a:latin typeface="Bookman Old Style" panose="02050604050505020204" pitchFamily="18" charset="0"/>
              </a:rPr>
              <a:t>хазаров</a:t>
            </a:r>
            <a:r>
              <a:rPr lang="ru-RU" dirty="0">
                <a:latin typeface="Bookman Old Style" panose="02050604050505020204" pitchFamily="18" charset="0"/>
              </a:rPr>
              <a:t>, половцев, кипчаков.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081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155275" y="189780"/>
            <a:ext cx="5115465" cy="7004649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Bookman Old Style" panose="02050604050505020204" pitchFamily="18" charset="0"/>
              </a:rPr>
              <a:t>Структура (диалекты, языки</a:t>
            </a:r>
            <a:r>
              <a:rPr lang="ru-RU" sz="2800" b="1" dirty="0" smtClean="0">
                <a:latin typeface="Bookman Old Style" panose="02050604050505020204" pitchFamily="18" charset="0"/>
              </a:rPr>
              <a:t>)</a:t>
            </a:r>
            <a:endParaRPr lang="ru-RU" sz="2400" dirty="0" smtClean="0">
              <a:solidFill>
                <a:schemeClr val="tx1"/>
              </a:solidFill>
              <a:latin typeface="Bookman Old Style" panose="02050604050505020204" pitchFamily="18" charset="0"/>
              <a:ea typeface="Gungsuh" panose="02030600000101010101" pitchFamily="18" charset="-127"/>
            </a:endParaRPr>
          </a:p>
          <a:p>
            <a:pPr algn="ctr"/>
            <a:r>
              <a:rPr lang="ru-RU" sz="1800" dirty="0" smtClean="0">
                <a:latin typeface="Bookman Old Style" panose="02050604050505020204" pitchFamily="18" charset="0"/>
              </a:rPr>
              <a:t>Согласно </a:t>
            </a:r>
            <a:r>
              <a:rPr lang="ru-RU" sz="1800" dirty="0" smtClean="0">
                <a:latin typeface="Bookman Old Style" panose="02050604050505020204" pitchFamily="18" charset="0"/>
                <a:hlinkClick r:id="rId2" tooltip="Конституция Республики Дагестан"/>
              </a:rPr>
              <a:t>Конституции Республики Дагестан</a:t>
            </a:r>
            <a:r>
              <a:rPr lang="ru-RU" sz="1800" dirty="0" smtClean="0">
                <a:latin typeface="Bookman Old Style" panose="02050604050505020204" pitchFamily="18" charset="0"/>
              </a:rPr>
              <a:t> государственными языками являются русский и языки всех народов, населяющих республику. 14 языкам народов Дагестана придан статус государственных. К ним относятся: аварский агульский азербайджанский даргинский кумыкский </a:t>
            </a:r>
            <a:r>
              <a:rPr lang="ru-RU" sz="1800" dirty="0" err="1" smtClean="0">
                <a:latin typeface="Bookman Old Style" panose="02050604050505020204" pitchFamily="18" charset="0"/>
              </a:rPr>
              <a:t>лакский</a:t>
            </a:r>
            <a:r>
              <a:rPr lang="ru-RU" sz="1800" dirty="0" smtClean="0">
                <a:latin typeface="Bookman Old Style" panose="02050604050505020204" pitchFamily="18" charset="0"/>
              </a:rPr>
              <a:t> лезгинский ногайский русский, </a:t>
            </a:r>
            <a:r>
              <a:rPr lang="ru-RU" sz="1800" dirty="0" err="1" smtClean="0">
                <a:latin typeface="Bookman Old Style" panose="02050604050505020204" pitchFamily="18" charset="0"/>
              </a:rPr>
              <a:t>рутульский</a:t>
            </a:r>
            <a:r>
              <a:rPr lang="ru-RU" sz="1800" dirty="0" smtClean="0">
                <a:latin typeface="Bookman Old Style" panose="02050604050505020204" pitchFamily="18" charset="0"/>
              </a:rPr>
              <a:t>, табасаранский татский, </a:t>
            </a:r>
            <a:r>
              <a:rPr lang="ru-RU" sz="1800" dirty="0" err="1" smtClean="0">
                <a:latin typeface="Bookman Old Style" panose="02050604050505020204" pitchFamily="18" charset="0"/>
              </a:rPr>
              <a:t>цахурский</a:t>
            </a:r>
            <a:r>
              <a:rPr lang="ru-RU" sz="1800" dirty="0" smtClean="0">
                <a:latin typeface="Bookman Old Style" panose="02050604050505020204" pitchFamily="18" charset="0"/>
              </a:rPr>
              <a:t> и чеченский языки. </a:t>
            </a:r>
            <a:endParaRPr lang="ru-RU" sz="1800" dirty="0">
              <a:latin typeface="Bookman Old Style" panose="02050604050505020204" pitchFamily="18" charset="0"/>
            </a:endParaRP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3" t="2390" r="4663" b="2258"/>
          <a:stretch/>
        </p:blipFill>
        <p:spPr>
          <a:xfrm>
            <a:off x="5607170" y="258792"/>
            <a:ext cx="6340415" cy="628003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7788664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39" y="452827"/>
            <a:ext cx="7877182" cy="590019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690113" y="3114137"/>
            <a:ext cx="1716657" cy="36230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013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20770"/>
            <a:ext cx="9601200" cy="1406105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b="1" dirty="0">
                <a:latin typeface="Bookman Old Style" panose="02050604050505020204" pitchFamily="18" charset="0"/>
              </a:rPr>
              <a:t>Численность и современная география расселения народов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414732"/>
            <a:ext cx="9601200" cy="200995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>
                <a:solidFill>
                  <a:schemeClr val="tx1"/>
                </a:solidFill>
                <a:latin typeface="Bookman Old Style" panose="02050604050505020204" pitchFamily="18" charset="0"/>
                <a:hlinkClick r:id="rId2" tooltip="Дагестан"/>
              </a:rPr>
              <a:t>Дагестан</a:t>
            </a:r>
            <a:r>
              <a:rPr lang="ru-RU" dirty="0">
                <a:solidFill>
                  <a:schemeClr val="tx1"/>
                </a:solidFill>
                <a:latin typeface="Bookman Old Style" panose="02050604050505020204" pitchFamily="18" charset="0"/>
              </a:rPr>
              <a:t> — самый многонациональный регион </a:t>
            </a:r>
            <a:r>
              <a:rPr lang="ru-RU" dirty="0">
                <a:solidFill>
                  <a:schemeClr val="tx1"/>
                </a:solidFill>
                <a:latin typeface="Bookman Old Style" panose="02050604050505020204" pitchFamily="18" charset="0"/>
                <a:hlinkClick r:id="rId3" tooltip="Россия"/>
              </a:rPr>
              <a:t>России</a:t>
            </a:r>
            <a:r>
              <a:rPr lang="ru-RU" dirty="0">
                <a:solidFill>
                  <a:schemeClr val="tx1"/>
                </a:solidFill>
                <a:latin typeface="Bookman Old Style" panose="02050604050505020204" pitchFamily="18" charset="0"/>
              </a:rPr>
              <a:t>. Численность населения республики по данным Росстата составляет 3 086 126</a:t>
            </a:r>
            <a:r>
              <a:rPr lang="ru-RU" baseline="30000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Bookman Old Style" panose="02050604050505020204" pitchFamily="18" charset="0"/>
              </a:rPr>
              <a:t>чел. (2019). Плотность населения — 61,39 чел./км</a:t>
            </a:r>
            <a:r>
              <a:rPr lang="ru-RU" baseline="30000" dirty="0">
                <a:solidFill>
                  <a:schemeClr val="tx1"/>
                </a:solidFill>
                <a:latin typeface="Bookman Old Style" panose="02050604050505020204" pitchFamily="18" charset="0"/>
              </a:rPr>
              <a:t>2</a:t>
            </a:r>
            <a:r>
              <a:rPr lang="ru-RU" dirty="0">
                <a:solidFill>
                  <a:schemeClr val="tx1"/>
                </a:solidFill>
                <a:latin typeface="Bookman Old Style" panose="02050604050505020204" pitchFamily="18" charset="0"/>
              </a:rPr>
              <a:t> (2019). Городское население — </a:t>
            </a:r>
            <a:r>
              <a:rPr lang="ru-RU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44,84</a:t>
            </a:r>
            <a:r>
              <a:rPr lang="ru-RU" dirty="0">
                <a:solidFill>
                  <a:schemeClr val="tx1"/>
                </a:solidFill>
                <a:latin typeface="Bookman Old Style" panose="02050604050505020204" pitchFamily="18" charset="0"/>
              </a:rPr>
              <a:t> % (2018</a:t>
            </a:r>
            <a:r>
              <a:rPr lang="ru-RU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).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Сельское </a:t>
            </a:r>
            <a:r>
              <a:rPr lang="ru-RU" dirty="0">
                <a:solidFill>
                  <a:schemeClr val="tx1"/>
                </a:solidFill>
                <a:latin typeface="Bookman Old Style" panose="02050604050505020204" pitchFamily="18" charset="0"/>
              </a:rPr>
              <a:t>население Дагестана составляет чуть более половины - 57,6%, </a:t>
            </a:r>
            <a:r>
              <a:rPr lang="ru-RU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а городское </a:t>
            </a:r>
            <a:r>
              <a:rPr lang="ru-RU" dirty="0">
                <a:solidFill>
                  <a:schemeClr val="tx1"/>
                </a:solidFill>
                <a:latin typeface="Bookman Old Style" panose="02050604050505020204" pitchFamily="18" charset="0"/>
              </a:rPr>
              <a:t>- оставшиеся 42,4%.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61" b="15635"/>
          <a:stretch/>
        </p:blipFill>
        <p:spPr>
          <a:xfrm>
            <a:off x="3045126" y="3640347"/>
            <a:ext cx="6633712" cy="306237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638355" y="5063705"/>
            <a:ext cx="2346385" cy="14664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9739224" y="5137029"/>
            <a:ext cx="2452776" cy="14664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724619"/>
            <a:ext cx="9601200" cy="5546785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>
                <a:latin typeface="Bookman Old Style" panose="02050604050505020204" pitchFamily="18" charset="0"/>
              </a:rPr>
              <a:t>Аварцы </a:t>
            </a:r>
            <a:r>
              <a:rPr lang="ru-RU" dirty="0">
                <a:latin typeface="Bookman Old Style" panose="02050604050505020204" pitchFamily="18" charset="0"/>
              </a:rPr>
              <a:t>- наиболее многочисленный этнос Дагестана. </a:t>
            </a:r>
            <a:r>
              <a:rPr lang="ru-RU" dirty="0" smtClean="0">
                <a:latin typeface="Bookman Old Style" panose="02050604050505020204" pitchFamily="18" charset="0"/>
              </a:rPr>
              <a:t>Составляют около 30 % </a:t>
            </a:r>
            <a:r>
              <a:rPr lang="ru-RU" dirty="0">
                <a:latin typeface="Bookman Old Style" panose="02050604050505020204" pitchFamily="18" charset="0"/>
              </a:rPr>
              <a:t>населения республики. Основная область расселения - регионы западного горного Дагестана.</a:t>
            </a:r>
          </a:p>
          <a:p>
            <a:r>
              <a:rPr lang="ru-RU" b="1" dirty="0">
                <a:latin typeface="Bookman Old Style" panose="02050604050505020204" pitchFamily="18" charset="0"/>
              </a:rPr>
              <a:t>Даргинцы</a:t>
            </a:r>
            <a:r>
              <a:rPr lang="ru-RU" dirty="0">
                <a:latin typeface="Bookman Old Style" panose="02050604050505020204" pitchFamily="18" charset="0"/>
              </a:rPr>
              <a:t> - второй по численности дагестанский этнос - составляют </a:t>
            </a:r>
            <a:r>
              <a:rPr lang="ru-RU" dirty="0" smtClean="0">
                <a:latin typeface="Bookman Old Style" panose="02050604050505020204" pitchFamily="18" charset="0"/>
              </a:rPr>
              <a:t>16% </a:t>
            </a:r>
            <a:r>
              <a:rPr lang="ru-RU" dirty="0">
                <a:latin typeface="Bookman Old Style" panose="02050604050505020204" pitchFamily="18" charset="0"/>
              </a:rPr>
              <a:t>населения республики (332.4 тыс. человек). Территория традиционного расселения даргинцев - горные и предгорные регионы среднего Дагестана.</a:t>
            </a:r>
          </a:p>
          <a:p>
            <a:r>
              <a:rPr lang="ru-RU" b="1" dirty="0">
                <a:latin typeface="Bookman Old Style" panose="02050604050505020204" pitchFamily="18" charset="0"/>
              </a:rPr>
              <a:t>Кумыки </a:t>
            </a:r>
            <a:r>
              <a:rPr lang="ru-RU" dirty="0">
                <a:latin typeface="Bookman Old Style" panose="02050604050505020204" pitchFamily="18" charset="0"/>
              </a:rPr>
              <a:t>насчитывают </a:t>
            </a:r>
            <a:r>
              <a:rPr lang="ru-RU" dirty="0" smtClean="0">
                <a:latin typeface="Bookman Old Style" panose="02050604050505020204" pitchFamily="18" charset="0"/>
              </a:rPr>
              <a:t>составляют </a:t>
            </a:r>
            <a:r>
              <a:rPr lang="ru-RU" dirty="0">
                <a:latin typeface="Bookman Old Style" panose="02050604050505020204" pitchFamily="18" charset="0"/>
              </a:rPr>
              <a:t>12.9 % населения республики. Территория их традиционного расселения - </a:t>
            </a:r>
            <a:r>
              <a:rPr lang="ru-RU" dirty="0" err="1">
                <a:latin typeface="Bookman Old Style" panose="02050604050505020204" pitchFamily="18" charset="0"/>
              </a:rPr>
              <a:t>Терско-Сулакская</a:t>
            </a:r>
            <a:r>
              <a:rPr lang="ru-RU" dirty="0">
                <a:latin typeface="Bookman Old Style" panose="02050604050505020204" pitchFamily="18" charset="0"/>
              </a:rPr>
              <a:t> низменность и предгорные районы Дагестана.</a:t>
            </a:r>
          </a:p>
          <a:p>
            <a:r>
              <a:rPr lang="ru-RU" b="1" dirty="0">
                <a:latin typeface="Bookman Old Style" panose="02050604050505020204" pitchFamily="18" charset="0"/>
              </a:rPr>
              <a:t>Лезгин </a:t>
            </a:r>
            <a:r>
              <a:rPr lang="ru-RU" dirty="0" smtClean="0">
                <a:latin typeface="Bookman Old Style" panose="02050604050505020204" pitchFamily="18" charset="0"/>
              </a:rPr>
              <a:t>составляют около 12 </a:t>
            </a:r>
            <a:r>
              <a:rPr lang="ru-RU" dirty="0">
                <a:latin typeface="Bookman Old Style" panose="02050604050505020204" pitchFamily="18" charset="0"/>
              </a:rPr>
              <a:t>% населения республики. Основная территория расселения лезгин - нагорный, предгорный и равнинный Южный Дагестан. </a:t>
            </a:r>
          </a:p>
          <a:p>
            <a:r>
              <a:rPr lang="ru-RU" b="1" dirty="0">
                <a:latin typeface="Bookman Old Style" panose="02050604050505020204" pitchFamily="18" charset="0"/>
              </a:rPr>
              <a:t>Русские</a:t>
            </a:r>
            <a:r>
              <a:rPr lang="ru-RU" dirty="0">
                <a:latin typeface="Bookman Old Style" panose="02050604050505020204" pitchFamily="18" charset="0"/>
              </a:rPr>
              <a:t> считаются одним из народов Дагестана. Сейчас их в республике 150.1 тыс. человек (7.3 % населения). Более 80 % дагестанских русских расселены во всех городах и поселках городского типа, однако только в Кизляре они составляют больше половины населения (54 %). </a:t>
            </a:r>
          </a:p>
          <a:p>
            <a:endParaRPr lang="ru-RU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228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23900" y="142336"/>
            <a:ext cx="3855720" cy="1677838"/>
          </a:xfrm>
        </p:spPr>
        <p:txBody>
          <a:bodyPr/>
          <a:lstStyle/>
          <a:p>
            <a:pPr algn="ctr"/>
            <a:r>
              <a:rPr lang="ru-RU" sz="3200" b="1" dirty="0">
                <a:latin typeface="Bookman Old Style" panose="02050604050505020204" pitchFamily="18" charset="0"/>
              </a:rPr>
              <a:t>Особенности материальной и духовной культуры </a:t>
            </a:r>
            <a:endParaRPr lang="ru-RU" sz="3200" dirty="0">
              <a:latin typeface="Bookman Old Style" panose="020506040505050202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594" y="57005"/>
            <a:ext cx="3249716" cy="4671204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723900" y="1966823"/>
            <a:ext cx="3855720" cy="4891177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Bookman Old Style" panose="02050604050505020204" pitchFamily="18" charset="0"/>
              </a:rPr>
              <a:t>Костюмы:</a:t>
            </a:r>
            <a:br>
              <a:rPr lang="ru-RU" dirty="0" smtClean="0">
                <a:latin typeface="Bookman Old Style" panose="02050604050505020204" pitchFamily="18" charset="0"/>
              </a:rPr>
            </a:br>
            <a:r>
              <a:rPr lang="ru-RU" dirty="0" smtClean="0">
                <a:latin typeface="Bookman Old Style" panose="02050604050505020204" pitchFamily="18" charset="0"/>
              </a:rPr>
              <a:t>В </a:t>
            </a:r>
            <a:r>
              <a:rPr lang="ru-RU" dirty="0">
                <a:latin typeface="Bookman Old Style" panose="02050604050505020204" pitchFamily="18" charset="0"/>
              </a:rPr>
              <a:t>Дагестане очень много различных народностей. Все они имеют свой отличительный костюм, однако, несмотря на особенности каждого, всех их объединяют определенные детали. Это использование в своей одежде различных туник, </a:t>
            </a:r>
            <a:r>
              <a:rPr lang="ru-RU" dirty="0" err="1">
                <a:latin typeface="Bookman Old Style" panose="02050604050505020204" pitchFamily="18" charset="0"/>
              </a:rPr>
              <a:t>туникообразных</a:t>
            </a:r>
            <a:r>
              <a:rPr lang="ru-RU" dirty="0">
                <a:latin typeface="Bookman Old Style" panose="02050604050505020204" pitchFamily="18" charset="0"/>
              </a:rPr>
              <a:t> рубах, платьев-рубах, платков, </a:t>
            </a:r>
            <a:r>
              <a:rPr lang="ru-RU" dirty="0" err="1">
                <a:latin typeface="Bookman Old Style" panose="02050604050505020204" pitchFamily="18" charset="0"/>
              </a:rPr>
              <a:t>чухты</a:t>
            </a:r>
            <a:r>
              <a:rPr lang="ru-RU" dirty="0">
                <a:latin typeface="Bookman Old Style" panose="02050604050505020204" pitchFamily="18" charset="0"/>
              </a:rPr>
              <a:t>, </a:t>
            </a:r>
            <a:r>
              <a:rPr lang="ru-RU" dirty="0" err="1">
                <a:latin typeface="Bookman Old Style" panose="02050604050505020204" pitchFamily="18" charset="0"/>
              </a:rPr>
              <a:t>бешмека</a:t>
            </a:r>
            <a:r>
              <a:rPr lang="ru-RU" dirty="0">
                <a:latin typeface="Bookman Old Style" panose="02050604050505020204" pitchFamily="18" charset="0"/>
              </a:rPr>
              <a:t>, чалмы. Все это сшито из ярких тканей, украшено узорами, расшито орнаментами, вышивкой.</a:t>
            </a:r>
          </a:p>
          <a:p>
            <a:endParaRPr lang="ru-RU" dirty="0">
              <a:latin typeface="Bookman Old Style" panose="020506040505050202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105" y="2717320"/>
            <a:ext cx="2957424" cy="4021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794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034" y="3000555"/>
            <a:ext cx="4572000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750" y="86264"/>
            <a:ext cx="3573492" cy="26801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031" y="3000555"/>
            <a:ext cx="5069573" cy="36463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99999853"/>
      </p:ext>
    </p:extLst>
  </p:cSld>
  <p:clrMapOvr>
    <a:masterClrMapping/>
  </p:clrMapOvr>
</p:sld>
</file>

<file path=ppt/theme/theme1.xml><?xml version="1.0" encoding="utf-8"?>
<a:theme xmlns:a="http://schemas.openxmlformats.org/drawingml/2006/main" name="Уголки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rop">
      <a:maj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E155078-021E-49AB-8F30-C53CA1A5999D}">
  <ds:schemaRefs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16c05727-aa75-4e4a-9b5f-8a80a1165891"/>
    <ds:schemaRef ds:uri="71af3243-3dd4-4a8d-8c0d-dd76da1f02a5"/>
    <ds:schemaRef ds:uri="http://www.w3.org/XML/1998/namespace"/>
    <ds:schemaRef ds:uri="http://purl.org/dc/dcmitype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D26757D5-6F93-45B0-82A2-39BC87D70F3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4082C27-02EB-4B4A-A84F-7021AA79D4D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TM10001105[[fn=Уголки]]</Template>
  <TotalTime>0</TotalTime>
  <Words>245</Words>
  <Application>Microsoft Office PowerPoint</Application>
  <PresentationFormat>Произвольный</PresentationFormat>
  <Paragraphs>36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Уголки</vt:lpstr>
      <vt:lpstr>Народы  дагестана</vt:lpstr>
      <vt:lpstr>Этимология происхождения названия народа  </vt:lpstr>
      <vt:lpstr>Этническая история народа </vt:lpstr>
      <vt:lpstr>Презентация PowerPoint</vt:lpstr>
      <vt:lpstr>Презентация PowerPoint</vt:lpstr>
      <vt:lpstr>Численность и современная география расселения народов </vt:lpstr>
      <vt:lpstr>Презентация PowerPoint</vt:lpstr>
      <vt:lpstr>Особенности материальной и духовной культуры </vt:lpstr>
      <vt:lpstr>Презентация PowerPoint</vt:lpstr>
      <vt:lpstr>Презентация PowerPoint</vt:lpstr>
      <vt:lpstr>Презентация PowerPoint</vt:lpstr>
      <vt:lpstr> </vt:lpstr>
      <vt:lpstr>Конфессиональная принадлежность</vt:lpstr>
      <vt:lpstr>Спасибо за внимание!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2019-11-25T19:38:14Z</dcterms:created>
  <dcterms:modified xsi:type="dcterms:W3CDTF">2020-05-10T14:21:35Z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