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CCFF"/>
    <a:srgbClr val="33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cover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711E65-2A1C-4FCD-AAC7-39FAD24C674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E769B7F-BE62-46C4-9538-EBDC9F6F0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ver dir="r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CCFF"/>
                </a:solidFill>
                <a:effectLst/>
              </a:rPr>
              <a:t>Политическая</a:t>
            </a:r>
            <a:br>
              <a:rPr lang="ru-RU" sz="6000" dirty="0" smtClean="0">
                <a:solidFill>
                  <a:srgbClr val="FFCCFF"/>
                </a:solidFill>
                <a:effectLst/>
              </a:rPr>
            </a:br>
            <a:r>
              <a:rPr lang="ru-RU" sz="6000" dirty="0" smtClean="0">
                <a:solidFill>
                  <a:srgbClr val="FFCCFF"/>
                </a:solidFill>
                <a:effectLst/>
              </a:rPr>
              <a:t>культура </a:t>
            </a:r>
            <a:endParaRPr lang="ru-RU" sz="6000" dirty="0">
              <a:solidFill>
                <a:srgbClr val="FFCCFF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32656"/>
            <a:ext cx="8208912" cy="13681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Проблема.</a:t>
            </a:r>
            <a:r>
              <a:rPr lang="ru-RU" sz="2000" b="1" dirty="0" smtClean="0"/>
              <a:t>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Все ли в политической деятельности и ее результатах является политической культурой? Можно ли говорить о политической культуре гитлеровского фашизма или сталинской диктатуры?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204864"/>
            <a:ext cx="3888432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Оценочный подход </a:t>
            </a:r>
          </a:p>
          <a:p>
            <a:pPr algn="ctr"/>
            <a:r>
              <a:rPr lang="ru-RU" sz="2000" b="1" dirty="0" smtClean="0"/>
              <a:t>(ценностный подход)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140968"/>
            <a:ext cx="3888432" cy="27363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663300"/>
                </a:solidFill>
              </a:rPr>
              <a:t>Не вся политическая деятельность и ее результаты являются политической культурой (т.к. культура по определению – ценности, созданные человеком)</a:t>
            </a:r>
            <a:endParaRPr lang="ru-RU" sz="2200" b="1" dirty="0">
              <a:solidFill>
                <a:srgbClr val="6633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2204864"/>
            <a:ext cx="4032448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Описательный подход (</a:t>
            </a:r>
            <a:r>
              <a:rPr lang="ru-RU" sz="2000" b="1" dirty="0" err="1" smtClean="0"/>
              <a:t>деятельностный</a:t>
            </a:r>
            <a:r>
              <a:rPr lang="ru-RU" sz="2000" b="1" dirty="0" smtClean="0"/>
              <a:t> подход)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16015" y="3140968"/>
            <a:ext cx="4034089" cy="26642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663300"/>
                </a:solidFill>
              </a:rPr>
              <a:t>Вся политическая деятельность и ее результаты являются политической культурой (т.е. культура по определению – все созданное человеком)</a:t>
            </a:r>
            <a:endParaRPr lang="ru-RU" sz="2200" b="1" dirty="0">
              <a:solidFill>
                <a:srgbClr val="6633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2267744" y="1700808"/>
            <a:ext cx="1368152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7" idx="0"/>
          </p:cNvCxnSpPr>
          <p:nvPr/>
        </p:nvCxnSpPr>
        <p:spPr>
          <a:xfrm>
            <a:off x="5436096" y="1700808"/>
            <a:ext cx="1296144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619672" y="404664"/>
            <a:ext cx="6192688" cy="122413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Основные пути формирования политической культуры</a:t>
            </a:r>
            <a:endParaRPr lang="ru-RU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708920"/>
            <a:ext cx="3240360" cy="36004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Целеустремленная духовно-идеологическая, образцово-просветительская деятельность государства, политических партий, церкви, средств массовой информации, общественно-политических организаций и движений</a:t>
            </a:r>
            <a:endParaRPr lang="ru-RU" sz="2000" b="1" dirty="0">
              <a:solidFill>
                <a:srgbClr val="6633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95936" y="2708920"/>
            <a:ext cx="2304256" cy="36004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Стихийное воздействие на уровне обыденного сознания, положения в семье, трудовом коллективе и т.</a:t>
            </a:r>
            <a:r>
              <a:rPr lang="ru-RU" b="1" dirty="0" smtClean="0">
                <a:solidFill>
                  <a:srgbClr val="663300"/>
                </a:solidFill>
              </a:rPr>
              <a:t>д.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0232" y="2708920"/>
            <a:ext cx="2066528" cy="36004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Вовлечение граждан в практику общественно-политической жизни обществ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а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 rot="1483704">
            <a:off x="2010977" y="1573862"/>
            <a:ext cx="640369" cy="97840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788024" y="1700808"/>
            <a:ext cx="628648" cy="97840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20221528">
            <a:off x="7233601" y="1571790"/>
            <a:ext cx="644648" cy="97840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60648"/>
            <a:ext cx="828092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Различия правовой и политической культур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96752"/>
            <a:ext cx="3960440" cy="13681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Правовая культура в большей мере, чем политическая, подразумевает четкое знание нормативной стороны дела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1196752"/>
            <a:ext cx="4010744" cy="13681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Политическая культура больше подразумевает знание принципов и концепций политической жизни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2555776" y="836712"/>
            <a:ext cx="1044116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724128" y="836712"/>
            <a:ext cx="1141276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67544" y="2708920"/>
            <a:ext cx="8280920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Политическая культура учащегося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3212976"/>
            <a:ext cx="3024336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Желание и умение самостоятельно осмысливать политическую информацию, в том числе о деятельности правительства</a:t>
            </a:r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491880" y="3212976"/>
            <a:ext cx="2592288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Способность и готовность к политическому диалогу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084168" y="3212976"/>
            <a:ext cx="2664296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Проявление нравственной убежденности и гражданской позиции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5373216"/>
            <a:ext cx="8280920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Политическая культура является неотъемлемым компонентом профессионализма любого человека, какой бы деятельностью он ни занимался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  <p:bldP spid="6" grpId="0" animBg="1"/>
      <p:bldP spid="13" grpId="0" build="p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Параграф 28 . Работа с </a:t>
            </a:r>
            <a:r>
              <a:rPr lang="ru-RU" smtClean="0"/>
              <a:t>документом стр.316-317</a:t>
            </a:r>
            <a:endParaRPr lang="ru-RU" dirty="0"/>
          </a:p>
        </p:txBody>
      </p:sp>
    </p:spTree>
  </p:cSld>
  <p:clrMapOvr>
    <a:masterClrMapping/>
  </p:clrMapOvr>
  <p:transition>
    <p:cover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65618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effectLst/>
              </a:rPr>
              <a:t>Политическая культура</a:t>
            </a:r>
            <a:r>
              <a:rPr lang="ru-RU" sz="3200" dirty="0" smtClean="0">
                <a:effectLst/>
              </a:rPr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– это отношение граждан к политике и политическому устройству общества, политический образ жизни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51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2564904"/>
            <a:ext cx="6048672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63300"/>
                </a:solidFill>
              </a:rPr>
              <a:t>Факторы формирования политической культуры</a:t>
            </a:r>
            <a:endParaRPr lang="ru-RU" sz="2400" b="1" dirty="0">
              <a:solidFill>
                <a:srgbClr val="6633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005064"/>
            <a:ext cx="3888432" cy="13681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Знания граждан о политической системе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4005064"/>
            <a:ext cx="4032448" cy="13681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Личное участие граждан в функционировании политической системы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10" name="Прямая соединительная линия 9"/>
          <p:cNvCxnSpPr>
            <a:endCxn id="5" idx="0"/>
          </p:cNvCxnSpPr>
          <p:nvPr/>
        </p:nvCxnSpPr>
        <p:spPr>
          <a:xfrm rot="10800000" flipV="1">
            <a:off x="2411760" y="3501008"/>
            <a:ext cx="1008112" cy="5040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6" idx="0"/>
          </p:cNvCxnSpPr>
          <p:nvPr/>
        </p:nvCxnSpPr>
        <p:spPr>
          <a:xfrm>
            <a:off x="5652120" y="3501008"/>
            <a:ext cx="1080120" cy="5040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60648"/>
            <a:ext cx="6192688" cy="10801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Понятие политической культуры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72816"/>
            <a:ext cx="302433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Узкое значение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492896"/>
            <a:ext cx="3024336" cy="32403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Представления личности, социальной группы о мире политики, политической системе того или иного общества, их законах и особенностях функционирования</a:t>
            </a:r>
            <a:endParaRPr lang="ru-RU" sz="2000" b="1" dirty="0">
              <a:solidFill>
                <a:srgbClr val="6633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95936" y="1772816"/>
            <a:ext cx="4752528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Широкое значение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5936" y="2492896"/>
            <a:ext cx="4752528" cy="16561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Представления личности, социальной группы о мире политики, политической системе того или иного общества, их законах и особенностях функционирования</a:t>
            </a:r>
            <a:endParaRPr lang="ru-RU" sz="2000" b="1" dirty="0">
              <a:solidFill>
                <a:srgbClr val="66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95936" y="4149080"/>
            <a:ext cx="4752528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Политические отношения индивидуума, гражданского общества и государства</a:t>
            </a:r>
            <a:endParaRPr lang="ru-RU" sz="2000" b="1" dirty="0">
              <a:solidFill>
                <a:srgbClr val="6633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95936" y="5157192"/>
            <a:ext cx="4752528" cy="91440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</a:rPr>
              <a:t>Политические институты общества</a:t>
            </a:r>
            <a:endParaRPr lang="ru-RU" sz="2000" b="1" dirty="0">
              <a:solidFill>
                <a:srgbClr val="663300"/>
              </a:solidFill>
            </a:endParaRPr>
          </a:p>
        </p:txBody>
      </p:sp>
      <p:cxnSp>
        <p:nvCxnSpPr>
          <p:cNvPr id="13" name="Прямая соединительная линия 12"/>
          <p:cNvCxnSpPr>
            <a:endCxn id="5" idx="0"/>
          </p:cNvCxnSpPr>
          <p:nvPr/>
        </p:nvCxnSpPr>
        <p:spPr>
          <a:xfrm rot="10800000" flipV="1">
            <a:off x="1979712" y="1340768"/>
            <a:ext cx="1512168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7" idx="0"/>
          </p:cNvCxnSpPr>
          <p:nvPr/>
        </p:nvCxnSpPr>
        <p:spPr>
          <a:xfrm>
            <a:off x="5724128" y="1340768"/>
            <a:ext cx="648072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Структура политической культуры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2600" b="1" dirty="0" smtClean="0">
                <a:solidFill>
                  <a:srgbClr val="00B0F0"/>
                </a:solidFill>
              </a:rPr>
              <a:t>Функционирование политических институтов: </a:t>
            </a:r>
            <a:r>
              <a:rPr lang="ru-RU" sz="2600" b="1" dirty="0" smtClean="0">
                <a:solidFill>
                  <a:srgbClr val="002060"/>
                </a:solidFill>
              </a:rPr>
              <a:t>избирательный процесс, принятие и реализация политических решений, воспитание и регулирование социально-политических конфликтов</a:t>
            </a:r>
          </a:p>
          <a:p>
            <a:pPr>
              <a:buFont typeface="Wingdings" pitchFamily="2" charset="2"/>
              <a:buChar char="v"/>
            </a:pPr>
            <a:r>
              <a:rPr lang="ru-RU" sz="2600" b="1" dirty="0" smtClean="0">
                <a:solidFill>
                  <a:srgbClr val="00B0F0"/>
                </a:solidFill>
              </a:rPr>
              <a:t>Политическое сознание: </a:t>
            </a:r>
            <a:r>
              <a:rPr lang="ru-RU" sz="2600" b="1" dirty="0" smtClean="0">
                <a:solidFill>
                  <a:srgbClr val="002060"/>
                </a:solidFill>
              </a:rPr>
              <a:t>политические представления и убеждения, политические установки, политические ценности, традиции, обычаи и нормы</a:t>
            </a:r>
          </a:p>
          <a:p>
            <a:pPr>
              <a:buFont typeface="Wingdings" pitchFamily="2" charset="2"/>
              <a:buChar char="v"/>
            </a:pPr>
            <a:r>
              <a:rPr lang="ru-RU" sz="2600" b="1" dirty="0" smtClean="0">
                <a:solidFill>
                  <a:srgbClr val="00B0F0"/>
                </a:solidFill>
              </a:rPr>
              <a:t>Политическое поведение: </a:t>
            </a:r>
            <a:r>
              <a:rPr lang="ru-RU" sz="2600" b="1" dirty="0" smtClean="0">
                <a:solidFill>
                  <a:srgbClr val="002060"/>
                </a:solidFill>
              </a:rPr>
              <a:t>политические действия, политическое участие, политическая деятельность</a:t>
            </a:r>
            <a:endParaRPr lang="ru-RU" sz="2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260648"/>
            <a:ext cx="5544616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Формы политической культуры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340768"/>
            <a:ext cx="3888432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Политические знания, убеждения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1340768"/>
            <a:ext cx="3816424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Навыки, умения участвовать в политической жизни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2708920"/>
            <a:ext cx="5832648" cy="64807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63300"/>
                </a:solidFill>
              </a:rPr>
              <a:t>Уровни политической культуры</a:t>
            </a:r>
            <a:endParaRPr lang="ru-RU" sz="2400" b="1" dirty="0">
              <a:solidFill>
                <a:srgbClr val="6633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501008"/>
            <a:ext cx="8208912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Политическая культура общества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509120"/>
            <a:ext cx="8208912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Политическая культура социальной или национальной группы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517232"/>
            <a:ext cx="8208912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Политическая культура личности</a:t>
            </a:r>
            <a:endParaRPr lang="ru-RU" sz="2200" b="1" dirty="0">
              <a:solidFill>
                <a:srgbClr val="002060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2267744" y="908720"/>
            <a:ext cx="1584176" cy="432048"/>
          </a:xfrm>
          <a:prstGeom prst="line">
            <a:avLst/>
          </a:prstGeom>
          <a:ln w="5715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endCxn id="6" idx="0"/>
          </p:cNvCxnSpPr>
          <p:nvPr/>
        </p:nvCxnSpPr>
        <p:spPr>
          <a:xfrm>
            <a:off x="5220072" y="908720"/>
            <a:ext cx="1620180" cy="432048"/>
          </a:xfrm>
          <a:prstGeom prst="line">
            <a:avLst/>
          </a:prstGeom>
          <a:ln w="5715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332656"/>
            <a:ext cx="6408712" cy="105841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Типы политических культур</a:t>
            </a:r>
          </a:p>
          <a:p>
            <a:pPr algn="ctr"/>
            <a:r>
              <a:rPr lang="ru-RU" sz="2000" b="1" dirty="0" smtClean="0"/>
              <a:t>по Г. </a:t>
            </a:r>
            <a:r>
              <a:rPr lang="ru-RU" sz="2000" b="1" dirty="0" err="1" smtClean="0"/>
              <a:t>Алмонду</a:t>
            </a:r>
            <a:r>
              <a:rPr lang="ru-RU" sz="2000" b="1" dirty="0" smtClean="0"/>
              <a:t> и В. Вербе (</a:t>
            </a:r>
            <a:r>
              <a:rPr lang="ru-RU" sz="2000" b="1" dirty="0" err="1" smtClean="0"/>
              <a:t>амер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политол</a:t>
            </a:r>
            <a:r>
              <a:rPr lang="ru-RU" sz="2000" b="1" dirty="0" smtClean="0"/>
              <a:t>.)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772816"/>
            <a:ext cx="2088232" cy="108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Патриархальный, или тип общин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1772816"/>
            <a:ext cx="2016224" cy="108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Подданнический, или тип субъекта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1772816"/>
            <a:ext cx="2016224" cy="108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Активистский, или тип участника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1772816"/>
            <a:ext cx="1944216" cy="108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«Культура гражданина» или смешанный тип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852936"/>
            <a:ext cx="2088232" cy="34563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00"/>
                </a:solidFill>
              </a:rPr>
              <a:t>Отсутствие интереса к политической жизни, политические ориентации неотделимы от религиозных и социальных</a:t>
            </a:r>
            <a:endParaRPr lang="ru-RU" b="1" dirty="0">
              <a:solidFill>
                <a:srgbClr val="33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27784" y="2852936"/>
            <a:ext cx="2016224" cy="34563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00"/>
                </a:solidFill>
              </a:rPr>
              <a:t>Присутствует сильная приверженность к существующим в стране политическим институтам и режиму власти, низкая индивидуальная активность</a:t>
            </a:r>
            <a:endParaRPr lang="ru-RU" b="1" dirty="0">
              <a:solidFill>
                <a:srgbClr val="3333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2852936"/>
            <a:ext cx="2016224" cy="34563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00"/>
                </a:solidFill>
              </a:rPr>
              <a:t>Уделяет много внимания политике, гордится политической системой своей страны, стремиться влиять на власть</a:t>
            </a:r>
            <a:endParaRPr lang="ru-RU" b="1" dirty="0">
              <a:solidFill>
                <a:srgbClr val="3333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852936"/>
            <a:ext cx="1944216" cy="34563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00"/>
                </a:solidFill>
              </a:rPr>
              <a:t>Участие в политике без энтузиазма, интерес к политическим новостям, неучастие в политических организация</a:t>
            </a:r>
            <a:r>
              <a:rPr lang="ru-RU" b="1" dirty="0" smtClean="0"/>
              <a:t>х</a:t>
            </a:r>
            <a:endParaRPr lang="ru-RU" b="1" dirty="0"/>
          </a:p>
        </p:txBody>
      </p:sp>
      <p:cxnSp>
        <p:nvCxnSpPr>
          <p:cNvPr id="14" name="Прямая соединительная линия 13"/>
          <p:cNvCxnSpPr>
            <a:endCxn id="5" idx="0"/>
          </p:cNvCxnSpPr>
          <p:nvPr/>
        </p:nvCxnSpPr>
        <p:spPr>
          <a:xfrm rot="5400000">
            <a:off x="1277634" y="1574794"/>
            <a:ext cx="360040" cy="36004"/>
          </a:xfrm>
          <a:prstGeom prst="line">
            <a:avLst/>
          </a:prstGeom>
          <a:ln w="571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8" idx="0"/>
          </p:cNvCxnSpPr>
          <p:nvPr/>
        </p:nvCxnSpPr>
        <p:spPr>
          <a:xfrm rot="16200000" flipH="1">
            <a:off x="7722350" y="1574794"/>
            <a:ext cx="360040" cy="36004"/>
          </a:xfrm>
          <a:prstGeom prst="line">
            <a:avLst/>
          </a:prstGeom>
          <a:ln w="571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7" idx="0"/>
          </p:cNvCxnSpPr>
          <p:nvPr/>
        </p:nvCxnSpPr>
        <p:spPr>
          <a:xfrm rot="5400000">
            <a:off x="5616116" y="1592796"/>
            <a:ext cx="360040" cy="0"/>
          </a:xfrm>
          <a:prstGeom prst="line">
            <a:avLst/>
          </a:prstGeom>
          <a:ln w="571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endCxn id="6" idx="0"/>
          </p:cNvCxnSpPr>
          <p:nvPr/>
        </p:nvCxnSpPr>
        <p:spPr>
          <a:xfrm rot="5400000">
            <a:off x="3455876" y="1592796"/>
            <a:ext cx="360040" cy="0"/>
          </a:xfrm>
          <a:prstGeom prst="line">
            <a:avLst/>
          </a:prstGeom>
          <a:ln w="571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661248"/>
            <a:ext cx="7848872" cy="720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Функции (роли) политической культуры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60648"/>
            <a:ext cx="2808312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Познавательная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260648"/>
            <a:ext cx="2880320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Воспитательная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00192" y="260648"/>
            <a:ext cx="2642592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Регулятивная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908720"/>
            <a:ext cx="2880320" cy="4320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Это стремление к политическому осмыслению социальных процессов, развитие гражданской ответственности, политической этики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192" y="908720"/>
            <a:ext cx="2664296" cy="4320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>
                <a:solidFill>
                  <a:srgbClr val="002060"/>
                </a:solidFill>
              </a:rPr>
              <a:t>Это конечное воздействие граждан на политический процесс – индивидуально и через институты власти и гражданского общества, а в конечном итоге включение самих масс в этот процесс</a:t>
            </a:r>
            <a:endParaRPr lang="ru-RU" sz="21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908720"/>
            <a:ext cx="2808312" cy="4320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Это повышение политической информированности и компетенции, совершенствование интеллектуальных способностей</a:t>
            </a:r>
            <a:endParaRPr lang="ru-RU" sz="2200" b="1" dirty="0">
              <a:solidFill>
                <a:srgbClr val="002060"/>
              </a:solidFill>
            </a:endParaRPr>
          </a:p>
        </p:txBody>
      </p:sp>
      <p:cxnSp>
        <p:nvCxnSpPr>
          <p:cNvPr id="27" name="Прямая соединительная линия 26"/>
          <p:cNvCxnSpPr>
            <a:stCxn id="10" idx="2"/>
          </p:cNvCxnSpPr>
          <p:nvPr/>
        </p:nvCxnSpPr>
        <p:spPr>
          <a:xfrm rot="16200000" flipH="1">
            <a:off x="1781690" y="5031178"/>
            <a:ext cx="432048" cy="828092"/>
          </a:xfrm>
          <a:prstGeom prst="line">
            <a:avLst/>
          </a:prstGeom>
          <a:ln w="5715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9" idx="2"/>
          </p:cNvCxnSpPr>
          <p:nvPr/>
        </p:nvCxnSpPr>
        <p:spPr>
          <a:xfrm rot="5400000">
            <a:off x="6966266" y="4995174"/>
            <a:ext cx="432048" cy="900100"/>
          </a:xfrm>
          <a:prstGeom prst="line">
            <a:avLst/>
          </a:prstGeom>
          <a:ln w="5715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4" idx="0"/>
            <a:endCxn id="8" idx="2"/>
          </p:cNvCxnSpPr>
          <p:nvPr/>
        </p:nvCxnSpPr>
        <p:spPr>
          <a:xfrm rot="5400000" flipH="1" flipV="1">
            <a:off x="4409982" y="5427222"/>
            <a:ext cx="432048" cy="36004"/>
          </a:xfrm>
          <a:prstGeom prst="line">
            <a:avLst/>
          </a:prstGeom>
          <a:ln w="5715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0487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60648"/>
            <a:ext cx="7488832" cy="720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Функции (роли) политической культуры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412776"/>
            <a:ext cx="2592288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Защитная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1412776"/>
            <a:ext cx="2880320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Коммуникативная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28184" y="1412776"/>
            <a:ext cx="2664296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Интегративная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228184" y="2060848"/>
            <a:ext cx="2664296" cy="39604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Это консолидация всех слоев, классов и наций общества на основе доминирующих общегражданских ценностей, идей, традиций, норм и принципов политического общежития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2060848"/>
            <a:ext cx="2880320" cy="39604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Это передача политической культуры общества через СМИ новым поколением, обмен политической информацией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2060848"/>
            <a:ext cx="2592288" cy="39604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Это нацеливание на защиту экономической, социально-политической, духовной и экологической сфер общества</a:t>
            </a:r>
            <a:endParaRPr lang="ru-RU" sz="2200" b="1" dirty="0">
              <a:solidFill>
                <a:srgbClr val="002060"/>
              </a:solidFill>
            </a:endParaRPr>
          </a:p>
        </p:txBody>
      </p:sp>
      <p:cxnSp>
        <p:nvCxnSpPr>
          <p:cNvPr id="13" name="Прямая соединительная линия 12"/>
          <p:cNvCxnSpPr>
            <a:stCxn id="5" idx="2"/>
            <a:endCxn id="7" idx="0"/>
          </p:cNvCxnSpPr>
          <p:nvPr/>
        </p:nvCxnSpPr>
        <p:spPr>
          <a:xfrm rot="5400000">
            <a:off x="4355976" y="1196752"/>
            <a:ext cx="432048" cy="0"/>
          </a:xfrm>
          <a:prstGeom prst="line">
            <a:avLst/>
          </a:prstGeom>
          <a:ln w="5715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6" idx="0"/>
          </p:cNvCxnSpPr>
          <p:nvPr/>
        </p:nvCxnSpPr>
        <p:spPr>
          <a:xfrm rot="10800000" flipV="1">
            <a:off x="1619672" y="980728"/>
            <a:ext cx="1224136" cy="432048"/>
          </a:xfrm>
          <a:prstGeom prst="line">
            <a:avLst/>
          </a:prstGeom>
          <a:ln w="5715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372200" y="980728"/>
            <a:ext cx="1296144" cy="432048"/>
          </a:xfrm>
          <a:prstGeom prst="line">
            <a:avLst/>
          </a:prstGeom>
          <a:ln w="57150">
            <a:solidFill>
              <a:srgbClr val="33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7" grpId="0" build="p" animBg="1"/>
      <p:bldP spid="8" grpId="0" build="p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63888" y="3212976"/>
            <a:ext cx="2304256" cy="187220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политической культуры современной России</a:t>
            </a:r>
            <a:endParaRPr lang="ru-RU" sz="20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32656"/>
            <a:ext cx="2592288" cy="216024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Слаборазвитая индивидуальность, низкий статус личных притязаний на политическое участие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332656"/>
            <a:ext cx="2592288" cy="216024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</a:rPr>
              <a:t>Предрасположен-ность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 к конформизму, легковерности и подвижности политических принципов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H="1" flipV="1">
            <a:off x="6372200" y="332656"/>
            <a:ext cx="2376264" cy="216024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Подданническое отношение  к любому центру реальной власти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5373216"/>
            <a:ext cx="2520280" cy="93610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Правовой нигилизм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924944"/>
            <a:ext cx="2736304" cy="194421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</a:rPr>
              <a:t>Заидеологизирован-ность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 мышления, непримиримость к любым нетрадиционным взглядам 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2996952"/>
            <a:ext cx="2498576" cy="172819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Низкая  компетентность в управлении делами общества и государства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6216" y="5157192"/>
            <a:ext cx="2232248" cy="115212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Неразвитость гражданских позиций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2987824" y="5013176"/>
            <a:ext cx="648072" cy="36004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868144" y="4941168"/>
            <a:ext cx="648072" cy="28803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0"/>
          </p:cNvCxnSpPr>
          <p:nvPr/>
        </p:nvCxnSpPr>
        <p:spPr>
          <a:xfrm rot="5400000">
            <a:off x="4391980" y="2888940"/>
            <a:ext cx="648072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5688124" y="2600908"/>
            <a:ext cx="792088" cy="57606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2987824" y="2564904"/>
            <a:ext cx="792088" cy="64807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4" idx="3"/>
            <a:endCxn id="10" idx="1"/>
          </p:cNvCxnSpPr>
          <p:nvPr/>
        </p:nvCxnSpPr>
        <p:spPr>
          <a:xfrm flipV="1">
            <a:off x="5868144" y="3861048"/>
            <a:ext cx="360040" cy="28803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4" idx="1"/>
            <a:endCxn id="9" idx="3"/>
          </p:cNvCxnSpPr>
          <p:nvPr/>
        </p:nvCxnSpPr>
        <p:spPr>
          <a:xfrm rot="10800000">
            <a:off x="3203848" y="3897052"/>
            <a:ext cx="360040" cy="252028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247</TotalTime>
  <Words>638</Words>
  <Application>Microsoft Office PowerPoint</Application>
  <PresentationFormat>Экран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Политическая культура </vt:lpstr>
      <vt:lpstr>Политическая культура  – это отношение граждан к политике и политическому устройству общества, политический образ жизни</vt:lpstr>
      <vt:lpstr>Слайд 3</vt:lpstr>
      <vt:lpstr>Структура политической культуры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Политическая культура </dc:title>
  <dc:creator>Эльмира</dc:creator>
  <cp:lastModifiedBy>nout</cp:lastModifiedBy>
  <cp:revision>11</cp:revision>
  <dcterms:created xsi:type="dcterms:W3CDTF">2011-08-26T16:46:25Z</dcterms:created>
  <dcterms:modified xsi:type="dcterms:W3CDTF">2020-05-10T20:17:40Z</dcterms:modified>
</cp:coreProperties>
</file>