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8" r:id="rId4"/>
    <p:sldId id="259" r:id="rId5"/>
    <p:sldId id="279" r:id="rId6"/>
    <p:sldId id="278" r:id="rId7"/>
    <p:sldId id="277" r:id="rId8"/>
    <p:sldId id="260" r:id="rId9"/>
    <p:sldId id="280" r:id="rId10"/>
    <p:sldId id="281" r:id="rId11"/>
    <p:sldId id="276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82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723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49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17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13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09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4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46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18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25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2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56470-196E-4BCC-911A-EE4E7D76118A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F0CC-1811-441F-A850-62AF204A1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99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b="1" u="sng" dirty="0" smtClean="0">
                <a:solidFill>
                  <a:srgbClr val="FF0000"/>
                </a:solidFill>
              </a:rPr>
              <a:t>Суффиксы английского языка</a:t>
            </a:r>
            <a:r>
              <a:rPr lang="en-US" sz="5400" b="1" u="sng" dirty="0" smtClean="0">
                <a:solidFill>
                  <a:srgbClr val="FF0000"/>
                </a:solidFill>
              </a:rPr>
              <a:t/>
            </a:r>
            <a:br>
              <a:rPr lang="en-US" sz="5400" b="1" u="sng" dirty="0" smtClean="0">
                <a:solidFill>
                  <a:srgbClr val="FF0000"/>
                </a:solidFill>
              </a:rPr>
            </a:br>
            <a:r>
              <a:rPr lang="en-US" sz="5400" b="1" u="sng" dirty="0" smtClean="0">
                <a:solidFill>
                  <a:srgbClr val="FF0000"/>
                </a:solidFill>
              </a:rPr>
              <a:t>C</a:t>
            </a:r>
            <a:r>
              <a:rPr lang="ru-RU" sz="5400" b="1" u="sng" dirty="0" err="1" smtClean="0">
                <a:solidFill>
                  <a:srgbClr val="FF0000"/>
                </a:solidFill>
              </a:rPr>
              <a:t>ловообразование</a:t>
            </a:r>
            <a:endParaRPr lang="ru-RU" sz="5400" b="1" u="sng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Elena\Pictures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326082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326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u="sng" dirty="0" smtClean="0">
                <a:solidFill>
                  <a:srgbClr val="0070C0"/>
                </a:solidFill>
              </a:rPr>
              <a:t>–y </a:t>
            </a:r>
            <a:endParaRPr lang="ru-RU" sz="8000" b="1" u="sng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Суффикс –</a:t>
            </a:r>
            <a:r>
              <a:rPr lang="en-US" dirty="0" smtClean="0"/>
              <a:t>y </a:t>
            </a:r>
            <a:r>
              <a:rPr lang="ru-RU" dirty="0" smtClean="0"/>
              <a:t>образует прилагательные от существительных:</a:t>
            </a:r>
          </a:p>
          <a:p>
            <a:endParaRPr lang="ru-RU" dirty="0" smtClean="0"/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rain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дождь) –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rainy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дождливый)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hunger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голод) –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hungry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голодный)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water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вода) –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watery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водянистый)</a:t>
            </a:r>
          </a:p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dirt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грязь) –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dirty (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грязный)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085184"/>
            <a:ext cx="2321780" cy="1572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496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sz="6000" b="1" u="sng" dirty="0" err="1" smtClean="0">
                <a:solidFill>
                  <a:srgbClr val="002060"/>
                </a:solidFill>
              </a:rPr>
              <a:t>al</a:t>
            </a:r>
            <a:r>
              <a:rPr lang="ru-RU" sz="6000" b="1" u="sng" dirty="0" smtClean="0">
                <a:solidFill>
                  <a:srgbClr val="002060"/>
                </a:solidFill>
              </a:rPr>
              <a:t> </a:t>
            </a:r>
            <a:r>
              <a:rPr lang="ru-RU" dirty="0" smtClean="0"/>
              <a:t>(образует прилагательные от существительных):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center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(центр) –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central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(центральный)</a:t>
            </a:r>
          </a:p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form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(форма) –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formal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(формальный)</a:t>
            </a:r>
          </a:p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tribe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(племя) –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tribal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(племенной, относящийся к племени)</a:t>
            </a:r>
          </a:p>
          <a:p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office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учреждение –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official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(официальный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419" y="4581128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6341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b="1" u="sng" dirty="0" smtClean="0">
                <a:solidFill>
                  <a:srgbClr val="002060"/>
                </a:solidFill>
              </a:rPr>
              <a:t>-al</a:t>
            </a:r>
            <a:endParaRPr lang="ru-RU" sz="8000" b="1" u="sng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1705769"/>
            <a:ext cx="5753100" cy="431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1670304" cy="2397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1754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u="sng" dirty="0" smtClean="0">
                <a:solidFill>
                  <a:srgbClr val="002060"/>
                </a:solidFill>
              </a:rPr>
              <a:t>-</a:t>
            </a:r>
            <a:r>
              <a:rPr lang="en-US" sz="6600" u="sng" dirty="0" err="1" smtClean="0">
                <a:solidFill>
                  <a:srgbClr val="002060"/>
                </a:solidFill>
              </a:rPr>
              <a:t>er</a:t>
            </a:r>
            <a:r>
              <a:rPr lang="en-US" sz="6600" u="sng" dirty="0" smtClean="0">
                <a:solidFill>
                  <a:srgbClr val="002060"/>
                </a:solidFill>
              </a:rPr>
              <a:t> (-or)</a:t>
            </a:r>
            <a:endParaRPr lang="ru-RU" sz="6600" u="sng" dirty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5588851" cy="419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868144" y="1340769"/>
            <a:ext cx="30243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to load (</a:t>
            </a:r>
            <a:r>
              <a:rPr lang="ru-RU" dirty="0" smtClean="0"/>
              <a:t>грузить) – </a:t>
            </a:r>
            <a:r>
              <a:rPr lang="en-US" dirty="0" smtClean="0"/>
              <a:t>loader (</a:t>
            </a:r>
            <a:r>
              <a:rPr lang="ru-RU" dirty="0" smtClean="0"/>
              <a:t>погрузчик)</a:t>
            </a:r>
          </a:p>
          <a:p>
            <a:r>
              <a:rPr lang="en-US" dirty="0" smtClean="0"/>
              <a:t>to train (</a:t>
            </a:r>
            <a:r>
              <a:rPr lang="ru-RU" dirty="0" smtClean="0"/>
              <a:t>тренировать) – </a:t>
            </a:r>
            <a:r>
              <a:rPr lang="en-US" dirty="0" smtClean="0"/>
              <a:t>trainer (</a:t>
            </a:r>
            <a:r>
              <a:rPr lang="ru-RU" dirty="0" smtClean="0"/>
              <a:t>тренер)</a:t>
            </a:r>
          </a:p>
          <a:p>
            <a:r>
              <a:rPr lang="en-US" dirty="0" smtClean="0"/>
              <a:t>to send (</a:t>
            </a:r>
            <a:r>
              <a:rPr lang="ru-RU" dirty="0" smtClean="0"/>
              <a:t>посылать) – </a:t>
            </a:r>
            <a:r>
              <a:rPr lang="en-US" dirty="0" smtClean="0"/>
              <a:t>sender (</a:t>
            </a:r>
            <a:r>
              <a:rPr lang="ru-RU" dirty="0" smtClean="0"/>
              <a:t>отправитель)</a:t>
            </a:r>
          </a:p>
          <a:p>
            <a:r>
              <a:rPr lang="en-US" dirty="0" smtClean="0"/>
              <a:t>to provide (</a:t>
            </a:r>
            <a:r>
              <a:rPr lang="ru-RU" dirty="0" smtClean="0"/>
              <a:t>поставлять) – </a:t>
            </a:r>
            <a:r>
              <a:rPr lang="en-US" dirty="0" smtClean="0"/>
              <a:t>provider (</a:t>
            </a:r>
            <a:r>
              <a:rPr lang="ru-RU" dirty="0" smtClean="0"/>
              <a:t>поставщик, провайдер)</a:t>
            </a:r>
          </a:p>
          <a:p>
            <a:r>
              <a:rPr lang="en-US" dirty="0" smtClean="0"/>
              <a:t>to cut (</a:t>
            </a:r>
            <a:r>
              <a:rPr lang="ru-RU" dirty="0" smtClean="0"/>
              <a:t>резать) – </a:t>
            </a:r>
            <a:r>
              <a:rPr lang="en-US" dirty="0" smtClean="0"/>
              <a:t>cutter (</a:t>
            </a:r>
            <a:r>
              <a:rPr lang="ru-RU" dirty="0" smtClean="0"/>
              <a:t>резец, резак, резчик)</a:t>
            </a:r>
          </a:p>
          <a:p>
            <a:r>
              <a:rPr lang="en-US" dirty="0" smtClean="0"/>
              <a:t>to translate (</a:t>
            </a:r>
            <a:r>
              <a:rPr lang="ru-RU" dirty="0" smtClean="0"/>
              <a:t>переводить) – </a:t>
            </a:r>
            <a:r>
              <a:rPr lang="en-US" dirty="0" smtClean="0"/>
              <a:t>translator (</a:t>
            </a:r>
            <a:r>
              <a:rPr lang="ru-RU" dirty="0" smtClean="0"/>
              <a:t>переводчик)</a:t>
            </a:r>
          </a:p>
          <a:p>
            <a:r>
              <a:rPr lang="en-US" dirty="0" smtClean="0"/>
              <a:t>to invent (</a:t>
            </a:r>
            <a:r>
              <a:rPr lang="ru-RU" dirty="0" smtClean="0"/>
              <a:t>изобретать) – </a:t>
            </a:r>
            <a:r>
              <a:rPr lang="en-US" dirty="0" smtClean="0"/>
              <a:t>inventor (</a:t>
            </a:r>
            <a:r>
              <a:rPr lang="ru-RU" dirty="0" smtClean="0"/>
              <a:t>изобретатель)</a:t>
            </a: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144463"/>
            <a:ext cx="15240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119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ru-RU" sz="5400" b="1" u="sng" dirty="0" smtClean="0">
                <a:solidFill>
                  <a:srgbClr val="002060"/>
                </a:solidFill>
              </a:rPr>
              <a:t>Суффикс –</a:t>
            </a:r>
            <a:r>
              <a:rPr lang="ru-RU" sz="5400" b="1" u="sng" dirty="0" err="1" smtClean="0">
                <a:solidFill>
                  <a:srgbClr val="002060"/>
                </a:solidFill>
              </a:rPr>
              <a:t>ist</a:t>
            </a:r>
            <a:r>
              <a:rPr lang="ru-RU" sz="4000" dirty="0" smtClean="0"/>
              <a:t>, аналогичный русскому –</a:t>
            </a:r>
            <a:r>
              <a:rPr lang="ru-RU" sz="4000" dirty="0" err="1" smtClean="0"/>
              <a:t>ист</a:t>
            </a:r>
            <a:r>
              <a:rPr lang="ru-RU" sz="4000" dirty="0" smtClean="0"/>
              <a:t>, служит для обозначения принадлежности к определенной профессии, научному или политическому направлению:</a:t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err="1" smtClean="0"/>
              <a:t>pianist</a:t>
            </a:r>
            <a:r>
              <a:rPr lang="ru-RU" sz="4000" dirty="0" smtClean="0"/>
              <a:t> (пианист)</a:t>
            </a:r>
            <a:br>
              <a:rPr lang="ru-RU" sz="4000" dirty="0" smtClean="0"/>
            </a:br>
            <a:r>
              <a:rPr lang="ru-RU" sz="4000" dirty="0" err="1" smtClean="0"/>
              <a:t>physicist</a:t>
            </a:r>
            <a:r>
              <a:rPr lang="ru-RU" sz="4000" dirty="0" smtClean="0"/>
              <a:t> (физик)</a:t>
            </a:r>
            <a:br>
              <a:rPr lang="ru-RU" sz="4000" dirty="0" smtClean="0"/>
            </a:br>
            <a:r>
              <a:rPr lang="ru-RU" sz="4000" dirty="0" err="1" smtClean="0"/>
              <a:t>communist</a:t>
            </a:r>
            <a:r>
              <a:rPr lang="ru-RU" sz="4000" dirty="0" smtClean="0"/>
              <a:t> (коммунист)</a:t>
            </a:r>
            <a:br>
              <a:rPr lang="ru-RU" sz="4000" dirty="0" smtClean="0"/>
            </a:br>
            <a:r>
              <a:rPr lang="ru-RU" sz="4000" dirty="0" err="1" smtClean="0"/>
              <a:t>Zionist</a:t>
            </a:r>
            <a:r>
              <a:rPr lang="ru-RU" sz="4000" dirty="0" smtClean="0"/>
              <a:t> (сионист)</a:t>
            </a:r>
            <a:endParaRPr lang="ru-RU" sz="4000" dirty="0"/>
          </a:p>
        </p:txBody>
      </p:sp>
      <p:pic>
        <p:nvPicPr>
          <p:cNvPr id="17410" name="Picture 2" descr="C:\Users\Elena\Pictures\rZ7squbN6p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356992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11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u="sng" dirty="0" smtClean="0">
                <a:solidFill>
                  <a:srgbClr val="002060"/>
                </a:solidFill>
              </a:rPr>
              <a:t>-</a:t>
            </a:r>
            <a:r>
              <a:rPr lang="en-US" sz="5400" u="sng" dirty="0" smtClean="0">
                <a:solidFill>
                  <a:srgbClr val="002060"/>
                </a:solidFill>
              </a:rPr>
              <a:t>ism</a:t>
            </a:r>
            <a:endParaRPr lang="ru-RU" sz="5400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ru-RU" dirty="0" err="1" smtClean="0"/>
              <a:t>чень</a:t>
            </a:r>
            <a:r>
              <a:rPr lang="ru-RU" dirty="0" smtClean="0"/>
              <a:t> часто эти же слова в отвлеченных понятиях имеют суффикс –</a:t>
            </a:r>
            <a:r>
              <a:rPr lang="ru-RU" dirty="0" err="1" smtClean="0"/>
              <a:t>ism</a:t>
            </a:r>
            <a:r>
              <a:rPr lang="ru-RU" dirty="0" smtClean="0"/>
              <a:t>, соответствующий русскому –</a:t>
            </a:r>
            <a:r>
              <a:rPr lang="ru-RU" dirty="0" err="1" smtClean="0"/>
              <a:t>изм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b="1" dirty="0" err="1" smtClean="0">
                <a:solidFill>
                  <a:srgbClr val="C00000"/>
                </a:solidFill>
              </a:rPr>
              <a:t>abstractionism</a:t>
            </a:r>
            <a:r>
              <a:rPr lang="ru-RU" b="1" dirty="0" smtClean="0">
                <a:solidFill>
                  <a:srgbClr val="C00000"/>
                </a:solidFill>
              </a:rPr>
              <a:t> (абстракционизм)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criticism</a:t>
            </a:r>
            <a:r>
              <a:rPr lang="ru-RU" b="1" dirty="0" smtClean="0">
                <a:solidFill>
                  <a:srgbClr val="C00000"/>
                </a:solidFill>
              </a:rPr>
              <a:t> (критицизм, критика)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atheism</a:t>
            </a:r>
            <a:r>
              <a:rPr lang="ru-RU" b="1" dirty="0" smtClean="0">
                <a:solidFill>
                  <a:srgbClr val="C00000"/>
                </a:solidFill>
              </a:rPr>
              <a:t> (атеизм)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8434" name="Picture 2" descr="C:\Users\Elena\Pictures\images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356992"/>
            <a:ext cx="2514600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5045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b="1" u="sng" dirty="0" smtClean="0">
                <a:solidFill>
                  <a:srgbClr val="C00000"/>
                </a:solidFill>
              </a:rPr>
              <a:t>-</a:t>
            </a:r>
            <a:r>
              <a:rPr lang="en-US" sz="7200" b="1" u="sng" dirty="0" err="1" smtClean="0">
                <a:solidFill>
                  <a:srgbClr val="C00000"/>
                </a:solidFill>
              </a:rPr>
              <a:t>ee</a:t>
            </a:r>
            <a:endParaRPr lang="ru-RU" sz="7200" b="1" u="sng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Суффикс </a:t>
            </a:r>
            <a:r>
              <a:rPr lang="ru-RU" b="1" dirty="0" smtClean="0">
                <a:solidFill>
                  <a:srgbClr val="C00000"/>
                </a:solidFill>
              </a:rPr>
              <a:t>–</a:t>
            </a:r>
            <a:r>
              <a:rPr lang="ru-RU" b="1" dirty="0" err="1" smtClean="0">
                <a:solidFill>
                  <a:srgbClr val="C00000"/>
                </a:solidFill>
              </a:rPr>
              <a:t>ee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служит для обозначения лица, на которое направлено действие. В своем значении он </a:t>
            </a:r>
            <a:r>
              <a:rPr lang="ru-RU" b="1" u="sng" dirty="0" smtClean="0">
                <a:solidFill>
                  <a:srgbClr val="FF0000"/>
                </a:solidFill>
              </a:rPr>
              <a:t>противоположен суффиксам –</a:t>
            </a:r>
            <a:r>
              <a:rPr lang="ru-RU" b="1" u="sng" dirty="0" err="1" smtClean="0">
                <a:solidFill>
                  <a:srgbClr val="FF0000"/>
                </a:solidFill>
              </a:rPr>
              <a:t>er</a:t>
            </a:r>
            <a:r>
              <a:rPr lang="ru-RU" b="1" u="sng" dirty="0" smtClean="0">
                <a:solidFill>
                  <a:srgbClr val="FF0000"/>
                </a:solidFill>
              </a:rPr>
              <a:t>, -</a:t>
            </a:r>
            <a:r>
              <a:rPr lang="ru-RU" b="1" u="sng" dirty="0" err="1" smtClean="0">
                <a:solidFill>
                  <a:srgbClr val="FF0000"/>
                </a:solidFill>
              </a:rPr>
              <a:t>or</a:t>
            </a:r>
            <a:r>
              <a:rPr lang="ru-RU" b="1" u="sng" dirty="0" smtClean="0">
                <a:solidFill>
                  <a:srgbClr val="FF0000"/>
                </a:solidFill>
              </a:rPr>
              <a:t>: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err="1" smtClean="0">
                <a:solidFill>
                  <a:srgbClr val="C00000"/>
                </a:solidFill>
              </a:rPr>
              <a:t>to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address</a:t>
            </a:r>
            <a:r>
              <a:rPr lang="ru-RU" b="1" dirty="0" smtClean="0">
                <a:solidFill>
                  <a:srgbClr val="C00000"/>
                </a:solidFill>
              </a:rPr>
              <a:t> (адресовать) – </a:t>
            </a:r>
            <a:r>
              <a:rPr lang="ru-RU" b="1" dirty="0" err="1" smtClean="0">
                <a:solidFill>
                  <a:srgbClr val="C00000"/>
                </a:solidFill>
              </a:rPr>
              <a:t>addressee</a:t>
            </a:r>
            <a:r>
              <a:rPr lang="ru-RU" b="1" dirty="0" smtClean="0">
                <a:solidFill>
                  <a:srgbClr val="C00000"/>
                </a:solidFill>
              </a:rPr>
              <a:t> (адресат)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to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employ</a:t>
            </a:r>
            <a:r>
              <a:rPr lang="ru-RU" b="1" dirty="0" smtClean="0">
                <a:solidFill>
                  <a:srgbClr val="C00000"/>
                </a:solidFill>
              </a:rPr>
              <a:t> (нанимать) – </a:t>
            </a:r>
            <a:r>
              <a:rPr lang="ru-RU" b="1" dirty="0" err="1" smtClean="0">
                <a:solidFill>
                  <a:srgbClr val="C00000"/>
                </a:solidFill>
              </a:rPr>
              <a:t>employee</a:t>
            </a:r>
            <a:r>
              <a:rPr lang="ru-RU" b="1" dirty="0" smtClean="0">
                <a:solidFill>
                  <a:srgbClr val="C00000"/>
                </a:solidFill>
              </a:rPr>
              <a:t> (работник); ср. </a:t>
            </a:r>
            <a:r>
              <a:rPr lang="ru-RU" b="1" dirty="0" err="1" smtClean="0">
                <a:solidFill>
                  <a:srgbClr val="C00000"/>
                </a:solidFill>
              </a:rPr>
              <a:t>employer</a:t>
            </a:r>
            <a:r>
              <a:rPr lang="ru-RU" b="1" dirty="0" smtClean="0">
                <a:solidFill>
                  <a:srgbClr val="C00000"/>
                </a:solidFill>
              </a:rPr>
              <a:t> (наниматель)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to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pay</a:t>
            </a:r>
            <a:r>
              <a:rPr lang="ru-RU" b="1" dirty="0" smtClean="0">
                <a:solidFill>
                  <a:srgbClr val="C00000"/>
                </a:solidFill>
              </a:rPr>
              <a:t> (платить) – </a:t>
            </a:r>
            <a:r>
              <a:rPr lang="ru-RU" b="1" dirty="0" err="1" smtClean="0">
                <a:solidFill>
                  <a:srgbClr val="C00000"/>
                </a:solidFill>
              </a:rPr>
              <a:t>payee</a:t>
            </a:r>
            <a:r>
              <a:rPr lang="ru-RU" b="1" dirty="0" smtClean="0">
                <a:solidFill>
                  <a:srgbClr val="C00000"/>
                </a:solidFill>
              </a:rPr>
              <a:t> (получатель платежа); ср. </a:t>
            </a:r>
            <a:r>
              <a:rPr lang="ru-RU" b="1" dirty="0" err="1" smtClean="0">
                <a:solidFill>
                  <a:srgbClr val="C00000"/>
                </a:solidFill>
              </a:rPr>
              <a:t>payer</a:t>
            </a:r>
            <a:r>
              <a:rPr lang="ru-RU" b="1" dirty="0" smtClean="0">
                <a:solidFill>
                  <a:srgbClr val="C00000"/>
                </a:solidFill>
              </a:rPr>
              <a:t> (лицо, осуществляющее платеж)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9458" name="Picture 2" descr="C:\Users\Elena\Pictures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90055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929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2060"/>
                </a:solidFill>
              </a:rPr>
              <a:t>-</a:t>
            </a:r>
            <a:r>
              <a:rPr lang="en-US" sz="6000" b="1" u="sng" dirty="0" err="1" smtClean="0">
                <a:solidFill>
                  <a:srgbClr val="002060"/>
                </a:solidFill>
              </a:rPr>
              <a:t>ian</a:t>
            </a:r>
            <a:endParaRPr lang="ru-RU" sz="6000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Суффикс –</a:t>
            </a:r>
            <a:r>
              <a:rPr lang="ru-RU" dirty="0" err="1" smtClean="0"/>
              <a:t>ian</a:t>
            </a:r>
            <a:r>
              <a:rPr lang="ru-RU" dirty="0" smtClean="0"/>
              <a:t> используется для обозначения национальной принадлежности и реже профессий:</a:t>
            </a:r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002060"/>
                </a:solidFill>
              </a:rPr>
              <a:t>Russian</a:t>
            </a:r>
            <a:r>
              <a:rPr lang="ru-RU" dirty="0" smtClean="0">
                <a:solidFill>
                  <a:srgbClr val="002060"/>
                </a:solidFill>
              </a:rPr>
              <a:t> (русский)</a:t>
            </a:r>
          </a:p>
          <a:p>
            <a:r>
              <a:rPr lang="ru-RU" dirty="0" err="1" smtClean="0">
                <a:solidFill>
                  <a:srgbClr val="002060"/>
                </a:solidFill>
              </a:rPr>
              <a:t>Ukrainian</a:t>
            </a:r>
            <a:r>
              <a:rPr lang="ru-RU" dirty="0" smtClean="0">
                <a:solidFill>
                  <a:srgbClr val="002060"/>
                </a:solidFill>
              </a:rPr>
              <a:t> (украинский, украинец)</a:t>
            </a:r>
          </a:p>
          <a:p>
            <a:r>
              <a:rPr lang="ru-RU" dirty="0" err="1" smtClean="0">
                <a:solidFill>
                  <a:srgbClr val="002060"/>
                </a:solidFill>
              </a:rPr>
              <a:t>electrician</a:t>
            </a:r>
            <a:r>
              <a:rPr lang="ru-RU" dirty="0" smtClean="0">
                <a:solidFill>
                  <a:srgbClr val="002060"/>
                </a:solidFill>
              </a:rPr>
              <a:t> (электрик)</a:t>
            </a:r>
          </a:p>
          <a:p>
            <a:r>
              <a:rPr lang="ru-RU" dirty="0" err="1" smtClean="0">
                <a:solidFill>
                  <a:srgbClr val="002060"/>
                </a:solidFill>
              </a:rPr>
              <a:t>technician</a:t>
            </a:r>
            <a:r>
              <a:rPr lang="ru-RU" dirty="0" smtClean="0">
                <a:solidFill>
                  <a:srgbClr val="002060"/>
                </a:solidFill>
              </a:rPr>
              <a:t> (техник)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6649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-age, -</a:t>
            </a:r>
            <a:r>
              <a:rPr lang="en-US" b="1" u="sng" dirty="0" err="1" smtClean="0">
                <a:solidFill>
                  <a:srgbClr val="002060"/>
                </a:solidFill>
              </a:rPr>
              <a:t>ure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Целый ряд суффиксов, имеющих различную степень </a:t>
            </a:r>
            <a:r>
              <a:rPr lang="ru-RU" dirty="0" err="1" smtClean="0"/>
              <a:t>употребимости</a:t>
            </a:r>
            <a:r>
              <a:rPr lang="ru-RU" dirty="0" smtClean="0"/>
              <a:t>, образуют отвлеченные, </a:t>
            </a:r>
            <a:r>
              <a:rPr lang="ru-RU" dirty="0" smtClean="0">
                <a:solidFill>
                  <a:srgbClr val="C00000"/>
                </a:solidFill>
              </a:rPr>
              <a:t>абстрактные существительные</a:t>
            </a:r>
            <a:r>
              <a:rPr lang="ru-RU" dirty="0" smtClean="0"/>
              <a:t>. К таким суффиксам относятся –</a:t>
            </a:r>
            <a:r>
              <a:rPr lang="ru-RU" dirty="0" err="1" smtClean="0"/>
              <a:t>age</a:t>
            </a:r>
            <a:r>
              <a:rPr lang="ru-RU" dirty="0" smtClean="0"/>
              <a:t>, -</a:t>
            </a:r>
            <a:r>
              <a:rPr lang="ru-RU" dirty="0" err="1" smtClean="0"/>
              <a:t>ure</a:t>
            </a:r>
            <a:r>
              <a:rPr lang="ru-RU" dirty="0" smtClean="0"/>
              <a:t> (существительные образуются от глаголов);</a:t>
            </a:r>
            <a:endParaRPr lang="en-US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to break (</a:t>
            </a:r>
            <a:r>
              <a:rPr lang="ru-RU" dirty="0" smtClean="0">
                <a:solidFill>
                  <a:srgbClr val="002060"/>
                </a:solidFill>
              </a:rPr>
              <a:t>ломаться) – </a:t>
            </a:r>
            <a:r>
              <a:rPr lang="en-US" dirty="0" smtClean="0">
                <a:solidFill>
                  <a:srgbClr val="002060"/>
                </a:solidFill>
              </a:rPr>
              <a:t>breakage (</a:t>
            </a:r>
            <a:r>
              <a:rPr lang="ru-RU" dirty="0" smtClean="0">
                <a:solidFill>
                  <a:srgbClr val="002060"/>
                </a:solidFill>
              </a:rPr>
              <a:t>поломка)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to leak (</a:t>
            </a:r>
            <a:r>
              <a:rPr lang="ru-RU" dirty="0" smtClean="0">
                <a:solidFill>
                  <a:srgbClr val="002060"/>
                </a:solidFill>
              </a:rPr>
              <a:t>протекать) – </a:t>
            </a:r>
            <a:r>
              <a:rPr lang="en-US" dirty="0" smtClean="0">
                <a:solidFill>
                  <a:srgbClr val="002060"/>
                </a:solidFill>
              </a:rPr>
              <a:t>leakage (</a:t>
            </a:r>
            <a:r>
              <a:rPr lang="ru-RU" dirty="0" smtClean="0">
                <a:solidFill>
                  <a:srgbClr val="002060"/>
                </a:solidFill>
              </a:rPr>
              <a:t>утечка)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to know (</a:t>
            </a:r>
            <a:r>
              <a:rPr lang="ru-RU" dirty="0" smtClean="0">
                <a:solidFill>
                  <a:srgbClr val="002060"/>
                </a:solidFill>
              </a:rPr>
              <a:t>знать) – </a:t>
            </a:r>
            <a:r>
              <a:rPr lang="en-US" dirty="0" smtClean="0">
                <a:solidFill>
                  <a:srgbClr val="002060"/>
                </a:solidFill>
              </a:rPr>
              <a:t>knowledge (</a:t>
            </a:r>
            <a:r>
              <a:rPr lang="ru-RU" dirty="0" smtClean="0">
                <a:solidFill>
                  <a:srgbClr val="002060"/>
                </a:solidFill>
              </a:rPr>
              <a:t>знание)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to press (</a:t>
            </a:r>
            <a:r>
              <a:rPr lang="ru-RU" dirty="0" smtClean="0">
                <a:solidFill>
                  <a:srgbClr val="002060"/>
                </a:solidFill>
              </a:rPr>
              <a:t>давить) – </a:t>
            </a:r>
            <a:r>
              <a:rPr lang="en-US" dirty="0" smtClean="0">
                <a:solidFill>
                  <a:srgbClr val="002060"/>
                </a:solidFill>
              </a:rPr>
              <a:t>pressure (</a:t>
            </a:r>
            <a:r>
              <a:rPr lang="ru-RU" dirty="0" smtClean="0">
                <a:solidFill>
                  <a:srgbClr val="002060"/>
                </a:solidFill>
              </a:rPr>
              <a:t>давление)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to please (</a:t>
            </a:r>
            <a:r>
              <a:rPr lang="ru-RU" dirty="0" smtClean="0">
                <a:solidFill>
                  <a:srgbClr val="002060"/>
                </a:solidFill>
              </a:rPr>
              <a:t>доставлять удовольствие) – </a:t>
            </a:r>
            <a:r>
              <a:rPr lang="en-US" dirty="0" smtClean="0">
                <a:solidFill>
                  <a:srgbClr val="002060"/>
                </a:solidFill>
              </a:rPr>
              <a:t>pleasure (</a:t>
            </a:r>
            <a:r>
              <a:rPr lang="ru-RU" dirty="0" smtClean="0">
                <a:solidFill>
                  <a:srgbClr val="002060"/>
                </a:solidFill>
              </a:rPr>
              <a:t>удовольствие)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329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-</a:t>
            </a:r>
            <a:r>
              <a:rPr lang="en-US" b="1" u="sng" dirty="0" err="1" smtClean="0">
                <a:solidFill>
                  <a:srgbClr val="002060"/>
                </a:solidFill>
              </a:rPr>
              <a:t>ance</a:t>
            </a:r>
            <a:r>
              <a:rPr lang="en-US" b="1" u="sng" dirty="0" smtClean="0">
                <a:solidFill>
                  <a:srgbClr val="002060"/>
                </a:solidFill>
              </a:rPr>
              <a:t>, -</a:t>
            </a:r>
            <a:r>
              <a:rPr lang="en-US" b="1" u="sng" dirty="0" err="1" smtClean="0">
                <a:solidFill>
                  <a:srgbClr val="002060"/>
                </a:solidFill>
              </a:rPr>
              <a:t>ence</a:t>
            </a:r>
            <a:r>
              <a:rPr lang="en-US" b="1" u="sng" dirty="0" smtClean="0">
                <a:solidFill>
                  <a:srgbClr val="002060"/>
                </a:solidFill>
              </a:rPr>
              <a:t> 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ance</a:t>
            </a:r>
            <a:r>
              <a:rPr lang="ru-RU" dirty="0" smtClean="0"/>
              <a:t>, -</a:t>
            </a:r>
            <a:r>
              <a:rPr lang="ru-RU" dirty="0" err="1" smtClean="0"/>
              <a:t>ence</a:t>
            </a:r>
            <a:r>
              <a:rPr lang="ru-RU" dirty="0" smtClean="0"/>
              <a:t> (существительные образуются от прилагательных, часто заканчивающихся на –</a:t>
            </a:r>
            <a:r>
              <a:rPr lang="ru-RU" dirty="0" err="1" smtClean="0"/>
              <a:t>ant</a:t>
            </a:r>
            <a:r>
              <a:rPr lang="ru-RU" dirty="0" smtClean="0"/>
              <a:t>, -</a:t>
            </a:r>
            <a:r>
              <a:rPr lang="ru-RU" dirty="0" err="1" smtClean="0"/>
              <a:t>ent</a:t>
            </a:r>
            <a:endParaRPr lang="en-US" dirty="0" smtClean="0"/>
          </a:p>
          <a:p>
            <a:r>
              <a:rPr lang="en-US" b="1" dirty="0" smtClean="0">
                <a:solidFill>
                  <a:srgbClr val="002060"/>
                </a:solidFill>
              </a:rPr>
              <a:t>resistant (</a:t>
            </a:r>
            <a:r>
              <a:rPr lang="ru-RU" b="1" dirty="0" smtClean="0">
                <a:solidFill>
                  <a:srgbClr val="002060"/>
                </a:solidFill>
              </a:rPr>
              <a:t>устойчивый) – </a:t>
            </a:r>
            <a:r>
              <a:rPr lang="en-US" b="1" dirty="0" smtClean="0">
                <a:solidFill>
                  <a:srgbClr val="002060"/>
                </a:solidFill>
              </a:rPr>
              <a:t>resistance (</a:t>
            </a:r>
            <a:r>
              <a:rPr lang="ru-RU" b="1" dirty="0" smtClean="0">
                <a:solidFill>
                  <a:srgbClr val="002060"/>
                </a:solidFill>
              </a:rPr>
              <a:t>устойчивость, сопротивление)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fragrant (</a:t>
            </a:r>
            <a:r>
              <a:rPr lang="ru-RU" b="1" dirty="0" smtClean="0">
                <a:solidFill>
                  <a:srgbClr val="002060"/>
                </a:solidFill>
              </a:rPr>
              <a:t>пахучий) – </a:t>
            </a:r>
            <a:r>
              <a:rPr lang="en-US" b="1" dirty="0" smtClean="0">
                <a:solidFill>
                  <a:srgbClr val="002060"/>
                </a:solidFill>
              </a:rPr>
              <a:t>fragrance (</a:t>
            </a:r>
            <a:r>
              <a:rPr lang="ru-RU" b="1" dirty="0" smtClean="0">
                <a:solidFill>
                  <a:srgbClr val="002060"/>
                </a:solidFill>
              </a:rPr>
              <a:t>аромат)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important (</a:t>
            </a:r>
            <a:r>
              <a:rPr lang="ru-RU" b="1" dirty="0" smtClean="0">
                <a:solidFill>
                  <a:srgbClr val="002060"/>
                </a:solidFill>
              </a:rPr>
              <a:t>важный) – </a:t>
            </a:r>
            <a:r>
              <a:rPr lang="en-US" b="1" dirty="0" smtClean="0">
                <a:solidFill>
                  <a:srgbClr val="002060"/>
                </a:solidFill>
              </a:rPr>
              <a:t>importance (</a:t>
            </a:r>
            <a:r>
              <a:rPr lang="ru-RU" b="1" dirty="0" smtClean="0">
                <a:solidFill>
                  <a:srgbClr val="002060"/>
                </a:solidFill>
              </a:rPr>
              <a:t>важность)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independent (</a:t>
            </a:r>
            <a:r>
              <a:rPr lang="ru-RU" b="1" dirty="0" smtClean="0">
                <a:solidFill>
                  <a:srgbClr val="002060"/>
                </a:solidFill>
              </a:rPr>
              <a:t>независимый) – </a:t>
            </a:r>
            <a:r>
              <a:rPr lang="en-US" b="1" dirty="0" smtClean="0">
                <a:solidFill>
                  <a:srgbClr val="002060"/>
                </a:solidFill>
              </a:rPr>
              <a:t>independence (</a:t>
            </a:r>
            <a:r>
              <a:rPr lang="ru-RU" b="1" dirty="0" smtClean="0">
                <a:solidFill>
                  <a:srgbClr val="002060"/>
                </a:solidFill>
              </a:rPr>
              <a:t>независимость)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patient (</a:t>
            </a:r>
            <a:r>
              <a:rPr lang="ru-RU" b="1" dirty="0" smtClean="0">
                <a:solidFill>
                  <a:srgbClr val="002060"/>
                </a:solidFill>
              </a:rPr>
              <a:t>терпеливый) – </a:t>
            </a:r>
            <a:r>
              <a:rPr lang="en-US" b="1" dirty="0" smtClean="0">
                <a:solidFill>
                  <a:srgbClr val="002060"/>
                </a:solidFill>
              </a:rPr>
              <a:t>patience (</a:t>
            </a:r>
            <a:r>
              <a:rPr lang="ru-RU" b="1" dirty="0" smtClean="0">
                <a:solidFill>
                  <a:srgbClr val="002060"/>
                </a:solidFill>
              </a:rPr>
              <a:t>терпение)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44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>
                <a:solidFill>
                  <a:srgbClr val="C00000"/>
                </a:solidFill>
              </a:rPr>
              <a:t>Суффиксами, образующими прилагательные, являются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-</a:t>
            </a:r>
            <a:r>
              <a:rPr lang="ru-RU" dirty="0" err="1" smtClean="0">
                <a:solidFill>
                  <a:srgbClr val="002060"/>
                </a:solidFill>
              </a:rPr>
              <a:t>able</a:t>
            </a:r>
            <a:r>
              <a:rPr lang="ru-RU" dirty="0" smtClean="0">
                <a:solidFill>
                  <a:srgbClr val="002060"/>
                </a:solidFill>
              </a:rPr>
              <a:t>, -</a:t>
            </a:r>
            <a:r>
              <a:rPr lang="ru-RU" dirty="0" err="1" smtClean="0">
                <a:solidFill>
                  <a:srgbClr val="002060"/>
                </a:solidFill>
              </a:rPr>
              <a:t>ible</a:t>
            </a:r>
            <a:r>
              <a:rPr lang="ru-RU" dirty="0" smtClean="0">
                <a:solidFill>
                  <a:srgbClr val="002060"/>
                </a:solidFill>
              </a:rPr>
              <a:t> (придает прилагательному значение возможности, осуществимости признака):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translatable</a:t>
            </a:r>
            <a:r>
              <a:rPr lang="ru-RU" dirty="0" smtClean="0">
                <a:solidFill>
                  <a:srgbClr val="0070C0"/>
                </a:solidFill>
              </a:rPr>
              <a:t> (переводимый; который можно перевести)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drinkable</a:t>
            </a:r>
            <a:r>
              <a:rPr lang="ru-RU" dirty="0" smtClean="0">
                <a:solidFill>
                  <a:srgbClr val="0070C0"/>
                </a:solidFill>
              </a:rPr>
              <a:t> (питьевой, пригодный для питья)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repairable</a:t>
            </a:r>
            <a:r>
              <a:rPr lang="ru-RU" dirty="0" smtClean="0">
                <a:solidFill>
                  <a:srgbClr val="0070C0"/>
                </a:solidFill>
              </a:rPr>
              <a:t> (подлежащий ремонту)</a:t>
            </a:r>
          </a:p>
          <a:p>
            <a:r>
              <a:rPr lang="ru-RU" dirty="0" err="1" smtClean="0">
                <a:solidFill>
                  <a:srgbClr val="0070C0"/>
                </a:solidFill>
              </a:rPr>
              <a:t>convertible</a:t>
            </a:r>
            <a:r>
              <a:rPr lang="ru-RU" dirty="0" smtClean="0">
                <a:solidFill>
                  <a:srgbClr val="0070C0"/>
                </a:solidFill>
              </a:rPr>
              <a:t> (конвертируемый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0242" name="Picture 2" descr="C:\Users\Elena\Pictures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165559"/>
            <a:ext cx="2345060" cy="1461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3261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-</a:t>
            </a:r>
            <a:r>
              <a:rPr lang="en-US" b="1" u="sng" dirty="0" err="1" smtClean="0">
                <a:solidFill>
                  <a:srgbClr val="002060"/>
                </a:solidFill>
              </a:rPr>
              <a:t>dom</a:t>
            </a:r>
            <a:r>
              <a:rPr lang="en-US" b="1" u="sng" dirty="0" smtClean="0">
                <a:solidFill>
                  <a:srgbClr val="002060"/>
                </a:solidFill>
              </a:rPr>
              <a:t> 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  <a:r>
              <a:rPr lang="ru-RU" dirty="0" err="1" smtClean="0"/>
              <a:t>dom</a:t>
            </a:r>
            <a:r>
              <a:rPr lang="ru-RU" dirty="0" smtClean="0"/>
              <a:t> (существительные, образуются от прилагательных и существительных)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err="1" smtClean="0">
                <a:solidFill>
                  <a:srgbClr val="C00000"/>
                </a:solidFill>
              </a:rPr>
              <a:t>free</a:t>
            </a:r>
            <a:r>
              <a:rPr lang="ru-RU" dirty="0" smtClean="0">
                <a:solidFill>
                  <a:srgbClr val="C00000"/>
                </a:solidFill>
              </a:rPr>
              <a:t> (свободный) – </a:t>
            </a:r>
            <a:r>
              <a:rPr lang="ru-RU" dirty="0" err="1" smtClean="0">
                <a:solidFill>
                  <a:srgbClr val="C00000"/>
                </a:solidFill>
              </a:rPr>
              <a:t>freedom</a:t>
            </a:r>
            <a:r>
              <a:rPr lang="ru-RU" dirty="0" smtClean="0">
                <a:solidFill>
                  <a:srgbClr val="C00000"/>
                </a:solidFill>
              </a:rPr>
              <a:t> (свобода)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king</a:t>
            </a:r>
            <a:r>
              <a:rPr lang="ru-RU" dirty="0" smtClean="0">
                <a:solidFill>
                  <a:srgbClr val="C00000"/>
                </a:solidFill>
              </a:rPr>
              <a:t> (король) – </a:t>
            </a:r>
            <a:r>
              <a:rPr lang="ru-RU" dirty="0" err="1" smtClean="0">
                <a:solidFill>
                  <a:srgbClr val="C00000"/>
                </a:solidFill>
              </a:rPr>
              <a:t>kingdom</a:t>
            </a:r>
            <a:r>
              <a:rPr lang="ru-RU" dirty="0" smtClean="0">
                <a:solidFill>
                  <a:srgbClr val="C00000"/>
                </a:solidFill>
              </a:rPr>
              <a:t> (королевство)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95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-hood, -ship 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ru-RU" dirty="0" err="1" smtClean="0"/>
              <a:t>hood</a:t>
            </a:r>
            <a:r>
              <a:rPr lang="ru-RU" dirty="0" smtClean="0"/>
              <a:t>, -</a:t>
            </a:r>
            <a:r>
              <a:rPr lang="ru-RU" dirty="0" err="1" smtClean="0"/>
              <a:t>ship</a:t>
            </a:r>
            <a:r>
              <a:rPr lang="ru-RU" dirty="0" smtClean="0"/>
              <a:t> (производные существительные образуются от других существительных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brother (</a:t>
            </a:r>
            <a:r>
              <a:rPr lang="ru-RU" dirty="0" smtClean="0">
                <a:solidFill>
                  <a:srgbClr val="002060"/>
                </a:solidFill>
              </a:rPr>
              <a:t>брат) – </a:t>
            </a:r>
            <a:r>
              <a:rPr lang="en-US" dirty="0" smtClean="0">
                <a:solidFill>
                  <a:srgbClr val="002060"/>
                </a:solidFill>
              </a:rPr>
              <a:t>brotherhood (</a:t>
            </a:r>
            <a:r>
              <a:rPr lang="ru-RU" dirty="0" smtClean="0">
                <a:solidFill>
                  <a:srgbClr val="002060"/>
                </a:solidFill>
              </a:rPr>
              <a:t>братство)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child (</a:t>
            </a:r>
            <a:r>
              <a:rPr lang="ru-RU" dirty="0" smtClean="0">
                <a:solidFill>
                  <a:srgbClr val="002060"/>
                </a:solidFill>
              </a:rPr>
              <a:t>ребенок) – </a:t>
            </a:r>
            <a:r>
              <a:rPr lang="en-US" dirty="0" smtClean="0">
                <a:solidFill>
                  <a:srgbClr val="002060"/>
                </a:solidFill>
              </a:rPr>
              <a:t>childhood (</a:t>
            </a:r>
            <a:r>
              <a:rPr lang="ru-RU" dirty="0" smtClean="0">
                <a:solidFill>
                  <a:srgbClr val="002060"/>
                </a:solidFill>
              </a:rPr>
              <a:t>детство)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mother (</a:t>
            </a:r>
            <a:r>
              <a:rPr lang="ru-RU" dirty="0" smtClean="0">
                <a:solidFill>
                  <a:srgbClr val="002060"/>
                </a:solidFill>
              </a:rPr>
              <a:t>мать) – </a:t>
            </a:r>
            <a:r>
              <a:rPr lang="en-US" dirty="0" smtClean="0">
                <a:solidFill>
                  <a:srgbClr val="002060"/>
                </a:solidFill>
              </a:rPr>
              <a:t>motherhood (</a:t>
            </a:r>
            <a:r>
              <a:rPr lang="ru-RU" dirty="0" smtClean="0">
                <a:solidFill>
                  <a:srgbClr val="002060"/>
                </a:solidFill>
              </a:rPr>
              <a:t>материнство)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friend (</a:t>
            </a:r>
            <a:r>
              <a:rPr lang="ru-RU" dirty="0" smtClean="0">
                <a:solidFill>
                  <a:srgbClr val="002060"/>
                </a:solidFill>
              </a:rPr>
              <a:t>друг) – </a:t>
            </a:r>
            <a:r>
              <a:rPr lang="en-US" dirty="0" smtClean="0">
                <a:solidFill>
                  <a:srgbClr val="002060"/>
                </a:solidFill>
              </a:rPr>
              <a:t>friendship (</a:t>
            </a:r>
            <a:r>
              <a:rPr lang="ru-RU" dirty="0" smtClean="0">
                <a:solidFill>
                  <a:srgbClr val="002060"/>
                </a:solidFill>
              </a:rPr>
              <a:t>дружба)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member (</a:t>
            </a:r>
            <a:r>
              <a:rPr lang="ru-RU" dirty="0" smtClean="0">
                <a:solidFill>
                  <a:srgbClr val="002060"/>
                </a:solidFill>
              </a:rPr>
              <a:t>член) – </a:t>
            </a:r>
            <a:r>
              <a:rPr lang="en-US" dirty="0" smtClean="0">
                <a:solidFill>
                  <a:srgbClr val="002060"/>
                </a:solidFill>
              </a:rPr>
              <a:t>membership (</a:t>
            </a:r>
            <a:r>
              <a:rPr lang="ru-RU" dirty="0" smtClean="0">
                <a:solidFill>
                  <a:srgbClr val="002060"/>
                </a:solidFill>
              </a:rPr>
              <a:t>членство)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6155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7676727" cy="576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3336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err="1" smtClean="0">
                <a:solidFill>
                  <a:srgbClr val="002060"/>
                </a:solidFill>
              </a:rPr>
              <a:t>sion</a:t>
            </a:r>
            <a:r>
              <a:rPr lang="en-US" sz="6600" b="1" u="sng" dirty="0" smtClean="0">
                <a:solidFill>
                  <a:srgbClr val="002060"/>
                </a:solidFill>
              </a:rPr>
              <a:t>/-</a:t>
            </a:r>
            <a:r>
              <a:rPr lang="en-US" sz="6600" b="1" u="sng" dirty="0" err="1" smtClean="0">
                <a:solidFill>
                  <a:srgbClr val="002060"/>
                </a:solidFill>
              </a:rPr>
              <a:t>tion</a:t>
            </a:r>
            <a:r>
              <a:rPr lang="en-US" sz="6600" b="1" u="sng" dirty="0" smtClean="0">
                <a:solidFill>
                  <a:srgbClr val="002060"/>
                </a:solidFill>
              </a:rPr>
              <a:t> </a:t>
            </a:r>
            <a:endParaRPr lang="ru-RU" sz="6600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sion</a:t>
            </a:r>
            <a:r>
              <a:rPr lang="ru-RU" dirty="0" smtClean="0"/>
              <a:t>/-</a:t>
            </a:r>
            <a:r>
              <a:rPr lang="ru-RU" dirty="0" err="1" smtClean="0"/>
              <a:t>tion</a:t>
            </a:r>
            <a:r>
              <a:rPr lang="ru-RU" dirty="0" smtClean="0"/>
              <a:t> (эти суффиксы часто соответствуют русским –</a:t>
            </a:r>
            <a:r>
              <a:rPr lang="ru-RU" dirty="0" err="1" smtClean="0"/>
              <a:t>ция</a:t>
            </a:r>
            <a:r>
              <a:rPr lang="ru-RU" dirty="0" smtClean="0"/>
              <a:t>, -сия; существительные образуются от глаголов, нередко с изменением произношения и даже написания)</a:t>
            </a:r>
            <a:endParaRPr lang="en-US" dirty="0" smtClean="0"/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 present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представлять) –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presentation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презентация)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 construct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строить) –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construction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строительство, сооружение)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 protect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защищать) –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protection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протекция, защита)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 possess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обладать) –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possession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владение, собственность)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 conclude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делать вывод) –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conclusion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вывод, заключение)</a:t>
            </a:r>
          </a:p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to act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действовать) –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action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действие)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73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 -</a:t>
            </a:r>
            <a:r>
              <a:rPr lang="en-US" b="1" u="sng" dirty="0" err="1" smtClean="0">
                <a:solidFill>
                  <a:srgbClr val="0070C0"/>
                </a:solidFill>
              </a:rPr>
              <a:t>ment</a:t>
            </a:r>
            <a:r>
              <a:rPr lang="en-US" b="1" u="sng" dirty="0" smtClean="0">
                <a:solidFill>
                  <a:srgbClr val="0070C0"/>
                </a:solidFill>
              </a:rPr>
              <a:t> </a:t>
            </a:r>
            <a:endParaRPr lang="ru-RU" b="1" u="sng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-</a:t>
            </a:r>
            <a:r>
              <a:rPr lang="ru-RU" dirty="0" err="1" smtClean="0"/>
              <a:t>ment</a:t>
            </a:r>
            <a:r>
              <a:rPr lang="ru-RU" dirty="0" smtClean="0"/>
              <a:t> (существительные образуются от глаголов)</a:t>
            </a: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to agree (</a:t>
            </a:r>
            <a:r>
              <a:rPr lang="ru-RU" dirty="0" smtClean="0">
                <a:solidFill>
                  <a:srgbClr val="C00000"/>
                </a:solidFill>
              </a:rPr>
              <a:t>соглашаться) – </a:t>
            </a:r>
            <a:r>
              <a:rPr lang="en-US" dirty="0" smtClean="0">
                <a:solidFill>
                  <a:srgbClr val="C00000"/>
                </a:solidFill>
              </a:rPr>
              <a:t>agreement (</a:t>
            </a:r>
            <a:r>
              <a:rPr lang="ru-RU" dirty="0" smtClean="0">
                <a:solidFill>
                  <a:srgbClr val="C00000"/>
                </a:solidFill>
              </a:rPr>
              <a:t>соглашение, согласие)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to confine (</a:t>
            </a:r>
            <a:r>
              <a:rPr lang="ru-RU" dirty="0" smtClean="0">
                <a:solidFill>
                  <a:srgbClr val="C00000"/>
                </a:solidFill>
              </a:rPr>
              <a:t>ограничивать) – </a:t>
            </a:r>
            <a:r>
              <a:rPr lang="en-US" dirty="0" smtClean="0">
                <a:solidFill>
                  <a:srgbClr val="C00000"/>
                </a:solidFill>
              </a:rPr>
              <a:t>confinement (</a:t>
            </a:r>
            <a:r>
              <a:rPr lang="ru-RU" dirty="0" smtClean="0">
                <a:solidFill>
                  <a:srgbClr val="C00000"/>
                </a:solidFill>
              </a:rPr>
              <a:t>ограничение, тюремное заключение)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to pay (</a:t>
            </a:r>
            <a:r>
              <a:rPr lang="ru-RU" dirty="0" smtClean="0">
                <a:solidFill>
                  <a:srgbClr val="C00000"/>
                </a:solidFill>
              </a:rPr>
              <a:t>платить) – </a:t>
            </a:r>
            <a:r>
              <a:rPr lang="en-US" dirty="0" smtClean="0">
                <a:solidFill>
                  <a:srgbClr val="C00000"/>
                </a:solidFill>
              </a:rPr>
              <a:t>payment (</a:t>
            </a:r>
            <a:r>
              <a:rPr lang="ru-RU" dirty="0" smtClean="0">
                <a:solidFill>
                  <a:srgbClr val="C00000"/>
                </a:solidFill>
              </a:rPr>
              <a:t>оплата)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8745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-ness </a:t>
            </a:r>
            <a:endParaRPr lang="ru-RU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-ness </a:t>
            </a:r>
            <a:r>
              <a:rPr lang="en-US" dirty="0" smtClean="0"/>
              <a:t>(</a:t>
            </a:r>
            <a:r>
              <a:rPr lang="ru-RU" dirty="0" smtClean="0"/>
              <a:t>образование от прилагательных):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happy (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счастливый) –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happiness (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счастье)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white (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белый) –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whiteness (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белизна)</a:t>
            </a:r>
          </a:p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dark (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темный) –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darkness (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темнота)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283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85000" lnSpcReduction="20000"/>
          </a:bodyPr>
          <a:lstStyle/>
          <a:p>
            <a:r>
              <a:rPr lang="ru-RU" sz="6000" b="1" u="sng" dirty="0" smtClean="0">
                <a:solidFill>
                  <a:srgbClr val="0070C0"/>
                </a:solidFill>
              </a:rPr>
              <a:t>Глаголы</a:t>
            </a:r>
            <a:r>
              <a:rPr lang="ru-RU" dirty="0" smtClean="0"/>
              <a:t> образуются при помощи суффиксов –</a:t>
            </a:r>
            <a:r>
              <a:rPr lang="ru-RU" dirty="0" err="1" smtClean="0"/>
              <a:t>en</a:t>
            </a:r>
            <a:r>
              <a:rPr lang="ru-RU" dirty="0" smtClean="0"/>
              <a:t> (от прилагательных и существительных), -</a:t>
            </a:r>
            <a:r>
              <a:rPr lang="ru-RU" dirty="0" err="1" smtClean="0"/>
              <a:t>ise</a:t>
            </a:r>
            <a:r>
              <a:rPr lang="ru-RU" dirty="0" smtClean="0"/>
              <a:t>/-</a:t>
            </a:r>
            <a:r>
              <a:rPr lang="ru-RU" dirty="0" err="1" smtClean="0"/>
              <a:t>ize</a:t>
            </a:r>
            <a:r>
              <a:rPr lang="ru-RU" dirty="0" smtClean="0"/>
              <a:t> (от существительных; форма с s характерна для британского варианта английского языка, тогда как американцы отдают предпочтение варианту –</a:t>
            </a:r>
            <a:r>
              <a:rPr lang="ru-RU" dirty="0" err="1" smtClean="0"/>
              <a:t>ize</a:t>
            </a:r>
            <a:r>
              <a:rPr lang="ru-RU" dirty="0" smtClean="0"/>
              <a:t>), -</a:t>
            </a:r>
            <a:r>
              <a:rPr lang="ru-RU" dirty="0" err="1" smtClean="0"/>
              <a:t>fy</a:t>
            </a:r>
            <a:r>
              <a:rPr lang="ru-RU" dirty="0" smtClean="0"/>
              <a:t> (от прилагательных):</a:t>
            </a:r>
            <a:r>
              <a:rPr lang="en-US" dirty="0" smtClean="0"/>
              <a:t>wide (</a:t>
            </a:r>
            <a:r>
              <a:rPr lang="ru-RU" dirty="0" smtClean="0"/>
              <a:t>широкий) – </a:t>
            </a:r>
            <a:r>
              <a:rPr lang="en-US" dirty="0" smtClean="0"/>
              <a:t>to widen (</a:t>
            </a:r>
            <a:r>
              <a:rPr lang="ru-RU" dirty="0" smtClean="0"/>
              <a:t>расширять)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white (</a:t>
            </a:r>
            <a:r>
              <a:rPr lang="ru-RU" dirty="0" smtClean="0">
                <a:solidFill>
                  <a:srgbClr val="C00000"/>
                </a:solidFill>
              </a:rPr>
              <a:t>белый) – </a:t>
            </a:r>
            <a:r>
              <a:rPr lang="en-US" dirty="0" smtClean="0">
                <a:solidFill>
                  <a:srgbClr val="C00000"/>
                </a:solidFill>
              </a:rPr>
              <a:t>to whiten (</a:t>
            </a:r>
            <a:r>
              <a:rPr lang="ru-RU" dirty="0" smtClean="0">
                <a:solidFill>
                  <a:srgbClr val="C00000"/>
                </a:solidFill>
              </a:rPr>
              <a:t>белить, отбеливать)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strength (</a:t>
            </a:r>
            <a:r>
              <a:rPr lang="ru-RU" dirty="0" smtClean="0">
                <a:solidFill>
                  <a:srgbClr val="C00000"/>
                </a:solidFill>
              </a:rPr>
              <a:t>сила) – </a:t>
            </a:r>
            <a:r>
              <a:rPr lang="en-US" dirty="0" smtClean="0">
                <a:solidFill>
                  <a:srgbClr val="C00000"/>
                </a:solidFill>
              </a:rPr>
              <a:t>to strengthen (</a:t>
            </a:r>
            <a:r>
              <a:rPr lang="ru-RU" dirty="0" smtClean="0">
                <a:solidFill>
                  <a:srgbClr val="C00000"/>
                </a:solidFill>
              </a:rPr>
              <a:t>усиливать)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character (</a:t>
            </a:r>
            <a:r>
              <a:rPr lang="ru-RU" dirty="0" smtClean="0">
                <a:solidFill>
                  <a:srgbClr val="C00000"/>
                </a:solidFill>
              </a:rPr>
              <a:t>характер) – </a:t>
            </a:r>
            <a:r>
              <a:rPr lang="en-US" dirty="0" smtClean="0">
                <a:solidFill>
                  <a:srgbClr val="C00000"/>
                </a:solidFill>
              </a:rPr>
              <a:t>to characterize (</a:t>
            </a:r>
            <a:r>
              <a:rPr lang="ru-RU" dirty="0" smtClean="0">
                <a:solidFill>
                  <a:srgbClr val="C00000"/>
                </a:solidFill>
              </a:rPr>
              <a:t>характеризовать)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criticism (</a:t>
            </a:r>
            <a:r>
              <a:rPr lang="ru-RU" dirty="0" smtClean="0">
                <a:solidFill>
                  <a:srgbClr val="C00000"/>
                </a:solidFill>
              </a:rPr>
              <a:t>критика) – </a:t>
            </a:r>
            <a:r>
              <a:rPr lang="en-US" dirty="0" smtClean="0">
                <a:solidFill>
                  <a:srgbClr val="C00000"/>
                </a:solidFill>
              </a:rPr>
              <a:t>to criticize (</a:t>
            </a:r>
            <a:r>
              <a:rPr lang="ru-RU" dirty="0" smtClean="0">
                <a:solidFill>
                  <a:srgbClr val="C00000"/>
                </a:solidFill>
              </a:rPr>
              <a:t>критиковать)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intensive (</a:t>
            </a:r>
            <a:r>
              <a:rPr lang="ru-RU" dirty="0" smtClean="0">
                <a:solidFill>
                  <a:srgbClr val="C00000"/>
                </a:solidFill>
              </a:rPr>
              <a:t>интенсивный) – </a:t>
            </a:r>
            <a:r>
              <a:rPr lang="en-US" dirty="0" smtClean="0">
                <a:solidFill>
                  <a:srgbClr val="C00000"/>
                </a:solidFill>
              </a:rPr>
              <a:t>to intensify (</a:t>
            </a:r>
            <a:r>
              <a:rPr lang="ru-RU" dirty="0" smtClean="0">
                <a:solidFill>
                  <a:srgbClr val="C00000"/>
                </a:solidFill>
              </a:rPr>
              <a:t>интенсифицировать)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clear (</a:t>
            </a:r>
            <a:r>
              <a:rPr lang="ru-RU" dirty="0" smtClean="0">
                <a:solidFill>
                  <a:srgbClr val="C00000"/>
                </a:solidFill>
              </a:rPr>
              <a:t>чистый, ясный) – </a:t>
            </a:r>
            <a:r>
              <a:rPr lang="en-US" dirty="0" smtClean="0">
                <a:solidFill>
                  <a:srgbClr val="C00000"/>
                </a:solidFill>
              </a:rPr>
              <a:t>to clarify (</a:t>
            </a:r>
            <a:r>
              <a:rPr lang="ru-RU" dirty="0" smtClean="0">
                <a:solidFill>
                  <a:srgbClr val="C00000"/>
                </a:solidFill>
              </a:rPr>
              <a:t>уточнять, выяснять)</a:t>
            </a:r>
          </a:p>
          <a:p>
            <a:endParaRPr lang="ru-RU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94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002060"/>
                </a:solidFill>
              </a:rPr>
              <a:t>- able( -</a:t>
            </a:r>
            <a:r>
              <a:rPr lang="en-US" sz="6600" b="1" u="sng" dirty="0" err="1" smtClean="0">
                <a:solidFill>
                  <a:srgbClr val="002060"/>
                </a:solidFill>
              </a:rPr>
              <a:t>ible</a:t>
            </a:r>
            <a:r>
              <a:rPr lang="en-US" sz="6600" b="1" u="sng" dirty="0" smtClean="0">
                <a:solidFill>
                  <a:srgbClr val="002060"/>
                </a:solidFill>
              </a:rPr>
              <a:t>)</a:t>
            </a:r>
            <a:endParaRPr lang="ru-RU" sz="6600" b="1" u="sng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28800"/>
            <a:ext cx="6260926" cy="469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 descr="C:\Users\Elena\Pictures\image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166" y="260648"/>
            <a:ext cx="1647957" cy="2471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165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>
                <a:solidFill>
                  <a:srgbClr val="002060"/>
                </a:solidFill>
              </a:rPr>
              <a:t>-</a:t>
            </a:r>
            <a:r>
              <a:rPr lang="en-US" sz="8000" dirty="0" err="1" smtClean="0">
                <a:solidFill>
                  <a:srgbClr val="002060"/>
                </a:solidFill>
              </a:rPr>
              <a:t>ic</a:t>
            </a:r>
            <a:endParaRPr lang="ru-RU" sz="8000" dirty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431789" cy="4823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Elena\Pictures\загружено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641" y="31723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803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002060"/>
                </a:solidFill>
              </a:rPr>
              <a:t>–less </a:t>
            </a:r>
            <a:endParaRPr lang="ru-RU" sz="6600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Суффикс –</a:t>
            </a:r>
            <a:r>
              <a:rPr lang="ru-RU" dirty="0" err="1" smtClean="0"/>
              <a:t>less</a:t>
            </a:r>
            <a:r>
              <a:rPr lang="ru-RU" dirty="0" smtClean="0"/>
              <a:t> образует прилагательные от существительных и имеет значение отсутствия признака. Часто соответствует русской приставке без-, бес-:</a:t>
            </a:r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C00000"/>
                </a:solidFill>
              </a:rPr>
              <a:t>end</a:t>
            </a:r>
            <a:r>
              <a:rPr lang="ru-RU" dirty="0" smtClean="0">
                <a:solidFill>
                  <a:srgbClr val="C00000"/>
                </a:solidFill>
              </a:rPr>
              <a:t> (конец) – </a:t>
            </a:r>
            <a:r>
              <a:rPr lang="ru-RU" dirty="0" err="1" smtClean="0">
                <a:solidFill>
                  <a:srgbClr val="C00000"/>
                </a:solidFill>
              </a:rPr>
              <a:t>endless</a:t>
            </a:r>
            <a:r>
              <a:rPr lang="ru-RU" dirty="0" smtClean="0">
                <a:solidFill>
                  <a:srgbClr val="C00000"/>
                </a:solidFill>
              </a:rPr>
              <a:t> (бесконечный)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hair</a:t>
            </a:r>
            <a:r>
              <a:rPr lang="ru-RU" dirty="0" smtClean="0">
                <a:solidFill>
                  <a:srgbClr val="C00000"/>
                </a:solidFill>
              </a:rPr>
              <a:t> (волосы) – </a:t>
            </a:r>
            <a:r>
              <a:rPr lang="ru-RU" dirty="0" err="1" smtClean="0">
                <a:solidFill>
                  <a:srgbClr val="C00000"/>
                </a:solidFill>
              </a:rPr>
              <a:t>hairless</a:t>
            </a:r>
            <a:r>
              <a:rPr lang="ru-RU" dirty="0" smtClean="0">
                <a:solidFill>
                  <a:srgbClr val="C00000"/>
                </a:solidFill>
              </a:rPr>
              <a:t> (безволосый, лысый)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help</a:t>
            </a:r>
            <a:r>
              <a:rPr lang="ru-RU" dirty="0" smtClean="0">
                <a:solidFill>
                  <a:srgbClr val="C00000"/>
                </a:solidFill>
              </a:rPr>
              <a:t> (помощь) – </a:t>
            </a:r>
            <a:r>
              <a:rPr lang="ru-RU" dirty="0" err="1" smtClean="0">
                <a:solidFill>
                  <a:srgbClr val="C00000"/>
                </a:solidFill>
              </a:rPr>
              <a:t>helpless</a:t>
            </a:r>
            <a:r>
              <a:rPr lang="ru-RU" dirty="0" smtClean="0">
                <a:solidFill>
                  <a:srgbClr val="C00000"/>
                </a:solidFill>
              </a:rPr>
              <a:t> (беспомощный)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cure</a:t>
            </a:r>
            <a:r>
              <a:rPr lang="ru-RU" dirty="0" smtClean="0">
                <a:solidFill>
                  <a:srgbClr val="C00000"/>
                </a:solidFill>
              </a:rPr>
              <a:t> (лечение) – </a:t>
            </a:r>
            <a:r>
              <a:rPr lang="ru-RU" dirty="0" err="1" smtClean="0">
                <a:solidFill>
                  <a:srgbClr val="C00000"/>
                </a:solidFill>
              </a:rPr>
              <a:t>cureless</a:t>
            </a:r>
            <a:r>
              <a:rPr lang="ru-RU" dirty="0" smtClean="0">
                <a:solidFill>
                  <a:srgbClr val="C00000"/>
                </a:solidFill>
              </a:rPr>
              <a:t> (неизлечимый)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count</a:t>
            </a:r>
            <a:r>
              <a:rPr lang="ru-RU" dirty="0" smtClean="0">
                <a:solidFill>
                  <a:srgbClr val="C00000"/>
                </a:solidFill>
              </a:rPr>
              <a:t> (счет) – </a:t>
            </a:r>
            <a:r>
              <a:rPr lang="ru-RU" dirty="0" err="1" smtClean="0">
                <a:solidFill>
                  <a:srgbClr val="C00000"/>
                </a:solidFill>
              </a:rPr>
              <a:t>countless</a:t>
            </a:r>
            <a:r>
              <a:rPr lang="ru-RU" dirty="0" smtClean="0">
                <a:solidFill>
                  <a:srgbClr val="C00000"/>
                </a:solidFill>
              </a:rPr>
              <a:t> (бесчисленный, неисчислимый)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1266" name="Picture 2" descr="C:\Users\Elena\Pictures\images (1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93096"/>
            <a:ext cx="19240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977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2060"/>
                </a:solidFill>
              </a:rPr>
              <a:t>-</a:t>
            </a:r>
            <a:r>
              <a:rPr lang="en-US" sz="6000" b="1" u="sng" dirty="0" err="1" smtClean="0">
                <a:solidFill>
                  <a:srgbClr val="002060"/>
                </a:solidFill>
              </a:rPr>
              <a:t>ive</a:t>
            </a:r>
            <a:r>
              <a:rPr lang="en-US" sz="6000" b="1" u="sng" dirty="0" smtClean="0">
                <a:solidFill>
                  <a:srgbClr val="002060"/>
                </a:solidFill>
              </a:rPr>
              <a:t> </a:t>
            </a:r>
            <a:endParaRPr lang="ru-RU" sz="6000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  <a:r>
              <a:rPr lang="ru-RU" dirty="0" err="1" smtClean="0"/>
              <a:t>ive</a:t>
            </a:r>
            <a:r>
              <a:rPr lang="ru-RU" dirty="0" smtClean="0"/>
              <a:t> (образует прилагательные от глаголов и существительных):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C00000"/>
                </a:solidFill>
              </a:rPr>
              <a:t>passive</a:t>
            </a:r>
            <a:r>
              <a:rPr lang="ru-RU" dirty="0" smtClean="0">
                <a:solidFill>
                  <a:srgbClr val="C00000"/>
                </a:solidFill>
              </a:rPr>
              <a:t> (пассивный)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transitive</a:t>
            </a:r>
            <a:r>
              <a:rPr lang="ru-RU" dirty="0" smtClean="0">
                <a:solidFill>
                  <a:srgbClr val="C00000"/>
                </a:solidFill>
              </a:rPr>
              <a:t> (переходный)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constructive</a:t>
            </a:r>
            <a:r>
              <a:rPr lang="ru-RU" dirty="0" smtClean="0">
                <a:solidFill>
                  <a:srgbClr val="C00000"/>
                </a:solidFill>
              </a:rPr>
              <a:t> (конструктивный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2290" name="Picture 2" descr="C:\Users\Elena\Pictures\images (2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56742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977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2060"/>
                </a:solidFill>
              </a:rPr>
              <a:t>-</a:t>
            </a:r>
            <a:r>
              <a:rPr lang="en-US" sz="6000" b="1" u="sng" dirty="0" err="1" smtClean="0">
                <a:solidFill>
                  <a:srgbClr val="002060"/>
                </a:solidFill>
              </a:rPr>
              <a:t>ish</a:t>
            </a:r>
            <a:r>
              <a:rPr lang="en-US" sz="6000" b="1" u="sng" dirty="0" smtClean="0">
                <a:solidFill>
                  <a:srgbClr val="002060"/>
                </a:solidFill>
              </a:rPr>
              <a:t> </a:t>
            </a:r>
            <a:endParaRPr lang="ru-RU" sz="6000" b="1" u="sng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-</a:t>
            </a:r>
            <a:r>
              <a:rPr lang="ru-RU" dirty="0" err="1" smtClean="0"/>
              <a:t>ish</a:t>
            </a:r>
            <a:r>
              <a:rPr lang="ru-RU" dirty="0" smtClean="0"/>
              <a:t> (образует прилагательные, описывающие а) национальную принадлежность и б) слабую степень качества):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Polish</a:t>
            </a:r>
            <a:r>
              <a:rPr lang="ru-RU" dirty="0" smtClean="0">
                <a:solidFill>
                  <a:srgbClr val="C00000"/>
                </a:solidFill>
              </a:rPr>
              <a:t> (польский)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Swedish</a:t>
            </a:r>
            <a:r>
              <a:rPr lang="ru-RU" dirty="0" smtClean="0">
                <a:solidFill>
                  <a:srgbClr val="C00000"/>
                </a:solidFill>
              </a:rPr>
              <a:t> (шведский)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British</a:t>
            </a:r>
            <a:r>
              <a:rPr lang="ru-RU" dirty="0" smtClean="0">
                <a:solidFill>
                  <a:srgbClr val="C00000"/>
                </a:solidFill>
              </a:rPr>
              <a:t> (британский)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childish</a:t>
            </a:r>
            <a:r>
              <a:rPr lang="ru-RU" dirty="0" smtClean="0">
                <a:solidFill>
                  <a:srgbClr val="C00000"/>
                </a:solidFill>
              </a:rPr>
              <a:t> (детский)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greenish</a:t>
            </a:r>
            <a:r>
              <a:rPr lang="ru-RU" dirty="0" smtClean="0">
                <a:solidFill>
                  <a:srgbClr val="C00000"/>
                </a:solidFill>
              </a:rPr>
              <a:t> (зеленоватый)</a:t>
            </a:r>
          </a:p>
          <a:p>
            <a:r>
              <a:rPr lang="ru-RU" dirty="0" err="1" smtClean="0">
                <a:solidFill>
                  <a:srgbClr val="C00000"/>
                </a:solidFill>
              </a:rPr>
              <a:t>bookish</a:t>
            </a:r>
            <a:r>
              <a:rPr lang="ru-RU" dirty="0" smtClean="0">
                <a:solidFill>
                  <a:srgbClr val="C00000"/>
                </a:solidFill>
              </a:rPr>
              <a:t> (книжный – о стиле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636912"/>
            <a:ext cx="3533485" cy="1989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5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-</a:t>
            </a:r>
            <a:r>
              <a:rPr lang="en-US" sz="6600" b="1" dirty="0" err="1" smtClean="0">
                <a:solidFill>
                  <a:srgbClr val="002060"/>
                </a:solidFill>
              </a:rPr>
              <a:t>ful</a:t>
            </a:r>
            <a:endParaRPr lang="ru-RU" sz="6600" b="1" dirty="0">
              <a:solidFill>
                <a:srgbClr val="002060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50064"/>
            <a:ext cx="6552728" cy="4914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60648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037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70C0"/>
                </a:solidFill>
              </a:rPr>
              <a:t>–</a:t>
            </a:r>
            <a:r>
              <a:rPr lang="en-US" sz="6000" b="1" u="sng" dirty="0" err="1" smtClean="0">
                <a:solidFill>
                  <a:srgbClr val="0070C0"/>
                </a:solidFill>
              </a:rPr>
              <a:t>ous</a:t>
            </a:r>
            <a:r>
              <a:rPr lang="en-US" sz="6000" b="1" u="sng" dirty="0" smtClean="0">
                <a:solidFill>
                  <a:srgbClr val="0070C0"/>
                </a:solidFill>
              </a:rPr>
              <a:t> </a:t>
            </a:r>
            <a:endParaRPr lang="ru-RU" sz="6000" b="1" u="sng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помощью суффикса –</a:t>
            </a:r>
            <a:r>
              <a:rPr lang="ru-RU" dirty="0" err="1" smtClean="0"/>
              <a:t>ous</a:t>
            </a:r>
            <a:r>
              <a:rPr lang="ru-RU" dirty="0" smtClean="0"/>
              <a:t> прилагательные образуются от существительных:</a:t>
            </a:r>
          </a:p>
          <a:p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fame</a:t>
            </a:r>
            <a:r>
              <a:rPr lang="ru-RU" dirty="0" smtClean="0">
                <a:solidFill>
                  <a:srgbClr val="FF0000"/>
                </a:solidFill>
              </a:rPr>
              <a:t> (известность) – </a:t>
            </a:r>
            <a:r>
              <a:rPr lang="ru-RU" dirty="0" err="1" smtClean="0">
                <a:solidFill>
                  <a:srgbClr val="FF0000"/>
                </a:solidFill>
              </a:rPr>
              <a:t>famous</a:t>
            </a:r>
            <a:r>
              <a:rPr lang="ru-RU" dirty="0" smtClean="0">
                <a:solidFill>
                  <a:srgbClr val="FF0000"/>
                </a:solidFill>
              </a:rPr>
              <a:t> (известный)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glory</a:t>
            </a:r>
            <a:r>
              <a:rPr lang="ru-RU" dirty="0" smtClean="0">
                <a:solidFill>
                  <a:srgbClr val="FF0000"/>
                </a:solidFill>
              </a:rPr>
              <a:t> (слава) – </a:t>
            </a:r>
            <a:r>
              <a:rPr lang="ru-RU" dirty="0" err="1" smtClean="0">
                <a:solidFill>
                  <a:srgbClr val="FF0000"/>
                </a:solidFill>
              </a:rPr>
              <a:t>glorious</a:t>
            </a:r>
            <a:r>
              <a:rPr lang="ru-RU" dirty="0" smtClean="0">
                <a:solidFill>
                  <a:srgbClr val="FF0000"/>
                </a:solidFill>
              </a:rPr>
              <a:t> (славный)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437112"/>
            <a:ext cx="2483321" cy="186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94779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1116</Words>
  <Application>Microsoft Office PowerPoint</Application>
  <PresentationFormat>Экран (4:3)</PresentationFormat>
  <Paragraphs>131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Суффиксы английского языка Cловообразование</vt:lpstr>
      <vt:lpstr>Суффиксами, образующими прилагательные, являются</vt:lpstr>
      <vt:lpstr>- able( -ible)</vt:lpstr>
      <vt:lpstr>-ic</vt:lpstr>
      <vt:lpstr>–less </vt:lpstr>
      <vt:lpstr>-ive </vt:lpstr>
      <vt:lpstr>-ish </vt:lpstr>
      <vt:lpstr>-ful</vt:lpstr>
      <vt:lpstr>–ous </vt:lpstr>
      <vt:lpstr>–y </vt:lpstr>
      <vt:lpstr>- al (образует прилагательные от существительных): </vt:lpstr>
      <vt:lpstr>-al</vt:lpstr>
      <vt:lpstr>-er (-or)</vt:lpstr>
      <vt:lpstr>Суффикс –ist, аналогичный русскому –ист, служит для обозначения принадлежности к определенной профессии, научному или политическому направлению:  pianist (пианист) physicist (физик) communist (коммунист) Zionist (сионист)</vt:lpstr>
      <vt:lpstr>-ism</vt:lpstr>
      <vt:lpstr>-ee</vt:lpstr>
      <vt:lpstr>-ian</vt:lpstr>
      <vt:lpstr>-age, -ure</vt:lpstr>
      <vt:lpstr>-ance, -ence </vt:lpstr>
      <vt:lpstr>-dom </vt:lpstr>
      <vt:lpstr>-hood, -ship </vt:lpstr>
      <vt:lpstr>Презентация PowerPoint</vt:lpstr>
      <vt:lpstr>sion/-tion </vt:lpstr>
      <vt:lpstr> -ment </vt:lpstr>
      <vt:lpstr>-ness 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Суффиксы английского языка Cловообразование</dc:title>
  <dc:creator>Elena</dc:creator>
  <cp:lastModifiedBy>001</cp:lastModifiedBy>
  <cp:revision>9</cp:revision>
  <dcterms:created xsi:type="dcterms:W3CDTF">2016-01-11T05:28:18Z</dcterms:created>
  <dcterms:modified xsi:type="dcterms:W3CDTF">2020-05-11T07:33:05Z</dcterms:modified>
</cp:coreProperties>
</file>