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8" r:id="rId4"/>
    <p:sldId id="279" r:id="rId5"/>
    <p:sldId id="280" r:id="rId6"/>
    <p:sldId id="281" r:id="rId7"/>
    <p:sldId id="282"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83" r:id="rId29"/>
    <p:sldId id="284" r:id="rId30"/>
    <p:sldId id="285" r:id="rId31"/>
    <p:sldId id="286" r:id="rId32"/>
    <p:sldId id="287" r:id="rId33"/>
    <p:sldId id="288" r:id="rId34"/>
    <p:sldId id="289"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88E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48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17.03.20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17.03.20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17.03.20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17.03.20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17.03.20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17.03.20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17.03.20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17.03.20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17.03.20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17.03.20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17.03.20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688E9"/>
            </a:gs>
            <a:gs pos="62000">
              <a:schemeClr val="accent1">
                <a:tint val="44500"/>
                <a:satMod val="160000"/>
              </a:schemeClr>
            </a:gs>
            <a:gs pos="100000">
              <a:schemeClr val="accent1">
                <a:tint val="23500"/>
                <a:satMod val="160000"/>
              </a:schemeClr>
            </a:gs>
          </a:gsLst>
          <a:lin ang="135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17.03.20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3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dirty="0" smtClean="0"/>
              <a:t>Проза </a:t>
            </a:r>
            <a:r>
              <a:rPr lang="ru-RU" smtClean="0"/>
              <a:t>военных </a:t>
            </a:r>
            <a:r>
              <a:rPr lang="ru-RU" smtClean="0"/>
              <a:t>лет</a:t>
            </a:r>
            <a:endParaRPr lang="ru-RU" dirty="0"/>
          </a:p>
        </p:txBody>
      </p:sp>
    </p:spTree>
    <p:extLst>
      <p:ext uri="{BB962C8B-B14F-4D97-AF65-F5344CB8AC3E}">
        <p14:creationId xmlns:p14="http://schemas.microsoft.com/office/powerpoint/2010/main" val="165022103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16633"/>
            <a:ext cx="8928992" cy="3456384"/>
          </a:xfrm>
        </p:spPr>
        <p:txBody>
          <a:bodyPr>
            <a:noAutofit/>
          </a:bodyPr>
          <a:lstStyle/>
          <a:p>
            <a:pPr marL="0" lvl="0" indent="0" algn="just">
              <a:buNone/>
            </a:pPr>
            <a:r>
              <a:rPr lang="ru-RU" sz="2400" dirty="0">
                <a:solidFill>
                  <a:prstClr val="black"/>
                </a:solidFill>
                <a:latin typeface="+mj-lt"/>
                <a:cs typeface="Times New Roman" panose="02020603050405020304" pitchFamily="18" charset="0"/>
              </a:rPr>
              <a:t>Большинство главных героев романа: Олег Кошевой, Ульяна Громова, Любовь Шевцова, Иван </a:t>
            </a:r>
            <a:r>
              <a:rPr lang="ru-RU" sz="2400" dirty="0" err="1">
                <a:solidFill>
                  <a:prstClr val="black"/>
                </a:solidFill>
                <a:latin typeface="+mj-lt"/>
                <a:cs typeface="Times New Roman" panose="02020603050405020304" pitchFamily="18" charset="0"/>
              </a:rPr>
              <a:t>Земнухов</a:t>
            </a:r>
            <a:r>
              <a:rPr lang="ru-RU" sz="2400" dirty="0">
                <a:solidFill>
                  <a:prstClr val="black"/>
                </a:solidFill>
                <a:latin typeface="+mj-lt"/>
                <a:cs typeface="Times New Roman" panose="02020603050405020304" pitchFamily="18" charset="0"/>
              </a:rPr>
              <a:t>, Сергей Тюленин и др. — реально существовавшие люди. Наряду с ними, в романе действуют и вымышленные персонажи. Кроме того, автор, использовав известные ему имена фактически существовавших юных подпольщиков, наделил их литературными чертами, характерами и действиями, творчески переосмыслив образы этих персонажей.</a:t>
            </a:r>
          </a:p>
          <a:p>
            <a:pPr algn="just"/>
            <a:endParaRPr lang="ru-RU" sz="3600" dirty="0">
              <a:latin typeface="+mj-lt"/>
              <a:cs typeface="Times New Roman" panose="02020603050405020304" pitchFamily="18" charset="0"/>
            </a:endParaRPr>
          </a:p>
        </p:txBody>
      </p:sp>
      <p:pic>
        <p:nvPicPr>
          <p:cNvPr id="3075" name="Picture 3" descr="C:\Users\ЛизаМиша\Desktop\#Силаслова\10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924944"/>
            <a:ext cx="5328592" cy="37169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380312" y="5805263"/>
            <a:ext cx="1080120" cy="954107"/>
          </a:xfrm>
          <a:prstGeom prst="rect">
            <a:avLst/>
          </a:prstGeom>
          <a:noFill/>
        </p:spPr>
        <p:txBody>
          <a:bodyPr wrap="square" rtlCol="0">
            <a:spAutoFit/>
          </a:bodyPr>
          <a:lstStyle/>
          <a:p>
            <a:r>
              <a:rPr lang="ru-RU" sz="1400" dirty="0" smtClean="0"/>
              <a:t>Кадр из фильма</a:t>
            </a:r>
          </a:p>
          <a:p>
            <a:r>
              <a:rPr lang="ru-RU" sz="1400" dirty="0" err="1" smtClean="0"/>
              <a:t>реж</a:t>
            </a:r>
            <a:r>
              <a:rPr lang="ru-RU" sz="1400" dirty="0"/>
              <a:t>. </a:t>
            </a:r>
            <a:r>
              <a:rPr lang="ru-RU" sz="1400" dirty="0" smtClean="0"/>
              <a:t>С. А. </a:t>
            </a:r>
            <a:r>
              <a:rPr lang="ru-RU" sz="1400" dirty="0"/>
              <a:t>Герасимов  </a:t>
            </a:r>
          </a:p>
        </p:txBody>
      </p:sp>
    </p:spTree>
    <p:extLst>
      <p:ext uri="{BB962C8B-B14F-4D97-AF65-F5344CB8AC3E}">
        <p14:creationId xmlns:p14="http://schemas.microsoft.com/office/powerpoint/2010/main" val="277346353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Алексей Николаевич Толстой</a:t>
            </a:r>
            <a:endParaRPr lang="ru-RU" dirty="0"/>
          </a:p>
        </p:txBody>
      </p:sp>
      <p:pic>
        <p:nvPicPr>
          <p:cNvPr id="5123" name="Picture 3" descr="C:\Users\ЛизаМиша\Desktop\#Силаслова\images (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484784"/>
            <a:ext cx="6272716" cy="44805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0227" y="1520133"/>
            <a:ext cx="2664296" cy="3108543"/>
          </a:xfrm>
          <a:prstGeom prst="rect">
            <a:avLst/>
          </a:prstGeom>
          <a:noFill/>
        </p:spPr>
        <p:txBody>
          <a:bodyPr wrap="square" rtlCol="0">
            <a:spAutoFit/>
          </a:bodyPr>
          <a:lstStyle/>
          <a:p>
            <a:pPr algn="just"/>
            <a:r>
              <a:rPr lang="ru-RU" sz="2800" dirty="0"/>
              <a:t>Член комиссии по </a:t>
            </a:r>
            <a:r>
              <a:rPr lang="ru-RU" sz="2800" dirty="0" smtClean="0"/>
              <a:t>расследованию </a:t>
            </a:r>
            <a:r>
              <a:rPr lang="ru-RU" sz="2800" dirty="0"/>
              <a:t>злодеяний немецких захватчиков (1942). </a:t>
            </a:r>
          </a:p>
        </p:txBody>
      </p:sp>
    </p:spTree>
    <p:extLst>
      <p:ext uri="{BB962C8B-B14F-4D97-AF65-F5344CB8AC3E}">
        <p14:creationId xmlns:p14="http://schemas.microsoft.com/office/powerpoint/2010/main" val="158978694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8784976" cy="6588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042333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260648"/>
            <a:ext cx="4464496" cy="6408712"/>
          </a:xfrm>
        </p:spPr>
        <p:txBody>
          <a:bodyPr>
            <a:normAutofit fontScale="77500" lnSpcReduction="20000"/>
          </a:bodyPr>
          <a:lstStyle/>
          <a:p>
            <a:pPr marL="0" indent="0">
              <a:buNone/>
            </a:pPr>
            <a:r>
              <a:rPr lang="ru-RU" dirty="0" smtClean="0"/>
              <a:t>Алексей </a:t>
            </a:r>
            <a:r>
              <a:rPr lang="ru-RU" dirty="0"/>
              <a:t>Толстой последовательно выводит «русский характер», отмечая определённые черты, характерные для русского народа: «отрешение от привычного в трудные минуты жизни» («Что мы защищаем»), «русская смётка» («Армия героев»), «устремление русского народа к моральному совершенствованию» («К писателям Северной Америки»), «пренебрежение к своей жизни и злость, смышлёность и упорство в драке» («Почему Гитлер должен потерпеть поражение»).</a:t>
            </a:r>
          </a:p>
          <a:p>
            <a:endParaRPr lang="ru-RU" dirty="0"/>
          </a:p>
        </p:txBody>
      </p:sp>
      <p:pic>
        <p:nvPicPr>
          <p:cNvPr id="25602" name="Picture 2" descr="C:\Users\ЛизаМиша\Desktop\#Силаслова\1270493266_45-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88640"/>
            <a:ext cx="4238647" cy="6165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21762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449110"/>
            <a:ext cx="4104456" cy="6120680"/>
          </a:xfrm>
        </p:spPr>
        <p:txBody>
          <a:bodyPr>
            <a:noAutofit/>
          </a:bodyPr>
          <a:lstStyle/>
          <a:p>
            <a:pPr marL="0" lvl="0" indent="0">
              <a:buNone/>
            </a:pPr>
            <a:r>
              <a:rPr lang="ru-RU" sz="2400" dirty="0">
                <a:solidFill>
                  <a:prstClr val="black"/>
                </a:solidFill>
              </a:rPr>
              <a:t>Алексей Толстой поднимает на смех психологические методы ведения войны фашистов («Смельчаки»), сравнивая «череп и кости … в петлицах, чёрные танки, воющие бомбы» с рогатыми масками дикарей. Таким образом, Толстой старался бороться с различными мифами о противнике, которые ходили среди солдат.</a:t>
            </a:r>
          </a:p>
          <a:p>
            <a:endParaRPr lang="ru-RU" sz="3600" dirty="0"/>
          </a:p>
        </p:txBody>
      </p:sp>
      <p:pic>
        <p:nvPicPr>
          <p:cNvPr id="26626" name="Picture 2" descr="C:\Users\ЛизаМиша\Desktop\#Силаслова\1315728022_33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404664"/>
            <a:ext cx="4723515"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77318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6856" y="0"/>
            <a:ext cx="8229600" cy="1143000"/>
          </a:xfrm>
        </p:spPr>
        <p:txBody>
          <a:bodyPr>
            <a:normAutofit fontScale="90000"/>
          </a:bodyPr>
          <a:lstStyle/>
          <a:p>
            <a:r>
              <a:rPr lang="ru-RU" dirty="0" smtClean="0"/>
              <a:t>Константин Михайлович Симонов</a:t>
            </a:r>
            <a:endParaRPr lang="ru-RU" dirty="0"/>
          </a:p>
        </p:txBody>
      </p:sp>
      <p:sp>
        <p:nvSpPr>
          <p:cNvPr id="3" name="Объект 2"/>
          <p:cNvSpPr>
            <a:spLocks noGrp="1"/>
          </p:cNvSpPr>
          <p:nvPr>
            <p:ph idx="1"/>
          </p:nvPr>
        </p:nvSpPr>
        <p:spPr>
          <a:xfrm>
            <a:off x="179512" y="1124744"/>
            <a:ext cx="4392488" cy="5472608"/>
          </a:xfrm>
        </p:spPr>
        <p:txBody>
          <a:bodyPr>
            <a:noAutofit/>
          </a:bodyPr>
          <a:lstStyle/>
          <a:p>
            <a:pPr marL="0" indent="0" algn="just">
              <a:buNone/>
            </a:pPr>
            <a:r>
              <a:rPr lang="ru-RU" sz="2400" dirty="0"/>
              <a:t>В годы Великой Отечественной войны Симонов был военным корреспондентом и побывал почти на всех фронтах. Поэт П. </a:t>
            </a:r>
            <a:r>
              <a:rPr lang="ru-RU" sz="2400" dirty="0" err="1"/>
              <a:t>Антокольский</a:t>
            </a:r>
            <a:r>
              <a:rPr lang="ru-RU" sz="2400" dirty="0"/>
              <a:t> вспоминал: «Когда говоришь о Симонове, война вспоминается прежде всего». Широкую известность и любовь чита­телей принесли Симонову стихотворения: «Жди меня, и я вер­нусь…», «Родина», «Ты помнишь, Алеша, дороги </a:t>
            </a:r>
            <a:r>
              <a:rPr lang="ru-RU" sz="2400" dirty="0" smtClean="0"/>
              <a:t>Смоленщины и др.</a:t>
            </a:r>
            <a:r>
              <a:rPr lang="ru-RU" sz="1600" dirty="0"/>
              <a:t/>
            </a:r>
            <a:br>
              <a:rPr lang="ru-RU" sz="1600" dirty="0"/>
            </a:br>
            <a:endParaRPr lang="ru-RU" sz="1600" dirty="0"/>
          </a:p>
        </p:txBody>
      </p:sp>
      <p:pic>
        <p:nvPicPr>
          <p:cNvPr id="7170" name="Picture 2" descr="C:\Users\ЛизаМиша\Desktop\#Силаслова\скачанные файлы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873193"/>
            <a:ext cx="4248472" cy="5872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76603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6632"/>
            <a:ext cx="8229600" cy="1143000"/>
          </a:xfrm>
        </p:spPr>
        <p:txBody>
          <a:bodyPr/>
          <a:lstStyle/>
          <a:p>
            <a:r>
              <a:rPr lang="ru-RU" dirty="0" smtClean="0"/>
              <a:t>«Дни и ночи»</a:t>
            </a:r>
            <a:endParaRPr lang="ru-RU" dirty="0"/>
          </a:p>
        </p:txBody>
      </p:sp>
      <p:sp>
        <p:nvSpPr>
          <p:cNvPr id="3" name="Объект 2"/>
          <p:cNvSpPr>
            <a:spLocks noGrp="1"/>
          </p:cNvSpPr>
          <p:nvPr>
            <p:ph idx="1"/>
          </p:nvPr>
        </p:nvSpPr>
        <p:spPr>
          <a:xfrm>
            <a:off x="4211960" y="908720"/>
            <a:ext cx="4824536" cy="5949280"/>
          </a:xfrm>
        </p:spPr>
        <p:txBody>
          <a:bodyPr>
            <a:normAutofit fontScale="25000" lnSpcReduction="20000"/>
          </a:bodyPr>
          <a:lstStyle/>
          <a:p>
            <a:endParaRPr lang="ru-RU" sz="9600" dirty="0" smtClean="0"/>
          </a:p>
          <a:p>
            <a:pPr marL="0" indent="0">
              <a:buNone/>
            </a:pPr>
            <a:r>
              <a:rPr lang="ru-RU" sz="9600" dirty="0" smtClean="0"/>
              <a:t>Повесть написана с </a:t>
            </a:r>
            <a:r>
              <a:rPr lang="ru-RU" sz="9600" dirty="0"/>
              <a:t>дневниковой погруженностью во фронтовые будни. Автор сделал это, чтобы  раскрыть духовный облик тех, кто стоял насмерть в Сталинграде. Книга помогает понять, что остановили врага в Сталинграде не чудо - богатыри, а обычные люди, которые тонули на переправах, горели в огне войны, которым было страшно, но они выполняли свой долг</a:t>
            </a:r>
            <a:r>
              <a:rPr lang="ru-RU" sz="9600" dirty="0" smtClean="0"/>
              <a:t>. </a:t>
            </a:r>
            <a:r>
              <a:rPr lang="ru-RU" sz="9600" dirty="0"/>
              <a:t>Многие персонажи этого произведения имели реальных про­тотипов.</a:t>
            </a:r>
            <a:r>
              <a:rPr lang="ru-RU" sz="5000" dirty="0"/>
              <a:t/>
            </a:r>
            <a:br>
              <a:rPr lang="ru-RU" sz="5000" dirty="0"/>
            </a:br>
            <a:r>
              <a:rPr lang="ru-RU" dirty="0"/>
              <a:t/>
            </a:r>
            <a:br>
              <a:rPr lang="ru-RU" dirty="0"/>
            </a:br>
            <a:endParaRPr lang="ru-RU" dirty="0"/>
          </a:p>
        </p:txBody>
      </p:sp>
      <p:pic>
        <p:nvPicPr>
          <p:cNvPr id="8194" name="Picture 2" descr="C:\Users\ЛизаМиша\Desktop\#Силаслова\223764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14233"/>
            <a:ext cx="3617106"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26534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Михаил (</a:t>
            </a:r>
            <a:r>
              <a:rPr lang="ru-RU" dirty="0" err="1" smtClean="0"/>
              <a:t>Михась</a:t>
            </a:r>
            <a:r>
              <a:rPr lang="ru-RU" dirty="0" smtClean="0"/>
              <a:t>) Тихонович </a:t>
            </a:r>
            <a:r>
              <a:rPr lang="ru-RU" dirty="0" err="1" smtClean="0"/>
              <a:t>Лыньков</a:t>
            </a:r>
            <a:endParaRPr lang="ru-RU" dirty="0"/>
          </a:p>
        </p:txBody>
      </p:sp>
      <p:sp>
        <p:nvSpPr>
          <p:cNvPr id="3" name="Объект 2"/>
          <p:cNvSpPr>
            <a:spLocks noGrp="1"/>
          </p:cNvSpPr>
          <p:nvPr>
            <p:ph idx="1"/>
          </p:nvPr>
        </p:nvSpPr>
        <p:spPr>
          <a:xfrm>
            <a:off x="457200" y="1600200"/>
            <a:ext cx="3322712" cy="4637112"/>
          </a:xfrm>
        </p:spPr>
        <p:txBody>
          <a:bodyPr>
            <a:normAutofit fontScale="77500" lnSpcReduction="20000"/>
          </a:bodyPr>
          <a:lstStyle/>
          <a:p>
            <a:pPr marL="0" indent="0">
              <a:buNone/>
            </a:pPr>
            <a:r>
              <a:rPr lang="ru-RU" dirty="0"/>
              <a:t>В 1941—1942 годах — редактор фронтовой газеты «За </a:t>
            </a:r>
            <a:r>
              <a:rPr lang="ru-RU" dirty="0" err="1"/>
              <a:t>Савецкую</a:t>
            </a:r>
            <a:r>
              <a:rPr lang="ru-RU" dirty="0"/>
              <a:t> Беларусь» (выходила на Западном, Центральном и Брянском фронтах).</a:t>
            </a:r>
          </a:p>
          <a:p>
            <a:endParaRPr lang="ru-RU" dirty="0"/>
          </a:p>
          <a:p>
            <a:pPr marL="0" indent="0">
              <a:buNone/>
            </a:pPr>
            <a:r>
              <a:rPr lang="ru-RU" dirty="0"/>
              <a:t>В 1943—1946 и в 1949—1952 годах — директор Института литературы, языка и искусства АН БССР</a:t>
            </a:r>
          </a:p>
        </p:txBody>
      </p:sp>
      <p:sp>
        <p:nvSpPr>
          <p:cNvPr id="4" name="AutoShape 2" descr="https://upload.wikimedia.org/wikipedia/commons/thumb/5/51/Gorelov_linkov.jpg/200px-Gorelov_linkov.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421548"/>
            <a:ext cx="3672408" cy="5233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367871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5829" y="-171400"/>
            <a:ext cx="8229600" cy="1143000"/>
          </a:xfrm>
        </p:spPr>
        <p:txBody>
          <a:bodyPr/>
          <a:lstStyle/>
          <a:p>
            <a:r>
              <a:rPr lang="ru-RU" dirty="0" smtClean="0"/>
              <a:t>Рассказы</a:t>
            </a:r>
            <a:endParaRPr lang="ru-RU" dirty="0"/>
          </a:p>
        </p:txBody>
      </p:sp>
      <p:sp>
        <p:nvSpPr>
          <p:cNvPr id="3" name="Объект 2"/>
          <p:cNvSpPr>
            <a:spLocks noGrp="1"/>
          </p:cNvSpPr>
          <p:nvPr>
            <p:ph idx="1"/>
          </p:nvPr>
        </p:nvSpPr>
        <p:spPr>
          <a:xfrm>
            <a:off x="118801" y="714934"/>
            <a:ext cx="9036496" cy="2448273"/>
          </a:xfrm>
        </p:spPr>
        <p:txBody>
          <a:bodyPr>
            <a:normAutofit fontScale="70000" lnSpcReduction="20000"/>
          </a:bodyPr>
          <a:lstStyle/>
          <a:p>
            <a:pPr marL="0" indent="0">
              <a:buNone/>
            </a:pPr>
            <a:r>
              <a:rPr lang="ru-RU" dirty="0"/>
              <a:t>Теме Великой Отечественной войны посвящен с</a:t>
            </a:r>
            <a:r>
              <a:rPr lang="ru-RU" dirty="0" smtClean="0"/>
              <a:t>борник </a:t>
            </a:r>
            <a:r>
              <a:rPr lang="ru-RU" dirty="0"/>
              <a:t>рассказов </a:t>
            </a:r>
            <a:r>
              <a:rPr lang="ru-RU" dirty="0" smtClean="0"/>
              <a:t>«</a:t>
            </a:r>
            <a:r>
              <a:rPr lang="ru-RU" dirty="0"/>
              <a:t>Остап» (1944). В нем писатель рассказывает о </a:t>
            </a:r>
            <a:r>
              <a:rPr lang="ru-RU" dirty="0" smtClean="0"/>
              <a:t>героической борьбе </a:t>
            </a:r>
            <a:r>
              <a:rPr lang="ru-RU" dirty="0"/>
              <a:t>белорусского народа против фашистского нашествия на временно оккупированной территории. На борьбу против фашистов поднимаются все жители республики, для которых лучше погибнуть, чем жить в неволе</a:t>
            </a:r>
            <a:r>
              <a:rPr lang="ru-RU" dirty="0" smtClean="0"/>
              <a:t>. Старый </a:t>
            </a:r>
            <a:r>
              <a:rPr lang="ru-RU" dirty="0"/>
              <a:t>лесник Остап повторяет подвиг Ивана Сусанина (рассказ «Остап</a:t>
            </a:r>
            <a:r>
              <a:rPr lang="ru-RU" dirty="0" smtClean="0"/>
              <a:t>»). </a:t>
            </a:r>
            <a:r>
              <a:rPr lang="ru-RU" dirty="0"/>
              <a:t> Юноша Алеша за смерть своей любимой превращает в могилу помещение, где фашисты устроили бал (рассказ «Салют»).  </a:t>
            </a:r>
          </a:p>
        </p:txBody>
      </p:sp>
      <p:pic>
        <p:nvPicPr>
          <p:cNvPr id="10242" name="Picture 2" descr="C:\Users\ЛизаМиша\Desktop\#Силаслова\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996952"/>
            <a:ext cx="6120680" cy="3761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14992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88640"/>
            <a:ext cx="8229600" cy="2548880"/>
          </a:xfrm>
        </p:spPr>
        <p:txBody>
          <a:bodyPr/>
          <a:lstStyle/>
          <a:p>
            <a:pPr marL="0" lvl="0" indent="0">
              <a:buNone/>
            </a:pPr>
            <a:r>
              <a:rPr lang="ru-RU" sz="1800" dirty="0">
                <a:solidFill>
                  <a:prstClr val="black"/>
                </a:solidFill>
              </a:rPr>
              <a:t>Идет на смерть и обычная деревенская женщина Аксинья, что воспитала детей и внуков, которые включились в партизанскую борьбу против врагов (рассказ «Поцелуй»). Партизанский пулеметчик </a:t>
            </a:r>
            <a:r>
              <a:rPr lang="ru-RU" sz="1800" dirty="0" err="1">
                <a:solidFill>
                  <a:prstClr val="black"/>
                </a:solidFill>
              </a:rPr>
              <a:t>Усциныч</a:t>
            </a:r>
            <a:r>
              <a:rPr lang="ru-RU" sz="1800" dirty="0">
                <a:solidFill>
                  <a:prstClr val="black"/>
                </a:solidFill>
              </a:rPr>
              <a:t> </a:t>
            </a:r>
            <a:r>
              <a:rPr lang="ru-RU" sz="1800" dirty="0" smtClean="0">
                <a:solidFill>
                  <a:prstClr val="black"/>
                </a:solidFill>
              </a:rPr>
              <a:t>поругает </a:t>
            </a:r>
            <a:r>
              <a:rPr lang="ru-RU" sz="1800" dirty="0">
                <a:solidFill>
                  <a:prstClr val="black"/>
                </a:solidFill>
              </a:rPr>
              <a:t>лютой ненавистью к врагам, которые безжалостно оборвали жизнь его детей, «оборвали детские песни» (рассказ «</a:t>
            </a:r>
            <a:r>
              <a:rPr lang="ru-RU" sz="1800" dirty="0" err="1">
                <a:solidFill>
                  <a:prstClr val="black"/>
                </a:solidFill>
              </a:rPr>
              <a:t>Недапетыя</a:t>
            </a:r>
            <a:r>
              <a:rPr lang="ru-RU" sz="1800" dirty="0">
                <a:solidFill>
                  <a:prstClr val="black"/>
                </a:solidFill>
              </a:rPr>
              <a:t> песни»). М. Линьков показывает, что герои его при выполнении опасных заданий руководствовались не только желанием мстить за личное горе, но и чувством общей ответственности перед Родиной, которую попирает враг.</a:t>
            </a:r>
          </a:p>
        </p:txBody>
      </p:sp>
      <p:pic>
        <p:nvPicPr>
          <p:cNvPr id="11266" name="Picture 2" descr="C:\Users\ЛизаМиша\Desktop\#Силаслова\post-13108-129107890815_thu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308" y="2530314"/>
            <a:ext cx="8422108" cy="4211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39700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63888" y="116632"/>
            <a:ext cx="5580112" cy="3240360"/>
          </a:xfrm>
        </p:spPr>
        <p:txBody>
          <a:bodyPr>
            <a:normAutofit fontScale="92500" lnSpcReduction="10000"/>
          </a:bodyPr>
          <a:lstStyle/>
          <a:p>
            <a:pPr marL="0" indent="0" algn="just">
              <a:buNone/>
            </a:pPr>
            <a:r>
              <a:rPr lang="ru-RU" sz="2400" dirty="0"/>
              <a:t>Фашизм и человек не могут сосуществовать. Когда побеждает фашизм, перестает существовать человек, остаются лишь внутренне преображенные, человекообразные существа. Но когда побеждает человек, наделенный свободой, разумом и добротой, – фашизм погибает и смирившиеся вновь становятся людьми</a:t>
            </a:r>
            <a:r>
              <a:rPr lang="ru-RU" sz="2400" dirty="0" smtClean="0"/>
              <a:t>.</a:t>
            </a:r>
          </a:p>
          <a:p>
            <a:pPr marL="0" indent="0" algn="r">
              <a:buNone/>
            </a:pPr>
            <a:r>
              <a:rPr lang="ru-RU" sz="1800" dirty="0" smtClean="0"/>
              <a:t>Василий </a:t>
            </a:r>
            <a:r>
              <a:rPr lang="ru-RU" sz="1800" dirty="0" err="1" smtClean="0"/>
              <a:t>Гроссман</a:t>
            </a:r>
            <a:r>
              <a:rPr lang="ru-RU" sz="1800" dirty="0" smtClean="0"/>
              <a:t> </a:t>
            </a:r>
          </a:p>
          <a:p>
            <a:pPr marL="0" indent="0" algn="r">
              <a:buNone/>
            </a:pPr>
            <a:r>
              <a:rPr lang="ru-RU" sz="1800" dirty="0" smtClean="0"/>
              <a:t>«Жизнь и судьба»</a:t>
            </a:r>
            <a:endParaRPr lang="ru-RU" sz="1800" dirty="0"/>
          </a:p>
          <a:p>
            <a:pPr marL="0" indent="0">
              <a:buNone/>
            </a:pPr>
            <a:endParaRPr lang="ru-RU" dirty="0" smtClean="0"/>
          </a:p>
          <a:p>
            <a:pPr marL="0" indent="0" algn="r">
              <a:buNone/>
            </a:pPr>
            <a:endParaRPr lang="ru-RU" dirty="0"/>
          </a:p>
        </p:txBody>
      </p:sp>
      <p:pic>
        <p:nvPicPr>
          <p:cNvPr id="1026" name="Picture 2" descr="C:\Users\ЛизаМиша\Desktop\#Силаслова\bf53e97ecdbf590c8ad113dd43a3fc1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780928"/>
            <a:ext cx="5760640" cy="3971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38807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Кузьма </a:t>
            </a:r>
            <a:r>
              <a:rPr lang="ru-RU" dirty="0" err="1" smtClean="0"/>
              <a:t>Чорный</a:t>
            </a:r>
            <a:r>
              <a:rPr lang="ru-RU" dirty="0" smtClean="0"/>
              <a:t> (Николай Карлович Романовский)</a:t>
            </a:r>
            <a:endParaRPr lang="ru-RU" dirty="0"/>
          </a:p>
        </p:txBody>
      </p:sp>
      <p:sp>
        <p:nvSpPr>
          <p:cNvPr id="3" name="Объект 2"/>
          <p:cNvSpPr>
            <a:spLocks noGrp="1"/>
          </p:cNvSpPr>
          <p:nvPr>
            <p:ph idx="1"/>
          </p:nvPr>
        </p:nvSpPr>
        <p:spPr>
          <a:xfrm>
            <a:off x="155574" y="1600200"/>
            <a:ext cx="4272410" cy="5155568"/>
          </a:xfrm>
        </p:spPr>
        <p:txBody>
          <a:bodyPr>
            <a:normAutofit fontScale="92500" lnSpcReduction="10000"/>
          </a:bodyPr>
          <a:lstStyle/>
          <a:p>
            <a:pPr marL="0" indent="0">
              <a:buNone/>
            </a:pPr>
            <a:r>
              <a:rPr lang="ru-RU" dirty="0" smtClean="0"/>
              <a:t>Белорусский </a:t>
            </a:r>
            <a:r>
              <a:rPr lang="ru-RU" dirty="0"/>
              <a:t>советский писатель, драматург и переводчик. Член Союза писателей СССР (1934)С 1941 года — в эвакуации, работал во многих агитационных газетах. В 1944 году вернулся в Минск, где и умер от второго инсульта 22 ноября 1944 года</a:t>
            </a:r>
          </a:p>
        </p:txBody>
      </p:sp>
      <p:sp>
        <p:nvSpPr>
          <p:cNvPr id="4" name="AutoShape 2" descr="Картинки по запросу Кузьма Чорный"/>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413164"/>
            <a:ext cx="3816424" cy="5342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744049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«Поиски будущего»</a:t>
            </a:r>
            <a:endParaRPr lang="ru-RU" dirty="0"/>
          </a:p>
        </p:txBody>
      </p:sp>
      <p:sp>
        <p:nvSpPr>
          <p:cNvPr id="3" name="Объект 2"/>
          <p:cNvSpPr>
            <a:spLocks noGrp="1"/>
          </p:cNvSpPr>
          <p:nvPr>
            <p:ph idx="1"/>
          </p:nvPr>
        </p:nvSpPr>
        <p:spPr>
          <a:xfrm>
            <a:off x="3851920" y="1600200"/>
            <a:ext cx="4834880" cy="4525963"/>
          </a:xfrm>
        </p:spPr>
        <p:txBody>
          <a:bodyPr>
            <a:normAutofit fontScale="85000" lnSpcReduction="20000"/>
          </a:bodyPr>
          <a:lstStyle/>
          <a:p>
            <a:pPr marL="0" indent="0">
              <a:buNone/>
            </a:pPr>
            <a:r>
              <a:rPr lang="ru-RU" dirty="0"/>
              <a:t>Роман </a:t>
            </a:r>
            <a:r>
              <a:rPr lang="ru-RU" dirty="0" smtClean="0"/>
              <a:t>написан </a:t>
            </a:r>
            <a:r>
              <a:rPr lang="ru-RU" dirty="0"/>
              <a:t>в дни войны, в 1943 г. В нем писатель стремился художественно осмыслить сущность тех сил, что развязывали войну, и тех, что противостоят им. Нет и не может быть будущего у агрессора, у оккупанта, утверждает своим романом автор, будущее принадлежит тем, кто отстаивает правое дело</a:t>
            </a:r>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889" y="1412776"/>
            <a:ext cx="3428322"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393054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Леонид Максимович Леонов</a:t>
            </a:r>
            <a:endParaRPr lang="ru-RU" dirty="0"/>
          </a:p>
        </p:txBody>
      </p:sp>
      <p:sp>
        <p:nvSpPr>
          <p:cNvPr id="3" name="Объект 2"/>
          <p:cNvSpPr>
            <a:spLocks noGrp="1"/>
          </p:cNvSpPr>
          <p:nvPr>
            <p:ph idx="1"/>
          </p:nvPr>
        </p:nvSpPr>
        <p:spPr>
          <a:xfrm>
            <a:off x="457200" y="1600200"/>
            <a:ext cx="3538736" cy="4709120"/>
          </a:xfrm>
        </p:spPr>
        <p:txBody>
          <a:bodyPr>
            <a:normAutofit fontScale="85000" lnSpcReduction="20000"/>
          </a:bodyPr>
          <a:lstStyle/>
          <a:p>
            <a:pPr marL="0" indent="0">
              <a:buNone/>
            </a:pPr>
            <a:r>
              <a:rPr lang="ru-RU" dirty="0"/>
              <a:t>Во время Великой Отечественной войны Леонов был в эвакуации в г. Чистополе, занимался драматургией и публицистикой, неоднократно выезжал на фронт в качестве корреспондента газет «Правда» и «Известия». </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268760"/>
            <a:ext cx="3744416" cy="5475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222157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8433" y="25121"/>
            <a:ext cx="8229600" cy="1143000"/>
          </a:xfrm>
        </p:spPr>
        <p:txBody>
          <a:bodyPr/>
          <a:lstStyle/>
          <a:p>
            <a:r>
              <a:rPr lang="ru-RU" dirty="0" smtClean="0"/>
              <a:t>«Взятие </a:t>
            </a:r>
            <a:r>
              <a:rPr lang="ru-RU" dirty="0" err="1" smtClean="0"/>
              <a:t>Великошумска</a:t>
            </a:r>
            <a:r>
              <a:rPr lang="ru-RU" dirty="0" smtClean="0"/>
              <a:t>»</a:t>
            </a:r>
            <a:endParaRPr lang="ru-RU" dirty="0"/>
          </a:p>
        </p:txBody>
      </p:sp>
      <p:sp>
        <p:nvSpPr>
          <p:cNvPr id="3" name="Объект 2"/>
          <p:cNvSpPr>
            <a:spLocks noGrp="1"/>
          </p:cNvSpPr>
          <p:nvPr>
            <p:ph idx="1"/>
          </p:nvPr>
        </p:nvSpPr>
        <p:spPr>
          <a:xfrm>
            <a:off x="467544" y="908720"/>
            <a:ext cx="8229600" cy="2332856"/>
          </a:xfrm>
        </p:spPr>
        <p:txBody>
          <a:bodyPr>
            <a:normAutofit fontScale="92500" lnSpcReduction="10000"/>
          </a:bodyPr>
          <a:lstStyle/>
          <a:p>
            <a:pPr marL="0" indent="0">
              <a:buNone/>
            </a:pPr>
            <a:r>
              <a:rPr lang="ru-RU" dirty="0"/>
              <a:t>Повесть, исполненная в монументальной былинной манере, посвящена танкистам, совершающим дерзкий рейд в тыл врага, в процессе которого выявляется героизм солдат, обессмертивших свое имя в борьбе с фашизмом.</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068960"/>
            <a:ext cx="5348095" cy="3670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812626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332656"/>
            <a:ext cx="4176464" cy="6408712"/>
          </a:xfrm>
        </p:spPr>
        <p:txBody>
          <a:bodyPr>
            <a:noAutofit/>
          </a:bodyPr>
          <a:lstStyle/>
          <a:p>
            <a:pPr marL="0" indent="0">
              <a:buNone/>
            </a:pPr>
            <a:r>
              <a:rPr lang="ru-RU" sz="2400" dirty="0"/>
              <a:t>Картина сражения за </a:t>
            </a:r>
            <a:r>
              <a:rPr lang="ru-RU" sz="2400" dirty="0" err="1"/>
              <a:t>Великошумск</a:t>
            </a:r>
            <a:r>
              <a:rPr lang="ru-RU" sz="2400" dirty="0"/>
              <a:t> </a:t>
            </a:r>
            <a:r>
              <a:rPr lang="ru-RU" sz="2400" dirty="0" smtClean="0"/>
              <a:t>осмыслена </a:t>
            </a:r>
            <a:r>
              <a:rPr lang="ru-RU" sz="2400" dirty="0"/>
              <a:t>как битва двух полярных цивилизаций. С одной стороны, нашествие чудовищной фашистской </a:t>
            </a:r>
            <a:r>
              <a:rPr lang="ru-RU" sz="2400" dirty="0" smtClean="0"/>
              <a:t>орды. С </a:t>
            </a:r>
            <a:r>
              <a:rPr lang="ru-RU" sz="2400" dirty="0"/>
              <a:t>другой – олицетворение истинного гуманизма – солдаты, осуществляющие историческую миссию освобождения. Здесь сталкиваются не просто две социальные системы, но прошлое и будущее планеты.</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5961" y="116632"/>
            <a:ext cx="4608512" cy="6521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007970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Борис Леонтьевич Горбатов</a:t>
            </a:r>
            <a:endParaRPr lang="ru-RU" dirty="0"/>
          </a:p>
        </p:txBody>
      </p:sp>
      <p:sp>
        <p:nvSpPr>
          <p:cNvPr id="3" name="Объект 2"/>
          <p:cNvSpPr>
            <a:spLocks noGrp="1"/>
          </p:cNvSpPr>
          <p:nvPr>
            <p:ph idx="1"/>
          </p:nvPr>
        </p:nvSpPr>
        <p:spPr>
          <a:xfrm>
            <a:off x="179512" y="1340768"/>
            <a:ext cx="3960440" cy="5101578"/>
          </a:xfrm>
        </p:spPr>
        <p:txBody>
          <a:bodyPr>
            <a:normAutofit fontScale="92500"/>
          </a:bodyPr>
          <a:lstStyle/>
          <a:p>
            <a:pPr marL="0" indent="0">
              <a:buNone/>
            </a:pPr>
            <a:r>
              <a:rPr lang="ru-RU" dirty="0"/>
              <a:t>Во время Великой Отечественной войны работал военным корреспондентом. «Письма к товарищу» (1941—1944), по оценке К. М. Симонова, «вершина публицистики военных лет».</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441051"/>
            <a:ext cx="3750971" cy="5001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506068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normAutofit fontScale="90000"/>
          </a:bodyPr>
          <a:lstStyle/>
          <a:p>
            <a:r>
              <a:rPr lang="ru-RU" dirty="0" smtClean="0"/>
              <a:t>«Непокоренные» («Семья Тараса»)</a:t>
            </a:r>
            <a:endParaRPr lang="ru-RU" dirty="0"/>
          </a:p>
        </p:txBody>
      </p:sp>
      <p:sp>
        <p:nvSpPr>
          <p:cNvPr id="3" name="Объект 2"/>
          <p:cNvSpPr>
            <a:spLocks noGrp="1"/>
          </p:cNvSpPr>
          <p:nvPr>
            <p:ph idx="1"/>
          </p:nvPr>
        </p:nvSpPr>
        <p:spPr>
          <a:xfrm>
            <a:off x="107504" y="980728"/>
            <a:ext cx="8856984" cy="1872208"/>
          </a:xfrm>
        </p:spPr>
        <p:txBody>
          <a:bodyPr>
            <a:normAutofit fontScale="70000" lnSpcReduction="20000"/>
          </a:bodyPr>
          <a:lstStyle/>
          <a:p>
            <a:pPr marL="0" indent="0">
              <a:buNone/>
            </a:pPr>
            <a:r>
              <a:rPr lang="ru-RU" dirty="0"/>
              <a:t>Начинается повесть с того, как наши войска отступают и заканчивается их наступлением, а между этими событиями год жизни заводского поселка, оккупированного фашистами. Данная повесть - это первая попытка  описать, что происходило на оккупированной территории, как люди бедствовали и боялись. </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496228"/>
            <a:ext cx="5427283"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055768" y="6116502"/>
            <a:ext cx="2088232" cy="523220"/>
          </a:xfrm>
          <a:prstGeom prst="rect">
            <a:avLst/>
          </a:prstGeom>
          <a:noFill/>
        </p:spPr>
        <p:txBody>
          <a:bodyPr wrap="square" rtlCol="0">
            <a:spAutoFit/>
          </a:bodyPr>
          <a:lstStyle/>
          <a:p>
            <a:r>
              <a:rPr lang="ru-RU" sz="1400" dirty="0" smtClean="0"/>
              <a:t>Кадр из фильма</a:t>
            </a:r>
          </a:p>
          <a:p>
            <a:r>
              <a:rPr lang="ru-RU" sz="1400" dirty="0" smtClean="0"/>
              <a:t>Реж. Марк Донской</a:t>
            </a:r>
            <a:endParaRPr lang="ru-RU" sz="1400" dirty="0"/>
          </a:p>
        </p:txBody>
      </p:sp>
    </p:spTree>
    <p:extLst>
      <p:ext uri="{BB962C8B-B14F-4D97-AF65-F5344CB8AC3E}">
        <p14:creationId xmlns:p14="http://schemas.microsoft.com/office/powerpoint/2010/main" val="133048806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260648"/>
            <a:ext cx="4824536" cy="5865515"/>
          </a:xfrm>
        </p:spPr>
        <p:txBody>
          <a:bodyPr/>
          <a:lstStyle/>
          <a:p>
            <a:pPr marL="0" indent="0">
              <a:buNone/>
            </a:pPr>
            <a:r>
              <a:rPr lang="ru-RU" dirty="0"/>
              <a:t>Несомненно, автору было непросто открывать всю правду о войне, мешали идеологические шоры, касаться такого материала было немного охотников.</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476671"/>
            <a:ext cx="3744416" cy="5953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128578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16633"/>
            <a:ext cx="8568952" cy="2664296"/>
          </a:xfrm>
        </p:spPr>
        <p:txBody>
          <a:bodyPr>
            <a:normAutofit fontScale="92500" lnSpcReduction="10000"/>
          </a:bodyPr>
          <a:lstStyle/>
          <a:p>
            <a:pPr marL="0" indent="0">
              <a:buNone/>
            </a:pPr>
            <a:r>
              <a:rPr lang="ru-RU" dirty="0"/>
              <a:t>Самые достоверные произведениями о войне создали писатели-фронтовики: В. К. Кондратьев, В. О. Богомолов, К. Д. Воробьев, В. П. Астафьев, Г. Бакланов, В. В. Быков, Б. Васильев, Ю. В. Бондарев, В. П. Некрасов, Е. И. Носов, Э. Г. Казакевич, М. А. Шолохов.</a:t>
            </a: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2025" y="2708920"/>
            <a:ext cx="6746564"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704178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16632"/>
            <a:ext cx="3888432" cy="6552728"/>
          </a:xfrm>
        </p:spPr>
        <p:txBody>
          <a:bodyPr>
            <a:normAutofit fontScale="92500" lnSpcReduction="20000"/>
          </a:bodyPr>
          <a:lstStyle/>
          <a:p>
            <a:pPr marL="0" indent="0">
              <a:buNone/>
            </a:pPr>
            <a:r>
              <a:rPr lang="ru-RU" dirty="0"/>
              <a:t>Писатели-фронтовики, вопреки сложившимся в советское время тенденциям к лакированию правды о войне, изображали суровую и трагическую военную и послевоенную действительность. Их произведения – правдивое свидетельство времени, когда Россия воевала и победила.</a:t>
            </a:r>
          </a:p>
        </p:txBody>
      </p:sp>
      <p:pic>
        <p:nvPicPr>
          <p:cNvPr id="276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16632"/>
            <a:ext cx="4392488" cy="6481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21774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88640"/>
            <a:ext cx="8229600" cy="2808312"/>
          </a:xfrm>
        </p:spPr>
        <p:txBody>
          <a:bodyPr>
            <a:normAutofit/>
          </a:bodyPr>
          <a:lstStyle/>
          <a:p>
            <a:pPr marL="0" indent="0" algn="just">
              <a:buNone/>
            </a:pPr>
            <a:r>
              <a:rPr lang="ru-RU" sz="2800" dirty="0"/>
              <a:t>Год 1941-й... Фашистские орды вторглись в Советский Союз. Весь советский народ по зову Коммунистической партии поднялся на защиту свободы и независимости социалистической Родины. </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348878"/>
            <a:ext cx="6624736" cy="4416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596320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16632"/>
            <a:ext cx="8712968" cy="2520279"/>
          </a:xfrm>
        </p:spPr>
        <p:txBody>
          <a:bodyPr>
            <a:normAutofit lnSpcReduction="10000"/>
          </a:bodyPr>
          <a:lstStyle/>
          <a:p>
            <a:pPr marL="0" indent="0">
              <a:buNone/>
            </a:pPr>
            <a:r>
              <a:rPr lang="ru-RU" dirty="0"/>
              <a:t>Своё дальнейшее развитие проза о Великой Отечественной войне получила в первые послевоенные годы. Писал «Костёр» К. Федин. Продолжал работу над романом «Они сражались за Родину» М. Шолохов. </a:t>
            </a:r>
            <a:endParaRPr lang="ru-RU" dirty="0" smtClean="0"/>
          </a:p>
          <a:p>
            <a:pPr marL="0" indent="0">
              <a:buNone/>
            </a:pPr>
            <a:endParaRPr lang="ru-RU" dirty="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492896"/>
            <a:ext cx="6120680" cy="4058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932448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260648"/>
            <a:ext cx="4248472" cy="6408712"/>
          </a:xfrm>
        </p:spPr>
        <p:txBody>
          <a:bodyPr>
            <a:normAutofit fontScale="85000" lnSpcReduction="20000"/>
          </a:bodyPr>
          <a:lstStyle/>
          <a:p>
            <a:pPr marL="0" indent="0">
              <a:buNone/>
            </a:pPr>
            <a:r>
              <a:rPr lang="ru-RU" dirty="0"/>
              <a:t>Появился и ряд произведений, которые принято за ярко выраженное стремление к всеобъемлющему изображению событий войны называть «панорамными» романами. Это «Белая берёза» М. Бубённова, «Знаменосцы» О. Гончара, «Битва при Берлине» Вс. Иванова, «Весна на Одере» Э. Казакевича, «Буря» И. Эренбурга, «Буря» О. Лациса, «Семья </a:t>
            </a:r>
            <a:r>
              <a:rPr lang="ru-RU" dirty="0" err="1"/>
              <a:t>Рубанюк</a:t>
            </a:r>
            <a:r>
              <a:rPr lang="ru-RU" dirty="0"/>
              <a:t>» Е. </a:t>
            </a:r>
            <a:r>
              <a:rPr lang="ru-RU" dirty="0" err="1"/>
              <a:t>Поповкина</a:t>
            </a:r>
            <a:r>
              <a:rPr lang="ru-RU" dirty="0"/>
              <a:t>, «За власть Советов» В. Катаева и др.</a:t>
            </a:r>
          </a:p>
          <a:p>
            <a:pPr marL="0" indent="0">
              <a:buNone/>
            </a:pPr>
            <a:endParaRPr lang="ru-RU"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980728"/>
            <a:ext cx="4637488"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890378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3290158"/>
            <a:ext cx="8229600" cy="1146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949" y="692696"/>
            <a:ext cx="7222516"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534000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620688"/>
            <a:ext cx="6441005"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347625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5577483"/>
          </a:xfrm>
        </p:spPr>
        <p:txBody>
          <a:bodyPr/>
          <a:lstStyle/>
          <a:p>
            <a:pPr marL="0" indent="0" algn="ctr">
              <a:buNone/>
            </a:pPr>
            <a:endParaRPr lang="ru-RU" dirty="0" smtClean="0"/>
          </a:p>
          <a:p>
            <a:pPr marL="0" indent="0" algn="ctr">
              <a:buNone/>
            </a:pPr>
            <a:r>
              <a:rPr lang="ru-RU" dirty="0" smtClean="0"/>
              <a:t>Презентацию подготовила:</a:t>
            </a:r>
          </a:p>
          <a:p>
            <a:pPr marL="0" indent="0" algn="ctr">
              <a:buNone/>
            </a:pPr>
            <a:r>
              <a:rPr lang="ru-RU" sz="2800" dirty="0" smtClean="0"/>
              <a:t>Учитель литературы «Средней общеобразовательной школы №141 с углубленным изучением отдельных предметов» </a:t>
            </a:r>
            <a:r>
              <a:rPr lang="ru-RU" sz="2800" dirty="0" err="1" smtClean="0"/>
              <a:t>г.Казани</a:t>
            </a:r>
            <a:endParaRPr lang="ru-RU" sz="2800" dirty="0" smtClean="0"/>
          </a:p>
          <a:p>
            <a:pPr marL="0" indent="0" algn="ctr">
              <a:buNone/>
            </a:pPr>
            <a:r>
              <a:rPr lang="ru-RU" sz="4000" dirty="0" err="1" smtClean="0"/>
              <a:t>Леванова</a:t>
            </a:r>
            <a:r>
              <a:rPr lang="ru-RU" sz="4000" dirty="0" smtClean="0"/>
              <a:t> </a:t>
            </a:r>
          </a:p>
          <a:p>
            <a:pPr marL="0" indent="0" algn="ctr">
              <a:buNone/>
            </a:pPr>
            <a:r>
              <a:rPr lang="ru-RU" sz="4000" dirty="0" smtClean="0"/>
              <a:t>Елизавета Владимировна</a:t>
            </a:r>
            <a:endParaRPr lang="ru-RU" sz="4000" dirty="0"/>
          </a:p>
        </p:txBody>
      </p:sp>
    </p:spTree>
    <p:extLst>
      <p:ext uri="{BB962C8B-B14F-4D97-AF65-F5344CB8AC3E}">
        <p14:creationId xmlns:p14="http://schemas.microsoft.com/office/powerpoint/2010/main" val="187416622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363272" cy="2808313"/>
          </a:xfrm>
        </p:spPr>
        <p:txBody>
          <a:bodyPr>
            <a:normAutofit fontScale="92500" lnSpcReduction="20000"/>
          </a:bodyPr>
          <a:lstStyle/>
          <a:p>
            <a:pPr marL="0" indent="0" algn="just">
              <a:buNone/>
            </a:pPr>
            <a:r>
              <a:rPr lang="ru-RU" dirty="0"/>
              <a:t>В общую борьбу народов СССР против гитлеровской агрессии с первых дней войны включились и советские писатели, чтобы с оружием в руках и силой художественного слова сражаться против жестокого врага, посягнувшего на наш строй, нашу культуру, наше счастье, на наш радостный творческий труд.</a:t>
            </a:r>
          </a:p>
        </p:txBody>
      </p:sp>
      <p:pic>
        <p:nvPicPr>
          <p:cNvPr id="21506" name="Picture 2" descr="C:\Users\ЛизаМиша\Desktop\#Силаслова\1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2817399"/>
            <a:ext cx="5472608" cy="3871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93522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404664"/>
            <a:ext cx="4248472" cy="6336704"/>
          </a:xfrm>
        </p:spPr>
        <p:txBody>
          <a:bodyPr>
            <a:normAutofit/>
          </a:bodyPr>
          <a:lstStyle/>
          <a:p>
            <a:pPr marL="0" indent="0">
              <a:buNone/>
            </a:pPr>
            <a:r>
              <a:rPr lang="ru-RU" sz="2800" dirty="0"/>
              <a:t>«Нет большей чести для советского литератора, - писал в те годы А. Фадеев, - и нет более высокой задачи у советского искусства, чем повседневное и неустанное служение оружием художественного слова своему народу в грозные часы битвы».</a:t>
            </a:r>
          </a:p>
        </p:txBody>
      </p:sp>
      <p:pic>
        <p:nvPicPr>
          <p:cNvPr id="22530" name="Picture 2" descr="C:\Users\ЛизаМиша\Desktop\#Силаслова\0_c0278_7b29bcd3_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60648"/>
            <a:ext cx="4114800" cy="635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6624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4293096"/>
            <a:ext cx="8784976" cy="2376264"/>
          </a:xfrm>
        </p:spPr>
        <p:txBody>
          <a:bodyPr>
            <a:normAutofit/>
          </a:bodyPr>
          <a:lstStyle/>
          <a:p>
            <a:pPr marL="0" indent="0" algn="just">
              <a:buNone/>
            </a:pPr>
            <a:r>
              <a:rPr lang="ru-RU" dirty="0"/>
              <a:t>Писатели-фронтовики – это целое поколение мужественных, совестливых, многое испытавших, одаренных личностей, перенесших военные и послевоенные невзгоды.</a:t>
            </a:r>
          </a:p>
        </p:txBody>
      </p:sp>
      <p:pic>
        <p:nvPicPr>
          <p:cNvPr id="24580" name="Picture 4" descr="C:\Users\ЛизаМиша\Desktop\#Силаслова\public-pisateli-fronta-740x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8225"/>
            <a:ext cx="7768693" cy="4202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04538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idx="1"/>
          </p:nvPr>
        </p:nvSpPr>
        <p:spPr>
          <a:xfrm>
            <a:off x="179512" y="332656"/>
            <a:ext cx="4680520" cy="6264696"/>
          </a:xfrm>
        </p:spPr>
        <p:txBody>
          <a:bodyPr>
            <a:normAutofit/>
          </a:bodyPr>
          <a:lstStyle/>
          <a:p>
            <a:pPr marL="0" indent="0">
              <a:buNone/>
            </a:pPr>
            <a:r>
              <a:rPr lang="ru-RU" dirty="0"/>
              <a:t>Писатели-фронтовики являются теми авторами, которые в своих произведениях выражают точку зрения, что исход войны решает герой, сознающий себя частицей воюющего народа, несущий свой крест и общую ношу.</a:t>
            </a:r>
          </a:p>
        </p:txBody>
      </p:sp>
      <p:pic>
        <p:nvPicPr>
          <p:cNvPr id="23555" name="Picture 3" descr="C:\Users\ЛизаМиша\Desktop\#Силаслова\0_c0d19_7a18120c_X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402493"/>
            <a:ext cx="4032448" cy="6018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65254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Александр Александрович Фадеев (Булыга)</a:t>
            </a:r>
            <a:endParaRPr lang="ru-RU" dirty="0"/>
          </a:p>
        </p:txBody>
      </p:sp>
      <p:sp>
        <p:nvSpPr>
          <p:cNvPr id="3" name="Объект 2"/>
          <p:cNvSpPr>
            <a:spLocks noGrp="1"/>
          </p:cNvSpPr>
          <p:nvPr>
            <p:ph idx="1"/>
          </p:nvPr>
        </p:nvSpPr>
        <p:spPr>
          <a:xfrm>
            <a:off x="179512" y="1600200"/>
            <a:ext cx="4464496" cy="5108963"/>
          </a:xfrm>
        </p:spPr>
        <p:txBody>
          <a:bodyPr>
            <a:normAutofit fontScale="77500" lnSpcReduction="20000"/>
          </a:bodyPr>
          <a:lstStyle/>
          <a:p>
            <a:pPr marL="0" indent="0" algn="just">
              <a:buNone/>
            </a:pPr>
            <a:r>
              <a:rPr lang="ru-RU" dirty="0"/>
              <a:t>В годы Великой Отечественной войны Фадеев был военным корреспондентом газеты «Правда» и </a:t>
            </a:r>
            <a:r>
              <a:rPr lang="ru-RU" dirty="0" err="1"/>
              <a:t>Совинформбюро</a:t>
            </a:r>
            <a:r>
              <a:rPr lang="ru-RU" dirty="0"/>
              <a:t>. В январе 1942 года писатель побывал на Калининском фронте, на самом опасном участке собирая материалы для репортажа. 14 января 1942 года Фадеев опубликовал в газете «Правда» статью «Изверги-разрушители и люди-созидатели», где описал свои впечатления от увиденного на войне.</a:t>
            </a:r>
          </a:p>
        </p:txBody>
      </p:sp>
      <p:pic>
        <p:nvPicPr>
          <p:cNvPr id="2050" name="Picture 2" descr="C:\Users\ЛизаМиша\Desktop\#Силаслова\fadee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509967"/>
            <a:ext cx="4032448" cy="5199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2879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lstStyle/>
          <a:p>
            <a:r>
              <a:rPr lang="ru-RU" dirty="0" smtClean="0"/>
              <a:t>«Молодая гвардия»</a:t>
            </a:r>
            <a:endParaRPr lang="ru-RU" dirty="0"/>
          </a:p>
        </p:txBody>
      </p:sp>
      <p:sp>
        <p:nvSpPr>
          <p:cNvPr id="3" name="Объект 2"/>
          <p:cNvSpPr>
            <a:spLocks noGrp="1"/>
          </p:cNvSpPr>
          <p:nvPr>
            <p:ph idx="1"/>
          </p:nvPr>
        </p:nvSpPr>
        <p:spPr>
          <a:xfrm>
            <a:off x="6012160" y="1124744"/>
            <a:ext cx="3024336" cy="5544616"/>
          </a:xfrm>
        </p:spPr>
        <p:txBody>
          <a:bodyPr>
            <a:normAutofit fontScale="32500" lnSpcReduction="20000"/>
          </a:bodyPr>
          <a:lstStyle/>
          <a:p>
            <a:pPr marL="0" indent="0" algn="just">
              <a:buNone/>
            </a:pPr>
            <a:r>
              <a:rPr lang="ru-RU" sz="7000" dirty="0" smtClean="0"/>
              <a:t>Это роман, посвящённый </a:t>
            </a:r>
            <a:r>
              <a:rPr lang="ru-RU" sz="7000" dirty="0"/>
              <a:t>действовавшей в Краснодоне во время Великой Отечественной войны молодёжной подпольной организации под названием «Молодая гвардия» (1942—1943), многие члены которой были казнены немецкими военными.</a:t>
            </a:r>
          </a:p>
          <a:p>
            <a:endParaRPr lang="ru-RU" dirty="0"/>
          </a:p>
        </p:txBody>
      </p:sp>
      <p:pic>
        <p:nvPicPr>
          <p:cNvPr id="4098" name="Picture 2" descr="C:\Users\ЛизаМиша\Desktop\#Силаслова\Молод.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24" y="1340768"/>
            <a:ext cx="5863309"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09265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1906</TotalTime>
  <Words>1378</Words>
  <Application>Microsoft Macintosh PowerPoint</Application>
  <PresentationFormat>Экран (4:3)</PresentationFormat>
  <Paragraphs>57</Paragraphs>
  <Slides>34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Тема Office</vt:lpstr>
      <vt:lpstr>Проза военных лет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Александр Александрович Фадеев (Булыга)</vt:lpstr>
      <vt:lpstr>«Молодая гвардия»</vt:lpstr>
      <vt:lpstr>Презентация PowerPoint</vt:lpstr>
      <vt:lpstr>Алексей Николаевич Толстой</vt:lpstr>
      <vt:lpstr>Презентация PowerPoint</vt:lpstr>
      <vt:lpstr>Презентация PowerPoint</vt:lpstr>
      <vt:lpstr>Презентация PowerPoint</vt:lpstr>
      <vt:lpstr>Константин Михайлович Симонов</vt:lpstr>
      <vt:lpstr>«Дни и ночи»</vt:lpstr>
      <vt:lpstr>Михаил (Михась) Тихонович Лыньков</vt:lpstr>
      <vt:lpstr>Рассказы</vt:lpstr>
      <vt:lpstr>Презентация PowerPoint</vt:lpstr>
      <vt:lpstr>Кузьма Чорный (Николай Карлович Романовский)</vt:lpstr>
      <vt:lpstr>«Поиски будущего»</vt:lpstr>
      <vt:lpstr>Леонид Максимович Леонов</vt:lpstr>
      <vt:lpstr>«Взятие Великошумска»</vt:lpstr>
      <vt:lpstr>Презентация PowerPoint</vt:lpstr>
      <vt:lpstr>Борис Леонтьевич Горбатов</vt:lpstr>
      <vt:lpstr>«Непокоренные» («Семья Тараса»)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Проза военных лет: русские и белорусские писатели против фашизма</dc:title>
  <dc:creator>ЛизаМиша</dc:creator>
  <cp:lastModifiedBy>Саимат Умалатова</cp:lastModifiedBy>
  <cp:revision>38</cp:revision>
  <dcterms:created xsi:type="dcterms:W3CDTF">2016-06-29T12:20:54Z</dcterms:created>
  <dcterms:modified xsi:type="dcterms:W3CDTF">2020-03-17T10:20:10Z</dcterms:modified>
</cp:coreProperties>
</file>