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97" r:id="rId2"/>
    <p:sldId id="398" r:id="rId3"/>
    <p:sldId id="426" r:id="rId4"/>
    <p:sldId id="427" r:id="rId5"/>
    <p:sldId id="428" r:id="rId6"/>
    <p:sldId id="433" r:id="rId7"/>
    <p:sldId id="432" r:id="rId8"/>
    <p:sldId id="434" r:id="rId9"/>
    <p:sldId id="435" r:id="rId10"/>
    <p:sldId id="436" r:id="rId11"/>
    <p:sldId id="437" r:id="rId12"/>
    <p:sldId id="429" r:id="rId13"/>
    <p:sldId id="430" r:id="rId14"/>
    <p:sldId id="431" r:id="rId15"/>
    <p:sldId id="407" r:id="rId16"/>
    <p:sldId id="411" r:id="rId17"/>
    <p:sldId id="414" r:id="rId18"/>
    <p:sldId id="401" r:id="rId19"/>
    <p:sldId id="443" r:id="rId20"/>
    <p:sldId id="445" r:id="rId21"/>
    <p:sldId id="444" r:id="rId22"/>
    <p:sldId id="448" r:id="rId23"/>
    <p:sldId id="449" r:id="rId24"/>
    <p:sldId id="450" r:id="rId25"/>
    <p:sldId id="451" r:id="rId26"/>
    <p:sldId id="452" r:id="rId27"/>
    <p:sldId id="446" r:id="rId28"/>
    <p:sldId id="447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3E"/>
    <a:srgbClr val="D60057"/>
    <a:srgbClr val="E6005D"/>
    <a:srgbClr val="FF0066"/>
    <a:srgbClr val="6600CC"/>
    <a:srgbClr val="008000"/>
    <a:srgbClr val="FF33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192" autoAdjust="0"/>
    <p:restoredTop sz="94471" autoAdjust="0"/>
  </p:normalViewPr>
  <p:slideViewPr>
    <p:cSldViewPr>
      <p:cViewPr>
        <p:scale>
          <a:sx n="75" d="100"/>
          <a:sy n="75" d="100"/>
        </p:scale>
        <p:origin x="-2580" y="-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12165FD-902C-4FA8-A44A-6FC0F672DA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EC52C5-F9F0-442F-B884-891957B721A7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b="1" i="1" smtClean="0"/>
              <a:t>Рисунки Савченко Е.М.  </a:t>
            </a:r>
            <a:r>
              <a:rPr lang="ru-RU" smtClean="0"/>
              <a:t>Рисунки в презентации выполнены с помощью инструментов панели рисования программы </a:t>
            </a:r>
            <a:r>
              <a:rPr lang="en-US" smtClean="0"/>
              <a:t>Microsoft PowerPoint</a:t>
            </a:r>
            <a:r>
              <a:rPr lang="ru-RU" smtClean="0"/>
              <a:t>. 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4EE69E-AB8B-4A34-812F-CC7F506BAE62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91A1E8-558A-4935-8A2A-11F406F1AB18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764ACA-7569-4766-AA09-78335A6DF38B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20EC92-56C5-4F5A-9601-9943CDA323D1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EBC454-0699-45F1-8C7B-A48D84ADC6CD}" type="slidenum">
              <a:rPr lang="ru-RU" smtClean="0"/>
              <a:pPr/>
              <a:t>14</a:t>
            </a:fld>
            <a:endParaRPr lang="ru-RU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FF4941-0294-44C4-A274-3503C49A014F}" type="slidenum">
              <a:rPr lang="ru-RU" smtClean="0"/>
              <a:pPr/>
              <a:t>15</a:t>
            </a:fld>
            <a:endParaRPr lang="ru-RU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02B64F-324E-498A-BFB5-CF1B2D5B9716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CA7496-4A8F-437B-85DD-44D59FBB1089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78A6D4-290B-4091-B53B-244506D21062}" type="slidenum">
              <a:rPr lang="ru-RU" smtClean="0"/>
              <a:pPr/>
              <a:t>18</a:t>
            </a:fld>
            <a:endParaRPr lang="ru-RU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   </a:t>
            </a:r>
            <a:endParaRPr lang="ru-RU" b="1" i="1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02242A-6745-4BD0-844E-CBAD595287D7}" type="slidenum">
              <a:rPr lang="ru-RU" smtClean="0"/>
              <a:pPr/>
              <a:t>19</a:t>
            </a:fld>
            <a:endParaRPr lang="ru-RU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E946A5-DB66-4831-A867-DB514ECD5DCB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8FF68E-AC88-44E3-981A-25EA66A8AFB2}" type="slidenum">
              <a:rPr lang="ru-RU" smtClean="0"/>
              <a:pPr/>
              <a:t>20</a:t>
            </a:fld>
            <a:endParaRPr lang="ru-RU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CE95F9-CE53-4555-9CD7-D5E5960045F4}" type="slidenum">
              <a:rPr lang="ru-RU" smtClean="0"/>
              <a:pPr/>
              <a:t>21</a:t>
            </a:fld>
            <a:endParaRPr lang="ru-RU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F80208-1519-4EFD-9DEC-E84BC58D348D}" type="slidenum">
              <a:rPr lang="ru-RU" smtClean="0"/>
              <a:pPr/>
              <a:t>22</a:t>
            </a:fld>
            <a:endParaRPr lang="ru-RU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   </a:t>
            </a:r>
            <a:endParaRPr lang="ru-RU" b="1" i="1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FBC516-10FA-49AD-A0F2-2AB6592C99CE}" type="slidenum">
              <a:rPr lang="ru-RU" smtClean="0"/>
              <a:pPr/>
              <a:t>23</a:t>
            </a:fld>
            <a:endParaRPr lang="ru-RU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   </a:t>
            </a:r>
            <a:endParaRPr lang="ru-RU" b="1" i="1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C93BF7-2945-4D15-8C41-35846E350EFA}" type="slidenum">
              <a:rPr lang="ru-RU" smtClean="0"/>
              <a:pPr/>
              <a:t>24</a:t>
            </a:fld>
            <a:endParaRPr lang="ru-RU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   </a:t>
            </a:r>
            <a:endParaRPr lang="ru-RU" b="1" i="1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8A603A-C2B2-4597-9880-D874BF179464}" type="slidenum">
              <a:rPr lang="ru-RU" smtClean="0"/>
              <a:pPr/>
              <a:t>25</a:t>
            </a:fld>
            <a:endParaRPr lang="ru-RU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   </a:t>
            </a:r>
            <a:endParaRPr lang="ru-RU" b="1" i="1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43DDBA-D9A6-4E9C-98E2-80FAF575822E}" type="slidenum">
              <a:rPr lang="ru-RU" smtClean="0"/>
              <a:pPr/>
              <a:t>26</a:t>
            </a:fld>
            <a:endParaRPr lang="ru-RU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   </a:t>
            </a:r>
            <a:endParaRPr lang="ru-RU" b="1" i="1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C9FB39-134F-47A1-9793-78F421BF9F81}" type="slidenum">
              <a:rPr lang="ru-RU" smtClean="0"/>
              <a:pPr/>
              <a:t>27</a:t>
            </a:fld>
            <a:endParaRPr lang="ru-RU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   </a:t>
            </a:r>
            <a:endParaRPr lang="ru-RU" b="1" i="1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078236-DC0C-413F-96C6-6016C10571B3}" type="slidenum">
              <a:rPr lang="ru-RU" smtClean="0"/>
              <a:pPr/>
              <a:t>28</a:t>
            </a:fld>
            <a:endParaRPr lang="ru-RU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   </a:t>
            </a:r>
            <a:endParaRPr lang="ru-RU" b="1" i="1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53D7CB-F02F-43A6-A89D-72F407D51B9D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5D0F9C-D926-4DE1-861C-964ED36C57E4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49DD7F-07E5-4313-98F4-07164B705F98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8013EC-FF9F-4BB5-B1AA-FB358032D1FF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56DB30-2268-4FB4-8836-E371985CFF95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F675A7-981A-42DA-B3AB-E0D7425C912A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B22F63-A3AD-4598-91CC-3983092D551A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10-11»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76E79-A324-4E42-B050-2C33A0865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FAC09-2B52-4E9E-A9AF-AAB47AE5B6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F34DF-B315-4DD1-BF80-17D059B21E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03264-181F-4BBD-A8C7-78C076441F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76D7D-5A9F-4EE7-9DF3-FA3FDE10FE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B8736-A429-4BB3-93A7-944763910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7A27F-216F-40D5-BC2D-FDCF2B136B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DFDE1-E6BB-41A7-BF87-B605BC38C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2F625-4FAF-4250-94E7-6F641CF545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C4A88-F130-4230-B884-D80EE4B3E0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3018F-8DA1-4F76-8D7A-3EC2E03AD8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50000">
              <a:schemeClr val="bg1"/>
            </a:gs>
            <a:gs pos="100000">
              <a:srgbClr val="CC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C19B568-4433-413C-8C2A-D292A47F87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76200" y="152400"/>
            <a:ext cx="9004300" cy="6553200"/>
            <a:chOff x="168" y="176"/>
            <a:chExt cx="5408" cy="3928"/>
          </a:xfrm>
        </p:grpSpPr>
        <p:sp>
          <p:nvSpPr>
            <p:cNvPr id="7176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7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8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9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0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1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2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3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71" name="WordArt 11"/>
          <p:cNvSpPr>
            <a:spLocks noChangeArrowheads="1" noChangeShapeType="1" noTextEdit="1"/>
          </p:cNvSpPr>
          <p:nvPr/>
        </p:nvSpPr>
        <p:spPr bwMode="auto">
          <a:xfrm>
            <a:off x="533400" y="1828800"/>
            <a:ext cx="82296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6600" b="1" kern="1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Компланарные</a:t>
            </a:r>
          </a:p>
          <a:p>
            <a:pPr algn="ctr"/>
            <a:r>
              <a:rPr lang="ru-RU" sz="6600" b="1" kern="1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векторы</a:t>
            </a:r>
          </a:p>
        </p:txBody>
      </p:sp>
      <p:sp>
        <p:nvSpPr>
          <p:cNvPr id="7172" name="WordArt 12"/>
          <p:cNvSpPr>
            <a:spLocks noChangeArrowheads="1" noChangeShapeType="1" noTextEdit="1"/>
          </p:cNvSpPr>
          <p:nvPr/>
        </p:nvSpPr>
        <p:spPr bwMode="auto">
          <a:xfrm>
            <a:off x="762000" y="5715000"/>
            <a:ext cx="7848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66FF">
                    <a:alpha val="65097"/>
                  </a:srgb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Л.С. Атанасян   "Геометрия 10-11" </a:t>
            </a: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reeform 5"/>
          <p:cNvSpPr>
            <a:spLocks/>
          </p:cNvSpPr>
          <p:nvPr/>
        </p:nvSpPr>
        <p:spPr bwMode="auto">
          <a:xfrm>
            <a:off x="1787525" y="2844800"/>
            <a:ext cx="3444875" cy="3276600"/>
          </a:xfrm>
          <a:custGeom>
            <a:avLst/>
            <a:gdLst>
              <a:gd name="T0" fmla="*/ 2247900 w 2170"/>
              <a:gd name="T1" fmla="*/ 668337 h 2064"/>
              <a:gd name="T2" fmla="*/ 1387475 w 2170"/>
              <a:gd name="T3" fmla="*/ 3276600 h 2064"/>
              <a:gd name="T4" fmla="*/ 2505075 w 2170"/>
              <a:gd name="T5" fmla="*/ 2667000 h 2064"/>
              <a:gd name="T6" fmla="*/ 3444875 w 2170"/>
              <a:gd name="T7" fmla="*/ 25400 h 2064"/>
              <a:gd name="T8" fmla="*/ 1133475 w 2170"/>
              <a:gd name="T9" fmla="*/ 0 h 2064"/>
              <a:gd name="T10" fmla="*/ 0 w 2170"/>
              <a:gd name="T11" fmla="*/ 620712 h 2064"/>
              <a:gd name="T12" fmla="*/ 2247900 w 2170"/>
              <a:gd name="T13" fmla="*/ 658812 h 20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70"/>
              <a:gd name="T22" fmla="*/ 0 h 2064"/>
              <a:gd name="T23" fmla="*/ 2170 w 2170"/>
              <a:gd name="T24" fmla="*/ 2064 h 20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70" h="2064">
                <a:moveTo>
                  <a:pt x="1416" y="421"/>
                </a:moveTo>
                <a:lnTo>
                  <a:pt x="874" y="2064"/>
                </a:lnTo>
                <a:lnTo>
                  <a:pt x="1578" y="1680"/>
                </a:lnTo>
                <a:lnTo>
                  <a:pt x="2170" y="16"/>
                </a:lnTo>
                <a:lnTo>
                  <a:pt x="714" y="0"/>
                </a:lnTo>
                <a:lnTo>
                  <a:pt x="0" y="391"/>
                </a:lnTo>
                <a:lnTo>
                  <a:pt x="1416" y="415"/>
                </a:lnTo>
              </a:path>
            </a:pathLst>
          </a:custGeom>
          <a:solidFill>
            <a:srgbClr val="00FFFF">
              <a:alpha val="1607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5363" name="Group 6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15391" name="Freeform 7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92" name="Freeform 8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93" name="Freeform 9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94" name="Freeform 10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95" name="Freeform 11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96" name="Freeform 12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97" name="Freeform 13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98" name="Freeform 14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8207" name="Text Box 15"/>
          <p:cNvSpPr txBox="1">
            <a:spLocks noChangeArrowheads="1"/>
          </p:cNvSpPr>
          <p:nvPr/>
        </p:nvSpPr>
        <p:spPr bwMode="auto">
          <a:xfrm>
            <a:off x="457200" y="152400"/>
            <a:ext cx="853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</a:t>
            </a:r>
            <a:r>
              <a:rPr 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№355</a:t>
            </a:r>
            <a:r>
              <a:rPr lang="ru-RU" sz="2400">
                <a:solidFill>
                  <a:schemeClr val="tx2"/>
                </a:solidFill>
              </a:rPr>
              <a:t>   Дан параллелепипед АВС</a:t>
            </a:r>
            <a:r>
              <a:rPr lang="en-US" sz="2400">
                <a:solidFill>
                  <a:schemeClr val="tx2"/>
                </a:solidFill>
              </a:rPr>
              <a:t>A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C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 </a:t>
            </a:r>
          </a:p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               Компланарны ли векторы?</a:t>
            </a:r>
          </a:p>
        </p:txBody>
      </p:sp>
      <p:sp>
        <p:nvSpPr>
          <p:cNvPr id="15365" name="Text Box 16"/>
          <p:cNvSpPr txBox="1">
            <a:spLocks noChangeArrowheads="1"/>
          </p:cNvSpPr>
          <p:nvPr/>
        </p:nvSpPr>
        <p:spPr bwMode="auto">
          <a:xfrm>
            <a:off x="1778000" y="51943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</a:p>
        </p:txBody>
      </p:sp>
      <p:sp>
        <p:nvSpPr>
          <p:cNvPr id="15366" name="Freeform 17"/>
          <p:cNvSpPr>
            <a:spLocks/>
          </p:cNvSpPr>
          <p:nvPr/>
        </p:nvSpPr>
        <p:spPr bwMode="auto">
          <a:xfrm>
            <a:off x="4038600" y="2870200"/>
            <a:ext cx="1168400" cy="635000"/>
          </a:xfrm>
          <a:custGeom>
            <a:avLst/>
            <a:gdLst>
              <a:gd name="T0" fmla="*/ 1168400 w 736"/>
              <a:gd name="T1" fmla="*/ 0 h 400"/>
              <a:gd name="T2" fmla="*/ 0 w 736"/>
              <a:gd name="T3" fmla="*/ 635000 h 400"/>
              <a:gd name="T4" fmla="*/ 0 60000 65536"/>
              <a:gd name="T5" fmla="*/ 0 60000 65536"/>
              <a:gd name="T6" fmla="*/ 0 w 736"/>
              <a:gd name="T7" fmla="*/ 0 h 400"/>
              <a:gd name="T8" fmla="*/ 736 w 736"/>
              <a:gd name="T9" fmla="*/ 400 h 4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6" h="400">
                <a:moveTo>
                  <a:pt x="736" y="0"/>
                </a:moveTo>
                <a:lnTo>
                  <a:pt x="0" y="40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7" name="Freeform 18"/>
          <p:cNvSpPr>
            <a:spLocks/>
          </p:cNvSpPr>
          <p:nvPr/>
        </p:nvSpPr>
        <p:spPr bwMode="auto">
          <a:xfrm>
            <a:off x="863600" y="2844800"/>
            <a:ext cx="2057400" cy="3302000"/>
          </a:xfrm>
          <a:custGeom>
            <a:avLst/>
            <a:gdLst>
              <a:gd name="T0" fmla="*/ 2057400 w 1296"/>
              <a:gd name="T1" fmla="*/ 0 h 2080"/>
              <a:gd name="T2" fmla="*/ 1219200 w 1296"/>
              <a:gd name="T3" fmla="*/ 2717799 h 2080"/>
              <a:gd name="T4" fmla="*/ 0 w 1296"/>
              <a:gd name="T5" fmla="*/ 3302000 h 2080"/>
              <a:gd name="T6" fmla="*/ 0 60000 65536"/>
              <a:gd name="T7" fmla="*/ 0 60000 65536"/>
              <a:gd name="T8" fmla="*/ 0 60000 65536"/>
              <a:gd name="T9" fmla="*/ 0 w 1296"/>
              <a:gd name="T10" fmla="*/ 0 h 2080"/>
              <a:gd name="T11" fmla="*/ 1296 w 1296"/>
              <a:gd name="T12" fmla="*/ 2080 h 20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2080">
                <a:moveTo>
                  <a:pt x="1296" y="0"/>
                </a:moveTo>
                <a:lnTo>
                  <a:pt x="768" y="1712"/>
                </a:lnTo>
                <a:lnTo>
                  <a:pt x="0" y="208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8" name="Freeform 19"/>
          <p:cNvSpPr>
            <a:spLocks/>
          </p:cNvSpPr>
          <p:nvPr/>
        </p:nvSpPr>
        <p:spPr bwMode="auto">
          <a:xfrm>
            <a:off x="2082800" y="5511800"/>
            <a:ext cx="2184400" cy="63500"/>
          </a:xfrm>
          <a:custGeom>
            <a:avLst/>
            <a:gdLst>
              <a:gd name="T0" fmla="*/ 0 w 1376"/>
              <a:gd name="T1" fmla="*/ 63500 h 40"/>
              <a:gd name="T2" fmla="*/ 2184400 w 1376"/>
              <a:gd name="T3" fmla="*/ 0 h 40"/>
              <a:gd name="T4" fmla="*/ 0 60000 65536"/>
              <a:gd name="T5" fmla="*/ 0 60000 65536"/>
              <a:gd name="T6" fmla="*/ 0 w 1376"/>
              <a:gd name="T7" fmla="*/ 0 h 40"/>
              <a:gd name="T8" fmla="*/ 1376 w 1376"/>
              <a:gd name="T9" fmla="*/ 40 h 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76" h="40">
                <a:moveTo>
                  <a:pt x="0" y="40"/>
                </a:moveTo>
                <a:lnTo>
                  <a:pt x="1376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Text Box 20"/>
          <p:cNvSpPr txBox="1">
            <a:spLocks noChangeArrowheads="1"/>
          </p:cNvSpPr>
          <p:nvPr/>
        </p:nvSpPr>
        <p:spPr bwMode="auto">
          <a:xfrm>
            <a:off x="482600" y="59563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</a:p>
        </p:txBody>
      </p:sp>
      <p:sp>
        <p:nvSpPr>
          <p:cNvPr id="15370" name="Text Box 21"/>
          <p:cNvSpPr txBox="1">
            <a:spLocks noChangeArrowheads="1"/>
          </p:cNvSpPr>
          <p:nvPr/>
        </p:nvSpPr>
        <p:spPr bwMode="auto">
          <a:xfrm>
            <a:off x="2616200" y="23749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15371" name="Text Box 22"/>
          <p:cNvSpPr txBox="1">
            <a:spLocks noChangeArrowheads="1"/>
          </p:cNvSpPr>
          <p:nvPr/>
        </p:nvSpPr>
        <p:spPr bwMode="auto">
          <a:xfrm>
            <a:off x="4953000" y="24511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15372" name="Text Box 23"/>
          <p:cNvSpPr txBox="1">
            <a:spLocks noChangeArrowheads="1"/>
          </p:cNvSpPr>
          <p:nvPr/>
        </p:nvSpPr>
        <p:spPr bwMode="auto">
          <a:xfrm>
            <a:off x="4079875" y="34417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15373" name="Text Box 24"/>
          <p:cNvSpPr txBox="1">
            <a:spLocks noChangeArrowheads="1"/>
          </p:cNvSpPr>
          <p:nvPr/>
        </p:nvSpPr>
        <p:spPr bwMode="auto">
          <a:xfrm>
            <a:off x="3149600" y="60325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15374" name="Text Box 25"/>
          <p:cNvSpPr txBox="1">
            <a:spLocks noChangeArrowheads="1"/>
          </p:cNvSpPr>
          <p:nvPr/>
        </p:nvSpPr>
        <p:spPr bwMode="auto">
          <a:xfrm>
            <a:off x="4421188" y="52705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</a:p>
        </p:txBody>
      </p:sp>
      <p:sp>
        <p:nvSpPr>
          <p:cNvPr id="15375" name="Freeform 26"/>
          <p:cNvSpPr>
            <a:spLocks/>
          </p:cNvSpPr>
          <p:nvPr/>
        </p:nvSpPr>
        <p:spPr bwMode="auto">
          <a:xfrm>
            <a:off x="884238" y="3475038"/>
            <a:ext cx="3151187" cy="2681287"/>
          </a:xfrm>
          <a:custGeom>
            <a:avLst/>
            <a:gdLst>
              <a:gd name="T0" fmla="*/ 2287587 w 1985"/>
              <a:gd name="T1" fmla="*/ 2646362 h 1689"/>
              <a:gd name="T2" fmla="*/ 0 w 1985"/>
              <a:gd name="T3" fmla="*/ 2681287 h 1689"/>
              <a:gd name="T4" fmla="*/ 903288 w 1985"/>
              <a:gd name="T5" fmla="*/ 0 h 1689"/>
              <a:gd name="T6" fmla="*/ 3151187 w 1985"/>
              <a:gd name="T7" fmla="*/ 19050 h 1689"/>
              <a:gd name="T8" fmla="*/ 2287587 w 1985"/>
              <a:gd name="T9" fmla="*/ 2646362 h 16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85"/>
              <a:gd name="T16" fmla="*/ 0 h 1689"/>
              <a:gd name="T17" fmla="*/ 1985 w 1985"/>
              <a:gd name="T18" fmla="*/ 1689 h 16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85" h="1689">
                <a:moveTo>
                  <a:pt x="1441" y="1667"/>
                </a:moveTo>
                <a:lnTo>
                  <a:pt x="0" y="1689"/>
                </a:lnTo>
                <a:lnTo>
                  <a:pt x="569" y="0"/>
                </a:lnTo>
                <a:lnTo>
                  <a:pt x="1985" y="12"/>
                </a:lnTo>
                <a:lnTo>
                  <a:pt x="1441" y="1667"/>
                </a:lnTo>
                <a:close/>
              </a:path>
            </a:pathLst>
          </a:custGeom>
          <a:solidFill>
            <a:srgbClr val="00FFFF">
              <a:alpha val="2705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6" name="Text Box 27"/>
          <p:cNvSpPr txBox="1">
            <a:spLocks noChangeArrowheads="1"/>
          </p:cNvSpPr>
          <p:nvPr/>
        </p:nvSpPr>
        <p:spPr bwMode="auto">
          <a:xfrm>
            <a:off x="1320800" y="30607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648220" name="Freeform 28"/>
          <p:cNvSpPr>
            <a:spLocks/>
          </p:cNvSpPr>
          <p:nvPr/>
        </p:nvSpPr>
        <p:spPr bwMode="auto">
          <a:xfrm>
            <a:off x="3176588" y="3505200"/>
            <a:ext cx="862012" cy="2613025"/>
          </a:xfrm>
          <a:custGeom>
            <a:avLst/>
            <a:gdLst>
              <a:gd name="T0" fmla="*/ 862012 w 543"/>
              <a:gd name="T1" fmla="*/ 0 h 1646"/>
              <a:gd name="T2" fmla="*/ 0 w 543"/>
              <a:gd name="T3" fmla="*/ 2613025 h 1646"/>
              <a:gd name="T4" fmla="*/ 0 60000 65536"/>
              <a:gd name="T5" fmla="*/ 0 60000 65536"/>
              <a:gd name="T6" fmla="*/ 0 w 543"/>
              <a:gd name="T7" fmla="*/ 0 h 1646"/>
              <a:gd name="T8" fmla="*/ 543 w 543"/>
              <a:gd name="T9" fmla="*/ 1646 h 164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3" h="1646">
                <a:moveTo>
                  <a:pt x="543" y="0"/>
                </a:moveTo>
                <a:lnTo>
                  <a:pt x="0" y="1646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lg" len="lg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48221" name="Freeform 29"/>
          <p:cNvSpPr>
            <a:spLocks/>
          </p:cNvSpPr>
          <p:nvPr/>
        </p:nvSpPr>
        <p:spPr bwMode="auto">
          <a:xfrm>
            <a:off x="889000" y="5513388"/>
            <a:ext cx="3397250" cy="633412"/>
          </a:xfrm>
          <a:custGeom>
            <a:avLst/>
            <a:gdLst>
              <a:gd name="T0" fmla="*/ 3397250 w 2140"/>
              <a:gd name="T1" fmla="*/ 0 h 399"/>
              <a:gd name="T2" fmla="*/ 0 w 2140"/>
              <a:gd name="T3" fmla="*/ 633412 h 399"/>
              <a:gd name="T4" fmla="*/ 0 w 2140"/>
              <a:gd name="T5" fmla="*/ 633412 h 399"/>
              <a:gd name="T6" fmla="*/ 0 w 2140"/>
              <a:gd name="T7" fmla="*/ 633412 h 399"/>
              <a:gd name="T8" fmla="*/ 0 60000 65536"/>
              <a:gd name="T9" fmla="*/ 0 60000 65536"/>
              <a:gd name="T10" fmla="*/ 0 60000 65536"/>
              <a:gd name="T11" fmla="*/ 0 60000 65536"/>
              <a:gd name="T12" fmla="*/ 0 w 2140"/>
              <a:gd name="T13" fmla="*/ 0 h 399"/>
              <a:gd name="T14" fmla="*/ 2140 w 2140"/>
              <a:gd name="T15" fmla="*/ 399 h 39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40" h="399">
                <a:moveTo>
                  <a:pt x="2140" y="0"/>
                </a:moveTo>
                <a:lnTo>
                  <a:pt x="0" y="399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 type="triangl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48222" name="Freeform 30"/>
          <p:cNvSpPr>
            <a:spLocks/>
          </p:cNvSpPr>
          <p:nvPr/>
        </p:nvSpPr>
        <p:spPr bwMode="auto">
          <a:xfrm>
            <a:off x="2082800" y="2844800"/>
            <a:ext cx="838200" cy="2717800"/>
          </a:xfrm>
          <a:custGeom>
            <a:avLst/>
            <a:gdLst>
              <a:gd name="T0" fmla="*/ 0 w 528"/>
              <a:gd name="T1" fmla="*/ 2717800 h 1712"/>
              <a:gd name="T2" fmla="*/ 838200 w 528"/>
              <a:gd name="T3" fmla="*/ 0 h 1712"/>
              <a:gd name="T4" fmla="*/ 0 60000 65536"/>
              <a:gd name="T5" fmla="*/ 0 60000 65536"/>
              <a:gd name="T6" fmla="*/ 0 w 528"/>
              <a:gd name="T7" fmla="*/ 0 h 1712"/>
              <a:gd name="T8" fmla="*/ 528 w 528"/>
              <a:gd name="T9" fmla="*/ 1712 h 17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28" h="1712">
                <a:moveTo>
                  <a:pt x="0" y="1712"/>
                </a:moveTo>
                <a:lnTo>
                  <a:pt x="528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 type="triangle" w="lg" len="lg"/>
            <a:tailEnd type="oval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15380" name="Group 31"/>
          <p:cNvGrpSpPr>
            <a:grpSpLocks/>
          </p:cNvGrpSpPr>
          <p:nvPr/>
        </p:nvGrpSpPr>
        <p:grpSpPr bwMode="auto">
          <a:xfrm>
            <a:off x="304800" y="1371600"/>
            <a:ext cx="2362200" cy="457200"/>
            <a:chOff x="3408" y="2112"/>
            <a:chExt cx="1488" cy="288"/>
          </a:xfrm>
        </p:grpSpPr>
        <p:sp>
          <p:nvSpPr>
            <p:cNvPr id="15387" name="Text Box 32"/>
            <p:cNvSpPr txBox="1">
              <a:spLocks noChangeArrowheads="1"/>
            </p:cNvSpPr>
            <p:nvPr/>
          </p:nvSpPr>
          <p:spPr bwMode="auto">
            <a:xfrm>
              <a:off x="3408" y="2112"/>
              <a:ext cx="14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В</a:t>
              </a:r>
              <a:r>
                <a:rPr lang="ru-RU" sz="2400" baseline="-25000"/>
                <a:t>1</a:t>
              </a:r>
              <a:r>
                <a:rPr lang="ru-RU" sz="2400"/>
                <a:t>В, АС, </a:t>
              </a:r>
              <a:r>
                <a:rPr lang="en-US" sz="2400"/>
                <a:t> DD</a:t>
              </a:r>
              <a:r>
                <a:rPr lang="ru-RU" sz="2400" baseline="-25000"/>
                <a:t>1</a:t>
              </a:r>
              <a:endParaRPr lang="ru-RU" sz="2400"/>
            </a:p>
          </p:txBody>
        </p:sp>
        <p:sp>
          <p:nvSpPr>
            <p:cNvPr id="15388" name="Line 33"/>
            <p:cNvSpPr>
              <a:spLocks noChangeShapeType="1"/>
            </p:cNvSpPr>
            <p:nvPr/>
          </p:nvSpPr>
          <p:spPr bwMode="auto">
            <a:xfrm>
              <a:off x="3504" y="211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89" name="Line 34"/>
            <p:cNvSpPr>
              <a:spLocks noChangeShapeType="1"/>
            </p:cNvSpPr>
            <p:nvPr/>
          </p:nvSpPr>
          <p:spPr bwMode="auto">
            <a:xfrm>
              <a:off x="3984" y="211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90" name="Line 35"/>
            <p:cNvSpPr>
              <a:spLocks noChangeShapeType="1"/>
            </p:cNvSpPr>
            <p:nvPr/>
          </p:nvSpPr>
          <p:spPr bwMode="auto">
            <a:xfrm>
              <a:off x="4416" y="211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8234" name="Text Box 42"/>
          <p:cNvSpPr txBox="1">
            <a:spLocks noChangeArrowheads="1"/>
          </p:cNvSpPr>
          <p:nvPr/>
        </p:nvSpPr>
        <p:spPr bwMode="auto">
          <a:xfrm>
            <a:off x="2362200" y="1295400"/>
            <a:ext cx="6477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>
                <a:solidFill>
                  <a:schemeClr val="tx2"/>
                </a:solidFill>
              </a:rPr>
              <a:t>     </a:t>
            </a: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Три вектора, среди которых имеются </a:t>
            </a:r>
          </a:p>
          <a:p>
            <a:pPr algn="ctr"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два коллинеарных, компланарны.</a:t>
            </a:r>
          </a:p>
        </p:txBody>
      </p:sp>
      <p:sp>
        <p:nvSpPr>
          <p:cNvPr id="648236" name="Freeform 44"/>
          <p:cNvSpPr>
            <a:spLocks/>
          </p:cNvSpPr>
          <p:nvPr/>
        </p:nvSpPr>
        <p:spPr bwMode="auto">
          <a:xfrm>
            <a:off x="3175000" y="3429000"/>
            <a:ext cx="889000" cy="2692400"/>
          </a:xfrm>
          <a:custGeom>
            <a:avLst/>
            <a:gdLst>
              <a:gd name="T0" fmla="*/ 889000 w 560"/>
              <a:gd name="T1" fmla="*/ 0 h 1696"/>
              <a:gd name="T2" fmla="*/ 0 w 560"/>
              <a:gd name="T3" fmla="*/ 2692400 h 1696"/>
              <a:gd name="T4" fmla="*/ 0 60000 65536"/>
              <a:gd name="T5" fmla="*/ 0 60000 65536"/>
              <a:gd name="T6" fmla="*/ 0 w 560"/>
              <a:gd name="T7" fmla="*/ 0 h 1696"/>
              <a:gd name="T8" fmla="*/ 560 w 560"/>
              <a:gd name="T9" fmla="*/ 1696 h 16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0" h="1696">
                <a:moveTo>
                  <a:pt x="560" y="0"/>
                </a:moveTo>
                <a:lnTo>
                  <a:pt x="0" y="1696"/>
                </a:lnTo>
              </a:path>
            </a:pathLst>
          </a:custGeom>
          <a:noFill/>
          <a:ln w="28575">
            <a:solidFill>
              <a:srgbClr val="CC0099"/>
            </a:solidFill>
            <a:round/>
            <a:headEnd type="triangle" w="lg" len="lg"/>
            <a:tailEnd type="oval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889000" y="2882900"/>
            <a:ext cx="4318000" cy="3251200"/>
            <a:chOff x="560" y="1816"/>
            <a:chExt cx="2720" cy="2048"/>
          </a:xfrm>
        </p:grpSpPr>
        <p:sp>
          <p:nvSpPr>
            <p:cNvPr id="15385" name="Freeform 45"/>
            <p:cNvSpPr>
              <a:spLocks/>
            </p:cNvSpPr>
            <p:nvPr/>
          </p:nvSpPr>
          <p:spPr bwMode="auto">
            <a:xfrm>
              <a:off x="560" y="1816"/>
              <a:ext cx="2720" cy="2048"/>
            </a:xfrm>
            <a:custGeom>
              <a:avLst/>
              <a:gdLst>
                <a:gd name="T0" fmla="*/ 560 w 2720"/>
                <a:gd name="T1" fmla="*/ 384 h 2048"/>
                <a:gd name="T2" fmla="*/ 2720 w 2720"/>
                <a:gd name="T3" fmla="*/ 0 h 2048"/>
                <a:gd name="T4" fmla="*/ 2160 w 2720"/>
                <a:gd name="T5" fmla="*/ 1648 h 2048"/>
                <a:gd name="T6" fmla="*/ 0 w 2720"/>
                <a:gd name="T7" fmla="*/ 2048 h 2048"/>
                <a:gd name="T8" fmla="*/ 576 w 2720"/>
                <a:gd name="T9" fmla="*/ 352 h 20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0"/>
                <a:gd name="T16" fmla="*/ 0 h 2048"/>
                <a:gd name="T17" fmla="*/ 2720 w 2720"/>
                <a:gd name="T18" fmla="*/ 2048 h 20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0" h="2048">
                  <a:moveTo>
                    <a:pt x="560" y="384"/>
                  </a:moveTo>
                  <a:lnTo>
                    <a:pt x="2720" y="0"/>
                  </a:lnTo>
                  <a:lnTo>
                    <a:pt x="2160" y="1648"/>
                  </a:lnTo>
                  <a:lnTo>
                    <a:pt x="0" y="2048"/>
                  </a:lnTo>
                  <a:lnTo>
                    <a:pt x="576" y="352"/>
                  </a:lnTo>
                </a:path>
              </a:pathLst>
            </a:custGeom>
            <a:solidFill>
              <a:srgbClr val="FFFF00">
                <a:alpha val="39999"/>
              </a:srgbClr>
            </a:solidFill>
            <a:ln w="9525">
              <a:noFill/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86" name="Freeform 46"/>
            <p:cNvSpPr>
              <a:spLocks/>
            </p:cNvSpPr>
            <p:nvPr/>
          </p:nvSpPr>
          <p:spPr bwMode="auto">
            <a:xfrm>
              <a:off x="1136" y="1824"/>
              <a:ext cx="2128" cy="360"/>
            </a:xfrm>
            <a:custGeom>
              <a:avLst/>
              <a:gdLst>
                <a:gd name="T0" fmla="*/ 0 w 2128"/>
                <a:gd name="T1" fmla="*/ 360 h 360"/>
                <a:gd name="T2" fmla="*/ 2128 w 2128"/>
                <a:gd name="T3" fmla="*/ 0 h 360"/>
                <a:gd name="T4" fmla="*/ 0 60000 65536"/>
                <a:gd name="T5" fmla="*/ 0 60000 65536"/>
                <a:gd name="T6" fmla="*/ 0 w 2128"/>
                <a:gd name="T7" fmla="*/ 0 h 360"/>
                <a:gd name="T8" fmla="*/ 2128 w 2128"/>
                <a:gd name="T9" fmla="*/ 360 h 3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8" h="360">
                  <a:moveTo>
                    <a:pt x="0" y="360"/>
                  </a:moveTo>
                  <a:lnTo>
                    <a:pt x="2128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8235" name="Freeform 43"/>
          <p:cNvSpPr>
            <a:spLocks/>
          </p:cNvSpPr>
          <p:nvPr/>
        </p:nvSpPr>
        <p:spPr bwMode="auto">
          <a:xfrm>
            <a:off x="2133600" y="2819400"/>
            <a:ext cx="939800" cy="2667000"/>
          </a:xfrm>
          <a:custGeom>
            <a:avLst/>
            <a:gdLst>
              <a:gd name="T0" fmla="*/ 0 w 592"/>
              <a:gd name="T1" fmla="*/ 2667000 h 1680"/>
              <a:gd name="T2" fmla="*/ 939800 w 592"/>
              <a:gd name="T3" fmla="*/ 0 h 1680"/>
              <a:gd name="T4" fmla="*/ 0 60000 65536"/>
              <a:gd name="T5" fmla="*/ 0 60000 65536"/>
              <a:gd name="T6" fmla="*/ 0 w 592"/>
              <a:gd name="T7" fmla="*/ 0 h 1680"/>
              <a:gd name="T8" fmla="*/ 592 w 592"/>
              <a:gd name="T9" fmla="*/ 1680 h 16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92" h="1680">
                <a:moveTo>
                  <a:pt x="0" y="1680"/>
                </a:moveTo>
                <a:lnTo>
                  <a:pt x="592" y="0"/>
                </a:lnTo>
              </a:path>
            </a:pathLst>
          </a:custGeom>
          <a:noFill/>
          <a:ln w="28575">
            <a:solidFill>
              <a:srgbClr val="CC0099"/>
            </a:solidFill>
            <a:round/>
            <a:headEnd type="triangle" w="lg" len="lg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9" name="Номер слайда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4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4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4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5.55556E-6 L 0.23334 0.0111 " pathEditMode="relative" ptsTypes="AA">
                                      <p:cBhvr>
                                        <p:cTn id="26" dur="1000" fill="hold"/>
                                        <p:tgtEl>
                                          <p:spTgt spid="6482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4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C -0.01354 0.00255 -0.02795 0.00741 -0.04167 0.00741 L -0.25 0.00741 " pathEditMode="relative" ptsTypes="fAA">
                                      <p:cBhvr>
                                        <p:cTn id="33" dur="1000" fill="hold"/>
                                        <p:tgtEl>
                                          <p:spTgt spid="6482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8220" grpId="0" animBg="1"/>
      <p:bldP spid="648221" grpId="0" animBg="1"/>
      <p:bldP spid="648222" grpId="0" animBg="1"/>
      <p:bldP spid="648234" grpId="0"/>
      <p:bldP spid="648236" grpId="0" animBg="1"/>
      <p:bldP spid="648236" grpId="1" animBg="1"/>
      <p:bldP spid="648235" grpId="0" animBg="1"/>
      <p:bldP spid="64823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259884">
            <a:off x="303213" y="5180013"/>
            <a:ext cx="5105400" cy="1373187"/>
            <a:chOff x="816" y="2262"/>
            <a:chExt cx="3048" cy="1452"/>
          </a:xfrm>
        </p:grpSpPr>
        <p:sp>
          <p:nvSpPr>
            <p:cNvPr id="16433" name="Freeform 3"/>
            <p:cNvSpPr>
              <a:spLocks/>
            </p:cNvSpPr>
            <p:nvPr/>
          </p:nvSpPr>
          <p:spPr bwMode="auto">
            <a:xfrm>
              <a:off x="816" y="2264"/>
              <a:ext cx="3040" cy="1432"/>
            </a:xfrm>
            <a:custGeom>
              <a:avLst/>
              <a:gdLst>
                <a:gd name="T0" fmla="*/ 576 w 3040"/>
                <a:gd name="T1" fmla="*/ 472 h 1432"/>
                <a:gd name="T2" fmla="*/ 3040 w 3040"/>
                <a:gd name="T3" fmla="*/ 0 h 1432"/>
                <a:gd name="T4" fmla="*/ 2400 w 3040"/>
                <a:gd name="T5" fmla="*/ 1000 h 1432"/>
                <a:gd name="T6" fmla="*/ 0 w 3040"/>
                <a:gd name="T7" fmla="*/ 1432 h 1432"/>
                <a:gd name="T8" fmla="*/ 576 w 3040"/>
                <a:gd name="T9" fmla="*/ 472 h 14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0"/>
                <a:gd name="T16" fmla="*/ 0 h 1432"/>
                <a:gd name="T17" fmla="*/ 3040 w 3040"/>
                <a:gd name="T18" fmla="*/ 1432 h 14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0" h="1432">
                  <a:moveTo>
                    <a:pt x="576" y="472"/>
                  </a:moveTo>
                  <a:lnTo>
                    <a:pt x="3040" y="0"/>
                  </a:lnTo>
                  <a:lnTo>
                    <a:pt x="2400" y="1000"/>
                  </a:lnTo>
                  <a:lnTo>
                    <a:pt x="0" y="1432"/>
                  </a:lnTo>
                  <a:lnTo>
                    <a:pt x="576" y="472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40999"/>
                  </a:schemeClr>
                </a:gs>
                <a:gs pos="100000">
                  <a:srgbClr val="FF6699">
                    <a:alpha val="43999"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34" name="Freeform 4"/>
            <p:cNvSpPr>
              <a:spLocks/>
            </p:cNvSpPr>
            <p:nvPr/>
          </p:nvSpPr>
          <p:spPr bwMode="auto">
            <a:xfrm>
              <a:off x="816" y="2262"/>
              <a:ext cx="3048" cy="1452"/>
            </a:xfrm>
            <a:custGeom>
              <a:avLst/>
              <a:gdLst>
                <a:gd name="T0" fmla="*/ 0 w 3048"/>
                <a:gd name="T1" fmla="*/ 1434 h 1452"/>
                <a:gd name="T2" fmla="*/ 45 w 3048"/>
                <a:gd name="T3" fmla="*/ 1452 h 1452"/>
                <a:gd name="T4" fmla="*/ 2430 w 3048"/>
                <a:gd name="T5" fmla="*/ 1026 h 1452"/>
                <a:gd name="T6" fmla="*/ 2418 w 3048"/>
                <a:gd name="T7" fmla="*/ 1032 h 1452"/>
                <a:gd name="T8" fmla="*/ 3048 w 3048"/>
                <a:gd name="T9" fmla="*/ 36 h 1452"/>
                <a:gd name="T10" fmla="*/ 3042 w 3048"/>
                <a:gd name="T11" fmla="*/ 0 h 1452"/>
                <a:gd name="T12" fmla="*/ 2400 w 3048"/>
                <a:gd name="T13" fmla="*/ 996 h 1452"/>
                <a:gd name="T14" fmla="*/ 0 w 3048"/>
                <a:gd name="T15" fmla="*/ 1434 h 14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48"/>
                <a:gd name="T25" fmla="*/ 0 h 1452"/>
                <a:gd name="T26" fmla="*/ 3048 w 3048"/>
                <a:gd name="T27" fmla="*/ 1452 h 14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48" h="1452">
                  <a:moveTo>
                    <a:pt x="0" y="1434"/>
                  </a:moveTo>
                  <a:lnTo>
                    <a:pt x="45" y="1452"/>
                  </a:lnTo>
                  <a:lnTo>
                    <a:pt x="2430" y="1026"/>
                  </a:lnTo>
                  <a:lnTo>
                    <a:pt x="2418" y="1032"/>
                  </a:lnTo>
                  <a:lnTo>
                    <a:pt x="3048" y="36"/>
                  </a:lnTo>
                  <a:lnTo>
                    <a:pt x="3042" y="0"/>
                  </a:lnTo>
                  <a:lnTo>
                    <a:pt x="2400" y="996"/>
                  </a:lnTo>
                  <a:lnTo>
                    <a:pt x="0" y="14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6699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87" name="Freeform 5"/>
          <p:cNvSpPr>
            <a:spLocks/>
          </p:cNvSpPr>
          <p:nvPr/>
        </p:nvSpPr>
        <p:spPr bwMode="auto">
          <a:xfrm>
            <a:off x="1787525" y="2844800"/>
            <a:ext cx="3444875" cy="3276600"/>
          </a:xfrm>
          <a:custGeom>
            <a:avLst/>
            <a:gdLst>
              <a:gd name="T0" fmla="*/ 2247900 w 2170"/>
              <a:gd name="T1" fmla="*/ 668337 h 2064"/>
              <a:gd name="T2" fmla="*/ 1387475 w 2170"/>
              <a:gd name="T3" fmla="*/ 3276600 h 2064"/>
              <a:gd name="T4" fmla="*/ 2505075 w 2170"/>
              <a:gd name="T5" fmla="*/ 2667000 h 2064"/>
              <a:gd name="T6" fmla="*/ 3444875 w 2170"/>
              <a:gd name="T7" fmla="*/ 25400 h 2064"/>
              <a:gd name="T8" fmla="*/ 1133475 w 2170"/>
              <a:gd name="T9" fmla="*/ 0 h 2064"/>
              <a:gd name="T10" fmla="*/ 0 w 2170"/>
              <a:gd name="T11" fmla="*/ 620712 h 2064"/>
              <a:gd name="T12" fmla="*/ 2247900 w 2170"/>
              <a:gd name="T13" fmla="*/ 658812 h 20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70"/>
              <a:gd name="T22" fmla="*/ 0 h 2064"/>
              <a:gd name="T23" fmla="*/ 2170 w 2170"/>
              <a:gd name="T24" fmla="*/ 2064 h 20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70" h="2064">
                <a:moveTo>
                  <a:pt x="1416" y="421"/>
                </a:moveTo>
                <a:lnTo>
                  <a:pt x="874" y="2064"/>
                </a:lnTo>
                <a:lnTo>
                  <a:pt x="1578" y="1680"/>
                </a:lnTo>
                <a:lnTo>
                  <a:pt x="2170" y="16"/>
                </a:lnTo>
                <a:lnTo>
                  <a:pt x="714" y="0"/>
                </a:lnTo>
                <a:lnTo>
                  <a:pt x="0" y="391"/>
                </a:lnTo>
                <a:lnTo>
                  <a:pt x="1416" y="415"/>
                </a:lnTo>
              </a:path>
            </a:pathLst>
          </a:custGeom>
          <a:solidFill>
            <a:srgbClr val="00FFFF">
              <a:alpha val="1607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6388" name="Group 6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16425" name="Freeform 7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26" name="Freeform 8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27" name="Freeform 9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28" name="Freeform 10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29" name="Freeform 11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30" name="Freeform 12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31" name="Freeform 13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32" name="Freeform 14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0255" name="Text Box 15"/>
          <p:cNvSpPr txBox="1">
            <a:spLocks noChangeArrowheads="1"/>
          </p:cNvSpPr>
          <p:nvPr/>
        </p:nvSpPr>
        <p:spPr bwMode="auto">
          <a:xfrm>
            <a:off x="457200" y="152400"/>
            <a:ext cx="853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</a:t>
            </a:r>
            <a:r>
              <a:rPr 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№355</a:t>
            </a:r>
            <a:r>
              <a:rPr lang="ru-RU" sz="2400">
                <a:solidFill>
                  <a:schemeClr val="tx2"/>
                </a:solidFill>
              </a:rPr>
              <a:t>   Дан параллелепипед АВС</a:t>
            </a:r>
            <a:r>
              <a:rPr lang="en-US" sz="2400">
                <a:solidFill>
                  <a:schemeClr val="tx2"/>
                </a:solidFill>
              </a:rPr>
              <a:t>A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C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 </a:t>
            </a:r>
          </a:p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               Компланарны ли векторы?</a:t>
            </a:r>
          </a:p>
        </p:txBody>
      </p:sp>
      <p:sp>
        <p:nvSpPr>
          <p:cNvPr id="16390" name="Text Box 16"/>
          <p:cNvSpPr txBox="1">
            <a:spLocks noChangeArrowheads="1"/>
          </p:cNvSpPr>
          <p:nvPr/>
        </p:nvSpPr>
        <p:spPr bwMode="auto">
          <a:xfrm>
            <a:off x="1778000" y="51943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</a:p>
        </p:txBody>
      </p:sp>
      <p:sp>
        <p:nvSpPr>
          <p:cNvPr id="16391" name="Freeform 17"/>
          <p:cNvSpPr>
            <a:spLocks/>
          </p:cNvSpPr>
          <p:nvPr/>
        </p:nvSpPr>
        <p:spPr bwMode="auto">
          <a:xfrm>
            <a:off x="4038600" y="2870200"/>
            <a:ext cx="1168400" cy="635000"/>
          </a:xfrm>
          <a:custGeom>
            <a:avLst/>
            <a:gdLst>
              <a:gd name="T0" fmla="*/ 1168400 w 736"/>
              <a:gd name="T1" fmla="*/ 0 h 400"/>
              <a:gd name="T2" fmla="*/ 0 w 736"/>
              <a:gd name="T3" fmla="*/ 635000 h 400"/>
              <a:gd name="T4" fmla="*/ 0 60000 65536"/>
              <a:gd name="T5" fmla="*/ 0 60000 65536"/>
              <a:gd name="T6" fmla="*/ 0 w 736"/>
              <a:gd name="T7" fmla="*/ 0 h 400"/>
              <a:gd name="T8" fmla="*/ 736 w 736"/>
              <a:gd name="T9" fmla="*/ 400 h 4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6" h="400">
                <a:moveTo>
                  <a:pt x="736" y="0"/>
                </a:moveTo>
                <a:lnTo>
                  <a:pt x="0" y="40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2" name="Freeform 18"/>
          <p:cNvSpPr>
            <a:spLocks/>
          </p:cNvSpPr>
          <p:nvPr/>
        </p:nvSpPr>
        <p:spPr bwMode="auto">
          <a:xfrm>
            <a:off x="863600" y="2844800"/>
            <a:ext cx="2057400" cy="3302000"/>
          </a:xfrm>
          <a:custGeom>
            <a:avLst/>
            <a:gdLst>
              <a:gd name="T0" fmla="*/ 2057400 w 1296"/>
              <a:gd name="T1" fmla="*/ 0 h 2080"/>
              <a:gd name="T2" fmla="*/ 1219200 w 1296"/>
              <a:gd name="T3" fmla="*/ 2717799 h 2080"/>
              <a:gd name="T4" fmla="*/ 0 w 1296"/>
              <a:gd name="T5" fmla="*/ 3302000 h 2080"/>
              <a:gd name="T6" fmla="*/ 0 60000 65536"/>
              <a:gd name="T7" fmla="*/ 0 60000 65536"/>
              <a:gd name="T8" fmla="*/ 0 60000 65536"/>
              <a:gd name="T9" fmla="*/ 0 w 1296"/>
              <a:gd name="T10" fmla="*/ 0 h 2080"/>
              <a:gd name="T11" fmla="*/ 1296 w 1296"/>
              <a:gd name="T12" fmla="*/ 2080 h 20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2080">
                <a:moveTo>
                  <a:pt x="1296" y="0"/>
                </a:moveTo>
                <a:lnTo>
                  <a:pt x="768" y="1712"/>
                </a:lnTo>
                <a:lnTo>
                  <a:pt x="0" y="208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Freeform 19"/>
          <p:cNvSpPr>
            <a:spLocks/>
          </p:cNvSpPr>
          <p:nvPr/>
        </p:nvSpPr>
        <p:spPr bwMode="auto">
          <a:xfrm>
            <a:off x="2082800" y="5511800"/>
            <a:ext cx="2184400" cy="63500"/>
          </a:xfrm>
          <a:custGeom>
            <a:avLst/>
            <a:gdLst>
              <a:gd name="T0" fmla="*/ 0 w 1376"/>
              <a:gd name="T1" fmla="*/ 63500 h 40"/>
              <a:gd name="T2" fmla="*/ 2184400 w 1376"/>
              <a:gd name="T3" fmla="*/ 0 h 40"/>
              <a:gd name="T4" fmla="*/ 0 60000 65536"/>
              <a:gd name="T5" fmla="*/ 0 60000 65536"/>
              <a:gd name="T6" fmla="*/ 0 w 1376"/>
              <a:gd name="T7" fmla="*/ 0 h 40"/>
              <a:gd name="T8" fmla="*/ 1376 w 1376"/>
              <a:gd name="T9" fmla="*/ 40 h 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76" h="40">
                <a:moveTo>
                  <a:pt x="0" y="40"/>
                </a:moveTo>
                <a:lnTo>
                  <a:pt x="1376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4" name="Text Box 20"/>
          <p:cNvSpPr txBox="1">
            <a:spLocks noChangeArrowheads="1"/>
          </p:cNvSpPr>
          <p:nvPr/>
        </p:nvSpPr>
        <p:spPr bwMode="auto">
          <a:xfrm>
            <a:off x="482600" y="59563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</a:p>
        </p:txBody>
      </p:sp>
      <p:sp>
        <p:nvSpPr>
          <p:cNvPr id="16395" name="Text Box 21"/>
          <p:cNvSpPr txBox="1">
            <a:spLocks noChangeArrowheads="1"/>
          </p:cNvSpPr>
          <p:nvPr/>
        </p:nvSpPr>
        <p:spPr bwMode="auto">
          <a:xfrm>
            <a:off x="2616200" y="23749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16396" name="Text Box 22"/>
          <p:cNvSpPr txBox="1">
            <a:spLocks noChangeArrowheads="1"/>
          </p:cNvSpPr>
          <p:nvPr/>
        </p:nvSpPr>
        <p:spPr bwMode="auto">
          <a:xfrm>
            <a:off x="4953000" y="24511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16397" name="Text Box 23"/>
          <p:cNvSpPr txBox="1">
            <a:spLocks noChangeArrowheads="1"/>
          </p:cNvSpPr>
          <p:nvPr/>
        </p:nvSpPr>
        <p:spPr bwMode="auto">
          <a:xfrm>
            <a:off x="4079875" y="34417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16398" name="Text Box 24"/>
          <p:cNvSpPr txBox="1">
            <a:spLocks noChangeArrowheads="1"/>
          </p:cNvSpPr>
          <p:nvPr/>
        </p:nvSpPr>
        <p:spPr bwMode="auto">
          <a:xfrm>
            <a:off x="3149600" y="60325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16399" name="Text Box 25"/>
          <p:cNvSpPr txBox="1">
            <a:spLocks noChangeArrowheads="1"/>
          </p:cNvSpPr>
          <p:nvPr/>
        </p:nvSpPr>
        <p:spPr bwMode="auto">
          <a:xfrm>
            <a:off x="4421188" y="52705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</a:p>
        </p:txBody>
      </p:sp>
      <p:sp>
        <p:nvSpPr>
          <p:cNvPr id="16400" name="Freeform 26"/>
          <p:cNvSpPr>
            <a:spLocks/>
          </p:cNvSpPr>
          <p:nvPr/>
        </p:nvSpPr>
        <p:spPr bwMode="auto">
          <a:xfrm>
            <a:off x="884238" y="3475038"/>
            <a:ext cx="3151187" cy="2681287"/>
          </a:xfrm>
          <a:custGeom>
            <a:avLst/>
            <a:gdLst>
              <a:gd name="T0" fmla="*/ 2287587 w 1985"/>
              <a:gd name="T1" fmla="*/ 2646362 h 1689"/>
              <a:gd name="T2" fmla="*/ 0 w 1985"/>
              <a:gd name="T3" fmla="*/ 2681287 h 1689"/>
              <a:gd name="T4" fmla="*/ 903288 w 1985"/>
              <a:gd name="T5" fmla="*/ 0 h 1689"/>
              <a:gd name="T6" fmla="*/ 3151187 w 1985"/>
              <a:gd name="T7" fmla="*/ 19050 h 1689"/>
              <a:gd name="T8" fmla="*/ 2287587 w 1985"/>
              <a:gd name="T9" fmla="*/ 2646362 h 16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85"/>
              <a:gd name="T16" fmla="*/ 0 h 1689"/>
              <a:gd name="T17" fmla="*/ 1985 w 1985"/>
              <a:gd name="T18" fmla="*/ 1689 h 16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85" h="1689">
                <a:moveTo>
                  <a:pt x="1441" y="1667"/>
                </a:moveTo>
                <a:lnTo>
                  <a:pt x="0" y="1689"/>
                </a:lnTo>
                <a:lnTo>
                  <a:pt x="569" y="0"/>
                </a:lnTo>
                <a:lnTo>
                  <a:pt x="1985" y="12"/>
                </a:lnTo>
                <a:lnTo>
                  <a:pt x="1441" y="1667"/>
                </a:lnTo>
                <a:close/>
              </a:path>
            </a:pathLst>
          </a:custGeom>
          <a:solidFill>
            <a:srgbClr val="00FFFF">
              <a:alpha val="2705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1" name="Text Box 27"/>
          <p:cNvSpPr txBox="1">
            <a:spLocks noChangeArrowheads="1"/>
          </p:cNvSpPr>
          <p:nvPr/>
        </p:nvSpPr>
        <p:spPr bwMode="auto">
          <a:xfrm>
            <a:off x="1320800" y="30607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650268" name="Freeform 28"/>
          <p:cNvSpPr>
            <a:spLocks/>
          </p:cNvSpPr>
          <p:nvPr/>
        </p:nvSpPr>
        <p:spPr bwMode="auto">
          <a:xfrm>
            <a:off x="889000" y="6121400"/>
            <a:ext cx="2286000" cy="38100"/>
          </a:xfrm>
          <a:custGeom>
            <a:avLst/>
            <a:gdLst>
              <a:gd name="T0" fmla="*/ 2286000 w 1440"/>
              <a:gd name="T1" fmla="*/ 0 h 24"/>
              <a:gd name="T2" fmla="*/ 0 w 1440"/>
              <a:gd name="T3" fmla="*/ 38100 h 24"/>
              <a:gd name="T4" fmla="*/ 0 60000 65536"/>
              <a:gd name="T5" fmla="*/ 0 60000 65536"/>
              <a:gd name="T6" fmla="*/ 0 w 1440"/>
              <a:gd name="T7" fmla="*/ 0 h 24"/>
              <a:gd name="T8" fmla="*/ 1440 w 1440"/>
              <a:gd name="T9" fmla="*/ 24 h 2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0" h="24">
                <a:moveTo>
                  <a:pt x="1440" y="0"/>
                </a:moveTo>
                <a:lnTo>
                  <a:pt x="0" y="24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lg" len="lg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50269" name="Freeform 29"/>
          <p:cNvSpPr>
            <a:spLocks/>
          </p:cNvSpPr>
          <p:nvPr/>
        </p:nvSpPr>
        <p:spPr bwMode="auto">
          <a:xfrm>
            <a:off x="1752600" y="2895600"/>
            <a:ext cx="1193800" cy="584200"/>
          </a:xfrm>
          <a:custGeom>
            <a:avLst/>
            <a:gdLst>
              <a:gd name="T0" fmla="*/ 1193800 w 752"/>
              <a:gd name="T1" fmla="*/ 0 h 368"/>
              <a:gd name="T2" fmla="*/ 0 w 752"/>
              <a:gd name="T3" fmla="*/ 584200 h 368"/>
              <a:gd name="T4" fmla="*/ 0 w 752"/>
              <a:gd name="T5" fmla="*/ 584200 h 368"/>
              <a:gd name="T6" fmla="*/ 0 w 752"/>
              <a:gd name="T7" fmla="*/ 584200 h 368"/>
              <a:gd name="T8" fmla="*/ 0 60000 65536"/>
              <a:gd name="T9" fmla="*/ 0 60000 65536"/>
              <a:gd name="T10" fmla="*/ 0 60000 65536"/>
              <a:gd name="T11" fmla="*/ 0 60000 65536"/>
              <a:gd name="T12" fmla="*/ 0 w 752"/>
              <a:gd name="T13" fmla="*/ 0 h 368"/>
              <a:gd name="T14" fmla="*/ 752 w 752"/>
              <a:gd name="T15" fmla="*/ 368 h 3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52" h="368">
                <a:moveTo>
                  <a:pt x="752" y="0"/>
                </a:moveTo>
                <a:lnTo>
                  <a:pt x="0" y="368"/>
                </a:lnTo>
              </a:path>
            </a:pathLst>
          </a:custGeom>
          <a:noFill/>
          <a:ln w="28575">
            <a:solidFill>
              <a:srgbClr val="CC0099"/>
            </a:solidFill>
            <a:prstDash val="dash"/>
            <a:round/>
            <a:headEnd type="triangl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0270" name="Freeform 30"/>
          <p:cNvSpPr>
            <a:spLocks/>
          </p:cNvSpPr>
          <p:nvPr/>
        </p:nvSpPr>
        <p:spPr bwMode="auto">
          <a:xfrm>
            <a:off x="4292600" y="2857500"/>
            <a:ext cx="939800" cy="2667000"/>
          </a:xfrm>
          <a:custGeom>
            <a:avLst/>
            <a:gdLst>
              <a:gd name="T0" fmla="*/ 0 w 592"/>
              <a:gd name="T1" fmla="*/ 2667000 h 1680"/>
              <a:gd name="T2" fmla="*/ 939800 w 592"/>
              <a:gd name="T3" fmla="*/ 0 h 1680"/>
              <a:gd name="T4" fmla="*/ 0 60000 65536"/>
              <a:gd name="T5" fmla="*/ 0 60000 65536"/>
              <a:gd name="T6" fmla="*/ 0 w 592"/>
              <a:gd name="T7" fmla="*/ 0 h 1680"/>
              <a:gd name="T8" fmla="*/ 592 w 592"/>
              <a:gd name="T9" fmla="*/ 1680 h 16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92" h="1680">
                <a:moveTo>
                  <a:pt x="0" y="1680"/>
                </a:moveTo>
                <a:lnTo>
                  <a:pt x="592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oval" w="sm" len="sm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6405" name="Group 31"/>
          <p:cNvGrpSpPr>
            <a:grpSpLocks/>
          </p:cNvGrpSpPr>
          <p:nvPr/>
        </p:nvGrpSpPr>
        <p:grpSpPr bwMode="auto">
          <a:xfrm>
            <a:off x="304800" y="1371600"/>
            <a:ext cx="2362200" cy="457200"/>
            <a:chOff x="3408" y="2112"/>
            <a:chExt cx="1488" cy="288"/>
          </a:xfrm>
        </p:grpSpPr>
        <p:sp>
          <p:nvSpPr>
            <p:cNvPr id="16421" name="Text Box 32"/>
            <p:cNvSpPr txBox="1">
              <a:spLocks noChangeArrowheads="1"/>
            </p:cNvSpPr>
            <p:nvPr/>
          </p:nvSpPr>
          <p:spPr bwMode="auto">
            <a:xfrm>
              <a:off x="3408" y="2112"/>
              <a:ext cx="14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А</a:t>
              </a:r>
              <a:r>
                <a:rPr lang="en-US" sz="2400"/>
                <a:t>D</a:t>
              </a:r>
              <a:r>
                <a:rPr lang="ru-RU" sz="2400"/>
                <a:t>,  </a:t>
              </a:r>
              <a:r>
                <a:rPr lang="en-US" sz="2400"/>
                <a:t>CC</a:t>
              </a:r>
              <a:r>
                <a:rPr lang="en-US" sz="2400" baseline="-25000"/>
                <a:t>1</a:t>
              </a:r>
              <a:r>
                <a:rPr lang="ru-RU" sz="2400"/>
                <a:t>, А</a:t>
              </a:r>
              <a:r>
                <a:rPr lang="ru-RU" sz="2400" baseline="-25000"/>
                <a:t>1</a:t>
              </a:r>
              <a:r>
                <a:rPr lang="en-US" sz="2400"/>
                <a:t>B</a:t>
              </a:r>
              <a:r>
                <a:rPr lang="en-US" sz="2400" baseline="-25000"/>
                <a:t>1</a:t>
              </a:r>
              <a:endParaRPr lang="ru-RU" sz="2400"/>
            </a:p>
          </p:txBody>
        </p:sp>
        <p:sp>
          <p:nvSpPr>
            <p:cNvPr id="16422" name="Line 33"/>
            <p:cNvSpPr>
              <a:spLocks noChangeShapeType="1"/>
            </p:cNvSpPr>
            <p:nvPr/>
          </p:nvSpPr>
          <p:spPr bwMode="auto">
            <a:xfrm>
              <a:off x="3504" y="211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23" name="Line 34"/>
            <p:cNvSpPr>
              <a:spLocks noChangeShapeType="1"/>
            </p:cNvSpPr>
            <p:nvPr/>
          </p:nvSpPr>
          <p:spPr bwMode="auto">
            <a:xfrm>
              <a:off x="3984" y="211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24" name="Line 35"/>
            <p:cNvSpPr>
              <a:spLocks noChangeShapeType="1"/>
            </p:cNvSpPr>
            <p:nvPr/>
          </p:nvSpPr>
          <p:spPr bwMode="auto">
            <a:xfrm>
              <a:off x="4416" y="211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2590800" y="1295400"/>
            <a:ext cx="6477000" cy="1020763"/>
            <a:chOff x="1632" y="816"/>
            <a:chExt cx="4080" cy="643"/>
          </a:xfrm>
        </p:grpSpPr>
        <p:sp>
          <p:nvSpPr>
            <p:cNvPr id="16416" name="Text Box 37"/>
            <p:cNvSpPr txBox="1">
              <a:spLocks noChangeArrowheads="1"/>
            </p:cNvSpPr>
            <p:nvPr/>
          </p:nvSpPr>
          <p:spPr bwMode="auto">
            <a:xfrm>
              <a:off x="1632" y="826"/>
              <a:ext cx="4080" cy="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Векторы АВ, А</a:t>
              </a:r>
              <a:r>
                <a:rPr lang="en-US" sz="2400"/>
                <a:t>D</a:t>
              </a:r>
              <a:r>
                <a:rPr lang="ru-RU" sz="2400"/>
                <a:t> и АА</a:t>
              </a:r>
              <a:r>
                <a:rPr lang="ru-RU" sz="2400" baseline="-25000"/>
                <a:t>1</a:t>
              </a:r>
              <a:r>
                <a:rPr lang="ru-RU" sz="2400"/>
                <a:t> не компланарны, так </a:t>
              </a:r>
            </a:p>
            <a:p>
              <a:endParaRPr lang="ru-RU" sz="1200"/>
            </a:p>
            <a:p>
              <a:r>
                <a:rPr lang="ru-RU" sz="2400"/>
                <a:t>как вектор АА</a:t>
              </a:r>
              <a:r>
                <a:rPr lang="ru-RU" sz="2400" baseline="-25000"/>
                <a:t>1</a:t>
              </a:r>
              <a:r>
                <a:rPr lang="ru-RU" sz="2400"/>
                <a:t> не лежит в плоскости АВС.</a:t>
              </a:r>
            </a:p>
          </p:txBody>
        </p:sp>
        <p:sp>
          <p:nvSpPr>
            <p:cNvPr id="16417" name="Line 38"/>
            <p:cNvSpPr>
              <a:spLocks noChangeShapeType="1"/>
            </p:cNvSpPr>
            <p:nvPr/>
          </p:nvSpPr>
          <p:spPr bwMode="auto">
            <a:xfrm>
              <a:off x="2688" y="115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18" name="Line 39"/>
            <p:cNvSpPr>
              <a:spLocks noChangeShapeType="1"/>
            </p:cNvSpPr>
            <p:nvPr/>
          </p:nvSpPr>
          <p:spPr bwMode="auto">
            <a:xfrm>
              <a:off x="2496" y="81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19" name="Line 40"/>
            <p:cNvSpPr>
              <a:spLocks noChangeShapeType="1"/>
            </p:cNvSpPr>
            <p:nvPr/>
          </p:nvSpPr>
          <p:spPr bwMode="auto">
            <a:xfrm>
              <a:off x="2880" y="81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20" name="Line 41"/>
            <p:cNvSpPr>
              <a:spLocks noChangeShapeType="1"/>
            </p:cNvSpPr>
            <p:nvPr/>
          </p:nvSpPr>
          <p:spPr bwMode="auto">
            <a:xfrm>
              <a:off x="3360" y="81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0282" name="Freeform 42"/>
          <p:cNvSpPr>
            <a:spLocks/>
          </p:cNvSpPr>
          <p:nvPr/>
        </p:nvSpPr>
        <p:spPr bwMode="auto">
          <a:xfrm>
            <a:off x="1752600" y="2857500"/>
            <a:ext cx="1168400" cy="622300"/>
          </a:xfrm>
          <a:custGeom>
            <a:avLst/>
            <a:gdLst>
              <a:gd name="T0" fmla="*/ 1168400 w 736"/>
              <a:gd name="T1" fmla="*/ 0 h 392"/>
              <a:gd name="T2" fmla="*/ 50800 w 736"/>
              <a:gd name="T3" fmla="*/ 609600 h 392"/>
              <a:gd name="T4" fmla="*/ 0 w 736"/>
              <a:gd name="T5" fmla="*/ 622300 h 392"/>
              <a:gd name="T6" fmla="*/ 0 w 736"/>
              <a:gd name="T7" fmla="*/ 622300 h 392"/>
              <a:gd name="T8" fmla="*/ 0 60000 65536"/>
              <a:gd name="T9" fmla="*/ 0 60000 65536"/>
              <a:gd name="T10" fmla="*/ 0 60000 65536"/>
              <a:gd name="T11" fmla="*/ 0 60000 65536"/>
              <a:gd name="T12" fmla="*/ 0 w 736"/>
              <a:gd name="T13" fmla="*/ 0 h 392"/>
              <a:gd name="T14" fmla="*/ 736 w 736"/>
              <a:gd name="T15" fmla="*/ 392 h 3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6" h="392">
                <a:moveTo>
                  <a:pt x="736" y="0"/>
                </a:moveTo>
                <a:lnTo>
                  <a:pt x="32" y="384"/>
                </a:lnTo>
                <a:lnTo>
                  <a:pt x="0" y="392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0283" name="Freeform 43"/>
          <p:cNvSpPr>
            <a:spLocks/>
          </p:cNvSpPr>
          <p:nvPr/>
        </p:nvSpPr>
        <p:spPr bwMode="auto">
          <a:xfrm>
            <a:off x="4292600" y="2806700"/>
            <a:ext cx="914400" cy="2717800"/>
          </a:xfrm>
          <a:custGeom>
            <a:avLst/>
            <a:gdLst>
              <a:gd name="T0" fmla="*/ 0 w 576"/>
              <a:gd name="T1" fmla="*/ 2717800 h 1712"/>
              <a:gd name="T2" fmla="*/ 914400 w 576"/>
              <a:gd name="T3" fmla="*/ 0 h 1712"/>
              <a:gd name="T4" fmla="*/ 0 60000 65536"/>
              <a:gd name="T5" fmla="*/ 0 60000 65536"/>
              <a:gd name="T6" fmla="*/ 0 w 576"/>
              <a:gd name="T7" fmla="*/ 0 h 1712"/>
              <a:gd name="T8" fmla="*/ 576 w 576"/>
              <a:gd name="T9" fmla="*/ 1712 h 17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76" h="1712">
                <a:moveTo>
                  <a:pt x="0" y="1712"/>
                </a:moveTo>
                <a:lnTo>
                  <a:pt x="576" y="0"/>
                </a:lnTo>
              </a:path>
            </a:pathLst>
          </a:custGeom>
          <a:noFill/>
          <a:ln w="28575">
            <a:solidFill>
              <a:srgbClr val="CC0099"/>
            </a:solidFill>
            <a:round/>
            <a:headEnd type="oval" w="sm" len="sm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5257800" y="4267200"/>
            <a:ext cx="3581400" cy="822325"/>
            <a:chOff x="3504" y="2304"/>
            <a:chExt cx="2256" cy="518"/>
          </a:xfrm>
        </p:grpSpPr>
        <p:grpSp>
          <p:nvGrpSpPr>
            <p:cNvPr id="16410" name="Group 44"/>
            <p:cNvGrpSpPr>
              <a:grpSpLocks/>
            </p:cNvGrpSpPr>
            <p:nvPr/>
          </p:nvGrpSpPr>
          <p:grpSpPr bwMode="auto">
            <a:xfrm>
              <a:off x="4272" y="2304"/>
              <a:ext cx="1488" cy="288"/>
              <a:chOff x="3408" y="2112"/>
              <a:chExt cx="1488" cy="288"/>
            </a:xfrm>
          </p:grpSpPr>
          <p:sp>
            <p:nvSpPr>
              <p:cNvPr id="16412" name="Text Box 45"/>
              <p:cNvSpPr txBox="1">
                <a:spLocks noChangeArrowheads="1"/>
              </p:cNvSpPr>
              <p:nvPr/>
            </p:nvSpPr>
            <p:spPr bwMode="auto">
              <a:xfrm>
                <a:off x="3408" y="2112"/>
                <a:ext cx="14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2400"/>
                  <a:t> А</a:t>
                </a:r>
                <a:r>
                  <a:rPr lang="en-US" sz="2400"/>
                  <a:t>D</a:t>
                </a:r>
                <a:r>
                  <a:rPr lang="ru-RU" sz="2400"/>
                  <a:t>,  </a:t>
                </a:r>
                <a:r>
                  <a:rPr lang="en-US" sz="2400"/>
                  <a:t>CC</a:t>
                </a:r>
                <a:r>
                  <a:rPr lang="en-US" sz="2400" baseline="-25000"/>
                  <a:t>1</a:t>
                </a:r>
                <a:r>
                  <a:rPr lang="ru-RU" sz="2400"/>
                  <a:t>, А</a:t>
                </a:r>
                <a:r>
                  <a:rPr lang="ru-RU" sz="2400" baseline="-25000"/>
                  <a:t>1</a:t>
                </a:r>
                <a:r>
                  <a:rPr lang="en-US" sz="2400"/>
                  <a:t>B</a:t>
                </a:r>
                <a:r>
                  <a:rPr lang="en-US" sz="2400" baseline="-25000"/>
                  <a:t>1</a:t>
                </a:r>
                <a:endParaRPr lang="ru-RU" sz="2400"/>
              </a:p>
            </p:txBody>
          </p:sp>
          <p:sp>
            <p:nvSpPr>
              <p:cNvPr id="16413" name="Line 46"/>
              <p:cNvSpPr>
                <a:spLocks noChangeShapeType="1"/>
              </p:cNvSpPr>
              <p:nvPr/>
            </p:nvSpPr>
            <p:spPr bwMode="auto">
              <a:xfrm>
                <a:off x="3504" y="211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4" name="Line 47"/>
              <p:cNvSpPr>
                <a:spLocks noChangeShapeType="1"/>
              </p:cNvSpPr>
              <p:nvPr/>
            </p:nvSpPr>
            <p:spPr bwMode="auto">
              <a:xfrm>
                <a:off x="3984" y="211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5" name="Line 48"/>
              <p:cNvSpPr>
                <a:spLocks noChangeShapeType="1"/>
              </p:cNvSpPr>
              <p:nvPr/>
            </p:nvSpPr>
            <p:spPr bwMode="auto">
              <a:xfrm>
                <a:off x="4416" y="211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6411" name="Rectangle 49"/>
            <p:cNvSpPr>
              <a:spLocks noChangeArrowheads="1"/>
            </p:cNvSpPr>
            <p:nvPr/>
          </p:nvSpPr>
          <p:spPr bwMode="auto">
            <a:xfrm>
              <a:off x="3504" y="2304"/>
              <a:ext cx="1592" cy="51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Векторы</a:t>
              </a:r>
            </a:p>
            <a:p>
              <a:r>
                <a:rPr lang="ru-RU" sz="2400"/>
                <a:t>не компланарны</a:t>
              </a:r>
            </a:p>
          </p:txBody>
        </p:sp>
      </p:grpSp>
      <p:sp>
        <p:nvSpPr>
          <p:cNvPr id="51" name="Номер слайда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5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5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5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5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9.25926E-6 L -0.1 0.3926 " pathEditMode="relative" ptsTypes="AA">
                                      <p:cBhvr>
                                        <p:cTn id="22" dur="1000" fill="hold"/>
                                        <p:tgtEl>
                                          <p:spTgt spid="650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5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3889E-18 -7.40741E-7 L -0.37222 0.0963 " pathEditMode="relative" ptsTypes="AA">
                                      <p:cBhvr>
                                        <p:cTn id="29" dur="1000" fill="hold"/>
                                        <p:tgtEl>
                                          <p:spTgt spid="6502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0268" grpId="0" animBg="1"/>
      <p:bldP spid="650269" grpId="0" animBg="1"/>
      <p:bldP spid="650269" grpId="1" animBg="1"/>
      <p:bldP spid="650270" grpId="0" animBg="1"/>
      <p:bldP spid="650282" grpId="0" animBg="1"/>
      <p:bldP spid="650283" grpId="0" animBg="1"/>
      <p:bldP spid="650283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6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17439" name="Freeform 7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0" name="Freeform 8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1" name="Freeform 9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2" name="Freeform 10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3" name="Freeform 11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4" name="Freeform 12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5" name="Freeform 13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6" name="Freeform 14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32869" name="Text Box 37"/>
          <p:cNvSpPr txBox="1">
            <a:spLocks noChangeArrowheads="1"/>
          </p:cNvSpPr>
          <p:nvPr/>
        </p:nvSpPr>
        <p:spPr bwMode="auto">
          <a:xfrm>
            <a:off x="457200" y="4572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Любые два вектора компланарны.</a:t>
            </a:r>
          </a:p>
        </p:txBody>
      </p:sp>
      <p:sp>
        <p:nvSpPr>
          <p:cNvPr id="632870" name="Text Box 38"/>
          <p:cNvSpPr txBox="1">
            <a:spLocks noChangeArrowheads="1"/>
          </p:cNvSpPr>
          <p:nvPr/>
        </p:nvSpPr>
        <p:spPr bwMode="auto">
          <a:xfrm>
            <a:off x="457200" y="16764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Три вектора, среди которых имеются два коллинеарных, также компланарны.</a:t>
            </a:r>
          </a:p>
        </p:txBody>
      </p:sp>
      <p:grpSp>
        <p:nvGrpSpPr>
          <p:cNvPr id="3" name="Group 80"/>
          <p:cNvGrpSpPr>
            <a:grpSpLocks/>
          </p:cNvGrpSpPr>
          <p:nvPr/>
        </p:nvGrpSpPr>
        <p:grpSpPr bwMode="auto">
          <a:xfrm>
            <a:off x="533400" y="3432175"/>
            <a:ext cx="8305800" cy="2816225"/>
            <a:chOff x="336" y="2006"/>
            <a:chExt cx="5232" cy="1774"/>
          </a:xfrm>
        </p:grpSpPr>
        <p:sp>
          <p:nvSpPr>
            <p:cNvPr id="632871" name="Text Box 39"/>
            <p:cNvSpPr txBox="1">
              <a:spLocks noChangeArrowheads="1"/>
            </p:cNvSpPr>
            <p:nvPr/>
          </p:nvSpPr>
          <p:spPr bwMode="auto">
            <a:xfrm>
              <a:off x="336" y="2112"/>
              <a:ext cx="5088" cy="16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Если вектор       можно разложить по векторам </a:t>
              </a:r>
            </a:p>
            <a:p>
              <a:pPr>
                <a:defRPr/>
              </a:pP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и        , т.е. представить в виде  </a:t>
              </a:r>
              <a:endPara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defRPr/>
              </a:pPr>
              <a:endPara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где </a:t>
              </a: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x </a:t>
              </a: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и</a:t>
              </a: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y </a:t>
              </a: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– некоторые числа, то векторы      ,        и  </a:t>
              </a:r>
            </a:p>
            <a:p>
              <a:pPr>
                <a:defRPr/>
              </a:pP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компланарны.</a:t>
              </a:r>
            </a:p>
          </p:txBody>
        </p:sp>
        <p:grpSp>
          <p:nvGrpSpPr>
            <p:cNvPr id="17416" name="Group 41"/>
            <p:cNvGrpSpPr>
              <a:grpSpLocks/>
            </p:cNvGrpSpPr>
            <p:nvPr/>
          </p:nvGrpSpPr>
          <p:grpSpPr bwMode="auto">
            <a:xfrm>
              <a:off x="1536" y="2006"/>
              <a:ext cx="384" cy="442"/>
              <a:chOff x="4848" y="2544"/>
              <a:chExt cx="384" cy="442"/>
            </a:xfrm>
          </p:grpSpPr>
          <p:sp>
            <p:nvSpPr>
              <p:cNvPr id="632874" name="Text Box 42"/>
              <p:cNvSpPr txBox="1">
                <a:spLocks noChangeArrowheads="1"/>
              </p:cNvSpPr>
              <p:nvPr/>
            </p:nvSpPr>
            <p:spPr bwMode="auto">
              <a:xfrm>
                <a:off x="4848" y="2544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7438" name="Line 43"/>
              <p:cNvSpPr>
                <a:spLocks noChangeShapeType="1"/>
              </p:cNvSpPr>
              <p:nvPr/>
            </p:nvSpPr>
            <p:spPr bwMode="auto">
              <a:xfrm>
                <a:off x="4944" y="268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17" name="Group 49"/>
            <p:cNvGrpSpPr>
              <a:grpSpLocks/>
            </p:cNvGrpSpPr>
            <p:nvPr/>
          </p:nvGrpSpPr>
          <p:grpSpPr bwMode="auto">
            <a:xfrm>
              <a:off x="336" y="2438"/>
              <a:ext cx="384" cy="442"/>
              <a:chOff x="2544" y="2832"/>
              <a:chExt cx="384" cy="442"/>
            </a:xfrm>
          </p:grpSpPr>
          <p:sp>
            <p:nvSpPr>
              <p:cNvPr id="632882" name="Text Box 50"/>
              <p:cNvSpPr txBox="1">
                <a:spLocks noChangeArrowheads="1"/>
              </p:cNvSpPr>
              <p:nvPr/>
            </p:nvSpPr>
            <p:spPr bwMode="auto">
              <a:xfrm>
                <a:off x="2544" y="283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7436" name="Line 51"/>
              <p:cNvSpPr>
                <a:spLocks noChangeShapeType="1"/>
              </p:cNvSpPr>
              <p:nvPr/>
            </p:nvSpPr>
            <p:spPr bwMode="auto">
              <a:xfrm>
                <a:off x="2640" y="297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18" name="Group 58"/>
            <p:cNvGrpSpPr>
              <a:grpSpLocks/>
            </p:cNvGrpSpPr>
            <p:nvPr/>
          </p:nvGrpSpPr>
          <p:grpSpPr bwMode="auto">
            <a:xfrm>
              <a:off x="816" y="2448"/>
              <a:ext cx="384" cy="442"/>
              <a:chOff x="4368" y="2886"/>
              <a:chExt cx="384" cy="442"/>
            </a:xfrm>
          </p:grpSpPr>
          <p:sp>
            <p:nvSpPr>
              <p:cNvPr id="632885" name="Text Box 53"/>
              <p:cNvSpPr txBox="1">
                <a:spLocks noChangeArrowheads="1"/>
              </p:cNvSpPr>
              <p:nvPr/>
            </p:nvSpPr>
            <p:spPr bwMode="auto">
              <a:xfrm>
                <a:off x="4368" y="288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7434" name="Line 55"/>
              <p:cNvSpPr>
                <a:spLocks noChangeShapeType="1"/>
              </p:cNvSpPr>
              <p:nvPr/>
            </p:nvSpPr>
            <p:spPr bwMode="auto">
              <a:xfrm>
                <a:off x="4464" y="296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19" name="Group 65"/>
            <p:cNvGrpSpPr>
              <a:grpSpLocks/>
            </p:cNvGrpSpPr>
            <p:nvPr/>
          </p:nvGrpSpPr>
          <p:grpSpPr bwMode="auto">
            <a:xfrm>
              <a:off x="3648" y="2438"/>
              <a:ext cx="1776" cy="442"/>
              <a:chOff x="3696" y="2400"/>
              <a:chExt cx="1776" cy="442"/>
            </a:xfrm>
          </p:grpSpPr>
          <p:sp>
            <p:nvSpPr>
              <p:cNvPr id="632892" name="Text Box 60"/>
              <p:cNvSpPr txBox="1">
                <a:spLocks noChangeArrowheads="1"/>
              </p:cNvSpPr>
              <p:nvPr/>
            </p:nvSpPr>
            <p:spPr bwMode="auto">
              <a:xfrm>
                <a:off x="3696" y="2400"/>
                <a:ext cx="1776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= </a:t>
                </a: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xa + yb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7430" name="Line 61"/>
              <p:cNvSpPr>
                <a:spLocks noChangeShapeType="1"/>
              </p:cNvSpPr>
              <p:nvPr/>
            </p:nvSpPr>
            <p:spPr bwMode="auto">
              <a:xfrm>
                <a:off x="4512" y="254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1" name="Line 63"/>
              <p:cNvSpPr>
                <a:spLocks noChangeShapeType="1"/>
              </p:cNvSpPr>
              <p:nvPr/>
            </p:nvSpPr>
            <p:spPr bwMode="auto">
              <a:xfrm>
                <a:off x="5136" y="249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2" name="Line 64"/>
              <p:cNvSpPr>
                <a:spLocks noChangeShapeType="1"/>
              </p:cNvSpPr>
              <p:nvPr/>
            </p:nvSpPr>
            <p:spPr bwMode="auto">
              <a:xfrm>
                <a:off x="3840" y="254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20" name="Group 71"/>
            <p:cNvGrpSpPr>
              <a:grpSpLocks/>
            </p:cNvGrpSpPr>
            <p:nvPr/>
          </p:nvGrpSpPr>
          <p:grpSpPr bwMode="auto">
            <a:xfrm>
              <a:off x="4272" y="2880"/>
              <a:ext cx="384" cy="442"/>
              <a:chOff x="2544" y="2832"/>
              <a:chExt cx="384" cy="442"/>
            </a:xfrm>
          </p:grpSpPr>
          <p:sp>
            <p:nvSpPr>
              <p:cNvPr id="632904" name="Text Box 72"/>
              <p:cNvSpPr txBox="1">
                <a:spLocks noChangeArrowheads="1"/>
              </p:cNvSpPr>
              <p:nvPr/>
            </p:nvSpPr>
            <p:spPr bwMode="auto">
              <a:xfrm>
                <a:off x="2544" y="283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7428" name="Line 73"/>
              <p:cNvSpPr>
                <a:spLocks noChangeShapeType="1"/>
              </p:cNvSpPr>
              <p:nvPr/>
            </p:nvSpPr>
            <p:spPr bwMode="auto">
              <a:xfrm>
                <a:off x="2640" y="297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21" name="Group 74"/>
            <p:cNvGrpSpPr>
              <a:grpSpLocks/>
            </p:cNvGrpSpPr>
            <p:nvPr/>
          </p:nvGrpSpPr>
          <p:grpSpPr bwMode="auto">
            <a:xfrm>
              <a:off x="4608" y="2880"/>
              <a:ext cx="384" cy="442"/>
              <a:chOff x="4368" y="2886"/>
              <a:chExt cx="384" cy="442"/>
            </a:xfrm>
          </p:grpSpPr>
          <p:sp>
            <p:nvSpPr>
              <p:cNvPr id="632907" name="Text Box 75"/>
              <p:cNvSpPr txBox="1">
                <a:spLocks noChangeArrowheads="1"/>
              </p:cNvSpPr>
              <p:nvPr/>
            </p:nvSpPr>
            <p:spPr bwMode="auto">
              <a:xfrm>
                <a:off x="4368" y="288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7426" name="Line 76"/>
              <p:cNvSpPr>
                <a:spLocks noChangeShapeType="1"/>
              </p:cNvSpPr>
              <p:nvPr/>
            </p:nvSpPr>
            <p:spPr bwMode="auto">
              <a:xfrm>
                <a:off x="4464" y="296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22" name="Group 77"/>
            <p:cNvGrpSpPr>
              <a:grpSpLocks/>
            </p:cNvGrpSpPr>
            <p:nvPr/>
          </p:nvGrpSpPr>
          <p:grpSpPr bwMode="auto">
            <a:xfrm>
              <a:off x="5184" y="2880"/>
              <a:ext cx="384" cy="442"/>
              <a:chOff x="4848" y="2544"/>
              <a:chExt cx="384" cy="442"/>
            </a:xfrm>
          </p:grpSpPr>
          <p:sp>
            <p:nvSpPr>
              <p:cNvPr id="632910" name="Text Box 78"/>
              <p:cNvSpPr txBox="1">
                <a:spLocks noChangeArrowheads="1"/>
              </p:cNvSpPr>
              <p:nvPr/>
            </p:nvSpPr>
            <p:spPr bwMode="auto">
              <a:xfrm>
                <a:off x="4848" y="2544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7424" name="Line 79"/>
              <p:cNvSpPr>
                <a:spLocks noChangeShapeType="1"/>
              </p:cNvSpPr>
              <p:nvPr/>
            </p:nvSpPr>
            <p:spPr bwMode="auto">
              <a:xfrm>
                <a:off x="4944" y="268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32913" name="Text Box 81"/>
          <p:cNvSpPr txBox="1">
            <a:spLocks noChangeArrowheads="1"/>
          </p:cNvSpPr>
          <p:nvPr/>
        </p:nvSpPr>
        <p:spPr bwMode="auto">
          <a:xfrm>
            <a:off x="2438400" y="29718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Признак компланарности</a:t>
            </a:r>
          </a:p>
        </p:txBody>
      </p:sp>
      <p:sp>
        <p:nvSpPr>
          <p:cNvPr id="39" name="Номер слайда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2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2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632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869" grpId="0"/>
      <p:bldP spid="632870" grpId="0"/>
      <p:bldP spid="6329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015" name="Freeform 135"/>
          <p:cNvSpPr>
            <a:spLocks/>
          </p:cNvSpPr>
          <p:nvPr/>
        </p:nvSpPr>
        <p:spPr bwMode="auto">
          <a:xfrm>
            <a:off x="609600" y="3276600"/>
            <a:ext cx="914400" cy="762000"/>
          </a:xfrm>
          <a:custGeom>
            <a:avLst/>
            <a:gdLst>
              <a:gd name="T0" fmla="*/ 76200 w 576"/>
              <a:gd name="T1" fmla="*/ 762000 h 480"/>
              <a:gd name="T2" fmla="*/ 381000 w 576"/>
              <a:gd name="T3" fmla="*/ 0 h 480"/>
              <a:gd name="T4" fmla="*/ 914400 w 576"/>
              <a:gd name="T5" fmla="*/ 533400 h 480"/>
              <a:gd name="T6" fmla="*/ 0 w 576"/>
              <a:gd name="T7" fmla="*/ 762000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480"/>
              <a:gd name="T14" fmla="*/ 576 w 576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480">
                <a:moveTo>
                  <a:pt x="48" y="480"/>
                </a:moveTo>
                <a:lnTo>
                  <a:pt x="240" y="0"/>
                </a:lnTo>
                <a:lnTo>
                  <a:pt x="576" y="336"/>
                </a:lnTo>
                <a:lnTo>
                  <a:pt x="0" y="480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35016" name="Freeform 136"/>
          <p:cNvSpPr>
            <a:spLocks/>
          </p:cNvSpPr>
          <p:nvPr/>
        </p:nvSpPr>
        <p:spPr bwMode="auto">
          <a:xfrm>
            <a:off x="660400" y="1371600"/>
            <a:ext cx="3784600" cy="2717800"/>
          </a:xfrm>
          <a:custGeom>
            <a:avLst/>
            <a:gdLst>
              <a:gd name="T0" fmla="*/ 0 w 2384"/>
              <a:gd name="T1" fmla="*/ 2717800 h 1712"/>
              <a:gd name="T2" fmla="*/ 1193800 w 2384"/>
              <a:gd name="T3" fmla="*/ 0 h 1712"/>
              <a:gd name="T4" fmla="*/ 3784600 w 2384"/>
              <a:gd name="T5" fmla="*/ 1676400 h 1712"/>
              <a:gd name="T6" fmla="*/ 0 w 2384"/>
              <a:gd name="T7" fmla="*/ 2692400 h 1712"/>
              <a:gd name="T8" fmla="*/ 0 60000 65536"/>
              <a:gd name="T9" fmla="*/ 0 60000 65536"/>
              <a:gd name="T10" fmla="*/ 0 60000 65536"/>
              <a:gd name="T11" fmla="*/ 0 60000 65536"/>
              <a:gd name="T12" fmla="*/ 0 w 2384"/>
              <a:gd name="T13" fmla="*/ 0 h 1712"/>
              <a:gd name="T14" fmla="*/ 2384 w 2384"/>
              <a:gd name="T15" fmla="*/ 1712 h 17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84" h="1712">
                <a:moveTo>
                  <a:pt x="0" y="1712"/>
                </a:moveTo>
                <a:lnTo>
                  <a:pt x="752" y="0"/>
                </a:lnTo>
                <a:lnTo>
                  <a:pt x="2384" y="1056"/>
                </a:lnTo>
                <a:lnTo>
                  <a:pt x="0" y="1696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37"/>
          <p:cNvGrpSpPr>
            <a:grpSpLocks/>
          </p:cNvGrpSpPr>
          <p:nvPr/>
        </p:nvGrpSpPr>
        <p:grpSpPr bwMode="auto">
          <a:xfrm>
            <a:off x="685800" y="457200"/>
            <a:ext cx="4860925" cy="3603625"/>
            <a:chOff x="432" y="288"/>
            <a:chExt cx="3062" cy="2270"/>
          </a:xfrm>
        </p:grpSpPr>
        <p:sp>
          <p:nvSpPr>
            <p:cNvPr id="18522" name="Freeform 46"/>
            <p:cNvSpPr>
              <a:spLocks/>
            </p:cNvSpPr>
            <p:nvPr/>
          </p:nvSpPr>
          <p:spPr bwMode="auto">
            <a:xfrm>
              <a:off x="434" y="314"/>
              <a:ext cx="3056" cy="2241"/>
            </a:xfrm>
            <a:custGeom>
              <a:avLst/>
              <a:gdLst>
                <a:gd name="T0" fmla="*/ 2388 w 3034"/>
                <a:gd name="T1" fmla="*/ 1618 h 2241"/>
                <a:gd name="T2" fmla="*/ 0 w 3034"/>
                <a:gd name="T3" fmla="*/ 2241 h 2241"/>
                <a:gd name="T4" fmla="*/ 749 w 3034"/>
                <a:gd name="T5" fmla="*/ 538 h 2241"/>
                <a:gd name="T6" fmla="*/ 747 w 3034"/>
                <a:gd name="T7" fmla="*/ 556 h 2241"/>
                <a:gd name="T8" fmla="*/ 733 w 3034"/>
                <a:gd name="T9" fmla="*/ 554 h 2241"/>
                <a:gd name="T10" fmla="*/ 3056 w 3034"/>
                <a:gd name="T11" fmla="*/ 0 h 2241"/>
                <a:gd name="T12" fmla="*/ 2388 w 3034"/>
                <a:gd name="T13" fmla="*/ 1618 h 22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34"/>
                <a:gd name="T22" fmla="*/ 0 h 2241"/>
                <a:gd name="T23" fmla="*/ 3034 w 3034"/>
                <a:gd name="T24" fmla="*/ 2241 h 224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34" h="2241">
                  <a:moveTo>
                    <a:pt x="2371" y="1618"/>
                  </a:moveTo>
                  <a:lnTo>
                    <a:pt x="0" y="2241"/>
                  </a:lnTo>
                  <a:lnTo>
                    <a:pt x="744" y="538"/>
                  </a:lnTo>
                  <a:lnTo>
                    <a:pt x="742" y="556"/>
                  </a:lnTo>
                  <a:lnTo>
                    <a:pt x="728" y="554"/>
                  </a:lnTo>
                  <a:lnTo>
                    <a:pt x="3034" y="0"/>
                  </a:lnTo>
                  <a:lnTo>
                    <a:pt x="2371" y="161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ABFF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23" name="Freeform 47"/>
            <p:cNvSpPr>
              <a:spLocks/>
            </p:cNvSpPr>
            <p:nvPr/>
          </p:nvSpPr>
          <p:spPr bwMode="auto">
            <a:xfrm>
              <a:off x="432" y="288"/>
              <a:ext cx="3062" cy="2270"/>
            </a:xfrm>
            <a:custGeom>
              <a:avLst/>
              <a:gdLst>
                <a:gd name="T0" fmla="*/ 3062 w 3040"/>
                <a:gd name="T1" fmla="*/ 26 h 2270"/>
                <a:gd name="T2" fmla="*/ 3032 w 3040"/>
                <a:gd name="T3" fmla="*/ 0 h 2270"/>
                <a:gd name="T4" fmla="*/ 723 w 3040"/>
                <a:gd name="T5" fmla="*/ 551 h 2270"/>
                <a:gd name="T6" fmla="*/ 735 w 3040"/>
                <a:gd name="T7" fmla="*/ 541 h 2270"/>
                <a:gd name="T8" fmla="*/ 0 w 3040"/>
                <a:gd name="T9" fmla="*/ 2207 h 2270"/>
                <a:gd name="T10" fmla="*/ 1 w 3040"/>
                <a:gd name="T11" fmla="*/ 2270 h 2270"/>
                <a:gd name="T12" fmla="*/ 749 w 3040"/>
                <a:gd name="T13" fmla="*/ 574 h 2270"/>
                <a:gd name="T14" fmla="*/ 3062 w 3040"/>
                <a:gd name="T15" fmla="*/ 26 h 227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40"/>
                <a:gd name="T25" fmla="*/ 0 h 2270"/>
                <a:gd name="T26" fmla="*/ 3040 w 3040"/>
                <a:gd name="T27" fmla="*/ 2270 h 227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40" h="2270">
                  <a:moveTo>
                    <a:pt x="3040" y="26"/>
                  </a:moveTo>
                  <a:lnTo>
                    <a:pt x="3010" y="0"/>
                  </a:lnTo>
                  <a:lnTo>
                    <a:pt x="718" y="551"/>
                  </a:lnTo>
                  <a:lnTo>
                    <a:pt x="730" y="541"/>
                  </a:lnTo>
                  <a:lnTo>
                    <a:pt x="0" y="2207"/>
                  </a:lnTo>
                  <a:lnTo>
                    <a:pt x="1" y="2270"/>
                  </a:lnTo>
                  <a:lnTo>
                    <a:pt x="744" y="574"/>
                  </a:lnTo>
                  <a:lnTo>
                    <a:pt x="3040" y="26"/>
                  </a:lnTo>
                  <a:close/>
                </a:path>
              </a:pathLst>
            </a:custGeom>
            <a:solidFill>
              <a:srgbClr val="66FFFF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89"/>
          <p:cNvGrpSpPr>
            <a:grpSpLocks/>
          </p:cNvGrpSpPr>
          <p:nvPr/>
        </p:nvGrpSpPr>
        <p:grpSpPr bwMode="auto">
          <a:xfrm>
            <a:off x="609600" y="1362075"/>
            <a:ext cx="1247775" cy="2736850"/>
            <a:chOff x="1824" y="1482"/>
            <a:chExt cx="786" cy="1724"/>
          </a:xfrm>
        </p:grpSpPr>
        <p:sp>
          <p:nvSpPr>
            <p:cNvPr id="18520" name="Freeform 87"/>
            <p:cNvSpPr>
              <a:spLocks/>
            </p:cNvSpPr>
            <p:nvPr/>
          </p:nvSpPr>
          <p:spPr bwMode="auto">
            <a:xfrm>
              <a:off x="1851" y="1482"/>
              <a:ext cx="759" cy="1682"/>
            </a:xfrm>
            <a:custGeom>
              <a:avLst/>
              <a:gdLst>
                <a:gd name="T0" fmla="*/ 0 w 759"/>
                <a:gd name="T1" fmla="*/ 1682 h 1682"/>
                <a:gd name="T2" fmla="*/ 759 w 759"/>
                <a:gd name="T3" fmla="*/ 0 h 1682"/>
                <a:gd name="T4" fmla="*/ 0 60000 65536"/>
                <a:gd name="T5" fmla="*/ 0 60000 65536"/>
                <a:gd name="T6" fmla="*/ 0 w 759"/>
                <a:gd name="T7" fmla="*/ 0 h 1682"/>
                <a:gd name="T8" fmla="*/ 759 w 759"/>
                <a:gd name="T9" fmla="*/ 1682 h 16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59" h="1682">
                  <a:moveTo>
                    <a:pt x="0" y="1682"/>
                  </a:moveTo>
                  <a:lnTo>
                    <a:pt x="759" y="0"/>
                  </a:lnTo>
                </a:path>
              </a:pathLst>
            </a:custGeom>
            <a:solidFill>
              <a:schemeClr val="tx1"/>
            </a:solidFill>
            <a:ln w="3810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21" name="Oval 88"/>
            <p:cNvSpPr>
              <a:spLocks noChangeArrowheads="1"/>
            </p:cNvSpPr>
            <p:nvPr/>
          </p:nvSpPr>
          <p:spPr bwMode="auto">
            <a:xfrm rot="-3927454">
              <a:off x="1824" y="315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8438" name="Group 2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18512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3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4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5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6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7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8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9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8439" name="Group 24"/>
          <p:cNvGrpSpPr>
            <a:grpSpLocks/>
          </p:cNvGrpSpPr>
          <p:nvPr/>
        </p:nvGrpSpPr>
        <p:grpSpPr bwMode="auto">
          <a:xfrm>
            <a:off x="685800" y="152400"/>
            <a:ext cx="2819400" cy="701675"/>
            <a:chOff x="3696" y="2400"/>
            <a:chExt cx="1776" cy="442"/>
          </a:xfrm>
        </p:grpSpPr>
        <p:sp>
          <p:nvSpPr>
            <p:cNvPr id="634905" name="Text Box 25"/>
            <p:cNvSpPr txBox="1">
              <a:spLocks noChangeArrowheads="1"/>
            </p:cNvSpPr>
            <p:nvPr/>
          </p:nvSpPr>
          <p:spPr bwMode="auto">
            <a:xfrm>
              <a:off x="3696" y="2400"/>
              <a:ext cx="17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r>
                <a: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= </a:t>
              </a: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xa + yb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18509" name="Line 26"/>
            <p:cNvSpPr>
              <a:spLocks noChangeShapeType="1"/>
            </p:cNvSpPr>
            <p:nvPr/>
          </p:nvSpPr>
          <p:spPr bwMode="auto">
            <a:xfrm>
              <a:off x="4512" y="254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0" name="Line 27"/>
            <p:cNvSpPr>
              <a:spLocks noChangeShapeType="1"/>
            </p:cNvSpPr>
            <p:nvPr/>
          </p:nvSpPr>
          <p:spPr bwMode="auto">
            <a:xfrm>
              <a:off x="5136" y="249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1" name="Line 28"/>
            <p:cNvSpPr>
              <a:spLocks noChangeShapeType="1"/>
            </p:cNvSpPr>
            <p:nvPr/>
          </p:nvSpPr>
          <p:spPr bwMode="auto">
            <a:xfrm>
              <a:off x="3840" y="254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34918" name="Text Box 38"/>
          <p:cNvSpPr txBox="1">
            <a:spLocks noChangeArrowheads="1"/>
          </p:cNvSpPr>
          <p:nvPr/>
        </p:nvSpPr>
        <p:spPr bwMode="auto">
          <a:xfrm>
            <a:off x="1752600" y="1524000"/>
            <a:ext cx="3200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Докажем, что векторы компланарны.</a:t>
            </a:r>
          </a:p>
        </p:txBody>
      </p:sp>
      <p:grpSp>
        <p:nvGrpSpPr>
          <p:cNvPr id="18441" name="Group 75"/>
          <p:cNvGrpSpPr>
            <a:grpSpLocks/>
          </p:cNvGrpSpPr>
          <p:nvPr/>
        </p:nvGrpSpPr>
        <p:grpSpPr bwMode="auto">
          <a:xfrm>
            <a:off x="7391400" y="2667000"/>
            <a:ext cx="698500" cy="898525"/>
            <a:chOff x="960" y="2400"/>
            <a:chExt cx="440" cy="566"/>
          </a:xfrm>
        </p:grpSpPr>
        <p:grpSp>
          <p:nvGrpSpPr>
            <p:cNvPr id="18503" name="Group 32"/>
            <p:cNvGrpSpPr>
              <a:grpSpLocks/>
            </p:cNvGrpSpPr>
            <p:nvPr/>
          </p:nvGrpSpPr>
          <p:grpSpPr bwMode="auto">
            <a:xfrm>
              <a:off x="960" y="2400"/>
              <a:ext cx="384" cy="442"/>
              <a:chOff x="4368" y="2886"/>
              <a:chExt cx="384" cy="442"/>
            </a:xfrm>
          </p:grpSpPr>
          <p:sp>
            <p:nvSpPr>
              <p:cNvPr id="634913" name="Text Box 33"/>
              <p:cNvSpPr txBox="1">
                <a:spLocks noChangeArrowheads="1"/>
              </p:cNvSpPr>
              <p:nvPr/>
            </p:nvSpPr>
            <p:spPr bwMode="auto">
              <a:xfrm>
                <a:off x="4368" y="288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8507" name="Line 34"/>
              <p:cNvSpPr>
                <a:spLocks noChangeShapeType="1"/>
              </p:cNvSpPr>
              <p:nvPr/>
            </p:nvSpPr>
            <p:spPr bwMode="auto">
              <a:xfrm>
                <a:off x="4464" y="296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504" name="Freeform 73"/>
            <p:cNvSpPr>
              <a:spLocks/>
            </p:cNvSpPr>
            <p:nvPr/>
          </p:nvSpPr>
          <p:spPr bwMode="auto">
            <a:xfrm>
              <a:off x="1188" y="2448"/>
              <a:ext cx="212" cy="480"/>
            </a:xfrm>
            <a:custGeom>
              <a:avLst/>
              <a:gdLst>
                <a:gd name="T0" fmla="*/ 0 w 212"/>
                <a:gd name="T1" fmla="*/ 480 h 480"/>
                <a:gd name="T2" fmla="*/ 212 w 212"/>
                <a:gd name="T3" fmla="*/ 0 h 480"/>
                <a:gd name="T4" fmla="*/ 0 60000 65536"/>
                <a:gd name="T5" fmla="*/ 0 60000 65536"/>
                <a:gd name="T6" fmla="*/ 0 w 212"/>
                <a:gd name="T7" fmla="*/ 0 h 480"/>
                <a:gd name="T8" fmla="*/ 212 w 212"/>
                <a:gd name="T9" fmla="*/ 480 h 4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480">
                  <a:moveTo>
                    <a:pt x="0" y="480"/>
                  </a:moveTo>
                  <a:lnTo>
                    <a:pt x="212" y="0"/>
                  </a:lnTo>
                </a:path>
              </a:pathLst>
            </a:custGeom>
            <a:solidFill>
              <a:srgbClr val="0000FF"/>
            </a:solidFill>
            <a:ln w="3810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05" name="Oval 74"/>
            <p:cNvSpPr>
              <a:spLocks noChangeArrowheads="1"/>
            </p:cNvSpPr>
            <p:nvPr/>
          </p:nvSpPr>
          <p:spPr bwMode="auto">
            <a:xfrm rot="-3927454">
              <a:off x="1152" y="2918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" name="Group 95"/>
          <p:cNvGrpSpPr>
            <a:grpSpLocks/>
          </p:cNvGrpSpPr>
          <p:nvPr/>
        </p:nvGrpSpPr>
        <p:grpSpPr bwMode="auto">
          <a:xfrm>
            <a:off x="228600" y="2971800"/>
            <a:ext cx="774700" cy="1295400"/>
            <a:chOff x="480" y="2160"/>
            <a:chExt cx="488" cy="816"/>
          </a:xfrm>
        </p:grpSpPr>
        <p:grpSp>
          <p:nvGrpSpPr>
            <p:cNvPr id="18498" name="Group 68"/>
            <p:cNvGrpSpPr>
              <a:grpSpLocks/>
            </p:cNvGrpSpPr>
            <p:nvPr/>
          </p:nvGrpSpPr>
          <p:grpSpPr bwMode="auto">
            <a:xfrm>
              <a:off x="720" y="2352"/>
              <a:ext cx="248" cy="518"/>
              <a:chOff x="1824" y="2656"/>
              <a:chExt cx="248" cy="518"/>
            </a:xfrm>
          </p:grpSpPr>
          <p:sp>
            <p:nvSpPr>
              <p:cNvPr id="18501" name="Freeform 64"/>
              <p:cNvSpPr>
                <a:spLocks/>
              </p:cNvSpPr>
              <p:nvPr/>
            </p:nvSpPr>
            <p:spPr bwMode="auto">
              <a:xfrm>
                <a:off x="1851" y="2656"/>
                <a:ext cx="221" cy="476"/>
              </a:xfrm>
              <a:custGeom>
                <a:avLst/>
                <a:gdLst>
                  <a:gd name="T0" fmla="*/ 0 w 221"/>
                  <a:gd name="T1" fmla="*/ 476 h 476"/>
                  <a:gd name="T2" fmla="*/ 221 w 221"/>
                  <a:gd name="T3" fmla="*/ 0 h 476"/>
                  <a:gd name="T4" fmla="*/ 0 60000 65536"/>
                  <a:gd name="T5" fmla="*/ 0 60000 65536"/>
                  <a:gd name="T6" fmla="*/ 0 w 221"/>
                  <a:gd name="T7" fmla="*/ 0 h 476"/>
                  <a:gd name="T8" fmla="*/ 221 w 221"/>
                  <a:gd name="T9" fmla="*/ 476 h 47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21" h="476">
                    <a:moveTo>
                      <a:pt x="0" y="476"/>
                    </a:moveTo>
                    <a:lnTo>
                      <a:pt x="221" y="0"/>
                    </a:lnTo>
                  </a:path>
                </a:pathLst>
              </a:custGeom>
              <a:noFill/>
              <a:ln w="38100">
                <a:noFill/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502" name="Oval 65"/>
              <p:cNvSpPr>
                <a:spLocks noChangeArrowheads="1"/>
              </p:cNvSpPr>
              <p:nvPr/>
            </p:nvSpPr>
            <p:spPr bwMode="auto">
              <a:xfrm rot="-3927454">
                <a:off x="1824" y="3126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8499" name="Text Box 76"/>
            <p:cNvSpPr txBox="1">
              <a:spLocks noChangeArrowheads="1"/>
            </p:cNvSpPr>
            <p:nvPr/>
          </p:nvSpPr>
          <p:spPr bwMode="auto">
            <a:xfrm>
              <a:off x="480" y="2688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О</a:t>
              </a:r>
            </a:p>
          </p:txBody>
        </p:sp>
        <p:sp>
          <p:nvSpPr>
            <p:cNvPr id="18500" name="Text Box 78"/>
            <p:cNvSpPr txBox="1">
              <a:spLocks noChangeArrowheads="1"/>
            </p:cNvSpPr>
            <p:nvPr/>
          </p:nvSpPr>
          <p:spPr bwMode="auto">
            <a:xfrm>
              <a:off x="672" y="216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В</a:t>
              </a:r>
            </a:p>
          </p:txBody>
        </p:sp>
      </p:grpSp>
      <p:sp>
        <p:nvSpPr>
          <p:cNvPr id="634959" name="Text Box 79"/>
          <p:cNvSpPr txBox="1">
            <a:spLocks noChangeArrowheads="1"/>
          </p:cNvSpPr>
          <p:nvPr/>
        </p:nvSpPr>
        <p:spPr bwMode="auto">
          <a:xfrm>
            <a:off x="1524000" y="838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400"/>
              <a:t>В</a:t>
            </a:r>
            <a:r>
              <a:rPr lang="ru-RU" sz="2400" baseline="-25000"/>
              <a:t>1</a:t>
            </a:r>
            <a:endParaRPr lang="ru-RU" sz="2400"/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609600" y="2895600"/>
            <a:ext cx="4386263" cy="1219200"/>
            <a:chOff x="672" y="1824"/>
            <a:chExt cx="2763" cy="768"/>
          </a:xfrm>
        </p:grpSpPr>
        <p:sp>
          <p:nvSpPr>
            <p:cNvPr id="18494" name="Text Box 80"/>
            <p:cNvSpPr txBox="1">
              <a:spLocks noChangeArrowheads="1"/>
            </p:cNvSpPr>
            <p:nvPr/>
          </p:nvSpPr>
          <p:spPr bwMode="auto">
            <a:xfrm>
              <a:off x="3120" y="182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А</a:t>
              </a:r>
              <a:r>
                <a:rPr lang="ru-RU" sz="2400" baseline="-25000"/>
                <a:t>1</a:t>
              </a:r>
              <a:endParaRPr lang="ru-RU" sz="2400"/>
            </a:p>
          </p:txBody>
        </p:sp>
        <p:grpSp>
          <p:nvGrpSpPr>
            <p:cNvPr id="18495" name="Group 85"/>
            <p:cNvGrpSpPr>
              <a:grpSpLocks/>
            </p:cNvGrpSpPr>
            <p:nvPr/>
          </p:nvGrpSpPr>
          <p:grpSpPr bwMode="auto">
            <a:xfrm>
              <a:off x="672" y="1938"/>
              <a:ext cx="2436" cy="654"/>
              <a:chOff x="1824" y="2562"/>
              <a:chExt cx="2436" cy="654"/>
            </a:xfrm>
          </p:grpSpPr>
          <p:sp>
            <p:nvSpPr>
              <p:cNvPr id="18496" name="Freeform 82"/>
              <p:cNvSpPr>
                <a:spLocks/>
              </p:cNvSpPr>
              <p:nvPr/>
            </p:nvSpPr>
            <p:spPr bwMode="auto">
              <a:xfrm>
                <a:off x="1866" y="2562"/>
                <a:ext cx="2394" cy="618"/>
              </a:xfrm>
              <a:custGeom>
                <a:avLst/>
                <a:gdLst>
                  <a:gd name="T0" fmla="*/ 0 w 2394"/>
                  <a:gd name="T1" fmla="*/ 618 h 618"/>
                  <a:gd name="T2" fmla="*/ 2394 w 2394"/>
                  <a:gd name="T3" fmla="*/ 0 h 618"/>
                  <a:gd name="T4" fmla="*/ 0 60000 65536"/>
                  <a:gd name="T5" fmla="*/ 0 60000 65536"/>
                  <a:gd name="T6" fmla="*/ 0 w 2394"/>
                  <a:gd name="T7" fmla="*/ 0 h 618"/>
                  <a:gd name="T8" fmla="*/ 2394 w 2394"/>
                  <a:gd name="T9" fmla="*/ 618 h 61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394" h="618">
                    <a:moveTo>
                      <a:pt x="0" y="618"/>
                    </a:moveTo>
                    <a:lnTo>
                      <a:pt x="2394" y="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97" name="Oval 83"/>
              <p:cNvSpPr>
                <a:spLocks noChangeArrowheads="1"/>
              </p:cNvSpPr>
              <p:nvPr/>
            </p:nvSpPr>
            <p:spPr bwMode="auto">
              <a:xfrm>
                <a:off x="1824" y="3168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2" name="Group 96"/>
          <p:cNvGrpSpPr>
            <a:grpSpLocks/>
          </p:cNvGrpSpPr>
          <p:nvPr/>
        </p:nvGrpSpPr>
        <p:grpSpPr bwMode="auto">
          <a:xfrm>
            <a:off x="622300" y="3733800"/>
            <a:ext cx="1289050" cy="457200"/>
            <a:chOff x="728" y="2640"/>
            <a:chExt cx="812" cy="288"/>
          </a:xfrm>
        </p:grpSpPr>
        <p:sp>
          <p:nvSpPr>
            <p:cNvPr id="18490" name="Text Box 77"/>
            <p:cNvSpPr txBox="1">
              <a:spLocks noChangeArrowheads="1"/>
            </p:cNvSpPr>
            <p:nvPr/>
          </p:nvSpPr>
          <p:spPr bwMode="auto">
            <a:xfrm>
              <a:off x="1296" y="264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А</a:t>
              </a:r>
            </a:p>
          </p:txBody>
        </p:sp>
        <p:grpSp>
          <p:nvGrpSpPr>
            <p:cNvPr id="18491" name="Group 67"/>
            <p:cNvGrpSpPr>
              <a:grpSpLocks/>
            </p:cNvGrpSpPr>
            <p:nvPr/>
          </p:nvGrpSpPr>
          <p:grpSpPr bwMode="auto">
            <a:xfrm>
              <a:off x="728" y="2704"/>
              <a:ext cx="568" cy="176"/>
              <a:chOff x="2016" y="3424"/>
              <a:chExt cx="568" cy="176"/>
            </a:xfrm>
          </p:grpSpPr>
          <p:sp>
            <p:nvSpPr>
              <p:cNvPr id="18492" name="Freeform 49"/>
              <p:cNvSpPr>
                <a:spLocks/>
              </p:cNvSpPr>
              <p:nvPr/>
            </p:nvSpPr>
            <p:spPr bwMode="auto">
              <a:xfrm>
                <a:off x="2058" y="3424"/>
                <a:ext cx="526" cy="140"/>
              </a:xfrm>
              <a:custGeom>
                <a:avLst/>
                <a:gdLst>
                  <a:gd name="T0" fmla="*/ 0 w 526"/>
                  <a:gd name="T1" fmla="*/ 140 h 140"/>
                  <a:gd name="T2" fmla="*/ 526 w 526"/>
                  <a:gd name="T3" fmla="*/ 0 h 140"/>
                  <a:gd name="T4" fmla="*/ 0 60000 65536"/>
                  <a:gd name="T5" fmla="*/ 0 60000 65536"/>
                  <a:gd name="T6" fmla="*/ 0 w 526"/>
                  <a:gd name="T7" fmla="*/ 0 h 140"/>
                  <a:gd name="T8" fmla="*/ 526 w 526"/>
                  <a:gd name="T9" fmla="*/ 140 h 14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26" h="140">
                    <a:moveTo>
                      <a:pt x="0" y="140"/>
                    </a:moveTo>
                    <a:lnTo>
                      <a:pt x="526" y="0"/>
                    </a:lnTo>
                  </a:path>
                </a:pathLst>
              </a:custGeom>
              <a:noFill/>
              <a:ln w="38100">
                <a:noFill/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93" name="Oval 50"/>
              <p:cNvSpPr>
                <a:spLocks noChangeArrowheads="1"/>
              </p:cNvSpPr>
              <p:nvPr/>
            </p:nvSpPr>
            <p:spPr bwMode="auto">
              <a:xfrm>
                <a:off x="2016" y="3552"/>
                <a:ext cx="48" cy="48"/>
              </a:xfrm>
              <a:prstGeom prst="ellipse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4" name="Group 119"/>
          <p:cNvGrpSpPr>
            <a:grpSpLocks/>
          </p:cNvGrpSpPr>
          <p:nvPr/>
        </p:nvGrpSpPr>
        <p:grpSpPr bwMode="auto">
          <a:xfrm>
            <a:off x="698500" y="152400"/>
            <a:ext cx="5192713" cy="3886200"/>
            <a:chOff x="728" y="96"/>
            <a:chExt cx="3271" cy="2448"/>
          </a:xfrm>
        </p:grpSpPr>
        <p:sp>
          <p:nvSpPr>
            <p:cNvPr id="18488" name="Freeform 92"/>
            <p:cNvSpPr>
              <a:spLocks/>
            </p:cNvSpPr>
            <p:nvPr/>
          </p:nvSpPr>
          <p:spPr bwMode="auto">
            <a:xfrm>
              <a:off x="728" y="304"/>
              <a:ext cx="3040" cy="2240"/>
            </a:xfrm>
            <a:custGeom>
              <a:avLst/>
              <a:gdLst>
                <a:gd name="T0" fmla="*/ 0 w 3040"/>
                <a:gd name="T1" fmla="*/ 2240 h 2240"/>
                <a:gd name="T2" fmla="*/ 3040 w 3040"/>
                <a:gd name="T3" fmla="*/ 0 h 2240"/>
                <a:gd name="T4" fmla="*/ 0 60000 65536"/>
                <a:gd name="T5" fmla="*/ 0 60000 65536"/>
                <a:gd name="T6" fmla="*/ 0 w 3040"/>
                <a:gd name="T7" fmla="*/ 0 h 2240"/>
                <a:gd name="T8" fmla="*/ 3040 w 3040"/>
                <a:gd name="T9" fmla="*/ 2240 h 22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40" h="2240">
                  <a:moveTo>
                    <a:pt x="0" y="2240"/>
                  </a:moveTo>
                  <a:lnTo>
                    <a:pt x="3040" y="0"/>
                  </a:lnTo>
                </a:path>
              </a:pathLst>
            </a:custGeom>
            <a:solidFill>
              <a:schemeClr val="tx1"/>
            </a:solidFill>
            <a:ln w="38100">
              <a:solidFill>
                <a:srgbClr val="3333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9" name="Text Box 94"/>
            <p:cNvSpPr txBox="1">
              <a:spLocks noChangeArrowheads="1"/>
            </p:cNvSpPr>
            <p:nvPr/>
          </p:nvSpPr>
          <p:spPr bwMode="auto">
            <a:xfrm>
              <a:off x="3744" y="96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С</a:t>
              </a:r>
            </a:p>
          </p:txBody>
        </p:sp>
      </p:grpSp>
      <p:grpSp>
        <p:nvGrpSpPr>
          <p:cNvPr id="15" name="Group 99"/>
          <p:cNvGrpSpPr>
            <a:grpSpLocks/>
          </p:cNvGrpSpPr>
          <p:nvPr/>
        </p:nvGrpSpPr>
        <p:grpSpPr bwMode="auto">
          <a:xfrm>
            <a:off x="2590800" y="4953000"/>
            <a:ext cx="2057400" cy="457200"/>
            <a:chOff x="1776" y="3024"/>
            <a:chExt cx="1296" cy="288"/>
          </a:xfrm>
        </p:grpSpPr>
        <p:sp>
          <p:nvSpPr>
            <p:cNvPr id="18485" name="Text Box 16"/>
            <p:cNvSpPr txBox="1">
              <a:spLocks noChangeArrowheads="1"/>
            </p:cNvSpPr>
            <p:nvPr/>
          </p:nvSpPr>
          <p:spPr bwMode="auto">
            <a:xfrm>
              <a:off x="1776" y="3024"/>
              <a:ext cx="12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400"/>
                <a:t>ОВ</a:t>
              </a:r>
              <a:r>
                <a:rPr lang="ru-RU" sz="2400" baseline="-25000"/>
                <a:t>1</a:t>
              </a:r>
              <a:r>
                <a:rPr lang="ru-RU" sz="2400"/>
                <a:t> = у ОВ</a:t>
              </a:r>
            </a:p>
          </p:txBody>
        </p:sp>
        <p:sp>
          <p:nvSpPr>
            <p:cNvPr id="18486" name="Line 17"/>
            <p:cNvSpPr>
              <a:spLocks noChangeShapeType="1"/>
            </p:cNvSpPr>
            <p:nvPr/>
          </p:nvSpPr>
          <p:spPr bwMode="auto">
            <a:xfrm>
              <a:off x="192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7" name="Line 98"/>
            <p:cNvSpPr>
              <a:spLocks noChangeShapeType="1"/>
            </p:cNvSpPr>
            <p:nvPr/>
          </p:nvSpPr>
          <p:spPr bwMode="auto">
            <a:xfrm>
              <a:off x="2688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" name="Group 100"/>
          <p:cNvGrpSpPr>
            <a:grpSpLocks/>
          </p:cNvGrpSpPr>
          <p:nvPr/>
        </p:nvGrpSpPr>
        <p:grpSpPr bwMode="auto">
          <a:xfrm>
            <a:off x="304800" y="4953000"/>
            <a:ext cx="2057400" cy="457200"/>
            <a:chOff x="1776" y="3024"/>
            <a:chExt cx="1296" cy="288"/>
          </a:xfrm>
        </p:grpSpPr>
        <p:sp>
          <p:nvSpPr>
            <p:cNvPr id="18482" name="Text Box 101"/>
            <p:cNvSpPr txBox="1">
              <a:spLocks noChangeArrowheads="1"/>
            </p:cNvSpPr>
            <p:nvPr/>
          </p:nvSpPr>
          <p:spPr bwMode="auto">
            <a:xfrm>
              <a:off x="1776" y="3024"/>
              <a:ext cx="12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400"/>
                <a:t>ОА</a:t>
              </a:r>
              <a:r>
                <a:rPr lang="ru-RU" sz="2400" baseline="-25000"/>
                <a:t>1</a:t>
              </a:r>
              <a:r>
                <a:rPr lang="ru-RU" sz="2400"/>
                <a:t> = х ОА</a:t>
              </a:r>
            </a:p>
          </p:txBody>
        </p:sp>
        <p:sp>
          <p:nvSpPr>
            <p:cNvPr id="18483" name="Line 102"/>
            <p:cNvSpPr>
              <a:spLocks noChangeShapeType="1"/>
            </p:cNvSpPr>
            <p:nvPr/>
          </p:nvSpPr>
          <p:spPr bwMode="auto">
            <a:xfrm>
              <a:off x="192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4" name="Line 103"/>
            <p:cNvSpPr>
              <a:spLocks noChangeShapeType="1"/>
            </p:cNvSpPr>
            <p:nvPr/>
          </p:nvSpPr>
          <p:spPr bwMode="auto">
            <a:xfrm>
              <a:off x="2688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" name="Group 107"/>
          <p:cNvGrpSpPr>
            <a:grpSpLocks/>
          </p:cNvGrpSpPr>
          <p:nvPr/>
        </p:nvGrpSpPr>
        <p:grpSpPr bwMode="auto">
          <a:xfrm>
            <a:off x="304800" y="4419600"/>
            <a:ext cx="8534400" cy="457200"/>
            <a:chOff x="192" y="2784"/>
            <a:chExt cx="5376" cy="288"/>
          </a:xfrm>
        </p:grpSpPr>
        <p:sp>
          <p:nvSpPr>
            <p:cNvPr id="18479" name="Text Box 104"/>
            <p:cNvSpPr txBox="1">
              <a:spLocks noChangeArrowheads="1"/>
            </p:cNvSpPr>
            <p:nvPr/>
          </p:nvSpPr>
          <p:spPr bwMode="auto">
            <a:xfrm>
              <a:off x="192" y="2784"/>
              <a:ext cx="53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Векторы ОА и ОВ лежат в одной плоскости ОАВ.</a:t>
              </a:r>
            </a:p>
          </p:txBody>
        </p:sp>
        <p:sp>
          <p:nvSpPr>
            <p:cNvPr id="18480" name="Freeform 105"/>
            <p:cNvSpPr>
              <a:spLocks/>
            </p:cNvSpPr>
            <p:nvPr/>
          </p:nvSpPr>
          <p:spPr bwMode="auto">
            <a:xfrm>
              <a:off x="1064" y="2784"/>
              <a:ext cx="240" cy="1"/>
            </a:xfrm>
            <a:custGeom>
              <a:avLst/>
              <a:gdLst>
                <a:gd name="T0" fmla="*/ 0 w 240"/>
                <a:gd name="T1" fmla="*/ 0 h 1"/>
                <a:gd name="T2" fmla="*/ 240 w 240"/>
                <a:gd name="T3" fmla="*/ 0 h 1"/>
                <a:gd name="T4" fmla="*/ 0 60000 65536"/>
                <a:gd name="T5" fmla="*/ 0 60000 65536"/>
                <a:gd name="T6" fmla="*/ 0 w 240"/>
                <a:gd name="T7" fmla="*/ 0 h 1"/>
                <a:gd name="T8" fmla="*/ 240 w 24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1" name="Freeform 106"/>
            <p:cNvSpPr>
              <a:spLocks/>
            </p:cNvSpPr>
            <p:nvPr/>
          </p:nvSpPr>
          <p:spPr bwMode="auto">
            <a:xfrm>
              <a:off x="1584" y="2784"/>
              <a:ext cx="240" cy="1"/>
            </a:xfrm>
            <a:custGeom>
              <a:avLst/>
              <a:gdLst>
                <a:gd name="T0" fmla="*/ 0 w 240"/>
                <a:gd name="T1" fmla="*/ 0 h 1"/>
                <a:gd name="T2" fmla="*/ 240 w 240"/>
                <a:gd name="T3" fmla="*/ 0 h 1"/>
                <a:gd name="T4" fmla="*/ 0 60000 65536"/>
                <a:gd name="T5" fmla="*/ 0 60000 65536"/>
                <a:gd name="T6" fmla="*/ 0 w 240"/>
                <a:gd name="T7" fmla="*/ 0 h 1"/>
                <a:gd name="T8" fmla="*/ 240 w 24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8" name="Group 112"/>
          <p:cNvGrpSpPr>
            <a:grpSpLocks/>
          </p:cNvGrpSpPr>
          <p:nvPr/>
        </p:nvGrpSpPr>
        <p:grpSpPr bwMode="auto">
          <a:xfrm>
            <a:off x="304800" y="5410200"/>
            <a:ext cx="8534400" cy="457200"/>
            <a:chOff x="0" y="3456"/>
            <a:chExt cx="5376" cy="288"/>
          </a:xfrm>
        </p:grpSpPr>
        <p:sp>
          <p:nvSpPr>
            <p:cNvPr id="18476" name="Text Box 109"/>
            <p:cNvSpPr txBox="1">
              <a:spLocks noChangeArrowheads="1"/>
            </p:cNvSpPr>
            <p:nvPr/>
          </p:nvSpPr>
          <p:spPr bwMode="auto">
            <a:xfrm>
              <a:off x="0" y="3456"/>
              <a:ext cx="53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Векторы ОА</a:t>
              </a:r>
              <a:r>
                <a:rPr lang="ru-RU" sz="2400" baseline="-25000"/>
                <a:t>1</a:t>
              </a:r>
              <a:r>
                <a:rPr lang="ru-RU" sz="2400"/>
                <a:t> и ОВ</a:t>
              </a:r>
              <a:r>
                <a:rPr lang="ru-RU" sz="2400" baseline="-25000"/>
                <a:t>1</a:t>
              </a:r>
              <a:r>
                <a:rPr lang="ru-RU" sz="2400"/>
                <a:t> также лежат плоскости ОАВ.</a:t>
              </a:r>
            </a:p>
          </p:txBody>
        </p:sp>
        <p:sp>
          <p:nvSpPr>
            <p:cNvPr id="18477" name="Freeform 110"/>
            <p:cNvSpPr>
              <a:spLocks/>
            </p:cNvSpPr>
            <p:nvPr/>
          </p:nvSpPr>
          <p:spPr bwMode="auto">
            <a:xfrm>
              <a:off x="872" y="3456"/>
              <a:ext cx="240" cy="1"/>
            </a:xfrm>
            <a:custGeom>
              <a:avLst/>
              <a:gdLst>
                <a:gd name="T0" fmla="*/ 0 w 240"/>
                <a:gd name="T1" fmla="*/ 0 h 1"/>
                <a:gd name="T2" fmla="*/ 240 w 240"/>
                <a:gd name="T3" fmla="*/ 0 h 1"/>
                <a:gd name="T4" fmla="*/ 0 60000 65536"/>
                <a:gd name="T5" fmla="*/ 0 60000 65536"/>
                <a:gd name="T6" fmla="*/ 0 w 240"/>
                <a:gd name="T7" fmla="*/ 0 h 1"/>
                <a:gd name="T8" fmla="*/ 240 w 24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78" name="Freeform 111"/>
            <p:cNvSpPr>
              <a:spLocks/>
            </p:cNvSpPr>
            <p:nvPr/>
          </p:nvSpPr>
          <p:spPr bwMode="auto">
            <a:xfrm>
              <a:off x="1440" y="3456"/>
              <a:ext cx="240" cy="1"/>
            </a:xfrm>
            <a:custGeom>
              <a:avLst/>
              <a:gdLst>
                <a:gd name="T0" fmla="*/ 0 w 240"/>
                <a:gd name="T1" fmla="*/ 0 h 1"/>
                <a:gd name="T2" fmla="*/ 240 w 240"/>
                <a:gd name="T3" fmla="*/ 0 h 1"/>
                <a:gd name="T4" fmla="*/ 0 60000 65536"/>
                <a:gd name="T5" fmla="*/ 0 60000 65536"/>
                <a:gd name="T6" fmla="*/ 0 w 240"/>
                <a:gd name="T7" fmla="*/ 0 h 1"/>
                <a:gd name="T8" fmla="*/ 240 w 24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9" name="Group 118"/>
          <p:cNvGrpSpPr>
            <a:grpSpLocks/>
          </p:cNvGrpSpPr>
          <p:nvPr/>
        </p:nvGrpSpPr>
        <p:grpSpPr bwMode="auto">
          <a:xfrm>
            <a:off x="304800" y="5867400"/>
            <a:ext cx="8534400" cy="882650"/>
            <a:chOff x="192" y="3744"/>
            <a:chExt cx="5376" cy="556"/>
          </a:xfrm>
        </p:grpSpPr>
        <p:sp>
          <p:nvSpPr>
            <p:cNvPr id="18472" name="Text Box 114"/>
            <p:cNvSpPr txBox="1">
              <a:spLocks noChangeArrowheads="1"/>
            </p:cNvSpPr>
            <p:nvPr/>
          </p:nvSpPr>
          <p:spPr bwMode="auto">
            <a:xfrm>
              <a:off x="192" y="3744"/>
              <a:ext cx="5376" cy="5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А следовательно, и их сумма – вектор ОС = х ОА + у ОВ,  </a:t>
              </a:r>
            </a:p>
            <a:p>
              <a:endParaRPr lang="ru-RU" sz="400"/>
            </a:p>
            <a:p>
              <a:r>
                <a:rPr lang="ru-RU" sz="2400"/>
                <a:t>       равный вектору     .</a:t>
              </a:r>
            </a:p>
          </p:txBody>
        </p:sp>
        <p:sp>
          <p:nvSpPr>
            <p:cNvPr id="18473" name="Freeform 115"/>
            <p:cNvSpPr>
              <a:spLocks/>
            </p:cNvSpPr>
            <p:nvPr/>
          </p:nvSpPr>
          <p:spPr bwMode="auto">
            <a:xfrm>
              <a:off x="3744" y="3744"/>
              <a:ext cx="240" cy="1"/>
            </a:xfrm>
            <a:custGeom>
              <a:avLst/>
              <a:gdLst>
                <a:gd name="T0" fmla="*/ 0 w 240"/>
                <a:gd name="T1" fmla="*/ 0 h 1"/>
                <a:gd name="T2" fmla="*/ 240 w 240"/>
                <a:gd name="T3" fmla="*/ 0 h 1"/>
                <a:gd name="T4" fmla="*/ 0 60000 65536"/>
                <a:gd name="T5" fmla="*/ 0 60000 65536"/>
                <a:gd name="T6" fmla="*/ 0 w 240"/>
                <a:gd name="T7" fmla="*/ 0 h 1"/>
                <a:gd name="T8" fmla="*/ 240 w 24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74" name="Freeform 116"/>
            <p:cNvSpPr>
              <a:spLocks/>
            </p:cNvSpPr>
            <p:nvPr/>
          </p:nvSpPr>
          <p:spPr bwMode="auto">
            <a:xfrm>
              <a:off x="4416" y="3744"/>
              <a:ext cx="240" cy="1"/>
            </a:xfrm>
            <a:custGeom>
              <a:avLst/>
              <a:gdLst>
                <a:gd name="T0" fmla="*/ 0 w 240"/>
                <a:gd name="T1" fmla="*/ 0 h 1"/>
                <a:gd name="T2" fmla="*/ 240 w 240"/>
                <a:gd name="T3" fmla="*/ 0 h 1"/>
                <a:gd name="T4" fmla="*/ 0 60000 65536"/>
                <a:gd name="T5" fmla="*/ 0 60000 65536"/>
                <a:gd name="T6" fmla="*/ 0 w 240"/>
                <a:gd name="T7" fmla="*/ 0 h 1"/>
                <a:gd name="T8" fmla="*/ 240 w 24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75" name="Freeform 117"/>
            <p:cNvSpPr>
              <a:spLocks/>
            </p:cNvSpPr>
            <p:nvPr/>
          </p:nvSpPr>
          <p:spPr bwMode="auto">
            <a:xfrm>
              <a:off x="5088" y="3744"/>
              <a:ext cx="240" cy="1"/>
            </a:xfrm>
            <a:custGeom>
              <a:avLst/>
              <a:gdLst>
                <a:gd name="T0" fmla="*/ 0 w 240"/>
                <a:gd name="T1" fmla="*/ 0 h 1"/>
                <a:gd name="T2" fmla="*/ 240 w 240"/>
                <a:gd name="T3" fmla="*/ 0 h 1"/>
                <a:gd name="T4" fmla="*/ 0 60000 65536"/>
                <a:gd name="T5" fmla="*/ 0 60000 65536"/>
                <a:gd name="T6" fmla="*/ 0 w 240"/>
                <a:gd name="T7" fmla="*/ 0 h 1"/>
                <a:gd name="T8" fmla="*/ 240 w 24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8452" name="Group 129"/>
          <p:cNvGrpSpPr>
            <a:grpSpLocks/>
          </p:cNvGrpSpPr>
          <p:nvPr/>
        </p:nvGrpSpPr>
        <p:grpSpPr bwMode="auto">
          <a:xfrm>
            <a:off x="3886200" y="685800"/>
            <a:ext cx="4826000" cy="3556000"/>
            <a:chOff x="2064" y="1600"/>
            <a:chExt cx="3040" cy="2240"/>
          </a:xfrm>
        </p:grpSpPr>
        <p:sp>
          <p:nvSpPr>
            <p:cNvPr id="18468" name="Freeform 121"/>
            <p:cNvSpPr>
              <a:spLocks/>
            </p:cNvSpPr>
            <p:nvPr/>
          </p:nvSpPr>
          <p:spPr bwMode="auto">
            <a:xfrm>
              <a:off x="2064" y="1600"/>
              <a:ext cx="3040" cy="2240"/>
            </a:xfrm>
            <a:custGeom>
              <a:avLst/>
              <a:gdLst>
                <a:gd name="T0" fmla="*/ 0 w 3040"/>
                <a:gd name="T1" fmla="*/ 2240 h 2240"/>
                <a:gd name="T2" fmla="*/ 3040 w 3040"/>
                <a:gd name="T3" fmla="*/ 0 h 2240"/>
                <a:gd name="T4" fmla="*/ 0 60000 65536"/>
                <a:gd name="T5" fmla="*/ 0 60000 65536"/>
                <a:gd name="T6" fmla="*/ 0 w 3040"/>
                <a:gd name="T7" fmla="*/ 0 h 2240"/>
                <a:gd name="T8" fmla="*/ 3040 w 3040"/>
                <a:gd name="T9" fmla="*/ 2240 h 22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40" h="2240">
                  <a:moveTo>
                    <a:pt x="0" y="2240"/>
                  </a:moveTo>
                  <a:lnTo>
                    <a:pt x="3040" y="0"/>
                  </a:lnTo>
                </a:path>
              </a:pathLst>
            </a:custGeom>
            <a:solidFill>
              <a:schemeClr val="tx1"/>
            </a:solidFill>
            <a:ln w="38100">
              <a:solidFill>
                <a:srgbClr val="3333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469" name="Group 124"/>
            <p:cNvGrpSpPr>
              <a:grpSpLocks/>
            </p:cNvGrpSpPr>
            <p:nvPr/>
          </p:nvGrpSpPr>
          <p:grpSpPr bwMode="auto">
            <a:xfrm>
              <a:off x="3456" y="2688"/>
              <a:ext cx="384" cy="442"/>
              <a:chOff x="4848" y="2544"/>
              <a:chExt cx="384" cy="442"/>
            </a:xfrm>
          </p:grpSpPr>
          <p:sp>
            <p:nvSpPr>
              <p:cNvPr id="635005" name="Text Box 125"/>
              <p:cNvSpPr txBox="1">
                <a:spLocks noChangeArrowheads="1"/>
              </p:cNvSpPr>
              <p:nvPr/>
            </p:nvSpPr>
            <p:spPr bwMode="auto">
              <a:xfrm>
                <a:off x="4848" y="2544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8471" name="Line 126"/>
              <p:cNvSpPr>
                <a:spLocks noChangeShapeType="1"/>
              </p:cNvSpPr>
              <p:nvPr/>
            </p:nvSpPr>
            <p:spPr bwMode="auto">
              <a:xfrm>
                <a:off x="4944" y="268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2" name="Group 132"/>
          <p:cNvGrpSpPr>
            <a:grpSpLocks/>
          </p:cNvGrpSpPr>
          <p:nvPr/>
        </p:nvGrpSpPr>
        <p:grpSpPr bwMode="auto">
          <a:xfrm>
            <a:off x="3124200" y="6096000"/>
            <a:ext cx="609600" cy="701675"/>
            <a:chOff x="4848" y="2544"/>
            <a:chExt cx="384" cy="442"/>
          </a:xfrm>
        </p:grpSpPr>
        <p:sp>
          <p:nvSpPr>
            <p:cNvPr id="635013" name="Text Box 133"/>
            <p:cNvSpPr txBox="1">
              <a:spLocks noChangeArrowheads="1"/>
            </p:cNvSpPr>
            <p:nvPr/>
          </p:nvSpPr>
          <p:spPr bwMode="auto">
            <a:xfrm>
              <a:off x="4848" y="2544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18467" name="Line 134"/>
            <p:cNvSpPr>
              <a:spLocks noChangeShapeType="1"/>
            </p:cNvSpPr>
            <p:nvPr/>
          </p:nvSpPr>
          <p:spPr bwMode="auto">
            <a:xfrm>
              <a:off x="4944" y="268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" name="Group 147"/>
          <p:cNvGrpSpPr>
            <a:grpSpLocks/>
          </p:cNvGrpSpPr>
          <p:nvPr/>
        </p:nvGrpSpPr>
        <p:grpSpPr bwMode="auto">
          <a:xfrm>
            <a:off x="7696200" y="2743200"/>
            <a:ext cx="393700" cy="822325"/>
            <a:chOff x="4992" y="1728"/>
            <a:chExt cx="248" cy="518"/>
          </a:xfrm>
        </p:grpSpPr>
        <p:sp>
          <p:nvSpPr>
            <p:cNvPr id="18464" name="Freeform 145"/>
            <p:cNvSpPr>
              <a:spLocks/>
            </p:cNvSpPr>
            <p:nvPr/>
          </p:nvSpPr>
          <p:spPr bwMode="auto">
            <a:xfrm>
              <a:off x="5028" y="1728"/>
              <a:ext cx="212" cy="480"/>
            </a:xfrm>
            <a:custGeom>
              <a:avLst/>
              <a:gdLst>
                <a:gd name="T0" fmla="*/ 0 w 212"/>
                <a:gd name="T1" fmla="*/ 480 h 480"/>
                <a:gd name="T2" fmla="*/ 212 w 212"/>
                <a:gd name="T3" fmla="*/ 0 h 480"/>
                <a:gd name="T4" fmla="*/ 0 60000 65536"/>
                <a:gd name="T5" fmla="*/ 0 60000 65536"/>
                <a:gd name="T6" fmla="*/ 0 w 212"/>
                <a:gd name="T7" fmla="*/ 0 h 480"/>
                <a:gd name="T8" fmla="*/ 212 w 212"/>
                <a:gd name="T9" fmla="*/ 480 h 4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480">
                  <a:moveTo>
                    <a:pt x="0" y="480"/>
                  </a:moveTo>
                  <a:lnTo>
                    <a:pt x="212" y="0"/>
                  </a:lnTo>
                </a:path>
              </a:pathLst>
            </a:custGeom>
            <a:solidFill>
              <a:srgbClr val="0000FF"/>
            </a:solidFill>
            <a:ln w="3810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65" name="Oval 146"/>
            <p:cNvSpPr>
              <a:spLocks noChangeArrowheads="1"/>
            </p:cNvSpPr>
            <p:nvPr/>
          </p:nvSpPr>
          <p:spPr bwMode="auto">
            <a:xfrm rot="-3927454">
              <a:off x="4992" y="2198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8455" name="Group 51"/>
          <p:cNvGrpSpPr>
            <a:grpSpLocks/>
          </p:cNvGrpSpPr>
          <p:nvPr/>
        </p:nvGrpSpPr>
        <p:grpSpPr bwMode="auto">
          <a:xfrm>
            <a:off x="6172200" y="457200"/>
            <a:ext cx="609600" cy="701675"/>
            <a:chOff x="2544" y="2832"/>
            <a:chExt cx="384" cy="442"/>
          </a:xfrm>
        </p:grpSpPr>
        <p:sp>
          <p:nvSpPr>
            <p:cNvPr id="634932" name="Text Box 52"/>
            <p:cNvSpPr txBox="1">
              <a:spLocks noChangeArrowheads="1"/>
            </p:cNvSpPr>
            <p:nvPr/>
          </p:nvSpPr>
          <p:spPr bwMode="auto">
            <a:xfrm>
              <a:off x="2544" y="2832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18463" name="Line 53"/>
            <p:cNvSpPr>
              <a:spLocks noChangeShapeType="1"/>
            </p:cNvSpPr>
            <p:nvPr/>
          </p:nvSpPr>
          <p:spPr bwMode="auto">
            <a:xfrm>
              <a:off x="2640" y="29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" name="Group 69"/>
          <p:cNvGrpSpPr>
            <a:grpSpLocks/>
          </p:cNvGrpSpPr>
          <p:nvPr/>
        </p:nvGrpSpPr>
        <p:grpSpPr bwMode="auto">
          <a:xfrm>
            <a:off x="5943600" y="457200"/>
            <a:ext cx="901700" cy="279400"/>
            <a:chOff x="2016" y="3424"/>
            <a:chExt cx="568" cy="176"/>
          </a:xfrm>
        </p:grpSpPr>
        <p:sp>
          <p:nvSpPr>
            <p:cNvPr id="18460" name="Freeform 70"/>
            <p:cNvSpPr>
              <a:spLocks/>
            </p:cNvSpPr>
            <p:nvPr/>
          </p:nvSpPr>
          <p:spPr bwMode="auto">
            <a:xfrm>
              <a:off x="2058" y="3424"/>
              <a:ext cx="526" cy="140"/>
            </a:xfrm>
            <a:custGeom>
              <a:avLst/>
              <a:gdLst>
                <a:gd name="T0" fmla="*/ 0 w 526"/>
                <a:gd name="T1" fmla="*/ 140 h 140"/>
                <a:gd name="T2" fmla="*/ 526 w 526"/>
                <a:gd name="T3" fmla="*/ 0 h 140"/>
                <a:gd name="T4" fmla="*/ 0 60000 65536"/>
                <a:gd name="T5" fmla="*/ 0 60000 65536"/>
                <a:gd name="T6" fmla="*/ 0 w 526"/>
                <a:gd name="T7" fmla="*/ 0 h 140"/>
                <a:gd name="T8" fmla="*/ 526 w 526"/>
                <a:gd name="T9" fmla="*/ 140 h 1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6" h="140">
                  <a:moveTo>
                    <a:pt x="0" y="140"/>
                  </a:moveTo>
                  <a:lnTo>
                    <a:pt x="526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61" name="Oval 71"/>
            <p:cNvSpPr>
              <a:spLocks noChangeArrowheads="1"/>
            </p:cNvSpPr>
            <p:nvPr/>
          </p:nvSpPr>
          <p:spPr bwMode="auto">
            <a:xfrm>
              <a:off x="2016" y="3552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8457" name="Group 138"/>
          <p:cNvGrpSpPr>
            <a:grpSpLocks/>
          </p:cNvGrpSpPr>
          <p:nvPr/>
        </p:nvGrpSpPr>
        <p:grpSpPr bwMode="auto">
          <a:xfrm>
            <a:off x="5943600" y="457200"/>
            <a:ext cx="901700" cy="279400"/>
            <a:chOff x="2016" y="3424"/>
            <a:chExt cx="568" cy="176"/>
          </a:xfrm>
        </p:grpSpPr>
        <p:sp>
          <p:nvSpPr>
            <p:cNvPr id="18458" name="Freeform 139"/>
            <p:cNvSpPr>
              <a:spLocks/>
            </p:cNvSpPr>
            <p:nvPr/>
          </p:nvSpPr>
          <p:spPr bwMode="auto">
            <a:xfrm>
              <a:off x="2058" y="3424"/>
              <a:ext cx="526" cy="140"/>
            </a:xfrm>
            <a:custGeom>
              <a:avLst/>
              <a:gdLst>
                <a:gd name="T0" fmla="*/ 0 w 526"/>
                <a:gd name="T1" fmla="*/ 140 h 140"/>
                <a:gd name="T2" fmla="*/ 526 w 526"/>
                <a:gd name="T3" fmla="*/ 0 h 140"/>
                <a:gd name="T4" fmla="*/ 0 60000 65536"/>
                <a:gd name="T5" fmla="*/ 0 60000 65536"/>
                <a:gd name="T6" fmla="*/ 0 w 526"/>
                <a:gd name="T7" fmla="*/ 0 h 140"/>
                <a:gd name="T8" fmla="*/ 526 w 526"/>
                <a:gd name="T9" fmla="*/ 140 h 1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6" h="140">
                  <a:moveTo>
                    <a:pt x="0" y="140"/>
                  </a:moveTo>
                  <a:lnTo>
                    <a:pt x="526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9" name="Oval 140"/>
            <p:cNvSpPr>
              <a:spLocks noChangeArrowheads="1"/>
            </p:cNvSpPr>
            <p:nvPr/>
          </p:nvSpPr>
          <p:spPr bwMode="auto">
            <a:xfrm>
              <a:off x="2016" y="3552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" name="Номер слайда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2.59259E-6 L -0.77499 0.07778 " pathEditMode="relative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96296E-6 L -0.58333 0.48889 " pathEditMode="relative" ptsTypes="AA">
                                      <p:cBhvr>
                                        <p:cTn id="1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35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634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4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34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35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15" grpId="0" animBg="1"/>
      <p:bldP spid="635016" grpId="0" animBg="1"/>
      <p:bldP spid="634918" grpId="0"/>
      <p:bldP spid="6349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19518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19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20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21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22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23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24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25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304800" y="1374775"/>
            <a:ext cx="8305800" cy="3121025"/>
            <a:chOff x="192" y="144"/>
            <a:chExt cx="5232" cy="1966"/>
          </a:xfrm>
        </p:grpSpPr>
        <p:grpSp>
          <p:nvGrpSpPr>
            <p:cNvPr id="19492" name="Group 13"/>
            <p:cNvGrpSpPr>
              <a:grpSpLocks/>
            </p:cNvGrpSpPr>
            <p:nvPr/>
          </p:nvGrpSpPr>
          <p:grpSpPr bwMode="auto">
            <a:xfrm>
              <a:off x="192" y="336"/>
              <a:ext cx="5232" cy="1774"/>
              <a:chOff x="336" y="2006"/>
              <a:chExt cx="5232" cy="1774"/>
            </a:xfrm>
          </p:grpSpPr>
          <p:sp>
            <p:nvSpPr>
              <p:cNvPr id="636942" name="Text Box 14"/>
              <p:cNvSpPr txBox="1">
                <a:spLocks noChangeArrowheads="1"/>
              </p:cNvSpPr>
              <p:nvPr/>
            </p:nvSpPr>
            <p:spPr bwMode="auto">
              <a:xfrm>
                <a:off x="336" y="2112"/>
                <a:ext cx="5088" cy="16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24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Если вектор       можно разложить по векторам </a:t>
                </a:r>
              </a:p>
              <a:p>
                <a:pPr>
                  <a:defRPr/>
                </a:pPr>
                <a:endPara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  <a:p>
                <a:pPr>
                  <a:defRPr/>
                </a:pPr>
                <a:r>
                  <a:rPr lang="ru-RU" sz="24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    и        , т.е. представить в виде  </a:t>
                </a:r>
                <a:endPara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  <a:p>
                <a:pPr>
                  <a:defRPr/>
                </a:pPr>
                <a:endPara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  <a:p>
                <a:pPr>
                  <a:defRPr/>
                </a:pPr>
                <a:r>
                  <a:rPr lang="ru-RU" sz="24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где </a:t>
                </a:r>
                <a:r>
                  <a:rPr lang="en-US" sz="24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x </a:t>
                </a:r>
                <a:r>
                  <a:rPr lang="ru-RU" sz="24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и</a:t>
                </a:r>
                <a:r>
                  <a:rPr lang="en-US" sz="24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y </a:t>
                </a:r>
                <a:r>
                  <a:rPr lang="ru-RU" sz="24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– некоторые числа, то векторы      ,        и  </a:t>
                </a:r>
              </a:p>
              <a:p>
                <a:pPr>
                  <a:defRPr/>
                </a:pPr>
                <a:endPara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  <a:p>
                <a:pPr>
                  <a:defRPr/>
                </a:pPr>
                <a:r>
                  <a:rPr lang="ru-RU" sz="24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компланарны.</a:t>
                </a:r>
              </a:p>
            </p:txBody>
          </p:sp>
          <p:grpSp>
            <p:nvGrpSpPr>
              <p:cNvPr id="19495" name="Group 15"/>
              <p:cNvGrpSpPr>
                <a:grpSpLocks/>
              </p:cNvGrpSpPr>
              <p:nvPr/>
            </p:nvGrpSpPr>
            <p:grpSpPr bwMode="auto">
              <a:xfrm>
                <a:off x="1536" y="2006"/>
                <a:ext cx="384" cy="442"/>
                <a:chOff x="4848" y="2544"/>
                <a:chExt cx="384" cy="442"/>
              </a:xfrm>
            </p:grpSpPr>
            <p:sp>
              <p:nvSpPr>
                <p:cNvPr id="636944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4848" y="2544"/>
                  <a:ext cx="38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c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  <p:sp>
              <p:nvSpPr>
                <p:cNvPr id="19517" name="Line 17"/>
                <p:cNvSpPr>
                  <a:spLocks noChangeShapeType="1"/>
                </p:cNvSpPr>
                <p:nvPr/>
              </p:nvSpPr>
              <p:spPr bwMode="auto">
                <a:xfrm>
                  <a:off x="4944" y="268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9496" name="Group 18"/>
              <p:cNvGrpSpPr>
                <a:grpSpLocks/>
              </p:cNvGrpSpPr>
              <p:nvPr/>
            </p:nvGrpSpPr>
            <p:grpSpPr bwMode="auto">
              <a:xfrm>
                <a:off x="336" y="2438"/>
                <a:ext cx="384" cy="442"/>
                <a:chOff x="2544" y="2832"/>
                <a:chExt cx="384" cy="442"/>
              </a:xfrm>
            </p:grpSpPr>
            <p:sp>
              <p:nvSpPr>
                <p:cNvPr id="63694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544" y="2832"/>
                  <a:ext cx="38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a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  <p:sp>
              <p:nvSpPr>
                <p:cNvPr id="19515" name="Line 20"/>
                <p:cNvSpPr>
                  <a:spLocks noChangeShapeType="1"/>
                </p:cNvSpPr>
                <p:nvPr/>
              </p:nvSpPr>
              <p:spPr bwMode="auto">
                <a:xfrm>
                  <a:off x="2640" y="2976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9497" name="Group 21"/>
              <p:cNvGrpSpPr>
                <a:grpSpLocks/>
              </p:cNvGrpSpPr>
              <p:nvPr/>
            </p:nvGrpSpPr>
            <p:grpSpPr bwMode="auto">
              <a:xfrm>
                <a:off x="816" y="2448"/>
                <a:ext cx="384" cy="442"/>
                <a:chOff x="4368" y="2886"/>
                <a:chExt cx="384" cy="442"/>
              </a:xfrm>
            </p:grpSpPr>
            <p:sp>
              <p:nvSpPr>
                <p:cNvPr id="636950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368" y="2886"/>
                  <a:ext cx="38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b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  <p:sp>
              <p:nvSpPr>
                <p:cNvPr id="19513" name="Line 23"/>
                <p:cNvSpPr>
                  <a:spLocks noChangeShapeType="1"/>
                </p:cNvSpPr>
                <p:nvPr/>
              </p:nvSpPr>
              <p:spPr bwMode="auto">
                <a:xfrm>
                  <a:off x="4464" y="2960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9498" name="Group 24"/>
              <p:cNvGrpSpPr>
                <a:grpSpLocks/>
              </p:cNvGrpSpPr>
              <p:nvPr/>
            </p:nvGrpSpPr>
            <p:grpSpPr bwMode="auto">
              <a:xfrm>
                <a:off x="3648" y="2438"/>
                <a:ext cx="1776" cy="442"/>
                <a:chOff x="3696" y="2400"/>
                <a:chExt cx="1776" cy="442"/>
              </a:xfrm>
            </p:grpSpPr>
            <p:sp>
              <p:nvSpPr>
                <p:cNvPr id="636953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696" y="2400"/>
                  <a:ext cx="1776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c</a:t>
                  </a:r>
                  <a:r>
                    <a:rPr lang="ru-RU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 = </a:t>
                  </a: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xa + yb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  <p:sp>
              <p:nvSpPr>
                <p:cNvPr id="19509" name="Line 26"/>
                <p:cNvSpPr>
                  <a:spLocks noChangeShapeType="1"/>
                </p:cNvSpPr>
                <p:nvPr/>
              </p:nvSpPr>
              <p:spPr bwMode="auto">
                <a:xfrm>
                  <a:off x="4512" y="2544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0" name="Line 27"/>
                <p:cNvSpPr>
                  <a:spLocks noChangeShapeType="1"/>
                </p:cNvSpPr>
                <p:nvPr/>
              </p:nvSpPr>
              <p:spPr bwMode="auto">
                <a:xfrm>
                  <a:off x="5136" y="2496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1" name="Line 28"/>
                <p:cNvSpPr>
                  <a:spLocks noChangeShapeType="1"/>
                </p:cNvSpPr>
                <p:nvPr/>
              </p:nvSpPr>
              <p:spPr bwMode="auto">
                <a:xfrm>
                  <a:off x="3840" y="2544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9499" name="Group 29"/>
              <p:cNvGrpSpPr>
                <a:grpSpLocks/>
              </p:cNvGrpSpPr>
              <p:nvPr/>
            </p:nvGrpSpPr>
            <p:grpSpPr bwMode="auto">
              <a:xfrm>
                <a:off x="4272" y="2880"/>
                <a:ext cx="384" cy="442"/>
                <a:chOff x="2544" y="2832"/>
                <a:chExt cx="384" cy="442"/>
              </a:xfrm>
            </p:grpSpPr>
            <p:sp>
              <p:nvSpPr>
                <p:cNvPr id="63695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2544" y="2832"/>
                  <a:ext cx="38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a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  <p:sp>
              <p:nvSpPr>
                <p:cNvPr id="19507" name="Line 31"/>
                <p:cNvSpPr>
                  <a:spLocks noChangeShapeType="1"/>
                </p:cNvSpPr>
                <p:nvPr/>
              </p:nvSpPr>
              <p:spPr bwMode="auto">
                <a:xfrm>
                  <a:off x="2640" y="2976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9500" name="Group 32"/>
              <p:cNvGrpSpPr>
                <a:grpSpLocks/>
              </p:cNvGrpSpPr>
              <p:nvPr/>
            </p:nvGrpSpPr>
            <p:grpSpPr bwMode="auto">
              <a:xfrm>
                <a:off x="4608" y="2880"/>
                <a:ext cx="384" cy="442"/>
                <a:chOff x="4368" y="2886"/>
                <a:chExt cx="384" cy="442"/>
              </a:xfrm>
            </p:grpSpPr>
            <p:sp>
              <p:nvSpPr>
                <p:cNvPr id="636961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4368" y="2886"/>
                  <a:ext cx="38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b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  <p:sp>
              <p:nvSpPr>
                <p:cNvPr id="19505" name="Line 34"/>
                <p:cNvSpPr>
                  <a:spLocks noChangeShapeType="1"/>
                </p:cNvSpPr>
                <p:nvPr/>
              </p:nvSpPr>
              <p:spPr bwMode="auto">
                <a:xfrm>
                  <a:off x="4464" y="2960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9501" name="Group 35"/>
              <p:cNvGrpSpPr>
                <a:grpSpLocks/>
              </p:cNvGrpSpPr>
              <p:nvPr/>
            </p:nvGrpSpPr>
            <p:grpSpPr bwMode="auto">
              <a:xfrm>
                <a:off x="5184" y="2880"/>
                <a:ext cx="384" cy="442"/>
                <a:chOff x="4848" y="2544"/>
                <a:chExt cx="384" cy="442"/>
              </a:xfrm>
            </p:grpSpPr>
            <p:sp>
              <p:nvSpPr>
                <p:cNvPr id="636964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848" y="2544"/>
                  <a:ext cx="38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c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  <p:sp>
              <p:nvSpPr>
                <p:cNvPr id="19503" name="Line 37"/>
                <p:cNvSpPr>
                  <a:spLocks noChangeShapeType="1"/>
                </p:cNvSpPr>
                <p:nvPr/>
              </p:nvSpPr>
              <p:spPr bwMode="auto">
                <a:xfrm>
                  <a:off x="4944" y="268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36966" name="Text Box 38"/>
            <p:cNvSpPr txBox="1">
              <a:spLocks noChangeArrowheads="1"/>
            </p:cNvSpPr>
            <p:nvPr/>
          </p:nvSpPr>
          <p:spPr bwMode="auto">
            <a:xfrm>
              <a:off x="528" y="144"/>
              <a:ext cx="25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Признак компланарности</a:t>
              </a:r>
            </a:p>
          </p:txBody>
        </p:sp>
      </p:grpSp>
      <p:grpSp>
        <p:nvGrpSpPr>
          <p:cNvPr id="12" name="Group 72"/>
          <p:cNvGrpSpPr>
            <a:grpSpLocks/>
          </p:cNvGrpSpPr>
          <p:nvPr/>
        </p:nvGrpSpPr>
        <p:grpSpPr bwMode="auto">
          <a:xfrm>
            <a:off x="304800" y="1066800"/>
            <a:ext cx="8839200" cy="4733925"/>
            <a:chOff x="144" y="1920"/>
            <a:chExt cx="5568" cy="2982"/>
          </a:xfrm>
        </p:grpSpPr>
        <p:sp>
          <p:nvSpPr>
            <p:cNvPr id="19461" name="Text Box 39"/>
            <p:cNvSpPr txBox="1">
              <a:spLocks noChangeArrowheads="1"/>
            </p:cNvSpPr>
            <p:nvPr/>
          </p:nvSpPr>
          <p:spPr bwMode="auto">
            <a:xfrm>
              <a:off x="240" y="1920"/>
              <a:ext cx="3647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Справедливо и обратное утверждение.</a:t>
              </a:r>
            </a:p>
          </p:txBody>
        </p:sp>
        <p:sp>
          <p:nvSpPr>
            <p:cNvPr id="636969" name="Text Box 41"/>
            <p:cNvSpPr txBox="1">
              <a:spLocks noChangeArrowheads="1"/>
            </p:cNvSpPr>
            <p:nvPr/>
          </p:nvSpPr>
          <p:spPr bwMode="auto">
            <a:xfrm>
              <a:off x="240" y="2314"/>
              <a:ext cx="5472" cy="2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Если векторы</a:t>
              </a: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,   </a:t>
              </a: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и         компланарны, а векторы </a:t>
              </a:r>
            </a:p>
            <a:p>
              <a:pPr>
                <a:defRPr/>
              </a:pP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и       не коллинеарны, то вектор      можно</a:t>
              </a:r>
            </a:p>
            <a:p>
              <a:pPr>
                <a:defRPr/>
              </a:pP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разложить по векторам       и</a:t>
              </a:r>
            </a:p>
            <a:p>
              <a:pPr>
                <a:defRPr/>
              </a:pP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                                                    , причем </a:t>
              </a:r>
            </a:p>
            <a:p>
              <a:pPr>
                <a:defRPr/>
              </a:pP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коэффициенты разложения определяются </a:t>
              </a:r>
            </a:p>
            <a:p>
              <a:pPr>
                <a:defRPr/>
              </a:pP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единственным образом.</a:t>
              </a:r>
            </a:p>
          </p:txBody>
        </p:sp>
        <p:grpSp>
          <p:nvGrpSpPr>
            <p:cNvPr id="19463" name="Group 42"/>
            <p:cNvGrpSpPr>
              <a:grpSpLocks/>
            </p:cNvGrpSpPr>
            <p:nvPr/>
          </p:nvGrpSpPr>
          <p:grpSpPr bwMode="auto">
            <a:xfrm>
              <a:off x="2352" y="2208"/>
              <a:ext cx="384" cy="442"/>
              <a:chOff x="4848" y="2544"/>
              <a:chExt cx="384" cy="442"/>
            </a:xfrm>
          </p:grpSpPr>
          <p:sp>
            <p:nvSpPr>
              <p:cNvPr id="636971" name="Text Box 43"/>
              <p:cNvSpPr txBox="1">
                <a:spLocks noChangeArrowheads="1"/>
              </p:cNvSpPr>
              <p:nvPr/>
            </p:nvSpPr>
            <p:spPr bwMode="auto">
              <a:xfrm>
                <a:off x="4848" y="2544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9491" name="Line 44"/>
              <p:cNvSpPr>
                <a:spLocks noChangeShapeType="1"/>
              </p:cNvSpPr>
              <p:nvPr/>
            </p:nvSpPr>
            <p:spPr bwMode="auto">
              <a:xfrm>
                <a:off x="4944" y="268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64" name="Group 45"/>
            <p:cNvGrpSpPr>
              <a:grpSpLocks/>
            </p:cNvGrpSpPr>
            <p:nvPr/>
          </p:nvGrpSpPr>
          <p:grpSpPr bwMode="auto">
            <a:xfrm>
              <a:off x="1584" y="2198"/>
              <a:ext cx="384" cy="442"/>
              <a:chOff x="2544" y="2832"/>
              <a:chExt cx="384" cy="442"/>
            </a:xfrm>
          </p:grpSpPr>
          <p:sp>
            <p:nvSpPr>
              <p:cNvPr id="636974" name="Text Box 46"/>
              <p:cNvSpPr txBox="1">
                <a:spLocks noChangeArrowheads="1"/>
              </p:cNvSpPr>
              <p:nvPr/>
            </p:nvSpPr>
            <p:spPr bwMode="auto">
              <a:xfrm>
                <a:off x="2544" y="283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9489" name="Line 47"/>
              <p:cNvSpPr>
                <a:spLocks noChangeShapeType="1"/>
              </p:cNvSpPr>
              <p:nvPr/>
            </p:nvSpPr>
            <p:spPr bwMode="auto">
              <a:xfrm>
                <a:off x="2640" y="297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65" name="Group 48"/>
            <p:cNvGrpSpPr>
              <a:grpSpLocks/>
            </p:cNvGrpSpPr>
            <p:nvPr/>
          </p:nvGrpSpPr>
          <p:grpSpPr bwMode="auto">
            <a:xfrm>
              <a:off x="1920" y="2208"/>
              <a:ext cx="384" cy="442"/>
              <a:chOff x="4368" y="2886"/>
              <a:chExt cx="384" cy="442"/>
            </a:xfrm>
          </p:grpSpPr>
          <p:sp>
            <p:nvSpPr>
              <p:cNvPr id="636977" name="Text Box 49"/>
              <p:cNvSpPr txBox="1">
                <a:spLocks noChangeArrowheads="1"/>
              </p:cNvSpPr>
              <p:nvPr/>
            </p:nvSpPr>
            <p:spPr bwMode="auto">
              <a:xfrm>
                <a:off x="4368" y="288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9487" name="Line 50"/>
              <p:cNvSpPr>
                <a:spLocks noChangeShapeType="1"/>
              </p:cNvSpPr>
              <p:nvPr/>
            </p:nvSpPr>
            <p:spPr bwMode="auto">
              <a:xfrm>
                <a:off x="4464" y="296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66" name="Group 51"/>
            <p:cNvGrpSpPr>
              <a:grpSpLocks/>
            </p:cNvGrpSpPr>
            <p:nvPr/>
          </p:nvGrpSpPr>
          <p:grpSpPr bwMode="auto">
            <a:xfrm>
              <a:off x="1776" y="3590"/>
              <a:ext cx="1776" cy="442"/>
              <a:chOff x="3696" y="2400"/>
              <a:chExt cx="1776" cy="442"/>
            </a:xfrm>
          </p:grpSpPr>
          <p:sp>
            <p:nvSpPr>
              <p:cNvPr id="636980" name="Text Box 52"/>
              <p:cNvSpPr txBox="1">
                <a:spLocks noChangeArrowheads="1"/>
              </p:cNvSpPr>
              <p:nvPr/>
            </p:nvSpPr>
            <p:spPr bwMode="auto">
              <a:xfrm>
                <a:off x="3696" y="2400"/>
                <a:ext cx="1776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= </a:t>
                </a: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xa + yb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9483" name="Line 53"/>
              <p:cNvSpPr>
                <a:spLocks noChangeShapeType="1"/>
              </p:cNvSpPr>
              <p:nvPr/>
            </p:nvSpPr>
            <p:spPr bwMode="auto">
              <a:xfrm>
                <a:off x="4512" y="254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4" name="Line 54"/>
              <p:cNvSpPr>
                <a:spLocks noChangeShapeType="1"/>
              </p:cNvSpPr>
              <p:nvPr/>
            </p:nvSpPr>
            <p:spPr bwMode="auto">
              <a:xfrm>
                <a:off x="5136" y="249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5" name="Line 55"/>
              <p:cNvSpPr>
                <a:spLocks noChangeShapeType="1"/>
              </p:cNvSpPr>
              <p:nvPr/>
            </p:nvSpPr>
            <p:spPr bwMode="auto">
              <a:xfrm>
                <a:off x="3840" y="254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67" name="Group 56"/>
            <p:cNvGrpSpPr>
              <a:grpSpLocks/>
            </p:cNvGrpSpPr>
            <p:nvPr/>
          </p:nvGrpSpPr>
          <p:grpSpPr bwMode="auto">
            <a:xfrm>
              <a:off x="144" y="2640"/>
              <a:ext cx="384" cy="442"/>
              <a:chOff x="2544" y="2832"/>
              <a:chExt cx="384" cy="442"/>
            </a:xfrm>
          </p:grpSpPr>
          <p:sp>
            <p:nvSpPr>
              <p:cNvPr id="636985" name="Text Box 57"/>
              <p:cNvSpPr txBox="1">
                <a:spLocks noChangeArrowheads="1"/>
              </p:cNvSpPr>
              <p:nvPr/>
            </p:nvSpPr>
            <p:spPr bwMode="auto">
              <a:xfrm>
                <a:off x="2544" y="283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9481" name="Line 58"/>
              <p:cNvSpPr>
                <a:spLocks noChangeShapeType="1"/>
              </p:cNvSpPr>
              <p:nvPr/>
            </p:nvSpPr>
            <p:spPr bwMode="auto">
              <a:xfrm>
                <a:off x="2640" y="297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68" name="Group 59"/>
            <p:cNvGrpSpPr>
              <a:grpSpLocks/>
            </p:cNvGrpSpPr>
            <p:nvPr/>
          </p:nvGrpSpPr>
          <p:grpSpPr bwMode="auto">
            <a:xfrm>
              <a:off x="624" y="2640"/>
              <a:ext cx="384" cy="442"/>
              <a:chOff x="4368" y="2886"/>
              <a:chExt cx="384" cy="442"/>
            </a:xfrm>
          </p:grpSpPr>
          <p:sp>
            <p:nvSpPr>
              <p:cNvPr id="636988" name="Text Box 60"/>
              <p:cNvSpPr txBox="1">
                <a:spLocks noChangeArrowheads="1"/>
              </p:cNvSpPr>
              <p:nvPr/>
            </p:nvSpPr>
            <p:spPr bwMode="auto">
              <a:xfrm>
                <a:off x="4368" y="288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9479" name="Line 61"/>
              <p:cNvSpPr>
                <a:spLocks noChangeShapeType="1"/>
              </p:cNvSpPr>
              <p:nvPr/>
            </p:nvSpPr>
            <p:spPr bwMode="auto">
              <a:xfrm>
                <a:off x="4464" y="296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69" name="Group 62"/>
            <p:cNvGrpSpPr>
              <a:grpSpLocks/>
            </p:cNvGrpSpPr>
            <p:nvPr/>
          </p:nvGrpSpPr>
          <p:grpSpPr bwMode="auto">
            <a:xfrm>
              <a:off x="3552" y="2640"/>
              <a:ext cx="384" cy="442"/>
              <a:chOff x="4848" y="2544"/>
              <a:chExt cx="384" cy="442"/>
            </a:xfrm>
          </p:grpSpPr>
          <p:sp>
            <p:nvSpPr>
              <p:cNvPr id="636991" name="Text Box 63"/>
              <p:cNvSpPr txBox="1">
                <a:spLocks noChangeArrowheads="1"/>
              </p:cNvSpPr>
              <p:nvPr/>
            </p:nvSpPr>
            <p:spPr bwMode="auto">
              <a:xfrm>
                <a:off x="4848" y="2544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9477" name="Line 64"/>
              <p:cNvSpPr>
                <a:spLocks noChangeShapeType="1"/>
              </p:cNvSpPr>
              <p:nvPr/>
            </p:nvSpPr>
            <p:spPr bwMode="auto">
              <a:xfrm>
                <a:off x="4944" y="268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70" name="Group 65"/>
            <p:cNvGrpSpPr>
              <a:grpSpLocks/>
            </p:cNvGrpSpPr>
            <p:nvPr/>
          </p:nvGrpSpPr>
          <p:grpSpPr bwMode="auto">
            <a:xfrm>
              <a:off x="2544" y="3110"/>
              <a:ext cx="384" cy="442"/>
              <a:chOff x="2544" y="2832"/>
              <a:chExt cx="384" cy="442"/>
            </a:xfrm>
          </p:grpSpPr>
          <p:sp>
            <p:nvSpPr>
              <p:cNvPr id="636994" name="Text Box 66"/>
              <p:cNvSpPr txBox="1">
                <a:spLocks noChangeArrowheads="1"/>
              </p:cNvSpPr>
              <p:nvPr/>
            </p:nvSpPr>
            <p:spPr bwMode="auto">
              <a:xfrm>
                <a:off x="2544" y="283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9475" name="Line 67"/>
              <p:cNvSpPr>
                <a:spLocks noChangeShapeType="1"/>
              </p:cNvSpPr>
              <p:nvPr/>
            </p:nvSpPr>
            <p:spPr bwMode="auto">
              <a:xfrm>
                <a:off x="2640" y="297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71" name="Group 68"/>
            <p:cNvGrpSpPr>
              <a:grpSpLocks/>
            </p:cNvGrpSpPr>
            <p:nvPr/>
          </p:nvGrpSpPr>
          <p:grpSpPr bwMode="auto">
            <a:xfrm>
              <a:off x="3072" y="3120"/>
              <a:ext cx="384" cy="442"/>
              <a:chOff x="4368" y="2886"/>
              <a:chExt cx="384" cy="442"/>
            </a:xfrm>
          </p:grpSpPr>
          <p:sp>
            <p:nvSpPr>
              <p:cNvPr id="636997" name="Text Box 69"/>
              <p:cNvSpPr txBox="1">
                <a:spLocks noChangeArrowheads="1"/>
              </p:cNvSpPr>
              <p:nvPr/>
            </p:nvSpPr>
            <p:spPr bwMode="auto">
              <a:xfrm>
                <a:off x="4368" y="288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9473" name="Line 70"/>
              <p:cNvSpPr>
                <a:spLocks noChangeShapeType="1"/>
              </p:cNvSpPr>
              <p:nvPr/>
            </p:nvSpPr>
            <p:spPr bwMode="auto">
              <a:xfrm>
                <a:off x="4464" y="296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0" name="Номер слайда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25"/>
          <p:cNvSpPr>
            <a:spLocks/>
          </p:cNvSpPr>
          <p:nvPr/>
        </p:nvSpPr>
        <p:spPr bwMode="auto">
          <a:xfrm>
            <a:off x="1828800" y="2079625"/>
            <a:ext cx="1793875" cy="1501775"/>
          </a:xfrm>
          <a:custGeom>
            <a:avLst/>
            <a:gdLst>
              <a:gd name="T0" fmla="*/ 1793875 w 1130"/>
              <a:gd name="T1" fmla="*/ 0 h 946"/>
              <a:gd name="T2" fmla="*/ 0 w 1130"/>
              <a:gd name="T3" fmla="*/ 1501775 h 946"/>
              <a:gd name="T4" fmla="*/ 0 60000 65536"/>
              <a:gd name="T5" fmla="*/ 0 60000 65536"/>
              <a:gd name="T6" fmla="*/ 0 w 1130"/>
              <a:gd name="T7" fmla="*/ 0 h 946"/>
              <a:gd name="T8" fmla="*/ 1130 w 1130"/>
              <a:gd name="T9" fmla="*/ 946 h 94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30" h="946">
                <a:moveTo>
                  <a:pt x="1130" y="0"/>
                </a:moveTo>
                <a:lnTo>
                  <a:pt x="0" y="946"/>
                </a:lnTo>
              </a:path>
            </a:pathLst>
          </a:custGeom>
          <a:noFill/>
          <a:ln w="38100">
            <a:solidFill>
              <a:srgbClr val="0066FF"/>
            </a:solidFill>
            <a:round/>
            <a:headEnd type="oval" w="sm" len="sm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585764" name="Freeform 36"/>
          <p:cNvSpPr>
            <a:spLocks/>
          </p:cNvSpPr>
          <p:nvPr/>
        </p:nvSpPr>
        <p:spPr bwMode="auto">
          <a:xfrm>
            <a:off x="3581400" y="3556000"/>
            <a:ext cx="25400" cy="2768600"/>
          </a:xfrm>
          <a:custGeom>
            <a:avLst/>
            <a:gdLst>
              <a:gd name="T0" fmla="*/ 25400 w 16"/>
              <a:gd name="T1" fmla="*/ 2768600 h 1744"/>
              <a:gd name="T2" fmla="*/ 0 w 16"/>
              <a:gd name="T3" fmla="*/ 0 h 1744"/>
              <a:gd name="T4" fmla="*/ 0 60000 65536"/>
              <a:gd name="T5" fmla="*/ 0 60000 65536"/>
              <a:gd name="T6" fmla="*/ 0 w 16"/>
              <a:gd name="T7" fmla="*/ 0 h 1744"/>
              <a:gd name="T8" fmla="*/ 16 w 16"/>
              <a:gd name="T9" fmla="*/ 1744 h 17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6600CC"/>
            </a:solidFill>
            <a:round/>
            <a:headEnd type="oval" w="sm" len="sm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20484" name="Group 16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20521" name="Freeform 17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22" name="Freeform 18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23" name="Freeform 19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24" name="Freeform 20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25" name="Freeform 21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26" name="Freeform 22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27" name="Freeform 23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28" name="Freeform 24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485" name="Freeform 26"/>
          <p:cNvSpPr>
            <a:spLocks/>
          </p:cNvSpPr>
          <p:nvPr/>
        </p:nvSpPr>
        <p:spPr bwMode="auto">
          <a:xfrm>
            <a:off x="3581400" y="3556000"/>
            <a:ext cx="25400" cy="2768600"/>
          </a:xfrm>
          <a:custGeom>
            <a:avLst/>
            <a:gdLst>
              <a:gd name="T0" fmla="*/ 25400 w 16"/>
              <a:gd name="T1" fmla="*/ 2768600 h 1744"/>
              <a:gd name="T2" fmla="*/ 0 w 16"/>
              <a:gd name="T3" fmla="*/ 0 h 1744"/>
              <a:gd name="T4" fmla="*/ 0 60000 65536"/>
              <a:gd name="T5" fmla="*/ 0 60000 65536"/>
              <a:gd name="T6" fmla="*/ 0 w 16"/>
              <a:gd name="T7" fmla="*/ 0 h 1744"/>
              <a:gd name="T8" fmla="*/ 16 w 16"/>
              <a:gd name="T9" fmla="*/ 1744 h 17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6600CC"/>
            </a:solidFill>
            <a:round/>
            <a:headEnd type="oval" w="sm" len="sm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585755" name="Text Box 27"/>
          <p:cNvSpPr txBox="1">
            <a:spLocks noChangeArrowheads="1"/>
          </p:cNvSpPr>
          <p:nvPr/>
        </p:nvSpPr>
        <p:spPr bwMode="auto">
          <a:xfrm>
            <a:off x="609600" y="152400"/>
            <a:ext cx="815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Сложение векторов.</a:t>
            </a:r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Правило треугольника.</a:t>
            </a:r>
          </a:p>
        </p:txBody>
      </p:sp>
      <p:grpSp>
        <p:nvGrpSpPr>
          <p:cNvPr id="20487" name="Group 28"/>
          <p:cNvGrpSpPr>
            <a:grpSpLocks/>
          </p:cNvGrpSpPr>
          <p:nvPr/>
        </p:nvGrpSpPr>
        <p:grpSpPr bwMode="auto">
          <a:xfrm>
            <a:off x="3581400" y="4622800"/>
            <a:ext cx="609600" cy="701675"/>
            <a:chOff x="2832" y="1776"/>
            <a:chExt cx="384" cy="442"/>
          </a:xfrm>
        </p:grpSpPr>
        <p:sp>
          <p:nvSpPr>
            <p:cNvPr id="585757" name="Text Box 29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0520" name="Line 30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5763" name="Freeform 35"/>
          <p:cNvSpPr>
            <a:spLocks/>
          </p:cNvSpPr>
          <p:nvPr/>
        </p:nvSpPr>
        <p:spPr bwMode="auto">
          <a:xfrm>
            <a:off x="1828800" y="2085975"/>
            <a:ext cx="1793875" cy="1495425"/>
          </a:xfrm>
          <a:custGeom>
            <a:avLst/>
            <a:gdLst>
              <a:gd name="T0" fmla="*/ 1793875 w 1130"/>
              <a:gd name="T1" fmla="*/ 0 h 942"/>
              <a:gd name="T2" fmla="*/ 0 w 1130"/>
              <a:gd name="T3" fmla="*/ 1495425 h 942"/>
              <a:gd name="T4" fmla="*/ 0 60000 65536"/>
              <a:gd name="T5" fmla="*/ 0 60000 65536"/>
              <a:gd name="T6" fmla="*/ 0 w 1130"/>
              <a:gd name="T7" fmla="*/ 0 h 942"/>
              <a:gd name="T8" fmla="*/ 1130 w 1130"/>
              <a:gd name="T9" fmla="*/ 942 h 9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30" h="942">
                <a:moveTo>
                  <a:pt x="1130" y="0"/>
                </a:moveTo>
                <a:lnTo>
                  <a:pt x="0" y="942"/>
                </a:lnTo>
              </a:path>
            </a:pathLst>
          </a:custGeom>
          <a:noFill/>
          <a:ln w="38100">
            <a:solidFill>
              <a:srgbClr val="0066FF"/>
            </a:solidFill>
            <a:round/>
            <a:headEnd type="oval" w="sm" len="sm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585765" name="Freeform 37"/>
          <p:cNvSpPr>
            <a:spLocks/>
          </p:cNvSpPr>
          <p:nvPr/>
        </p:nvSpPr>
        <p:spPr bwMode="auto">
          <a:xfrm>
            <a:off x="5473700" y="1854200"/>
            <a:ext cx="1803400" cy="1308100"/>
          </a:xfrm>
          <a:custGeom>
            <a:avLst/>
            <a:gdLst>
              <a:gd name="T0" fmla="*/ 1803400 w 1136"/>
              <a:gd name="T1" fmla="*/ 1308100 h 824"/>
              <a:gd name="T2" fmla="*/ 0 w 1136"/>
              <a:gd name="T3" fmla="*/ 0 h 824"/>
              <a:gd name="T4" fmla="*/ 0 60000 65536"/>
              <a:gd name="T5" fmla="*/ 0 60000 65536"/>
              <a:gd name="T6" fmla="*/ 0 w 1136"/>
              <a:gd name="T7" fmla="*/ 0 h 824"/>
              <a:gd name="T8" fmla="*/ 1136 w 1136"/>
              <a:gd name="T9" fmla="*/ 824 h 82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36" h="824">
                <a:moveTo>
                  <a:pt x="1136" y="824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oval" w="sm" len="sm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4800600" y="2794000"/>
            <a:ext cx="2209800" cy="1692275"/>
            <a:chOff x="2304" y="1200"/>
            <a:chExt cx="1392" cy="1066"/>
          </a:xfrm>
        </p:grpSpPr>
        <p:grpSp>
          <p:nvGrpSpPr>
            <p:cNvPr id="20513" name="Group 38"/>
            <p:cNvGrpSpPr>
              <a:grpSpLocks/>
            </p:cNvGrpSpPr>
            <p:nvPr/>
          </p:nvGrpSpPr>
          <p:grpSpPr bwMode="auto">
            <a:xfrm>
              <a:off x="2304" y="1200"/>
              <a:ext cx="384" cy="442"/>
              <a:chOff x="2832" y="1776"/>
              <a:chExt cx="384" cy="442"/>
            </a:xfrm>
          </p:grpSpPr>
          <p:sp>
            <p:nvSpPr>
              <p:cNvPr id="585767" name="Text Box 39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20518" name="Line 40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514" name="Group 41"/>
            <p:cNvGrpSpPr>
              <a:grpSpLocks/>
            </p:cNvGrpSpPr>
            <p:nvPr/>
          </p:nvGrpSpPr>
          <p:grpSpPr bwMode="auto">
            <a:xfrm>
              <a:off x="3312" y="1824"/>
              <a:ext cx="384" cy="442"/>
              <a:chOff x="768" y="806"/>
              <a:chExt cx="384" cy="442"/>
            </a:xfrm>
          </p:grpSpPr>
          <p:sp>
            <p:nvSpPr>
              <p:cNvPr id="585770" name="Text Box 42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20516" name="Line 43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" name="Group 48"/>
          <p:cNvGrpSpPr>
            <a:grpSpLocks/>
          </p:cNvGrpSpPr>
          <p:nvPr/>
        </p:nvGrpSpPr>
        <p:grpSpPr bwMode="auto">
          <a:xfrm>
            <a:off x="6019800" y="1879600"/>
            <a:ext cx="1600200" cy="717550"/>
            <a:chOff x="2400" y="3158"/>
            <a:chExt cx="1008" cy="452"/>
          </a:xfrm>
        </p:grpSpPr>
        <p:grpSp>
          <p:nvGrpSpPr>
            <p:cNvPr id="20508" name="Group 34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585760" name="Text Box 32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20512" name="Line 33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85774" name="Text Box 46"/>
            <p:cNvSpPr txBox="1">
              <a:spLocks noChangeArrowheads="1"/>
            </p:cNvSpPr>
            <p:nvPr/>
          </p:nvSpPr>
          <p:spPr bwMode="auto">
            <a:xfrm>
              <a:off x="2400" y="3158"/>
              <a:ext cx="86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 +</a:t>
              </a:r>
              <a:endParaRPr lang="ru-RU" sz="40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0510" name="Line 47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5778" name="Text Box 50"/>
          <p:cNvSpPr txBox="1">
            <a:spLocks noChangeArrowheads="1"/>
          </p:cNvSpPr>
          <p:nvPr/>
        </p:nvSpPr>
        <p:spPr bwMode="auto">
          <a:xfrm>
            <a:off x="2133600" y="2260600"/>
            <a:ext cx="60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endParaRPr lang="ru-RU" sz="4000" b="1" i="1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493" name="Line 51"/>
          <p:cNvSpPr>
            <a:spLocks noChangeShapeType="1"/>
          </p:cNvSpPr>
          <p:nvPr/>
        </p:nvSpPr>
        <p:spPr bwMode="auto">
          <a:xfrm>
            <a:off x="2286000" y="2413000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85780" name="Oval 52"/>
          <p:cNvSpPr>
            <a:spLocks noChangeArrowheads="1"/>
          </p:cNvSpPr>
          <p:nvPr/>
        </p:nvSpPr>
        <p:spPr bwMode="auto">
          <a:xfrm>
            <a:off x="7239000" y="3124200"/>
            <a:ext cx="76200" cy="76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585781" name="Picture 53" descr="3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71560">
            <a:off x="7162800" y="3048000"/>
            <a:ext cx="819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5787" name="Picture 59" descr="3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71560">
            <a:off x="7181850" y="3057525"/>
            <a:ext cx="819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497" name="Group 72"/>
          <p:cNvGrpSpPr>
            <a:grpSpLocks/>
          </p:cNvGrpSpPr>
          <p:nvPr/>
        </p:nvGrpSpPr>
        <p:grpSpPr bwMode="auto">
          <a:xfrm>
            <a:off x="5410200" y="533400"/>
            <a:ext cx="2743200" cy="457200"/>
            <a:chOff x="1104" y="864"/>
            <a:chExt cx="1728" cy="288"/>
          </a:xfrm>
        </p:grpSpPr>
        <p:sp>
          <p:nvSpPr>
            <p:cNvPr id="585801" name="Text Box 73"/>
            <p:cNvSpPr txBox="1">
              <a:spLocks noChangeArrowheads="1"/>
            </p:cNvSpPr>
            <p:nvPr/>
          </p:nvSpPr>
          <p:spPr bwMode="auto">
            <a:xfrm>
              <a:off x="1104" y="864"/>
              <a:ext cx="17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АВ + ВС  </a:t>
              </a:r>
              <a:r>
                <a:rPr lang="ru-RU" sz="2400" b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endParaRPr lang="ru-RU" sz="2400">
                <a:solidFill>
                  <a:srgbClr val="3333FF"/>
                </a:solidFill>
              </a:endParaRPr>
            </a:p>
          </p:txBody>
        </p:sp>
        <p:sp>
          <p:nvSpPr>
            <p:cNvPr id="20506" name="Line 74"/>
            <p:cNvSpPr>
              <a:spLocks noChangeShapeType="1"/>
            </p:cNvSpPr>
            <p:nvPr/>
          </p:nvSpPr>
          <p:spPr bwMode="auto">
            <a:xfrm>
              <a:off x="1536" y="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07" name="Line 75"/>
            <p:cNvSpPr>
              <a:spLocks noChangeShapeType="1"/>
            </p:cNvSpPr>
            <p:nvPr/>
          </p:nvSpPr>
          <p:spPr bwMode="auto">
            <a:xfrm>
              <a:off x="2016" y="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76"/>
          <p:cNvGrpSpPr>
            <a:grpSpLocks/>
          </p:cNvGrpSpPr>
          <p:nvPr/>
        </p:nvGrpSpPr>
        <p:grpSpPr bwMode="auto">
          <a:xfrm>
            <a:off x="7467600" y="533400"/>
            <a:ext cx="1219200" cy="457200"/>
            <a:chOff x="2400" y="864"/>
            <a:chExt cx="768" cy="288"/>
          </a:xfrm>
        </p:grpSpPr>
        <p:grpSp>
          <p:nvGrpSpPr>
            <p:cNvPr id="20501" name="Group 77"/>
            <p:cNvGrpSpPr>
              <a:grpSpLocks/>
            </p:cNvGrpSpPr>
            <p:nvPr/>
          </p:nvGrpSpPr>
          <p:grpSpPr bwMode="auto">
            <a:xfrm>
              <a:off x="2400" y="864"/>
              <a:ext cx="768" cy="288"/>
              <a:chOff x="2400" y="864"/>
              <a:chExt cx="768" cy="288"/>
            </a:xfrm>
          </p:grpSpPr>
          <p:sp>
            <p:nvSpPr>
              <p:cNvPr id="585806" name="Text Box 78"/>
              <p:cNvSpPr txBox="1">
                <a:spLocks noChangeArrowheads="1"/>
              </p:cNvSpPr>
              <p:nvPr/>
            </p:nvSpPr>
            <p:spPr bwMode="auto">
              <a:xfrm>
                <a:off x="2400" y="864"/>
                <a:ext cx="76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ru-RU" sz="24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АС</a:t>
                </a:r>
                <a:r>
                  <a:rPr lang="en-US" sz="24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</a:t>
                </a:r>
                <a:endParaRPr lang="ru-RU" sz="2400">
                  <a:solidFill>
                    <a:srgbClr val="FF3300"/>
                  </a:solidFill>
                </a:endParaRPr>
              </a:p>
            </p:txBody>
          </p:sp>
          <p:sp>
            <p:nvSpPr>
              <p:cNvPr id="20504" name="Line 79"/>
              <p:cNvSpPr>
                <a:spLocks noChangeShapeType="1"/>
              </p:cNvSpPr>
              <p:nvPr/>
            </p:nvSpPr>
            <p:spPr bwMode="auto">
              <a:xfrm>
                <a:off x="2688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0502" name="Freeform 80"/>
            <p:cNvSpPr>
              <a:spLocks/>
            </p:cNvSpPr>
            <p:nvPr/>
          </p:nvSpPr>
          <p:spPr bwMode="auto">
            <a:xfrm>
              <a:off x="2472" y="948"/>
              <a:ext cx="72" cy="126"/>
            </a:xfrm>
            <a:custGeom>
              <a:avLst/>
              <a:gdLst>
                <a:gd name="T0" fmla="*/ 0 w 72"/>
                <a:gd name="T1" fmla="*/ 0 h 126"/>
                <a:gd name="T2" fmla="*/ 72 w 72"/>
                <a:gd name="T3" fmla="*/ 60 h 126"/>
                <a:gd name="T4" fmla="*/ 0 w 72"/>
                <a:gd name="T5" fmla="*/ 126 h 126"/>
                <a:gd name="T6" fmla="*/ 0 60000 65536"/>
                <a:gd name="T7" fmla="*/ 0 60000 65536"/>
                <a:gd name="T8" fmla="*/ 0 60000 65536"/>
                <a:gd name="T9" fmla="*/ 0 w 72"/>
                <a:gd name="T10" fmla="*/ 0 h 126"/>
                <a:gd name="T11" fmla="*/ 72 w 72"/>
                <a:gd name="T12" fmla="*/ 126 h 1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" h="126">
                  <a:moveTo>
                    <a:pt x="0" y="0"/>
                  </a:moveTo>
                  <a:lnTo>
                    <a:pt x="72" y="60"/>
                  </a:lnTo>
                  <a:lnTo>
                    <a:pt x="0" y="126"/>
                  </a:lnTo>
                </a:path>
              </a:pathLst>
            </a:custGeom>
            <a:noFill/>
            <a:ln w="28575">
              <a:solidFill>
                <a:srgbClr val="FF3300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5809" name="Freeform 81"/>
          <p:cNvSpPr>
            <a:spLocks/>
          </p:cNvSpPr>
          <p:nvPr/>
        </p:nvSpPr>
        <p:spPr bwMode="auto">
          <a:xfrm>
            <a:off x="7286625" y="676275"/>
            <a:ext cx="123825" cy="180975"/>
          </a:xfrm>
          <a:custGeom>
            <a:avLst/>
            <a:gdLst>
              <a:gd name="T0" fmla="*/ 104775 w 78"/>
              <a:gd name="T1" fmla="*/ 0 h 114"/>
              <a:gd name="T2" fmla="*/ 0 w 78"/>
              <a:gd name="T3" fmla="*/ 95250 h 114"/>
              <a:gd name="T4" fmla="*/ 123825 w 78"/>
              <a:gd name="T5" fmla="*/ 180975 h 114"/>
              <a:gd name="T6" fmla="*/ 0 60000 65536"/>
              <a:gd name="T7" fmla="*/ 0 60000 65536"/>
              <a:gd name="T8" fmla="*/ 0 60000 65536"/>
              <a:gd name="T9" fmla="*/ 0 w 78"/>
              <a:gd name="T10" fmla="*/ 0 h 114"/>
              <a:gd name="T11" fmla="*/ 78 w 78"/>
              <a:gd name="T12" fmla="*/ 114 h 1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8" h="114">
                <a:moveTo>
                  <a:pt x="66" y="0"/>
                </a:moveTo>
                <a:lnTo>
                  <a:pt x="0" y="60"/>
                </a:lnTo>
                <a:lnTo>
                  <a:pt x="78" y="114"/>
                </a:lnTo>
              </a:path>
            </a:pathLst>
          </a:custGeom>
          <a:noFill/>
          <a:ln w="28575">
            <a:solidFill>
              <a:srgbClr val="FF3300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85811" name="Text Box 83"/>
          <p:cNvSpPr txBox="1">
            <a:spLocks noChangeArrowheads="1"/>
          </p:cNvSpPr>
          <p:nvPr/>
        </p:nvSpPr>
        <p:spPr bwMode="auto">
          <a:xfrm>
            <a:off x="152400" y="533400"/>
            <a:ext cx="4572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</a:t>
            </a:r>
          </a:p>
          <a:p>
            <a:pPr>
              <a:defRPr/>
            </a:pPr>
            <a:endParaRPr lang="ru-RU" sz="2400" b="1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9" name="Номер слайда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4 0.15555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5857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L 0.20833 -0.24629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5857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123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8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-0.23334 0.24444 " pathEditMode="relative" ptsTypes="AA">
                                      <p:cBhvr>
                                        <p:cTn id="64" dur="2000" fill="hold"/>
                                        <p:tgtEl>
                                          <p:spTgt spid="5857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334 0.24445 L -0.23334 -0.27777 " pathEditMode="relative" ptsTypes="AA">
                                      <p:cBhvr>
                                        <p:cTn id="67" dur="2000" fill="hold"/>
                                        <p:tgtEl>
                                          <p:spTgt spid="5857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8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5.55112E-17 L -0.23854 -0.27847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857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85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585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5857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764" grpId="0" animBg="1"/>
      <p:bldP spid="585763" grpId="0" animBg="1"/>
      <p:bldP spid="585765" grpId="0" animBg="1"/>
      <p:bldP spid="585780" grpId="0" animBg="1"/>
      <p:bldP spid="58580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4" name="Freeform 4"/>
          <p:cNvSpPr>
            <a:spLocks/>
          </p:cNvSpPr>
          <p:nvPr/>
        </p:nvSpPr>
        <p:spPr bwMode="auto">
          <a:xfrm rot="18323156" flipV="1">
            <a:off x="3352800" y="3886200"/>
            <a:ext cx="25400" cy="2768600"/>
          </a:xfrm>
          <a:custGeom>
            <a:avLst/>
            <a:gdLst>
              <a:gd name="T0" fmla="*/ 25400 w 16"/>
              <a:gd name="T1" fmla="*/ 2768600 h 1744"/>
              <a:gd name="T2" fmla="*/ 0 w 16"/>
              <a:gd name="T3" fmla="*/ 0 h 1744"/>
              <a:gd name="T4" fmla="*/ 0 60000 65536"/>
              <a:gd name="T5" fmla="*/ 0 60000 65536"/>
              <a:gd name="T6" fmla="*/ 0 w 16"/>
              <a:gd name="T7" fmla="*/ 0 h 1744"/>
              <a:gd name="T8" fmla="*/ 16 w 16"/>
              <a:gd name="T9" fmla="*/ 1744 h 17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6600CC"/>
            </a:solidFill>
            <a:round/>
            <a:headEnd type="oval" w="sm" len="sm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21507" name="Group 5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21554" name="Freeform 6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55" name="Freeform 7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56" name="Freeform 8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57" name="Freeform 9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58" name="Freeform 10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59" name="Freeform 11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60" name="Freeform 12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61" name="Freeform 13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508" name="Freeform 14"/>
          <p:cNvSpPr>
            <a:spLocks/>
          </p:cNvSpPr>
          <p:nvPr/>
        </p:nvSpPr>
        <p:spPr bwMode="auto">
          <a:xfrm rot="18323156" flipV="1">
            <a:off x="3352800" y="3886200"/>
            <a:ext cx="25400" cy="2768600"/>
          </a:xfrm>
          <a:custGeom>
            <a:avLst/>
            <a:gdLst>
              <a:gd name="T0" fmla="*/ 25400 w 16"/>
              <a:gd name="T1" fmla="*/ 2768600 h 1744"/>
              <a:gd name="T2" fmla="*/ 0 w 16"/>
              <a:gd name="T3" fmla="*/ 0 h 1744"/>
              <a:gd name="T4" fmla="*/ 0 60000 65536"/>
              <a:gd name="T5" fmla="*/ 0 60000 65536"/>
              <a:gd name="T6" fmla="*/ 0 w 16"/>
              <a:gd name="T7" fmla="*/ 0 h 1744"/>
              <a:gd name="T8" fmla="*/ 16 w 16"/>
              <a:gd name="T9" fmla="*/ 1744 h 17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6600CC"/>
            </a:solidFill>
            <a:round/>
            <a:headEnd type="oval" w="sm" len="sm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593935" name="Text Box 15"/>
          <p:cNvSpPr txBox="1">
            <a:spLocks noChangeArrowheads="1"/>
          </p:cNvSpPr>
          <p:nvPr/>
        </p:nvSpPr>
        <p:spPr bwMode="auto">
          <a:xfrm>
            <a:off x="685800" y="1524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Сложение векторов.   Правило параллелограмма.</a:t>
            </a:r>
          </a:p>
        </p:txBody>
      </p:sp>
      <p:grpSp>
        <p:nvGrpSpPr>
          <p:cNvPr id="21510" name="Group 16"/>
          <p:cNvGrpSpPr>
            <a:grpSpLocks/>
          </p:cNvGrpSpPr>
          <p:nvPr/>
        </p:nvGrpSpPr>
        <p:grpSpPr bwMode="auto">
          <a:xfrm>
            <a:off x="2590800" y="5105400"/>
            <a:ext cx="609600" cy="701675"/>
            <a:chOff x="2832" y="1776"/>
            <a:chExt cx="384" cy="442"/>
          </a:xfrm>
        </p:grpSpPr>
        <p:sp>
          <p:nvSpPr>
            <p:cNvPr id="593937" name="Text Box 17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1553" name="Line 18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105400" y="3962400"/>
            <a:ext cx="609600" cy="701675"/>
            <a:chOff x="2832" y="1776"/>
            <a:chExt cx="384" cy="442"/>
          </a:xfrm>
        </p:grpSpPr>
        <p:sp>
          <p:nvSpPr>
            <p:cNvPr id="593940" name="Text Box 20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1551" name="Line 21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4876800" y="1981200"/>
            <a:ext cx="609600" cy="701675"/>
            <a:chOff x="768" y="806"/>
            <a:chExt cx="384" cy="442"/>
          </a:xfrm>
        </p:grpSpPr>
        <p:sp>
          <p:nvSpPr>
            <p:cNvPr id="593943" name="Text Box 23"/>
            <p:cNvSpPr txBox="1">
              <a:spLocks noChangeArrowheads="1"/>
            </p:cNvSpPr>
            <p:nvPr/>
          </p:nvSpPr>
          <p:spPr bwMode="auto">
            <a:xfrm>
              <a:off x="768" y="806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1549" name="Line 24"/>
            <p:cNvSpPr>
              <a:spLocks noChangeShapeType="1"/>
            </p:cNvSpPr>
            <p:nvPr/>
          </p:nvSpPr>
          <p:spPr bwMode="auto">
            <a:xfrm>
              <a:off x="864" y="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5562600" y="2743200"/>
            <a:ext cx="1600200" cy="717550"/>
            <a:chOff x="2400" y="3158"/>
            <a:chExt cx="1008" cy="452"/>
          </a:xfrm>
        </p:grpSpPr>
        <p:grpSp>
          <p:nvGrpSpPr>
            <p:cNvPr id="21543" name="Group 26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593947" name="Text Box 27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21547" name="Line 28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3949" name="Text Box 29"/>
            <p:cNvSpPr txBox="1">
              <a:spLocks noChangeArrowheads="1"/>
            </p:cNvSpPr>
            <p:nvPr/>
          </p:nvSpPr>
          <p:spPr bwMode="auto">
            <a:xfrm>
              <a:off x="2400" y="3158"/>
              <a:ext cx="86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 +</a:t>
              </a:r>
              <a:endParaRPr lang="ru-RU" sz="40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1545" name="Line 30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514" name="Group 31"/>
          <p:cNvGrpSpPr>
            <a:grpSpLocks/>
          </p:cNvGrpSpPr>
          <p:nvPr/>
        </p:nvGrpSpPr>
        <p:grpSpPr bwMode="auto">
          <a:xfrm>
            <a:off x="1905000" y="2057400"/>
            <a:ext cx="609600" cy="701675"/>
            <a:chOff x="624" y="1296"/>
            <a:chExt cx="384" cy="442"/>
          </a:xfrm>
        </p:grpSpPr>
        <p:sp>
          <p:nvSpPr>
            <p:cNvPr id="593952" name="Text Box 32"/>
            <p:cNvSpPr txBox="1">
              <a:spLocks noChangeArrowheads="1"/>
            </p:cNvSpPr>
            <p:nvPr/>
          </p:nvSpPr>
          <p:spPr bwMode="auto">
            <a:xfrm>
              <a:off x="624" y="1296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1542" name="Line 33"/>
            <p:cNvSpPr>
              <a:spLocks noChangeShapeType="1"/>
            </p:cNvSpPr>
            <p:nvPr/>
          </p:nvSpPr>
          <p:spPr bwMode="auto">
            <a:xfrm>
              <a:off x="720" y="13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515" name="Group 34"/>
          <p:cNvGrpSpPr>
            <a:grpSpLocks/>
          </p:cNvGrpSpPr>
          <p:nvPr/>
        </p:nvGrpSpPr>
        <p:grpSpPr bwMode="auto">
          <a:xfrm>
            <a:off x="2057400" y="685800"/>
            <a:ext cx="1600200" cy="717550"/>
            <a:chOff x="2400" y="3158"/>
            <a:chExt cx="1008" cy="452"/>
          </a:xfrm>
        </p:grpSpPr>
        <p:grpSp>
          <p:nvGrpSpPr>
            <p:cNvPr id="21536" name="Group 35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593956" name="Text Box 36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21540" name="Line 37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3958" name="Text Box 38"/>
            <p:cNvSpPr txBox="1">
              <a:spLocks noChangeArrowheads="1"/>
            </p:cNvSpPr>
            <p:nvPr/>
          </p:nvSpPr>
          <p:spPr bwMode="auto">
            <a:xfrm>
              <a:off x="2400" y="3158"/>
              <a:ext cx="86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 </a:t>
              </a:r>
              <a:r>
                <a: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21538" name="Line 39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516" name="Freeform 46"/>
          <p:cNvSpPr>
            <a:spLocks/>
          </p:cNvSpPr>
          <p:nvPr/>
        </p:nvSpPr>
        <p:spPr bwMode="auto">
          <a:xfrm>
            <a:off x="1600200" y="1828800"/>
            <a:ext cx="1793875" cy="1501775"/>
          </a:xfrm>
          <a:custGeom>
            <a:avLst/>
            <a:gdLst>
              <a:gd name="T0" fmla="*/ 1793875 w 1130"/>
              <a:gd name="T1" fmla="*/ 0 h 946"/>
              <a:gd name="T2" fmla="*/ 0 w 1130"/>
              <a:gd name="T3" fmla="*/ 1501775 h 946"/>
              <a:gd name="T4" fmla="*/ 0 60000 65536"/>
              <a:gd name="T5" fmla="*/ 0 60000 65536"/>
              <a:gd name="T6" fmla="*/ 0 w 1130"/>
              <a:gd name="T7" fmla="*/ 0 h 946"/>
              <a:gd name="T8" fmla="*/ 1130 w 1130"/>
              <a:gd name="T9" fmla="*/ 946 h 94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30" h="946">
                <a:moveTo>
                  <a:pt x="1130" y="0"/>
                </a:moveTo>
                <a:lnTo>
                  <a:pt x="0" y="946"/>
                </a:lnTo>
              </a:path>
            </a:pathLst>
          </a:custGeom>
          <a:noFill/>
          <a:ln w="38100">
            <a:solidFill>
              <a:srgbClr val="0066FF"/>
            </a:solidFill>
            <a:round/>
            <a:headEnd type="triangle" w="med" len="lg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93972" name="Freeform 52"/>
          <p:cNvSpPr>
            <a:spLocks/>
          </p:cNvSpPr>
          <p:nvPr/>
        </p:nvSpPr>
        <p:spPr bwMode="auto">
          <a:xfrm>
            <a:off x="1612900" y="1828800"/>
            <a:ext cx="1781175" cy="1495425"/>
          </a:xfrm>
          <a:custGeom>
            <a:avLst/>
            <a:gdLst>
              <a:gd name="T0" fmla="*/ 1781175 w 1122"/>
              <a:gd name="T1" fmla="*/ 0 h 942"/>
              <a:gd name="T2" fmla="*/ 0 w 1122"/>
              <a:gd name="T3" fmla="*/ 1495425 h 942"/>
              <a:gd name="T4" fmla="*/ 0 60000 65536"/>
              <a:gd name="T5" fmla="*/ 0 60000 65536"/>
              <a:gd name="T6" fmla="*/ 0 w 1122"/>
              <a:gd name="T7" fmla="*/ 0 h 942"/>
              <a:gd name="T8" fmla="*/ 1122 w 1122"/>
              <a:gd name="T9" fmla="*/ 942 h 9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22" h="942">
                <a:moveTo>
                  <a:pt x="1122" y="0"/>
                </a:moveTo>
                <a:lnTo>
                  <a:pt x="0" y="942"/>
                </a:lnTo>
              </a:path>
            </a:pathLst>
          </a:custGeom>
          <a:noFill/>
          <a:ln w="38100">
            <a:solidFill>
              <a:srgbClr val="0066FF"/>
            </a:solidFill>
            <a:round/>
            <a:headEnd type="triangle" w="med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593973" name="Freeform 53"/>
          <p:cNvSpPr>
            <a:spLocks/>
          </p:cNvSpPr>
          <p:nvPr/>
        </p:nvSpPr>
        <p:spPr bwMode="auto">
          <a:xfrm>
            <a:off x="6324600" y="1828800"/>
            <a:ext cx="2209800" cy="3111500"/>
          </a:xfrm>
          <a:custGeom>
            <a:avLst/>
            <a:gdLst>
              <a:gd name="T0" fmla="*/ 0 w 1392"/>
              <a:gd name="T1" fmla="*/ 0 h 1960"/>
              <a:gd name="T2" fmla="*/ 2209800 w 1392"/>
              <a:gd name="T3" fmla="*/ 1511300 h 1960"/>
              <a:gd name="T4" fmla="*/ 381000 w 1392"/>
              <a:gd name="T5" fmla="*/ 3111500 h 1960"/>
              <a:gd name="T6" fmla="*/ 0 60000 65536"/>
              <a:gd name="T7" fmla="*/ 0 60000 65536"/>
              <a:gd name="T8" fmla="*/ 0 60000 65536"/>
              <a:gd name="T9" fmla="*/ 0 w 1392"/>
              <a:gd name="T10" fmla="*/ 0 h 1960"/>
              <a:gd name="T11" fmla="*/ 1392 w 1392"/>
              <a:gd name="T12" fmla="*/ 1960 h 1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2" h="1960">
                <a:moveTo>
                  <a:pt x="0" y="0"/>
                </a:moveTo>
                <a:lnTo>
                  <a:pt x="1392" y="952"/>
                </a:lnTo>
                <a:lnTo>
                  <a:pt x="240" y="1960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93970" name="Freeform 50"/>
          <p:cNvSpPr>
            <a:spLocks/>
          </p:cNvSpPr>
          <p:nvPr/>
        </p:nvSpPr>
        <p:spPr bwMode="auto">
          <a:xfrm>
            <a:off x="4546600" y="3314700"/>
            <a:ext cx="3937000" cy="50800"/>
          </a:xfrm>
          <a:custGeom>
            <a:avLst/>
            <a:gdLst>
              <a:gd name="T0" fmla="*/ 0 w 2480"/>
              <a:gd name="T1" fmla="*/ 0 h 32"/>
              <a:gd name="T2" fmla="*/ 3937000 w 2480"/>
              <a:gd name="T3" fmla="*/ 50800 h 32"/>
              <a:gd name="T4" fmla="*/ 0 60000 65536"/>
              <a:gd name="T5" fmla="*/ 0 60000 65536"/>
              <a:gd name="T6" fmla="*/ 0 w 2480"/>
              <a:gd name="T7" fmla="*/ 0 h 32"/>
              <a:gd name="T8" fmla="*/ 2480 w 2480"/>
              <a:gd name="T9" fmla="*/ 32 h 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80" h="32">
                <a:moveTo>
                  <a:pt x="0" y="0"/>
                </a:moveTo>
                <a:lnTo>
                  <a:pt x="2480" y="3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oval" w="sm" len="sm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593971" name="Oval 51"/>
          <p:cNvSpPr>
            <a:spLocks noChangeArrowheads="1"/>
          </p:cNvSpPr>
          <p:nvPr/>
        </p:nvSpPr>
        <p:spPr bwMode="auto">
          <a:xfrm>
            <a:off x="4495800" y="3276600"/>
            <a:ext cx="76200" cy="76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5562600" y="685800"/>
            <a:ext cx="2743200" cy="457200"/>
            <a:chOff x="1104" y="864"/>
            <a:chExt cx="1728" cy="288"/>
          </a:xfrm>
        </p:grpSpPr>
        <p:sp>
          <p:nvSpPr>
            <p:cNvPr id="593976" name="Text Box 56"/>
            <p:cNvSpPr txBox="1">
              <a:spLocks noChangeArrowheads="1"/>
            </p:cNvSpPr>
            <p:nvPr/>
          </p:nvSpPr>
          <p:spPr bwMode="auto">
            <a:xfrm>
              <a:off x="1104" y="864"/>
              <a:ext cx="17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АВ + А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</a:t>
              </a:r>
              <a:r>
                <a:rPr lang="ru-RU" sz="2400" b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endParaRPr lang="ru-RU" sz="2400">
                <a:solidFill>
                  <a:srgbClr val="3333FF"/>
                </a:solidFill>
              </a:endParaRPr>
            </a:p>
          </p:txBody>
        </p:sp>
        <p:sp>
          <p:nvSpPr>
            <p:cNvPr id="21534" name="Line 57"/>
            <p:cNvSpPr>
              <a:spLocks noChangeShapeType="1"/>
            </p:cNvSpPr>
            <p:nvPr/>
          </p:nvSpPr>
          <p:spPr bwMode="auto">
            <a:xfrm>
              <a:off x="1536" y="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5" name="Line 58"/>
            <p:cNvSpPr>
              <a:spLocks noChangeShapeType="1"/>
            </p:cNvSpPr>
            <p:nvPr/>
          </p:nvSpPr>
          <p:spPr bwMode="auto">
            <a:xfrm>
              <a:off x="2016" y="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59"/>
          <p:cNvGrpSpPr>
            <a:grpSpLocks/>
          </p:cNvGrpSpPr>
          <p:nvPr/>
        </p:nvGrpSpPr>
        <p:grpSpPr bwMode="auto">
          <a:xfrm>
            <a:off x="7620000" y="685800"/>
            <a:ext cx="1219200" cy="457200"/>
            <a:chOff x="2400" y="864"/>
            <a:chExt cx="768" cy="288"/>
          </a:xfrm>
        </p:grpSpPr>
        <p:grpSp>
          <p:nvGrpSpPr>
            <p:cNvPr id="21529" name="Group 60"/>
            <p:cNvGrpSpPr>
              <a:grpSpLocks/>
            </p:cNvGrpSpPr>
            <p:nvPr/>
          </p:nvGrpSpPr>
          <p:grpSpPr bwMode="auto">
            <a:xfrm>
              <a:off x="2400" y="864"/>
              <a:ext cx="768" cy="288"/>
              <a:chOff x="2400" y="864"/>
              <a:chExt cx="768" cy="288"/>
            </a:xfrm>
          </p:grpSpPr>
          <p:sp>
            <p:nvSpPr>
              <p:cNvPr id="593981" name="Text Box 61"/>
              <p:cNvSpPr txBox="1">
                <a:spLocks noChangeArrowheads="1"/>
              </p:cNvSpPr>
              <p:nvPr/>
            </p:nvSpPr>
            <p:spPr bwMode="auto">
              <a:xfrm>
                <a:off x="2400" y="864"/>
                <a:ext cx="76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ru-RU" sz="24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АС</a:t>
                </a:r>
                <a:r>
                  <a:rPr lang="en-US" sz="24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</a:t>
                </a:r>
                <a:endParaRPr lang="ru-RU" sz="2400">
                  <a:solidFill>
                    <a:srgbClr val="FF3300"/>
                  </a:solidFill>
                </a:endParaRPr>
              </a:p>
            </p:txBody>
          </p:sp>
          <p:sp>
            <p:nvSpPr>
              <p:cNvPr id="21532" name="Line 62"/>
              <p:cNvSpPr>
                <a:spLocks noChangeShapeType="1"/>
              </p:cNvSpPr>
              <p:nvPr/>
            </p:nvSpPr>
            <p:spPr bwMode="auto">
              <a:xfrm>
                <a:off x="2688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530" name="Freeform 63"/>
            <p:cNvSpPr>
              <a:spLocks/>
            </p:cNvSpPr>
            <p:nvPr/>
          </p:nvSpPr>
          <p:spPr bwMode="auto">
            <a:xfrm>
              <a:off x="2472" y="948"/>
              <a:ext cx="72" cy="126"/>
            </a:xfrm>
            <a:custGeom>
              <a:avLst/>
              <a:gdLst>
                <a:gd name="T0" fmla="*/ 0 w 72"/>
                <a:gd name="T1" fmla="*/ 0 h 126"/>
                <a:gd name="T2" fmla="*/ 72 w 72"/>
                <a:gd name="T3" fmla="*/ 60 h 126"/>
                <a:gd name="T4" fmla="*/ 0 w 72"/>
                <a:gd name="T5" fmla="*/ 126 h 126"/>
                <a:gd name="T6" fmla="*/ 0 60000 65536"/>
                <a:gd name="T7" fmla="*/ 0 60000 65536"/>
                <a:gd name="T8" fmla="*/ 0 60000 65536"/>
                <a:gd name="T9" fmla="*/ 0 w 72"/>
                <a:gd name="T10" fmla="*/ 0 h 126"/>
                <a:gd name="T11" fmla="*/ 72 w 72"/>
                <a:gd name="T12" fmla="*/ 126 h 1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" h="126">
                  <a:moveTo>
                    <a:pt x="0" y="0"/>
                  </a:moveTo>
                  <a:lnTo>
                    <a:pt x="72" y="60"/>
                  </a:lnTo>
                  <a:lnTo>
                    <a:pt x="0" y="126"/>
                  </a:lnTo>
                </a:path>
              </a:pathLst>
            </a:custGeom>
            <a:noFill/>
            <a:ln w="28575">
              <a:solidFill>
                <a:srgbClr val="FF3300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93984" name="Freeform 64"/>
          <p:cNvSpPr>
            <a:spLocks/>
          </p:cNvSpPr>
          <p:nvPr/>
        </p:nvSpPr>
        <p:spPr bwMode="auto">
          <a:xfrm>
            <a:off x="7439025" y="828675"/>
            <a:ext cx="123825" cy="180975"/>
          </a:xfrm>
          <a:custGeom>
            <a:avLst/>
            <a:gdLst>
              <a:gd name="T0" fmla="*/ 104775 w 78"/>
              <a:gd name="T1" fmla="*/ 0 h 114"/>
              <a:gd name="T2" fmla="*/ 0 w 78"/>
              <a:gd name="T3" fmla="*/ 95250 h 114"/>
              <a:gd name="T4" fmla="*/ 123825 w 78"/>
              <a:gd name="T5" fmla="*/ 180975 h 114"/>
              <a:gd name="T6" fmla="*/ 0 60000 65536"/>
              <a:gd name="T7" fmla="*/ 0 60000 65536"/>
              <a:gd name="T8" fmla="*/ 0 60000 65536"/>
              <a:gd name="T9" fmla="*/ 0 w 78"/>
              <a:gd name="T10" fmla="*/ 0 h 114"/>
              <a:gd name="T11" fmla="*/ 78 w 78"/>
              <a:gd name="T12" fmla="*/ 114 h 1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8" h="114">
                <a:moveTo>
                  <a:pt x="66" y="0"/>
                </a:moveTo>
                <a:lnTo>
                  <a:pt x="0" y="60"/>
                </a:lnTo>
                <a:lnTo>
                  <a:pt x="78" y="114"/>
                </a:lnTo>
              </a:path>
            </a:pathLst>
          </a:custGeom>
          <a:noFill/>
          <a:ln w="28575">
            <a:solidFill>
              <a:srgbClr val="FF3300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93987" name="Text Box 67"/>
          <p:cNvSpPr txBox="1">
            <a:spLocks noChangeArrowheads="1"/>
          </p:cNvSpPr>
          <p:nvPr/>
        </p:nvSpPr>
        <p:spPr bwMode="auto">
          <a:xfrm>
            <a:off x="3962400" y="3124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  <a:endParaRPr lang="ru-RU" sz="2400">
              <a:solidFill>
                <a:srgbClr val="FF3300"/>
              </a:solidFill>
            </a:endParaRPr>
          </a:p>
        </p:txBody>
      </p:sp>
      <p:sp>
        <p:nvSpPr>
          <p:cNvPr id="593990" name="Text Box 70"/>
          <p:cNvSpPr txBox="1">
            <a:spLocks noChangeArrowheads="1"/>
          </p:cNvSpPr>
          <p:nvPr/>
        </p:nvSpPr>
        <p:spPr bwMode="auto">
          <a:xfrm>
            <a:off x="6019800" y="1371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  <a:endParaRPr lang="ru-RU" sz="2400">
              <a:solidFill>
                <a:srgbClr val="FF3300"/>
              </a:solidFill>
            </a:endParaRPr>
          </a:p>
        </p:txBody>
      </p:sp>
      <p:sp>
        <p:nvSpPr>
          <p:cNvPr id="593991" name="Text Box 71"/>
          <p:cNvSpPr txBox="1">
            <a:spLocks noChangeArrowheads="1"/>
          </p:cNvSpPr>
          <p:nvPr/>
        </p:nvSpPr>
        <p:spPr bwMode="auto">
          <a:xfrm>
            <a:off x="6324600" y="502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2400">
              <a:solidFill>
                <a:srgbClr val="FF3300"/>
              </a:solidFill>
            </a:endParaRPr>
          </a:p>
        </p:txBody>
      </p:sp>
      <p:sp>
        <p:nvSpPr>
          <p:cNvPr id="593992" name="Text Box 72"/>
          <p:cNvSpPr txBox="1">
            <a:spLocks noChangeArrowheads="1"/>
          </p:cNvSpPr>
          <p:nvPr/>
        </p:nvSpPr>
        <p:spPr bwMode="auto">
          <a:xfrm>
            <a:off x="8534400" y="3124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endParaRPr lang="ru-RU" sz="2400">
              <a:solidFill>
                <a:srgbClr val="FF3300"/>
              </a:solidFill>
            </a:endParaRPr>
          </a:p>
        </p:txBody>
      </p:sp>
      <p:sp>
        <p:nvSpPr>
          <p:cNvPr id="593994" name="Text Box 74"/>
          <p:cNvSpPr txBox="1">
            <a:spLocks noChangeArrowheads="1"/>
          </p:cNvSpPr>
          <p:nvPr/>
        </p:nvSpPr>
        <p:spPr bwMode="auto">
          <a:xfrm>
            <a:off x="152400" y="533400"/>
            <a:ext cx="4572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</a:t>
            </a:r>
          </a:p>
          <a:p>
            <a:pPr>
              <a:defRPr/>
            </a:pPr>
            <a:endParaRPr lang="ru-RU" sz="2400" b="1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8" name="Номер слайда 5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39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3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3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93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59259E-6 L 0.31858 0.00162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5939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93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93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593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0.25 -0.16481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5939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93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93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593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9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59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93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93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593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39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24" grpId="0" animBg="1"/>
      <p:bldP spid="593972" grpId="0" animBg="1"/>
      <p:bldP spid="593973" grpId="0" animBg="1"/>
      <p:bldP spid="593970" grpId="0" animBg="1"/>
      <p:bldP spid="593971" grpId="0" animBg="1"/>
      <p:bldP spid="593984" grpId="0" animBg="1"/>
      <p:bldP spid="593987" grpId="0"/>
      <p:bldP spid="593990" grpId="0"/>
      <p:bldP spid="593991" grpId="0"/>
      <p:bldP spid="59399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22584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85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86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87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88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89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90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91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00075" name="Text Box 11"/>
          <p:cNvSpPr txBox="1">
            <a:spLocks noChangeArrowheads="1"/>
          </p:cNvSpPr>
          <p:nvPr/>
        </p:nvSpPr>
        <p:spPr bwMode="auto">
          <a:xfrm>
            <a:off x="609600" y="1524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Сложение векторов.</a:t>
            </a:r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Правило многоугольника.</a:t>
            </a:r>
          </a:p>
        </p:txBody>
      </p: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7391400" y="1295400"/>
            <a:ext cx="1219200" cy="457200"/>
            <a:chOff x="1776" y="1728"/>
            <a:chExt cx="768" cy="288"/>
          </a:xfrm>
        </p:grpSpPr>
        <p:sp>
          <p:nvSpPr>
            <p:cNvPr id="600076" name="Text Box 12"/>
            <p:cNvSpPr txBox="1">
              <a:spLocks noChangeArrowheads="1"/>
            </p:cNvSpPr>
            <p:nvPr/>
          </p:nvSpPr>
          <p:spPr bwMode="auto">
            <a:xfrm>
              <a:off x="1776" y="1728"/>
              <a:ext cx="7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А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  </a:t>
              </a:r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22583" name="Line 13"/>
            <p:cNvSpPr>
              <a:spLocks noChangeShapeType="1"/>
            </p:cNvSpPr>
            <p:nvPr/>
          </p:nvSpPr>
          <p:spPr bwMode="auto">
            <a:xfrm>
              <a:off x="2112" y="17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4419600" y="1295400"/>
            <a:ext cx="3505200" cy="457200"/>
            <a:chOff x="192" y="912"/>
            <a:chExt cx="2208" cy="288"/>
          </a:xfrm>
        </p:grpSpPr>
        <p:sp>
          <p:nvSpPr>
            <p:cNvPr id="600079" name="Text Box 15"/>
            <p:cNvSpPr txBox="1">
              <a:spLocks noChangeArrowheads="1"/>
            </p:cNvSpPr>
            <p:nvPr/>
          </p:nvSpPr>
          <p:spPr bwMode="auto">
            <a:xfrm>
              <a:off x="192" y="912"/>
              <a:ext cx="22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АВ + ВС + С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 + DO </a:t>
              </a:r>
              <a:endParaRPr lang="ru-RU" sz="2400">
                <a:solidFill>
                  <a:srgbClr val="3333FF"/>
                </a:solidFill>
              </a:endParaRPr>
            </a:p>
          </p:txBody>
        </p:sp>
        <p:sp>
          <p:nvSpPr>
            <p:cNvPr id="22578" name="Line 16"/>
            <p:cNvSpPr>
              <a:spLocks noChangeShapeType="1"/>
            </p:cNvSpPr>
            <p:nvPr/>
          </p:nvSpPr>
          <p:spPr bwMode="auto">
            <a:xfrm>
              <a:off x="432" y="91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79" name="Line 17"/>
            <p:cNvSpPr>
              <a:spLocks noChangeShapeType="1"/>
            </p:cNvSpPr>
            <p:nvPr/>
          </p:nvSpPr>
          <p:spPr bwMode="auto">
            <a:xfrm>
              <a:off x="912" y="91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80" name="Line 59"/>
            <p:cNvSpPr>
              <a:spLocks noChangeShapeType="1"/>
            </p:cNvSpPr>
            <p:nvPr/>
          </p:nvSpPr>
          <p:spPr bwMode="auto">
            <a:xfrm>
              <a:off x="1440" y="91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81" name="Line 60"/>
            <p:cNvSpPr>
              <a:spLocks noChangeShapeType="1"/>
            </p:cNvSpPr>
            <p:nvPr/>
          </p:nvSpPr>
          <p:spPr bwMode="auto">
            <a:xfrm>
              <a:off x="1920" y="91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00127" name="Line 63"/>
          <p:cNvSpPr>
            <a:spLocks noChangeShapeType="1"/>
          </p:cNvSpPr>
          <p:nvPr/>
        </p:nvSpPr>
        <p:spPr bwMode="auto">
          <a:xfrm flipV="1">
            <a:off x="838200" y="2743200"/>
            <a:ext cx="1371600" cy="68580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 type="none" w="lg" len="lg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22535" name="Line 65"/>
          <p:cNvSpPr>
            <a:spLocks noChangeShapeType="1"/>
          </p:cNvSpPr>
          <p:nvPr/>
        </p:nvSpPr>
        <p:spPr bwMode="auto">
          <a:xfrm flipH="1" flipV="1">
            <a:off x="990600" y="3657600"/>
            <a:ext cx="76200" cy="1752600"/>
          </a:xfrm>
          <a:prstGeom prst="line">
            <a:avLst/>
          </a:prstGeom>
          <a:noFill/>
          <a:ln w="28575">
            <a:solidFill>
              <a:srgbClr val="CC00CC"/>
            </a:solidFill>
            <a:round/>
            <a:headEnd type="none" w="lg" len="lg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00130" name="Line 66"/>
          <p:cNvSpPr>
            <a:spLocks noChangeShapeType="1"/>
          </p:cNvSpPr>
          <p:nvPr/>
        </p:nvSpPr>
        <p:spPr bwMode="auto">
          <a:xfrm flipH="1" flipV="1">
            <a:off x="990600" y="3657600"/>
            <a:ext cx="76200" cy="1752600"/>
          </a:xfrm>
          <a:prstGeom prst="line">
            <a:avLst/>
          </a:prstGeom>
          <a:noFill/>
          <a:ln w="28575">
            <a:solidFill>
              <a:srgbClr val="CC00CC"/>
            </a:solidFill>
            <a:round/>
            <a:headEnd type="none" w="lg" len="lg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22537" name="Line 69"/>
          <p:cNvSpPr>
            <a:spLocks noChangeShapeType="1"/>
          </p:cNvSpPr>
          <p:nvPr/>
        </p:nvSpPr>
        <p:spPr bwMode="auto">
          <a:xfrm>
            <a:off x="685800" y="2057400"/>
            <a:ext cx="1066800" cy="68580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 type="none" w="lg" len="lg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00134" name="Line 70"/>
          <p:cNvSpPr>
            <a:spLocks noChangeShapeType="1"/>
          </p:cNvSpPr>
          <p:nvPr/>
        </p:nvSpPr>
        <p:spPr bwMode="auto">
          <a:xfrm>
            <a:off x="685800" y="2057400"/>
            <a:ext cx="1066800" cy="68580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 type="none" w="lg" len="lg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22539" name="Line 72"/>
          <p:cNvSpPr>
            <a:spLocks noChangeShapeType="1"/>
          </p:cNvSpPr>
          <p:nvPr/>
        </p:nvSpPr>
        <p:spPr bwMode="auto">
          <a:xfrm>
            <a:off x="2514600" y="2286000"/>
            <a:ext cx="3505200" cy="228600"/>
          </a:xfrm>
          <a:prstGeom prst="line">
            <a:avLst/>
          </a:prstGeom>
          <a:noFill/>
          <a:ln w="28575">
            <a:solidFill>
              <a:srgbClr val="9900FF"/>
            </a:solidFill>
            <a:round/>
            <a:headEnd type="none" w="lg" len="lg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00137" name="Line 73"/>
          <p:cNvSpPr>
            <a:spLocks noChangeShapeType="1"/>
          </p:cNvSpPr>
          <p:nvPr/>
        </p:nvSpPr>
        <p:spPr bwMode="auto">
          <a:xfrm>
            <a:off x="2514600" y="2286000"/>
            <a:ext cx="3505200" cy="228600"/>
          </a:xfrm>
          <a:prstGeom prst="line">
            <a:avLst/>
          </a:prstGeom>
          <a:noFill/>
          <a:ln w="28575">
            <a:solidFill>
              <a:srgbClr val="9900FF"/>
            </a:solidFill>
            <a:round/>
            <a:headEnd type="none" w="lg" len="lg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00138" name="Freeform 74"/>
          <p:cNvSpPr>
            <a:spLocks/>
          </p:cNvSpPr>
          <p:nvPr/>
        </p:nvSpPr>
        <p:spPr bwMode="auto">
          <a:xfrm>
            <a:off x="2565400" y="4419600"/>
            <a:ext cx="5816600" cy="1485900"/>
          </a:xfrm>
          <a:custGeom>
            <a:avLst/>
            <a:gdLst>
              <a:gd name="T0" fmla="*/ 0 w 3664"/>
              <a:gd name="T1" fmla="*/ 1485900 h 936"/>
              <a:gd name="T2" fmla="*/ 5816600 w 3664"/>
              <a:gd name="T3" fmla="*/ 0 h 936"/>
              <a:gd name="T4" fmla="*/ 0 60000 65536"/>
              <a:gd name="T5" fmla="*/ 0 60000 65536"/>
              <a:gd name="T6" fmla="*/ 0 w 3664"/>
              <a:gd name="T7" fmla="*/ 0 h 936"/>
              <a:gd name="T8" fmla="*/ 3664 w 3664"/>
              <a:gd name="T9" fmla="*/ 936 h 9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64" h="936">
                <a:moveTo>
                  <a:pt x="0" y="936"/>
                </a:moveTo>
                <a:lnTo>
                  <a:pt x="3664" y="0"/>
                </a:lnTo>
              </a:path>
            </a:pathLst>
          </a:custGeom>
          <a:noFill/>
          <a:ln w="28575">
            <a:solidFill>
              <a:srgbClr val="FF3300"/>
            </a:solidFill>
            <a:round/>
            <a:headEnd type="none" w="lg" len="lg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22542" name="Group 79"/>
          <p:cNvGrpSpPr>
            <a:grpSpLocks/>
          </p:cNvGrpSpPr>
          <p:nvPr/>
        </p:nvGrpSpPr>
        <p:grpSpPr bwMode="auto">
          <a:xfrm>
            <a:off x="1066800" y="2590800"/>
            <a:ext cx="412750" cy="641350"/>
            <a:chOff x="3456" y="3648"/>
            <a:chExt cx="260" cy="404"/>
          </a:xfrm>
        </p:grpSpPr>
        <p:sp>
          <p:nvSpPr>
            <p:cNvPr id="600141" name="Text Box 77"/>
            <p:cNvSpPr txBox="1">
              <a:spLocks noChangeArrowheads="1"/>
            </p:cNvSpPr>
            <p:nvPr/>
          </p:nvSpPr>
          <p:spPr bwMode="auto">
            <a:xfrm>
              <a:off x="3456" y="3648"/>
              <a:ext cx="260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2576" name="Line 78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543" name="Group 80"/>
          <p:cNvGrpSpPr>
            <a:grpSpLocks/>
          </p:cNvGrpSpPr>
          <p:nvPr/>
        </p:nvGrpSpPr>
        <p:grpSpPr bwMode="auto">
          <a:xfrm>
            <a:off x="609600" y="4191000"/>
            <a:ext cx="387350" cy="641350"/>
            <a:chOff x="3456" y="3648"/>
            <a:chExt cx="244" cy="404"/>
          </a:xfrm>
        </p:grpSpPr>
        <p:sp>
          <p:nvSpPr>
            <p:cNvPr id="600145" name="Text Box 81"/>
            <p:cNvSpPr txBox="1">
              <a:spLocks noChangeArrowheads="1"/>
            </p:cNvSpPr>
            <p:nvPr/>
          </p:nvSpPr>
          <p:spPr bwMode="auto">
            <a:xfrm>
              <a:off x="3456" y="3648"/>
              <a:ext cx="244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2574" name="Line 82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544" name="Group 83"/>
          <p:cNvGrpSpPr>
            <a:grpSpLocks/>
          </p:cNvGrpSpPr>
          <p:nvPr/>
        </p:nvGrpSpPr>
        <p:grpSpPr bwMode="auto">
          <a:xfrm>
            <a:off x="3886200" y="1752600"/>
            <a:ext cx="438150" cy="641350"/>
            <a:chOff x="3456" y="3648"/>
            <a:chExt cx="276" cy="404"/>
          </a:xfrm>
        </p:grpSpPr>
        <p:sp>
          <p:nvSpPr>
            <p:cNvPr id="600148" name="Text Box 84"/>
            <p:cNvSpPr txBox="1">
              <a:spLocks noChangeArrowheads="1"/>
            </p:cNvSpPr>
            <p:nvPr/>
          </p:nvSpPr>
          <p:spPr bwMode="auto">
            <a:xfrm>
              <a:off x="3456" y="3648"/>
              <a:ext cx="276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n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2572" name="Line 85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545" name="Group 86"/>
          <p:cNvGrpSpPr>
            <a:grpSpLocks/>
          </p:cNvGrpSpPr>
          <p:nvPr/>
        </p:nvGrpSpPr>
        <p:grpSpPr bwMode="auto">
          <a:xfrm>
            <a:off x="1066800" y="1828800"/>
            <a:ext cx="539750" cy="641350"/>
            <a:chOff x="3456" y="3648"/>
            <a:chExt cx="340" cy="404"/>
          </a:xfrm>
        </p:grpSpPr>
        <p:sp>
          <p:nvSpPr>
            <p:cNvPr id="600151" name="Text Box 87"/>
            <p:cNvSpPr txBox="1">
              <a:spLocks noChangeArrowheads="1"/>
            </p:cNvSpPr>
            <p:nvPr/>
          </p:nvSpPr>
          <p:spPr bwMode="auto">
            <a:xfrm>
              <a:off x="3456" y="3648"/>
              <a:ext cx="340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m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2570" name="Line 88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92"/>
          <p:cNvGrpSpPr>
            <a:grpSpLocks/>
          </p:cNvGrpSpPr>
          <p:nvPr/>
        </p:nvGrpSpPr>
        <p:grpSpPr bwMode="auto">
          <a:xfrm>
            <a:off x="3429000" y="4038600"/>
            <a:ext cx="387350" cy="641350"/>
            <a:chOff x="3456" y="3648"/>
            <a:chExt cx="244" cy="404"/>
          </a:xfrm>
        </p:grpSpPr>
        <p:sp>
          <p:nvSpPr>
            <p:cNvPr id="600157" name="Text Box 93"/>
            <p:cNvSpPr txBox="1">
              <a:spLocks noChangeArrowheads="1"/>
            </p:cNvSpPr>
            <p:nvPr/>
          </p:nvSpPr>
          <p:spPr bwMode="auto">
            <a:xfrm>
              <a:off x="3456" y="3648"/>
              <a:ext cx="244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2568" name="Line 94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95"/>
          <p:cNvGrpSpPr>
            <a:grpSpLocks/>
          </p:cNvGrpSpPr>
          <p:nvPr/>
        </p:nvGrpSpPr>
        <p:grpSpPr bwMode="auto">
          <a:xfrm>
            <a:off x="4191000" y="3276600"/>
            <a:ext cx="539750" cy="641350"/>
            <a:chOff x="3456" y="3648"/>
            <a:chExt cx="340" cy="404"/>
          </a:xfrm>
        </p:grpSpPr>
        <p:sp>
          <p:nvSpPr>
            <p:cNvPr id="600160" name="Text Box 96"/>
            <p:cNvSpPr txBox="1">
              <a:spLocks noChangeArrowheads="1"/>
            </p:cNvSpPr>
            <p:nvPr/>
          </p:nvSpPr>
          <p:spPr bwMode="auto">
            <a:xfrm>
              <a:off x="3456" y="3648"/>
              <a:ext cx="340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m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2566" name="Line 97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98"/>
          <p:cNvGrpSpPr>
            <a:grpSpLocks/>
          </p:cNvGrpSpPr>
          <p:nvPr/>
        </p:nvGrpSpPr>
        <p:grpSpPr bwMode="auto">
          <a:xfrm>
            <a:off x="6324600" y="3733800"/>
            <a:ext cx="438150" cy="641350"/>
            <a:chOff x="3456" y="3648"/>
            <a:chExt cx="276" cy="404"/>
          </a:xfrm>
        </p:grpSpPr>
        <p:sp>
          <p:nvSpPr>
            <p:cNvPr id="600163" name="Text Box 99"/>
            <p:cNvSpPr txBox="1">
              <a:spLocks noChangeArrowheads="1"/>
            </p:cNvSpPr>
            <p:nvPr/>
          </p:nvSpPr>
          <p:spPr bwMode="auto">
            <a:xfrm>
              <a:off x="3456" y="3648"/>
              <a:ext cx="276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n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2564" name="Line 100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109"/>
          <p:cNvGrpSpPr>
            <a:grpSpLocks/>
          </p:cNvGrpSpPr>
          <p:nvPr/>
        </p:nvGrpSpPr>
        <p:grpSpPr bwMode="auto">
          <a:xfrm rot="-920814">
            <a:off x="4419600" y="5105400"/>
            <a:ext cx="2006600" cy="641350"/>
            <a:chOff x="2832" y="3744"/>
            <a:chExt cx="1264" cy="404"/>
          </a:xfrm>
        </p:grpSpPr>
        <p:sp>
          <p:nvSpPr>
            <p:cNvPr id="600166" name="Text Box 102"/>
            <p:cNvSpPr txBox="1">
              <a:spLocks noChangeArrowheads="1"/>
            </p:cNvSpPr>
            <p:nvPr/>
          </p:nvSpPr>
          <p:spPr bwMode="auto">
            <a:xfrm>
              <a:off x="2832" y="3744"/>
              <a:ext cx="1264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a+c+m+n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2559" name="Line 103"/>
            <p:cNvSpPr>
              <a:spLocks noChangeShapeType="1"/>
            </p:cNvSpPr>
            <p:nvPr/>
          </p:nvSpPr>
          <p:spPr bwMode="auto">
            <a:xfrm>
              <a:off x="2880" y="3840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0" name="Line 106"/>
            <p:cNvSpPr>
              <a:spLocks noChangeShapeType="1"/>
            </p:cNvSpPr>
            <p:nvPr/>
          </p:nvSpPr>
          <p:spPr bwMode="auto">
            <a:xfrm>
              <a:off x="3216" y="3840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1" name="Line 107"/>
            <p:cNvSpPr>
              <a:spLocks noChangeShapeType="1"/>
            </p:cNvSpPr>
            <p:nvPr/>
          </p:nvSpPr>
          <p:spPr bwMode="auto">
            <a:xfrm>
              <a:off x="3840" y="3840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2" name="Line 108"/>
            <p:cNvSpPr>
              <a:spLocks noChangeShapeType="1"/>
            </p:cNvSpPr>
            <p:nvPr/>
          </p:nvSpPr>
          <p:spPr bwMode="auto">
            <a:xfrm>
              <a:off x="3552" y="3840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2550" name="Line 111"/>
          <p:cNvSpPr>
            <a:spLocks noChangeShapeType="1"/>
          </p:cNvSpPr>
          <p:nvPr/>
        </p:nvSpPr>
        <p:spPr bwMode="auto">
          <a:xfrm flipV="1">
            <a:off x="838200" y="2743200"/>
            <a:ext cx="1371600" cy="68580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 type="none" w="lg" len="lg"/>
            <a:tailEnd type="triangle" w="med" len="lg"/>
          </a:ln>
        </p:spPr>
        <p:txBody>
          <a:bodyPr/>
          <a:lstStyle/>
          <a:p>
            <a:endParaRPr lang="ru-RU"/>
          </a:p>
        </p:txBody>
      </p:sp>
      <p:pic>
        <p:nvPicPr>
          <p:cNvPr id="600140" name="Picture 76" descr="3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28440" flipH="1">
            <a:off x="1676400" y="5715000"/>
            <a:ext cx="819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Group 89"/>
          <p:cNvGrpSpPr>
            <a:grpSpLocks/>
          </p:cNvGrpSpPr>
          <p:nvPr/>
        </p:nvGrpSpPr>
        <p:grpSpPr bwMode="auto">
          <a:xfrm>
            <a:off x="2895600" y="5029200"/>
            <a:ext cx="412750" cy="641350"/>
            <a:chOff x="3456" y="3648"/>
            <a:chExt cx="260" cy="404"/>
          </a:xfrm>
        </p:grpSpPr>
        <p:sp>
          <p:nvSpPr>
            <p:cNvPr id="600154" name="Text Box 90"/>
            <p:cNvSpPr txBox="1">
              <a:spLocks noChangeArrowheads="1"/>
            </p:cNvSpPr>
            <p:nvPr/>
          </p:nvSpPr>
          <p:spPr bwMode="auto">
            <a:xfrm>
              <a:off x="3456" y="3648"/>
              <a:ext cx="260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2557" name="Line 91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00174" name="Oval 110"/>
          <p:cNvSpPr>
            <a:spLocks noChangeArrowheads="1"/>
          </p:cNvSpPr>
          <p:nvPr/>
        </p:nvSpPr>
        <p:spPr bwMode="auto">
          <a:xfrm>
            <a:off x="2514600" y="58674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600139" name="Picture 75" descr="3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28440" flipH="1">
            <a:off x="1752600" y="5486400"/>
            <a:ext cx="819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0176" name="Text Box 112"/>
          <p:cNvSpPr txBox="1">
            <a:spLocks noChangeArrowheads="1"/>
          </p:cNvSpPr>
          <p:nvPr/>
        </p:nvSpPr>
        <p:spPr bwMode="auto">
          <a:xfrm>
            <a:off x="152400" y="533400"/>
            <a:ext cx="4572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</a:t>
            </a:r>
          </a:p>
          <a:p>
            <a:pPr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</a:t>
            </a:r>
          </a:p>
          <a:p>
            <a:pPr>
              <a:defRPr/>
            </a:pPr>
            <a:endParaRPr lang="ru-RU" sz="2400" b="1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" name="Номер слайда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6.93889E-18 L 0.18333 0.36667 " pathEditMode="relative" ptsTypes="AA">
                                      <p:cBhvr>
                                        <p:cTn id="22" dur="2000" fill="hold"/>
                                        <p:tgtEl>
                                          <p:spTgt spid="600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30833 -0.02222 " pathEditMode="relative" ptsTypes="AA">
                                      <p:cBhvr>
                                        <p:cTn id="41" dur="2000" fill="hold"/>
                                        <p:tgtEl>
                                          <p:spTgt spid="600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6.93889E-18 L 0.34166 0.21111 " pathEditMode="relative" ptsTypes="AA">
                                      <p:cBhvr>
                                        <p:cTn id="60" dur="2000" fill="hold"/>
                                        <p:tgtEl>
                                          <p:spTgt spid="600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000"/>
                            </p:stCondLst>
                            <p:childTnLst>
                              <p:par>
                                <p:cTn id="7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25834 0.27778 " pathEditMode="relative" ptsTypes="AA">
                                      <p:cBhvr>
                                        <p:cTn id="79" dur="2000" fill="hold"/>
                                        <p:tgtEl>
                                          <p:spTgt spid="600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00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022E-16 L 0.15278 -0.1 L 0.16632 -0.35856 L 0.29167 -0.27778 L 0.7 -0.24074 " pathEditMode="relative" rAng="0" ptsTypes="AAAAA">
                                      <p:cBhvr>
                                        <p:cTn id="103" dur="5000" fill="hold"/>
                                        <p:tgtEl>
                                          <p:spTgt spid="600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0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0.70798 -0.27338 " pathEditMode="relative" rAng="0" ptsTypes="AA">
                                      <p:cBhvr>
                                        <p:cTn id="111" dur="3000" fill="hold"/>
                                        <p:tgtEl>
                                          <p:spTgt spid="600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" y="-1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1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1000"/>
                                        <p:tgtEl>
                                          <p:spTgt spid="600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500"/>
                            </p:stCondLst>
                            <p:childTnLst>
                              <p:par>
                                <p:cTn id="1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600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600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0127" grpId="0" animBg="1"/>
      <p:bldP spid="600130" grpId="0" animBg="1"/>
      <p:bldP spid="600134" grpId="0" animBg="1"/>
      <p:bldP spid="600137" grpId="0" animBg="1"/>
      <p:bldP spid="600138" grpId="0" animBg="1"/>
      <p:bldP spid="60017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90" name="Freeform 150"/>
          <p:cNvSpPr>
            <a:spLocks/>
          </p:cNvSpPr>
          <p:nvPr/>
        </p:nvSpPr>
        <p:spPr bwMode="auto">
          <a:xfrm>
            <a:off x="1143000" y="5257800"/>
            <a:ext cx="2336800" cy="838200"/>
          </a:xfrm>
          <a:custGeom>
            <a:avLst/>
            <a:gdLst>
              <a:gd name="T0" fmla="*/ 2336800 w 1472"/>
              <a:gd name="T1" fmla="*/ 838200 h 528"/>
              <a:gd name="T2" fmla="*/ 838200 w 1472"/>
              <a:gd name="T3" fmla="*/ 0 h 528"/>
              <a:gd name="T4" fmla="*/ 0 w 1472"/>
              <a:gd name="T5" fmla="*/ 838200 h 528"/>
              <a:gd name="T6" fmla="*/ 2336800 w 1472"/>
              <a:gd name="T7" fmla="*/ 83820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1472"/>
              <a:gd name="T13" fmla="*/ 0 h 528"/>
              <a:gd name="T14" fmla="*/ 1472 w 1472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72" h="528">
                <a:moveTo>
                  <a:pt x="1472" y="528"/>
                </a:moveTo>
                <a:lnTo>
                  <a:pt x="528" y="0"/>
                </a:lnTo>
                <a:lnTo>
                  <a:pt x="0" y="528"/>
                </a:lnTo>
                <a:lnTo>
                  <a:pt x="1472" y="528"/>
                </a:lnTo>
                <a:close/>
              </a:path>
            </a:pathLst>
          </a:custGeom>
          <a:solidFill>
            <a:srgbClr val="FF3300">
              <a:alpha val="76077"/>
            </a:srgbClr>
          </a:solidFill>
          <a:ln w="9525">
            <a:noFill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73586" name="Freeform 146"/>
          <p:cNvSpPr>
            <a:spLocks/>
          </p:cNvSpPr>
          <p:nvPr/>
        </p:nvSpPr>
        <p:spPr bwMode="auto">
          <a:xfrm>
            <a:off x="2032000" y="2438400"/>
            <a:ext cx="1447800" cy="3632200"/>
          </a:xfrm>
          <a:custGeom>
            <a:avLst/>
            <a:gdLst>
              <a:gd name="T0" fmla="*/ 1447800 w 912"/>
              <a:gd name="T1" fmla="*/ 3632200 h 2288"/>
              <a:gd name="T2" fmla="*/ 0 w 912"/>
              <a:gd name="T3" fmla="*/ 0 h 2288"/>
              <a:gd name="T4" fmla="*/ 0 w 912"/>
              <a:gd name="T5" fmla="*/ 2895600 h 2288"/>
              <a:gd name="T6" fmla="*/ 25400 w 912"/>
              <a:gd name="T7" fmla="*/ 2870200 h 2288"/>
              <a:gd name="T8" fmla="*/ 1447800 w 912"/>
              <a:gd name="T9" fmla="*/ 3632200 h 2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12"/>
              <a:gd name="T16" fmla="*/ 0 h 2288"/>
              <a:gd name="T17" fmla="*/ 912 w 912"/>
              <a:gd name="T18" fmla="*/ 2288 h 2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12" h="2288">
                <a:moveTo>
                  <a:pt x="912" y="2288"/>
                </a:moveTo>
                <a:lnTo>
                  <a:pt x="0" y="0"/>
                </a:lnTo>
                <a:lnTo>
                  <a:pt x="0" y="1824"/>
                </a:lnTo>
                <a:lnTo>
                  <a:pt x="16" y="1808"/>
                </a:lnTo>
                <a:lnTo>
                  <a:pt x="912" y="2288"/>
                </a:lnTo>
                <a:close/>
              </a:path>
            </a:pathLst>
          </a:custGeom>
          <a:solidFill>
            <a:srgbClr val="6600CC">
              <a:alpha val="56078"/>
            </a:srgbClr>
          </a:solidFill>
          <a:ln w="9525">
            <a:noFill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54" name="Freeform 89"/>
          <p:cNvSpPr>
            <a:spLocks/>
          </p:cNvSpPr>
          <p:nvPr/>
        </p:nvSpPr>
        <p:spPr bwMode="auto">
          <a:xfrm>
            <a:off x="7413625" y="5334000"/>
            <a:ext cx="841375" cy="892175"/>
          </a:xfrm>
          <a:custGeom>
            <a:avLst/>
            <a:gdLst>
              <a:gd name="T0" fmla="*/ 0 w 530"/>
              <a:gd name="T1" fmla="*/ 892175 h 562"/>
              <a:gd name="T2" fmla="*/ 841375 w 530"/>
              <a:gd name="T3" fmla="*/ 0 h 562"/>
              <a:gd name="T4" fmla="*/ 0 60000 65536"/>
              <a:gd name="T5" fmla="*/ 0 60000 65536"/>
              <a:gd name="T6" fmla="*/ 0 w 530"/>
              <a:gd name="T7" fmla="*/ 0 h 562"/>
              <a:gd name="T8" fmla="*/ 530 w 530"/>
              <a:gd name="T9" fmla="*/ 562 h 5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30" h="562">
                <a:moveTo>
                  <a:pt x="0" y="562"/>
                </a:moveTo>
                <a:lnTo>
                  <a:pt x="53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55" name="Freeform 88"/>
          <p:cNvSpPr>
            <a:spLocks/>
          </p:cNvSpPr>
          <p:nvPr/>
        </p:nvSpPr>
        <p:spPr bwMode="auto">
          <a:xfrm>
            <a:off x="6015038" y="2586038"/>
            <a:ext cx="4762" cy="2811462"/>
          </a:xfrm>
          <a:custGeom>
            <a:avLst/>
            <a:gdLst>
              <a:gd name="T0" fmla="*/ 4762 w 3"/>
              <a:gd name="T1" fmla="*/ 2811462 h 1771"/>
              <a:gd name="T2" fmla="*/ 0 w 3"/>
              <a:gd name="T3" fmla="*/ 0 h 1771"/>
              <a:gd name="T4" fmla="*/ 0 60000 65536"/>
              <a:gd name="T5" fmla="*/ 0 60000 65536"/>
              <a:gd name="T6" fmla="*/ 0 w 3"/>
              <a:gd name="T7" fmla="*/ 0 h 1771"/>
              <a:gd name="T8" fmla="*/ 3 w 3"/>
              <a:gd name="T9" fmla="*/ 1771 h 177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1771">
                <a:moveTo>
                  <a:pt x="3" y="1771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01"/>
          <p:cNvGrpSpPr>
            <a:grpSpLocks/>
          </p:cNvGrpSpPr>
          <p:nvPr/>
        </p:nvGrpSpPr>
        <p:grpSpPr bwMode="auto">
          <a:xfrm>
            <a:off x="685800" y="5105400"/>
            <a:ext cx="4108450" cy="1295400"/>
            <a:chOff x="432" y="3216"/>
            <a:chExt cx="2588" cy="816"/>
          </a:xfrm>
        </p:grpSpPr>
        <p:sp>
          <p:nvSpPr>
            <p:cNvPr id="573492" name="Text Box 52"/>
            <p:cNvSpPr txBox="1">
              <a:spLocks noChangeArrowheads="1"/>
            </p:cNvSpPr>
            <p:nvPr/>
          </p:nvSpPr>
          <p:spPr bwMode="auto">
            <a:xfrm>
              <a:off x="432" y="3744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</a:t>
              </a:r>
              <a:endPara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573494" name="Text Box 54"/>
            <p:cNvSpPr txBox="1">
              <a:spLocks noChangeArrowheads="1"/>
            </p:cNvSpPr>
            <p:nvPr/>
          </p:nvSpPr>
          <p:spPr bwMode="auto">
            <a:xfrm>
              <a:off x="2640" y="3216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</a:p>
          </p:txBody>
        </p:sp>
      </p:grpSp>
      <p:grpSp>
        <p:nvGrpSpPr>
          <p:cNvPr id="3" name="Group 99"/>
          <p:cNvGrpSpPr>
            <a:grpSpLocks/>
          </p:cNvGrpSpPr>
          <p:nvPr/>
        </p:nvGrpSpPr>
        <p:grpSpPr bwMode="auto">
          <a:xfrm>
            <a:off x="1143000" y="2057400"/>
            <a:ext cx="3803650" cy="4038600"/>
            <a:chOff x="720" y="1296"/>
            <a:chExt cx="2396" cy="2544"/>
          </a:xfrm>
        </p:grpSpPr>
        <p:sp>
          <p:nvSpPr>
            <p:cNvPr id="2122" name="AutoShape 46"/>
            <p:cNvSpPr>
              <a:spLocks noChangeArrowheads="1"/>
            </p:cNvSpPr>
            <p:nvPr/>
          </p:nvSpPr>
          <p:spPr bwMode="auto">
            <a:xfrm>
              <a:off x="720" y="1536"/>
              <a:ext cx="2016" cy="2300"/>
            </a:xfrm>
            <a:prstGeom prst="cube">
              <a:avLst>
                <a:gd name="adj" fmla="val 26963"/>
              </a:avLst>
            </a:prstGeom>
            <a:gradFill rotWithShape="1">
              <a:gsLst>
                <a:gs pos="0">
                  <a:schemeClr val="bg1">
                    <a:alpha val="32999"/>
                  </a:schemeClr>
                </a:gs>
                <a:gs pos="100000">
                  <a:srgbClr val="00FF00">
                    <a:alpha val="21001"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23" name="Freeform 49"/>
            <p:cNvSpPr>
              <a:spLocks/>
            </p:cNvSpPr>
            <p:nvPr/>
          </p:nvSpPr>
          <p:spPr bwMode="auto">
            <a:xfrm>
              <a:off x="1273" y="1536"/>
              <a:ext cx="2" cy="1769"/>
            </a:xfrm>
            <a:custGeom>
              <a:avLst/>
              <a:gdLst>
                <a:gd name="T0" fmla="*/ 0 w 1"/>
                <a:gd name="T1" fmla="*/ 0 h 1440"/>
                <a:gd name="T2" fmla="*/ 0 w 1"/>
                <a:gd name="T3" fmla="*/ 1769 h 1440"/>
                <a:gd name="T4" fmla="*/ 0 60000 65536"/>
                <a:gd name="T5" fmla="*/ 0 60000 65536"/>
                <a:gd name="T6" fmla="*/ 0 w 1"/>
                <a:gd name="T7" fmla="*/ 0 h 1440"/>
                <a:gd name="T8" fmla="*/ 1 w 1"/>
                <a:gd name="T9" fmla="*/ 1440 h 14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440">
                  <a:moveTo>
                    <a:pt x="0" y="0"/>
                  </a:moveTo>
                  <a:lnTo>
                    <a:pt x="0" y="144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24" name="Freeform 50"/>
            <p:cNvSpPr>
              <a:spLocks/>
            </p:cNvSpPr>
            <p:nvPr/>
          </p:nvSpPr>
          <p:spPr bwMode="auto">
            <a:xfrm>
              <a:off x="1264" y="3296"/>
              <a:ext cx="1472" cy="1"/>
            </a:xfrm>
            <a:custGeom>
              <a:avLst/>
              <a:gdLst>
                <a:gd name="T0" fmla="*/ 1472 w 1472"/>
                <a:gd name="T1" fmla="*/ 0 h 1"/>
                <a:gd name="T2" fmla="*/ 0 w 1472"/>
                <a:gd name="T3" fmla="*/ 0 h 1"/>
                <a:gd name="T4" fmla="*/ 0 60000 65536"/>
                <a:gd name="T5" fmla="*/ 0 60000 65536"/>
                <a:gd name="T6" fmla="*/ 0 w 1472"/>
                <a:gd name="T7" fmla="*/ 0 h 1"/>
                <a:gd name="T8" fmla="*/ 1472 w 147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72" h="1">
                  <a:moveTo>
                    <a:pt x="1472" y="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3497" name="Text Box 57"/>
            <p:cNvSpPr txBox="1">
              <a:spLocks noChangeArrowheads="1"/>
            </p:cNvSpPr>
            <p:nvPr/>
          </p:nvSpPr>
          <p:spPr bwMode="auto">
            <a:xfrm>
              <a:off x="2116" y="2016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С</a:t>
              </a:r>
            </a:p>
          </p:txBody>
        </p:sp>
        <p:sp>
          <p:nvSpPr>
            <p:cNvPr id="573498" name="Text Box 58"/>
            <p:cNvSpPr txBox="1">
              <a:spLocks noChangeArrowheads="1"/>
            </p:cNvSpPr>
            <p:nvPr/>
          </p:nvSpPr>
          <p:spPr bwMode="auto">
            <a:xfrm>
              <a:off x="2736" y="1344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  <a:r>
                <a:rPr lang="en-US" sz="2400" b="1" i="1" baseline="-25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endPara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573499" name="Text Box 59"/>
            <p:cNvSpPr txBox="1">
              <a:spLocks noChangeArrowheads="1"/>
            </p:cNvSpPr>
            <p:nvPr/>
          </p:nvSpPr>
          <p:spPr bwMode="auto">
            <a:xfrm>
              <a:off x="960" y="1296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endPara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2128" name="Group 83"/>
            <p:cNvGrpSpPr>
              <a:grpSpLocks/>
            </p:cNvGrpSpPr>
            <p:nvPr/>
          </p:nvGrpSpPr>
          <p:grpSpPr bwMode="auto">
            <a:xfrm>
              <a:off x="720" y="3072"/>
              <a:ext cx="620" cy="768"/>
              <a:chOff x="720" y="3072"/>
              <a:chExt cx="620" cy="768"/>
            </a:xfrm>
          </p:grpSpPr>
          <p:sp>
            <p:nvSpPr>
              <p:cNvPr id="2129" name="Freeform 48"/>
              <p:cNvSpPr>
                <a:spLocks/>
              </p:cNvSpPr>
              <p:nvPr/>
            </p:nvSpPr>
            <p:spPr bwMode="auto">
              <a:xfrm>
                <a:off x="720" y="3280"/>
                <a:ext cx="560" cy="560"/>
              </a:xfrm>
              <a:custGeom>
                <a:avLst/>
                <a:gdLst>
                  <a:gd name="T0" fmla="*/ 560 w 560"/>
                  <a:gd name="T1" fmla="*/ 0 h 560"/>
                  <a:gd name="T2" fmla="*/ 0 w 560"/>
                  <a:gd name="T3" fmla="*/ 560 h 560"/>
                  <a:gd name="T4" fmla="*/ 0 60000 65536"/>
                  <a:gd name="T5" fmla="*/ 0 60000 65536"/>
                  <a:gd name="T6" fmla="*/ 0 w 560"/>
                  <a:gd name="T7" fmla="*/ 0 h 560"/>
                  <a:gd name="T8" fmla="*/ 560 w 560"/>
                  <a:gd name="T9" fmla="*/ 560 h 56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60" h="560">
                    <a:moveTo>
                      <a:pt x="560" y="0"/>
                    </a:moveTo>
                    <a:lnTo>
                      <a:pt x="0" y="56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495" name="Text Box 55"/>
              <p:cNvSpPr txBox="1">
                <a:spLocks noChangeArrowheads="1"/>
              </p:cNvSpPr>
              <p:nvPr/>
            </p:nvSpPr>
            <p:spPr bwMode="auto">
              <a:xfrm>
                <a:off x="960" y="3072"/>
                <a:ext cx="38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ru-RU" sz="2400" b="1" i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Е</a:t>
                </a:r>
              </a:p>
            </p:txBody>
          </p:sp>
        </p:grpSp>
      </p:grpSp>
      <p:sp>
        <p:nvSpPr>
          <p:cNvPr id="573502" name="Freeform 62"/>
          <p:cNvSpPr>
            <a:spLocks/>
          </p:cNvSpPr>
          <p:nvPr/>
        </p:nvSpPr>
        <p:spPr bwMode="auto">
          <a:xfrm>
            <a:off x="2044700" y="2451100"/>
            <a:ext cx="1422400" cy="3632200"/>
          </a:xfrm>
          <a:custGeom>
            <a:avLst/>
            <a:gdLst>
              <a:gd name="T0" fmla="*/ 0 w 896"/>
              <a:gd name="T1" fmla="*/ 0 h 2288"/>
              <a:gd name="T2" fmla="*/ 1422400 w 896"/>
              <a:gd name="T3" fmla="*/ 3632200 h 2288"/>
              <a:gd name="T4" fmla="*/ 0 60000 65536"/>
              <a:gd name="T5" fmla="*/ 0 60000 65536"/>
              <a:gd name="T6" fmla="*/ 0 w 896"/>
              <a:gd name="T7" fmla="*/ 0 h 2288"/>
              <a:gd name="T8" fmla="*/ 896 w 896"/>
              <a:gd name="T9" fmla="*/ 2288 h 22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96" h="2288">
                <a:moveTo>
                  <a:pt x="0" y="0"/>
                </a:moveTo>
                <a:lnTo>
                  <a:pt x="896" y="2288"/>
                </a:lnTo>
              </a:path>
            </a:pathLst>
          </a:custGeom>
          <a:noFill/>
          <a:ln w="38100">
            <a:solidFill>
              <a:srgbClr val="3333FF"/>
            </a:solidFill>
            <a:prstDash val="dash"/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2059" name="Group 5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2114" name="Freeform 6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5" name="Freeform 7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6" name="Freeform 8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7" name="Freeform 9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8" name="Freeform 10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9" name="Freeform 11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20" name="Freeform 12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21" name="Freeform 13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73501" name="Freeform 61"/>
          <p:cNvSpPr>
            <a:spLocks/>
          </p:cNvSpPr>
          <p:nvPr/>
        </p:nvSpPr>
        <p:spPr bwMode="auto">
          <a:xfrm>
            <a:off x="7413625" y="5334000"/>
            <a:ext cx="841375" cy="898525"/>
          </a:xfrm>
          <a:custGeom>
            <a:avLst/>
            <a:gdLst>
              <a:gd name="T0" fmla="*/ 0 w 530"/>
              <a:gd name="T1" fmla="*/ 898525 h 566"/>
              <a:gd name="T2" fmla="*/ 841375 w 530"/>
              <a:gd name="T3" fmla="*/ 0 h 566"/>
              <a:gd name="T4" fmla="*/ 0 60000 65536"/>
              <a:gd name="T5" fmla="*/ 0 60000 65536"/>
              <a:gd name="T6" fmla="*/ 0 w 530"/>
              <a:gd name="T7" fmla="*/ 0 h 566"/>
              <a:gd name="T8" fmla="*/ 530 w 530"/>
              <a:gd name="T9" fmla="*/ 566 h 5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30" h="566">
                <a:moveTo>
                  <a:pt x="0" y="566"/>
                </a:moveTo>
                <a:lnTo>
                  <a:pt x="53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73503" name="Text Box 63"/>
          <p:cNvSpPr txBox="1">
            <a:spLocks noChangeArrowheads="1"/>
          </p:cNvSpPr>
          <p:nvPr/>
        </p:nvSpPr>
        <p:spPr bwMode="auto">
          <a:xfrm>
            <a:off x="304800" y="2286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Правило параллелепипеда. </a:t>
            </a:r>
            <a:endParaRPr lang="ru-RU" sz="2400">
              <a:solidFill>
                <a:schemeClr val="tx2"/>
              </a:solidFill>
            </a:endParaRPr>
          </a:p>
        </p:txBody>
      </p:sp>
      <p:sp>
        <p:nvSpPr>
          <p:cNvPr id="573525" name="Freeform 85"/>
          <p:cNvSpPr>
            <a:spLocks/>
          </p:cNvSpPr>
          <p:nvPr/>
        </p:nvSpPr>
        <p:spPr bwMode="auto">
          <a:xfrm>
            <a:off x="6015038" y="2576513"/>
            <a:ext cx="4762" cy="2820987"/>
          </a:xfrm>
          <a:custGeom>
            <a:avLst/>
            <a:gdLst>
              <a:gd name="T0" fmla="*/ 4762 w 3"/>
              <a:gd name="T1" fmla="*/ 2820987 h 1777"/>
              <a:gd name="T2" fmla="*/ 0 w 3"/>
              <a:gd name="T3" fmla="*/ 0 h 1777"/>
              <a:gd name="T4" fmla="*/ 0 60000 65536"/>
              <a:gd name="T5" fmla="*/ 0 60000 65536"/>
              <a:gd name="T6" fmla="*/ 0 w 3"/>
              <a:gd name="T7" fmla="*/ 0 h 1777"/>
              <a:gd name="T8" fmla="*/ 3 w 3"/>
              <a:gd name="T9" fmla="*/ 1777 h 177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1777">
                <a:moveTo>
                  <a:pt x="3" y="1777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63" name="Freeform 86"/>
          <p:cNvSpPr>
            <a:spLocks/>
          </p:cNvSpPr>
          <p:nvPr/>
        </p:nvSpPr>
        <p:spPr bwMode="auto">
          <a:xfrm>
            <a:off x="4038600" y="6400800"/>
            <a:ext cx="2362200" cy="1588"/>
          </a:xfrm>
          <a:custGeom>
            <a:avLst/>
            <a:gdLst>
              <a:gd name="T0" fmla="*/ 2362200 w 1488"/>
              <a:gd name="T1" fmla="*/ 0 h 1"/>
              <a:gd name="T2" fmla="*/ 0 w 1488"/>
              <a:gd name="T3" fmla="*/ 0 h 1"/>
              <a:gd name="T4" fmla="*/ 0 60000 65536"/>
              <a:gd name="T5" fmla="*/ 0 60000 65536"/>
              <a:gd name="T6" fmla="*/ 0 w 1488"/>
              <a:gd name="T7" fmla="*/ 0 h 1"/>
              <a:gd name="T8" fmla="*/ 1488 w 148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88" h="1">
                <a:moveTo>
                  <a:pt x="1488" y="0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73527" name="Freeform 87"/>
          <p:cNvSpPr>
            <a:spLocks/>
          </p:cNvSpPr>
          <p:nvPr/>
        </p:nvSpPr>
        <p:spPr bwMode="auto">
          <a:xfrm>
            <a:off x="4038600" y="6400800"/>
            <a:ext cx="2362200" cy="1588"/>
          </a:xfrm>
          <a:custGeom>
            <a:avLst/>
            <a:gdLst>
              <a:gd name="T0" fmla="*/ 2362200 w 1488"/>
              <a:gd name="T1" fmla="*/ 0 h 1"/>
              <a:gd name="T2" fmla="*/ 0 w 1488"/>
              <a:gd name="T3" fmla="*/ 0 h 1"/>
              <a:gd name="T4" fmla="*/ 0 60000 65536"/>
              <a:gd name="T5" fmla="*/ 0 60000 65536"/>
              <a:gd name="T6" fmla="*/ 0 w 1488"/>
              <a:gd name="T7" fmla="*/ 0 h 1"/>
              <a:gd name="T8" fmla="*/ 1488 w 148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88" h="1">
                <a:moveTo>
                  <a:pt x="1488" y="0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2065" name="Group 90"/>
          <p:cNvGrpSpPr>
            <a:grpSpLocks/>
          </p:cNvGrpSpPr>
          <p:nvPr/>
        </p:nvGrpSpPr>
        <p:grpSpPr bwMode="auto">
          <a:xfrm>
            <a:off x="5105400" y="5715000"/>
            <a:ext cx="609600" cy="701675"/>
            <a:chOff x="2832" y="1776"/>
            <a:chExt cx="384" cy="442"/>
          </a:xfrm>
        </p:grpSpPr>
        <p:sp>
          <p:nvSpPr>
            <p:cNvPr id="573531" name="Text Box 91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113" name="Line 92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73534" name="Text Box 94"/>
          <p:cNvSpPr txBox="1">
            <a:spLocks noChangeArrowheads="1"/>
          </p:cNvSpPr>
          <p:nvPr/>
        </p:nvSpPr>
        <p:spPr bwMode="auto">
          <a:xfrm>
            <a:off x="7848600" y="5562600"/>
            <a:ext cx="60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endParaRPr lang="ru-RU" sz="4000" b="1" i="1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67" name="Line 95"/>
          <p:cNvSpPr>
            <a:spLocks noChangeShapeType="1"/>
          </p:cNvSpPr>
          <p:nvPr/>
        </p:nvSpPr>
        <p:spPr bwMode="auto">
          <a:xfrm>
            <a:off x="8001000" y="5715000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2068" name="Group 96"/>
          <p:cNvGrpSpPr>
            <a:grpSpLocks/>
          </p:cNvGrpSpPr>
          <p:nvPr/>
        </p:nvGrpSpPr>
        <p:grpSpPr bwMode="auto">
          <a:xfrm>
            <a:off x="6019800" y="3581400"/>
            <a:ext cx="609600" cy="701675"/>
            <a:chOff x="2832" y="1776"/>
            <a:chExt cx="384" cy="442"/>
          </a:xfrm>
        </p:grpSpPr>
        <p:sp>
          <p:nvSpPr>
            <p:cNvPr id="573537" name="Text Box 97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111" name="Line 98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139"/>
          <p:cNvGrpSpPr>
            <a:grpSpLocks/>
          </p:cNvGrpSpPr>
          <p:nvPr/>
        </p:nvGrpSpPr>
        <p:grpSpPr bwMode="auto">
          <a:xfrm>
            <a:off x="3200400" y="6019800"/>
            <a:ext cx="603250" cy="533400"/>
            <a:chOff x="2016" y="3792"/>
            <a:chExt cx="380" cy="336"/>
          </a:xfrm>
        </p:grpSpPr>
        <p:sp>
          <p:nvSpPr>
            <p:cNvPr id="573493" name="Text Box 53"/>
            <p:cNvSpPr txBox="1">
              <a:spLocks noChangeArrowheads="1"/>
            </p:cNvSpPr>
            <p:nvPr/>
          </p:nvSpPr>
          <p:spPr bwMode="auto">
            <a:xfrm>
              <a:off x="2016" y="3840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</a:t>
              </a:r>
            </a:p>
          </p:txBody>
        </p:sp>
        <p:sp>
          <p:nvSpPr>
            <p:cNvPr id="2109" name="Oval 100"/>
            <p:cNvSpPr>
              <a:spLocks noChangeArrowheads="1"/>
            </p:cNvSpPr>
            <p:nvPr/>
          </p:nvSpPr>
          <p:spPr bwMode="auto">
            <a:xfrm>
              <a:off x="2160" y="379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73552" name="Line 112"/>
          <p:cNvSpPr>
            <a:spLocks noChangeShapeType="1"/>
          </p:cNvSpPr>
          <p:nvPr/>
        </p:nvSpPr>
        <p:spPr bwMode="auto">
          <a:xfrm flipH="1" flipV="1">
            <a:off x="1981200" y="5257800"/>
            <a:ext cx="1524000" cy="838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73553" name="Freeform 113"/>
          <p:cNvSpPr>
            <a:spLocks/>
          </p:cNvSpPr>
          <p:nvPr/>
        </p:nvSpPr>
        <p:spPr bwMode="auto">
          <a:xfrm>
            <a:off x="2006600" y="2489200"/>
            <a:ext cx="25400" cy="2743200"/>
          </a:xfrm>
          <a:custGeom>
            <a:avLst/>
            <a:gdLst>
              <a:gd name="T0" fmla="*/ 25400 w 16"/>
              <a:gd name="T1" fmla="*/ 2743200 h 1728"/>
              <a:gd name="T2" fmla="*/ 0 w 16"/>
              <a:gd name="T3" fmla="*/ 0 h 1728"/>
              <a:gd name="T4" fmla="*/ 0 60000 65536"/>
              <a:gd name="T5" fmla="*/ 0 60000 65536"/>
              <a:gd name="T6" fmla="*/ 0 w 16"/>
              <a:gd name="T7" fmla="*/ 0 h 1728"/>
              <a:gd name="T8" fmla="*/ 16 w 16"/>
              <a:gd name="T9" fmla="*/ 1728 h 17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28">
                <a:moveTo>
                  <a:pt x="16" y="172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9" name="Group 157"/>
          <p:cNvGrpSpPr>
            <a:grpSpLocks/>
          </p:cNvGrpSpPr>
          <p:nvPr/>
        </p:nvGrpSpPr>
        <p:grpSpPr bwMode="auto">
          <a:xfrm>
            <a:off x="1143000" y="1279525"/>
            <a:ext cx="1676400" cy="457200"/>
            <a:chOff x="720" y="806"/>
            <a:chExt cx="1056" cy="288"/>
          </a:xfrm>
        </p:grpSpPr>
        <p:sp>
          <p:nvSpPr>
            <p:cNvPr id="573543" name="Text Box 103"/>
            <p:cNvSpPr txBox="1">
              <a:spLocks noChangeArrowheads="1"/>
            </p:cNvSpPr>
            <p:nvPr/>
          </p:nvSpPr>
          <p:spPr bwMode="auto">
            <a:xfrm>
              <a:off x="720" y="806"/>
              <a:ext cx="10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OE + ED</a:t>
              </a:r>
              <a:endParaRPr lang="ru-RU" sz="2400">
                <a:solidFill>
                  <a:srgbClr val="3333FF"/>
                </a:solidFill>
              </a:endParaRPr>
            </a:p>
          </p:txBody>
        </p:sp>
        <p:sp>
          <p:nvSpPr>
            <p:cNvPr id="2106" name="Line 105"/>
            <p:cNvSpPr>
              <a:spLocks noChangeShapeType="1"/>
            </p:cNvSpPr>
            <p:nvPr/>
          </p:nvSpPr>
          <p:spPr bwMode="auto">
            <a:xfrm>
              <a:off x="864" y="80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7" name="Line 117"/>
            <p:cNvSpPr>
              <a:spLocks noChangeShapeType="1"/>
            </p:cNvSpPr>
            <p:nvPr/>
          </p:nvSpPr>
          <p:spPr bwMode="auto">
            <a:xfrm>
              <a:off x="1392" y="80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129"/>
          <p:cNvGrpSpPr>
            <a:grpSpLocks/>
          </p:cNvGrpSpPr>
          <p:nvPr/>
        </p:nvGrpSpPr>
        <p:grpSpPr bwMode="auto">
          <a:xfrm>
            <a:off x="2514600" y="1279525"/>
            <a:ext cx="2667000" cy="457200"/>
            <a:chOff x="1536" y="528"/>
            <a:chExt cx="1680" cy="288"/>
          </a:xfrm>
        </p:grpSpPr>
        <p:sp>
          <p:nvSpPr>
            <p:cNvPr id="573554" name="Text Box 114"/>
            <p:cNvSpPr txBox="1">
              <a:spLocks noChangeArrowheads="1"/>
            </p:cNvSpPr>
            <p:nvPr/>
          </p:nvSpPr>
          <p:spPr bwMode="auto">
            <a:xfrm>
              <a:off x="1536" y="528"/>
              <a:ext cx="1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(OA + AE) + ED</a:t>
              </a:r>
              <a:endParaRPr lang="ru-RU" sz="2400">
                <a:solidFill>
                  <a:srgbClr val="3333FF"/>
                </a:solidFill>
              </a:endParaRPr>
            </a:p>
          </p:txBody>
        </p:sp>
        <p:sp>
          <p:nvSpPr>
            <p:cNvPr id="2102" name="Line 118"/>
            <p:cNvSpPr>
              <a:spLocks noChangeShapeType="1"/>
            </p:cNvSpPr>
            <p:nvPr/>
          </p:nvSpPr>
          <p:spPr bwMode="auto">
            <a:xfrm>
              <a:off x="1872" y="5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3" name="Line 119"/>
            <p:cNvSpPr>
              <a:spLocks noChangeShapeType="1"/>
            </p:cNvSpPr>
            <p:nvPr/>
          </p:nvSpPr>
          <p:spPr bwMode="auto">
            <a:xfrm>
              <a:off x="2352" y="5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4" name="Line 120"/>
            <p:cNvSpPr>
              <a:spLocks noChangeShapeType="1"/>
            </p:cNvSpPr>
            <p:nvPr/>
          </p:nvSpPr>
          <p:spPr bwMode="auto">
            <a:xfrm>
              <a:off x="2880" y="5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128"/>
          <p:cNvGrpSpPr>
            <a:grpSpLocks/>
          </p:cNvGrpSpPr>
          <p:nvPr/>
        </p:nvGrpSpPr>
        <p:grpSpPr bwMode="auto">
          <a:xfrm>
            <a:off x="5029200" y="1279525"/>
            <a:ext cx="2971800" cy="457200"/>
            <a:chOff x="3120" y="528"/>
            <a:chExt cx="1872" cy="288"/>
          </a:xfrm>
        </p:grpSpPr>
        <p:sp>
          <p:nvSpPr>
            <p:cNvPr id="573555" name="Text Box 115"/>
            <p:cNvSpPr txBox="1">
              <a:spLocks noChangeArrowheads="1"/>
            </p:cNvSpPr>
            <p:nvPr/>
          </p:nvSpPr>
          <p:spPr bwMode="auto">
            <a:xfrm>
              <a:off x="3120" y="528"/>
              <a:ext cx="18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OA + OB + OC</a:t>
              </a: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</a:t>
              </a:r>
              <a:endParaRPr lang="ru-RU" sz="2400">
                <a:solidFill>
                  <a:srgbClr val="3333FF"/>
                </a:solidFill>
              </a:endParaRPr>
            </a:p>
          </p:txBody>
        </p:sp>
        <p:sp>
          <p:nvSpPr>
            <p:cNvPr id="2098" name="Line 121"/>
            <p:cNvSpPr>
              <a:spLocks noChangeShapeType="1"/>
            </p:cNvSpPr>
            <p:nvPr/>
          </p:nvSpPr>
          <p:spPr bwMode="auto">
            <a:xfrm>
              <a:off x="3408" y="5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9" name="Line 122"/>
            <p:cNvSpPr>
              <a:spLocks noChangeShapeType="1"/>
            </p:cNvSpPr>
            <p:nvPr/>
          </p:nvSpPr>
          <p:spPr bwMode="auto">
            <a:xfrm>
              <a:off x="3936" y="5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0" name="Line 123"/>
            <p:cNvSpPr>
              <a:spLocks noChangeShapeType="1"/>
            </p:cNvSpPr>
            <p:nvPr/>
          </p:nvSpPr>
          <p:spPr bwMode="auto">
            <a:xfrm>
              <a:off x="4464" y="5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127"/>
          <p:cNvGrpSpPr>
            <a:grpSpLocks/>
          </p:cNvGrpSpPr>
          <p:nvPr/>
        </p:nvGrpSpPr>
        <p:grpSpPr bwMode="auto">
          <a:xfrm>
            <a:off x="5638800" y="1889125"/>
            <a:ext cx="2971800" cy="701675"/>
            <a:chOff x="3504" y="912"/>
            <a:chExt cx="1872" cy="442"/>
          </a:xfrm>
        </p:grpSpPr>
        <p:sp>
          <p:nvSpPr>
            <p:cNvPr id="573556" name="Text Box 116"/>
            <p:cNvSpPr txBox="1">
              <a:spLocks noChangeArrowheads="1"/>
            </p:cNvSpPr>
            <p:nvPr/>
          </p:nvSpPr>
          <p:spPr bwMode="auto">
            <a:xfrm>
              <a:off x="3504" y="912"/>
              <a:ext cx="18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a + b + c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094" name="Freeform 124"/>
            <p:cNvSpPr>
              <a:spLocks/>
            </p:cNvSpPr>
            <p:nvPr/>
          </p:nvSpPr>
          <p:spPr bwMode="auto">
            <a:xfrm>
              <a:off x="3984" y="1055"/>
              <a:ext cx="192" cy="1"/>
            </a:xfrm>
            <a:custGeom>
              <a:avLst/>
              <a:gdLst>
                <a:gd name="T0" fmla="*/ 0 w 192"/>
                <a:gd name="T1" fmla="*/ 0 h 1"/>
                <a:gd name="T2" fmla="*/ 192 w 192"/>
                <a:gd name="T3" fmla="*/ 0 h 1"/>
                <a:gd name="T4" fmla="*/ 0 60000 65536"/>
                <a:gd name="T5" fmla="*/ 0 60000 65536"/>
                <a:gd name="T6" fmla="*/ 0 w 192"/>
                <a:gd name="T7" fmla="*/ 0 h 1"/>
                <a:gd name="T8" fmla="*/ 192 w 19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2" h="1">
                  <a:moveTo>
                    <a:pt x="0" y="0"/>
                  </a:moveTo>
                  <a:lnTo>
                    <a:pt x="192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5" name="Freeform 125"/>
            <p:cNvSpPr>
              <a:spLocks/>
            </p:cNvSpPr>
            <p:nvPr/>
          </p:nvSpPr>
          <p:spPr bwMode="auto">
            <a:xfrm>
              <a:off x="4512" y="960"/>
              <a:ext cx="192" cy="1"/>
            </a:xfrm>
            <a:custGeom>
              <a:avLst/>
              <a:gdLst>
                <a:gd name="T0" fmla="*/ 0 w 192"/>
                <a:gd name="T1" fmla="*/ 0 h 1"/>
                <a:gd name="T2" fmla="*/ 192 w 192"/>
                <a:gd name="T3" fmla="*/ 0 h 1"/>
                <a:gd name="T4" fmla="*/ 0 60000 65536"/>
                <a:gd name="T5" fmla="*/ 0 60000 65536"/>
                <a:gd name="T6" fmla="*/ 0 w 192"/>
                <a:gd name="T7" fmla="*/ 0 h 1"/>
                <a:gd name="T8" fmla="*/ 192 w 19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2" h="1">
                  <a:moveTo>
                    <a:pt x="0" y="0"/>
                  </a:moveTo>
                  <a:lnTo>
                    <a:pt x="192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6" name="Freeform 126"/>
            <p:cNvSpPr>
              <a:spLocks/>
            </p:cNvSpPr>
            <p:nvPr/>
          </p:nvSpPr>
          <p:spPr bwMode="auto">
            <a:xfrm>
              <a:off x="4992" y="1056"/>
              <a:ext cx="192" cy="1"/>
            </a:xfrm>
            <a:custGeom>
              <a:avLst/>
              <a:gdLst>
                <a:gd name="T0" fmla="*/ 0 w 192"/>
                <a:gd name="T1" fmla="*/ 0 h 1"/>
                <a:gd name="T2" fmla="*/ 192 w 192"/>
                <a:gd name="T3" fmla="*/ 0 h 1"/>
                <a:gd name="T4" fmla="*/ 0 60000 65536"/>
                <a:gd name="T5" fmla="*/ 0 60000 65536"/>
                <a:gd name="T6" fmla="*/ 0 w 192"/>
                <a:gd name="T7" fmla="*/ 0 h 1"/>
                <a:gd name="T8" fmla="*/ 192 w 19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2" h="1">
                  <a:moveTo>
                    <a:pt x="0" y="0"/>
                  </a:moveTo>
                  <a:lnTo>
                    <a:pt x="192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73571" name="Freeform 131"/>
          <p:cNvSpPr>
            <a:spLocks/>
          </p:cNvSpPr>
          <p:nvPr/>
        </p:nvSpPr>
        <p:spPr bwMode="auto">
          <a:xfrm>
            <a:off x="1168400" y="5232400"/>
            <a:ext cx="863600" cy="812800"/>
          </a:xfrm>
          <a:custGeom>
            <a:avLst/>
            <a:gdLst>
              <a:gd name="T0" fmla="*/ 0 w 544"/>
              <a:gd name="T1" fmla="*/ 812800 h 512"/>
              <a:gd name="T2" fmla="*/ 863600 w 544"/>
              <a:gd name="T3" fmla="*/ 0 h 512"/>
              <a:gd name="T4" fmla="*/ 0 60000 65536"/>
              <a:gd name="T5" fmla="*/ 0 60000 65536"/>
              <a:gd name="T6" fmla="*/ 0 w 544"/>
              <a:gd name="T7" fmla="*/ 0 h 512"/>
              <a:gd name="T8" fmla="*/ 544 w 544"/>
              <a:gd name="T9" fmla="*/ 512 h 5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4" h="512">
                <a:moveTo>
                  <a:pt x="0" y="512"/>
                </a:moveTo>
                <a:lnTo>
                  <a:pt x="544" y="0"/>
                </a:lnTo>
              </a:path>
            </a:pathLst>
          </a:custGeom>
          <a:noFill/>
          <a:ln w="28575">
            <a:solidFill>
              <a:schemeClr val="tx2"/>
            </a:solidFill>
            <a:prstDash val="dash"/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3" name="Group 138"/>
          <p:cNvGrpSpPr>
            <a:grpSpLocks/>
          </p:cNvGrpSpPr>
          <p:nvPr/>
        </p:nvGrpSpPr>
        <p:grpSpPr bwMode="auto">
          <a:xfrm>
            <a:off x="4876800" y="228600"/>
            <a:ext cx="3352800" cy="457200"/>
            <a:chOff x="3504" y="2016"/>
            <a:chExt cx="2112" cy="288"/>
          </a:xfrm>
        </p:grpSpPr>
        <p:sp>
          <p:nvSpPr>
            <p:cNvPr id="573573" name="Text Box 133"/>
            <p:cNvSpPr txBox="1">
              <a:spLocks noChangeArrowheads="1"/>
            </p:cNvSpPr>
            <p:nvPr/>
          </p:nvSpPr>
          <p:spPr bwMode="auto">
            <a:xfrm>
              <a:off x="3504" y="2016"/>
              <a:ext cx="21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OA + OB + OC</a:t>
              </a:r>
              <a:r>
                <a: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</a:t>
              </a: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OD</a:t>
              </a:r>
              <a:endParaRPr lang="ru-RU" sz="2400">
                <a:solidFill>
                  <a:srgbClr val="FF0000"/>
                </a:solidFill>
              </a:endParaRPr>
            </a:p>
          </p:txBody>
        </p:sp>
        <p:sp>
          <p:nvSpPr>
            <p:cNvPr id="2089" name="Line 134"/>
            <p:cNvSpPr>
              <a:spLocks noChangeShapeType="1"/>
            </p:cNvSpPr>
            <p:nvPr/>
          </p:nvSpPr>
          <p:spPr bwMode="auto">
            <a:xfrm>
              <a:off x="3696" y="2016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0" name="Line 135"/>
            <p:cNvSpPr>
              <a:spLocks noChangeShapeType="1"/>
            </p:cNvSpPr>
            <p:nvPr/>
          </p:nvSpPr>
          <p:spPr bwMode="auto">
            <a:xfrm>
              <a:off x="4224" y="2016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1" name="Line 136"/>
            <p:cNvSpPr>
              <a:spLocks noChangeShapeType="1"/>
            </p:cNvSpPr>
            <p:nvPr/>
          </p:nvSpPr>
          <p:spPr bwMode="auto">
            <a:xfrm>
              <a:off x="4752" y="2016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2" name="Line 137"/>
            <p:cNvSpPr>
              <a:spLocks noChangeShapeType="1"/>
            </p:cNvSpPr>
            <p:nvPr/>
          </p:nvSpPr>
          <p:spPr bwMode="auto">
            <a:xfrm>
              <a:off x="5280" y="2016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73580" name="Freeform 140"/>
          <p:cNvSpPr>
            <a:spLocks/>
          </p:cNvSpPr>
          <p:nvPr/>
        </p:nvSpPr>
        <p:spPr bwMode="auto">
          <a:xfrm>
            <a:off x="7219950" y="374650"/>
            <a:ext cx="119063" cy="185738"/>
          </a:xfrm>
          <a:custGeom>
            <a:avLst/>
            <a:gdLst>
              <a:gd name="T0" fmla="*/ 104775 w 75"/>
              <a:gd name="T1" fmla="*/ 0 h 117"/>
              <a:gd name="T2" fmla="*/ 0 w 75"/>
              <a:gd name="T3" fmla="*/ 95250 h 117"/>
              <a:gd name="T4" fmla="*/ 119063 w 75"/>
              <a:gd name="T5" fmla="*/ 185738 h 117"/>
              <a:gd name="T6" fmla="*/ 0 60000 65536"/>
              <a:gd name="T7" fmla="*/ 0 60000 65536"/>
              <a:gd name="T8" fmla="*/ 0 60000 65536"/>
              <a:gd name="T9" fmla="*/ 0 w 75"/>
              <a:gd name="T10" fmla="*/ 0 h 117"/>
              <a:gd name="T11" fmla="*/ 75 w 75"/>
              <a:gd name="T12" fmla="*/ 117 h 1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5" h="117">
                <a:moveTo>
                  <a:pt x="66" y="0"/>
                </a:moveTo>
                <a:lnTo>
                  <a:pt x="0" y="60"/>
                </a:lnTo>
                <a:lnTo>
                  <a:pt x="75" y="117"/>
                </a:ln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73581" name="Freeform 141"/>
          <p:cNvSpPr>
            <a:spLocks/>
          </p:cNvSpPr>
          <p:nvPr/>
        </p:nvSpPr>
        <p:spPr bwMode="auto">
          <a:xfrm>
            <a:off x="7481888" y="369888"/>
            <a:ext cx="107950" cy="190500"/>
          </a:xfrm>
          <a:custGeom>
            <a:avLst/>
            <a:gdLst>
              <a:gd name="T0" fmla="*/ 4762 w 68"/>
              <a:gd name="T1" fmla="*/ 0 h 120"/>
              <a:gd name="T2" fmla="*/ 107950 w 68"/>
              <a:gd name="T3" fmla="*/ 90488 h 120"/>
              <a:gd name="T4" fmla="*/ 0 w 68"/>
              <a:gd name="T5" fmla="*/ 190500 h 120"/>
              <a:gd name="T6" fmla="*/ 0 60000 65536"/>
              <a:gd name="T7" fmla="*/ 0 60000 65536"/>
              <a:gd name="T8" fmla="*/ 0 60000 65536"/>
              <a:gd name="T9" fmla="*/ 0 w 68"/>
              <a:gd name="T10" fmla="*/ 0 h 120"/>
              <a:gd name="T11" fmla="*/ 68 w 68"/>
              <a:gd name="T12" fmla="*/ 120 h 1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8" h="120">
                <a:moveTo>
                  <a:pt x="3" y="0"/>
                </a:moveTo>
                <a:lnTo>
                  <a:pt x="68" y="57"/>
                </a:lnTo>
                <a:lnTo>
                  <a:pt x="0" y="120"/>
                </a:ln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4" name="Group 145"/>
          <p:cNvGrpSpPr>
            <a:grpSpLocks/>
          </p:cNvGrpSpPr>
          <p:nvPr/>
        </p:nvGrpSpPr>
        <p:grpSpPr bwMode="auto">
          <a:xfrm>
            <a:off x="152400" y="790575"/>
            <a:ext cx="1406525" cy="457200"/>
            <a:chOff x="1776" y="528"/>
            <a:chExt cx="886" cy="288"/>
          </a:xfrm>
        </p:grpSpPr>
        <p:sp>
          <p:nvSpPr>
            <p:cNvPr id="2087" name="Text Box 143"/>
            <p:cNvSpPr txBox="1">
              <a:spLocks noChangeArrowheads="1"/>
            </p:cNvSpPr>
            <p:nvPr/>
          </p:nvSpPr>
          <p:spPr bwMode="auto">
            <a:xfrm>
              <a:off x="1776" y="528"/>
              <a:ext cx="886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из   </a:t>
              </a:r>
              <a:r>
                <a:rPr lang="en-US" sz="2400"/>
                <a:t>OED</a:t>
              </a:r>
              <a:endParaRPr lang="ru-RU" sz="2400"/>
            </a:p>
          </p:txBody>
        </p:sp>
        <p:graphicFrame>
          <p:nvGraphicFramePr>
            <p:cNvPr id="2051" name="Object 144"/>
            <p:cNvGraphicFramePr>
              <a:graphicFrameLocks noChangeAspect="1"/>
            </p:cNvGraphicFramePr>
            <p:nvPr/>
          </p:nvGraphicFramePr>
          <p:xfrm>
            <a:off x="2043" y="576"/>
            <a:ext cx="165" cy="196"/>
          </p:xfrm>
          <a:graphic>
            <a:graphicData uri="http://schemas.openxmlformats.org/presentationml/2006/ole">
              <p:oleObj spid="_x0000_s2051" name="Формула" r:id="rId4" imgW="139680" imgH="164880" progId="Equation.3">
                <p:embed/>
              </p:oleObj>
            </a:graphicData>
          </a:graphic>
        </p:graphicFrame>
      </p:grpSp>
      <p:grpSp>
        <p:nvGrpSpPr>
          <p:cNvPr id="15" name="Group 147"/>
          <p:cNvGrpSpPr>
            <a:grpSpLocks/>
          </p:cNvGrpSpPr>
          <p:nvPr/>
        </p:nvGrpSpPr>
        <p:grpSpPr bwMode="auto">
          <a:xfrm>
            <a:off x="2743200" y="790575"/>
            <a:ext cx="1389063" cy="457200"/>
            <a:chOff x="1776" y="528"/>
            <a:chExt cx="875" cy="288"/>
          </a:xfrm>
        </p:grpSpPr>
        <p:sp>
          <p:nvSpPr>
            <p:cNvPr id="2086" name="Text Box 148"/>
            <p:cNvSpPr txBox="1">
              <a:spLocks noChangeArrowheads="1"/>
            </p:cNvSpPr>
            <p:nvPr/>
          </p:nvSpPr>
          <p:spPr bwMode="auto">
            <a:xfrm>
              <a:off x="1776" y="528"/>
              <a:ext cx="875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из   </a:t>
              </a:r>
              <a:r>
                <a:rPr lang="en-US" sz="2400"/>
                <a:t>OAE</a:t>
              </a:r>
              <a:endParaRPr lang="ru-RU" sz="2400"/>
            </a:p>
          </p:txBody>
        </p:sp>
        <p:graphicFrame>
          <p:nvGraphicFramePr>
            <p:cNvPr id="2050" name="Object 149"/>
            <p:cNvGraphicFramePr>
              <a:graphicFrameLocks noChangeAspect="1"/>
            </p:cNvGraphicFramePr>
            <p:nvPr/>
          </p:nvGraphicFramePr>
          <p:xfrm>
            <a:off x="2043" y="576"/>
            <a:ext cx="165" cy="196"/>
          </p:xfrm>
          <a:graphic>
            <a:graphicData uri="http://schemas.openxmlformats.org/presentationml/2006/ole">
              <p:oleObj spid="_x0000_s2050" name="Формула" r:id="rId5" imgW="139680" imgH="164880" progId="Equation.3">
                <p:embed/>
              </p:oleObj>
            </a:graphicData>
          </a:graphic>
        </p:graphicFrame>
      </p:grpSp>
      <p:grpSp>
        <p:nvGrpSpPr>
          <p:cNvPr id="16" name="Group 158"/>
          <p:cNvGrpSpPr>
            <a:grpSpLocks/>
          </p:cNvGrpSpPr>
          <p:nvPr/>
        </p:nvGrpSpPr>
        <p:grpSpPr bwMode="auto">
          <a:xfrm>
            <a:off x="381000" y="1295400"/>
            <a:ext cx="1066800" cy="457200"/>
            <a:chOff x="96" y="1200"/>
            <a:chExt cx="672" cy="288"/>
          </a:xfrm>
        </p:grpSpPr>
        <p:sp>
          <p:nvSpPr>
            <p:cNvPr id="573592" name="Text Box 152"/>
            <p:cNvSpPr txBox="1">
              <a:spLocks noChangeArrowheads="1"/>
            </p:cNvSpPr>
            <p:nvPr/>
          </p:nvSpPr>
          <p:spPr bwMode="auto">
            <a:xfrm>
              <a:off x="96" y="1200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OD =</a:t>
              </a:r>
              <a:endParaRPr lang="ru-RU" sz="2400">
                <a:solidFill>
                  <a:srgbClr val="3333FF"/>
                </a:solidFill>
              </a:endParaRPr>
            </a:p>
          </p:txBody>
        </p:sp>
        <p:sp>
          <p:nvSpPr>
            <p:cNvPr id="2085" name="Line 153"/>
            <p:cNvSpPr>
              <a:spLocks noChangeShapeType="1"/>
            </p:cNvSpPr>
            <p:nvPr/>
          </p:nvSpPr>
          <p:spPr bwMode="auto">
            <a:xfrm>
              <a:off x="240" y="120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73599" name="Freeform 159"/>
          <p:cNvSpPr>
            <a:spLocks/>
          </p:cNvSpPr>
          <p:nvPr/>
        </p:nvSpPr>
        <p:spPr bwMode="auto">
          <a:xfrm>
            <a:off x="1295400" y="1676400"/>
            <a:ext cx="609600" cy="76200"/>
          </a:xfrm>
          <a:custGeom>
            <a:avLst/>
            <a:gdLst>
              <a:gd name="T0" fmla="*/ 0 w 1488"/>
              <a:gd name="T1" fmla="*/ 76200 h 112"/>
              <a:gd name="T2" fmla="*/ 58994 w 1488"/>
              <a:gd name="T3" fmla="*/ 0 h 112"/>
              <a:gd name="T4" fmla="*/ 117987 w 1488"/>
              <a:gd name="T5" fmla="*/ 76200 h 112"/>
              <a:gd name="T6" fmla="*/ 176981 w 1488"/>
              <a:gd name="T7" fmla="*/ 0 h 112"/>
              <a:gd name="T8" fmla="*/ 235974 w 1488"/>
              <a:gd name="T9" fmla="*/ 76200 h 112"/>
              <a:gd name="T10" fmla="*/ 294968 w 1488"/>
              <a:gd name="T11" fmla="*/ 0 h 112"/>
              <a:gd name="T12" fmla="*/ 353961 w 1488"/>
              <a:gd name="T13" fmla="*/ 76200 h 112"/>
              <a:gd name="T14" fmla="*/ 419510 w 1488"/>
              <a:gd name="T15" fmla="*/ 0 h 112"/>
              <a:gd name="T16" fmla="*/ 491613 w 1488"/>
              <a:gd name="T17" fmla="*/ 76200 h 112"/>
              <a:gd name="T18" fmla="*/ 550606 w 1488"/>
              <a:gd name="T19" fmla="*/ 0 h 112"/>
              <a:gd name="T20" fmla="*/ 609600 w 1488"/>
              <a:gd name="T21" fmla="*/ 76200 h 11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488"/>
              <a:gd name="T34" fmla="*/ 0 h 112"/>
              <a:gd name="T35" fmla="*/ 1488 w 1488"/>
              <a:gd name="T36" fmla="*/ 112 h 11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488" h="112">
                <a:moveTo>
                  <a:pt x="0" y="112"/>
                </a:moveTo>
                <a:cubicBezTo>
                  <a:pt x="24" y="93"/>
                  <a:pt x="96" y="0"/>
                  <a:pt x="144" y="0"/>
                </a:cubicBezTo>
                <a:cubicBezTo>
                  <a:pt x="192" y="0"/>
                  <a:pt x="240" y="112"/>
                  <a:pt x="288" y="112"/>
                </a:cubicBezTo>
                <a:cubicBezTo>
                  <a:pt x="336" y="112"/>
                  <a:pt x="384" y="0"/>
                  <a:pt x="432" y="0"/>
                </a:cubicBezTo>
                <a:cubicBezTo>
                  <a:pt x="480" y="0"/>
                  <a:pt x="528" y="112"/>
                  <a:pt x="576" y="112"/>
                </a:cubicBezTo>
                <a:cubicBezTo>
                  <a:pt x="624" y="112"/>
                  <a:pt x="672" y="0"/>
                  <a:pt x="720" y="0"/>
                </a:cubicBezTo>
                <a:cubicBezTo>
                  <a:pt x="768" y="0"/>
                  <a:pt x="813" y="112"/>
                  <a:pt x="864" y="112"/>
                </a:cubicBezTo>
                <a:cubicBezTo>
                  <a:pt x="915" y="112"/>
                  <a:pt x="968" y="0"/>
                  <a:pt x="1024" y="0"/>
                </a:cubicBezTo>
                <a:cubicBezTo>
                  <a:pt x="1080" y="0"/>
                  <a:pt x="1147" y="112"/>
                  <a:pt x="1200" y="112"/>
                </a:cubicBezTo>
                <a:cubicBezTo>
                  <a:pt x="1253" y="112"/>
                  <a:pt x="1296" y="0"/>
                  <a:pt x="1344" y="0"/>
                </a:cubicBezTo>
                <a:cubicBezTo>
                  <a:pt x="1392" y="0"/>
                  <a:pt x="1458" y="89"/>
                  <a:pt x="1488" y="112"/>
                </a:cubicBezTo>
              </a:path>
            </a:pathLst>
          </a:custGeom>
          <a:noFill/>
          <a:ln w="28575">
            <a:solidFill>
              <a:srgbClr val="E6005D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85" name="Номер слайда 8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275 0.1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5735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33333E-6 C -0.02743 -0.01041 -0.05538 -0.0243 -0.08334 -0.02963 C -0.09462 -0.03727 -0.08681 -0.03333 -0.10834 -0.03333 L -0.31945 -0.04444 " pathEditMode="relative" rAng="0" ptsTypes="ffAA">
                                      <p:cBhvr>
                                        <p:cTn id="25" dur="1000" fill="hold"/>
                                        <p:tgtEl>
                                          <p:spTgt spid="573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96296E-6 C -0.0092 -0.00255 -0.01875 -0.00394 -0.02777 -0.00741 C -0.03177 -0.00903 -0.03489 -0.01366 -0.03888 -0.01482 C -0.07465 -0.02593 -0.11371 -0.02593 -0.15 -0.02593 L -0.42777 -0.01852 " pathEditMode="relative" rAng="0" ptsTypes="fffAA">
                                      <p:cBhvr>
                                        <p:cTn id="28" dur="1000" fill="hold"/>
                                        <p:tgtEl>
                                          <p:spTgt spid="573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" y="-13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7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7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573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7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73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7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57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35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35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90" grpId="0" animBg="1"/>
      <p:bldP spid="573586" grpId="0" animBg="1"/>
      <p:bldP spid="573502" grpId="0" animBg="1"/>
      <p:bldP spid="573501" grpId="0" animBg="1"/>
      <p:bldP spid="573525" grpId="0" animBg="1"/>
      <p:bldP spid="573527" grpId="0" animBg="1"/>
      <p:bldP spid="573552" grpId="0" animBg="1"/>
      <p:bldP spid="573553" grpId="0" animBg="1"/>
      <p:bldP spid="573571" grpId="0" animBg="1"/>
      <p:bldP spid="573580" grpId="0" animBg="1"/>
      <p:bldP spid="573581" grpId="0" animBg="1"/>
      <p:bldP spid="57359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6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28703" name="Freeform 7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04" name="Freeform 8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05" name="Freeform 9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06" name="Freeform 10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07" name="Freeform 11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08" name="Freeform 12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09" name="Freeform 13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10" name="Freeform 14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4597" name="Text Box 21"/>
          <p:cNvSpPr txBox="1">
            <a:spLocks noChangeArrowheads="1"/>
          </p:cNvSpPr>
          <p:nvPr/>
        </p:nvSpPr>
        <p:spPr bwMode="auto">
          <a:xfrm>
            <a:off x="381000" y="4038600"/>
            <a:ext cx="8610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Теорема о разложении вектора по трем </a:t>
            </a:r>
            <a:r>
              <a:rPr lang="ru-RU" sz="2400" b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некомпланарным</a:t>
            </a:r>
            <a:r>
              <a:rPr lang="ru-RU" sz="24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векорам.</a:t>
            </a:r>
          </a:p>
        </p:txBody>
      </p:sp>
      <p:sp>
        <p:nvSpPr>
          <p:cNvPr id="664639" name="Text Box 63"/>
          <p:cNvSpPr txBox="1">
            <a:spLocks noChangeArrowheads="1"/>
          </p:cNvSpPr>
          <p:nvPr/>
        </p:nvSpPr>
        <p:spPr bwMode="auto">
          <a:xfrm>
            <a:off x="304800" y="5029200"/>
            <a:ext cx="8610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Любой вектор можно разложить по трем данным некомпланарным векторам, причем коэффициенты разложения определяются единственным образом.</a:t>
            </a:r>
          </a:p>
        </p:txBody>
      </p:sp>
      <p:grpSp>
        <p:nvGrpSpPr>
          <p:cNvPr id="28677" name="Group 65"/>
          <p:cNvGrpSpPr>
            <a:grpSpLocks/>
          </p:cNvGrpSpPr>
          <p:nvPr/>
        </p:nvGrpSpPr>
        <p:grpSpPr bwMode="auto">
          <a:xfrm>
            <a:off x="228600" y="184150"/>
            <a:ext cx="8915400" cy="3378200"/>
            <a:chOff x="144" y="116"/>
            <a:chExt cx="5616" cy="2128"/>
          </a:xfrm>
        </p:grpSpPr>
        <p:grpSp>
          <p:nvGrpSpPr>
            <p:cNvPr id="28678" name="Group 62"/>
            <p:cNvGrpSpPr>
              <a:grpSpLocks/>
            </p:cNvGrpSpPr>
            <p:nvPr/>
          </p:nvGrpSpPr>
          <p:grpSpPr bwMode="auto">
            <a:xfrm>
              <a:off x="144" y="116"/>
              <a:ext cx="5616" cy="2128"/>
              <a:chOff x="96" y="116"/>
              <a:chExt cx="5616" cy="2128"/>
            </a:xfrm>
          </p:grpSpPr>
          <p:sp>
            <p:nvSpPr>
              <p:cNvPr id="664581" name="Text Box 5"/>
              <p:cNvSpPr txBox="1">
                <a:spLocks noChangeArrowheads="1"/>
              </p:cNvSpPr>
              <p:nvPr/>
            </p:nvSpPr>
            <p:spPr bwMode="auto">
              <a:xfrm>
                <a:off x="96" y="116"/>
                <a:ext cx="5616" cy="2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24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   Разложение вектора по трем некомпланарным векторам.</a:t>
                </a:r>
                <a:r>
                  <a:rPr lang="ru-RU" sz="2400"/>
                  <a:t> Если вектор представлен в виде </a:t>
                </a:r>
                <a:endParaRPr lang="en-US" sz="2400"/>
              </a:p>
              <a:p>
                <a:pPr>
                  <a:defRPr/>
                </a:pPr>
                <a:endParaRPr lang="en-US" sz="2400"/>
              </a:p>
              <a:p>
                <a:pPr>
                  <a:defRPr/>
                </a:pPr>
                <a:endParaRPr lang="en-US" sz="2400"/>
              </a:p>
              <a:p>
                <a:pPr>
                  <a:defRPr/>
                </a:pPr>
                <a:r>
                  <a:rPr lang="ru-RU" sz="2400"/>
                  <a:t>где     ,       и      - некоторые числа, то говорят, что вектор </a:t>
                </a:r>
              </a:p>
              <a:p>
                <a:pPr>
                  <a:defRPr/>
                </a:pPr>
                <a:endParaRPr lang="ru-RU" sz="2400"/>
              </a:p>
              <a:p>
                <a:pPr>
                  <a:defRPr/>
                </a:pPr>
                <a:r>
                  <a:rPr lang="ru-RU" sz="2400"/>
                  <a:t>разложен по векторам      ,       и        .   Числа     ,      и    </a:t>
                </a:r>
              </a:p>
              <a:p>
                <a:pPr>
                  <a:defRPr/>
                </a:pPr>
                <a:endParaRPr lang="ru-RU" sz="2400"/>
              </a:p>
              <a:p>
                <a:pPr>
                  <a:defRPr/>
                </a:pPr>
                <a:r>
                  <a:rPr lang="ru-RU" sz="2400"/>
                  <a:t>называются коэффициентами разложения. </a:t>
                </a:r>
              </a:p>
            </p:txBody>
          </p:sp>
          <p:grpSp>
            <p:nvGrpSpPr>
              <p:cNvPr id="28681" name="Group 38"/>
              <p:cNvGrpSpPr>
                <a:grpSpLocks/>
              </p:cNvGrpSpPr>
              <p:nvPr/>
            </p:nvGrpSpPr>
            <p:grpSpPr bwMode="auto">
              <a:xfrm>
                <a:off x="1632" y="624"/>
                <a:ext cx="2400" cy="442"/>
                <a:chOff x="1008" y="864"/>
                <a:chExt cx="2400" cy="442"/>
              </a:xfrm>
            </p:grpSpPr>
            <p:sp>
              <p:nvSpPr>
                <p:cNvPr id="664615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008" y="864"/>
                  <a:ext cx="2400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p</a:t>
                  </a:r>
                  <a:r>
                    <a:rPr lang="ru-RU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 = </a:t>
                  </a: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xa + yb + zc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  <p:sp>
              <p:nvSpPr>
                <p:cNvPr id="28699" name="Line 40"/>
                <p:cNvSpPr>
                  <a:spLocks noChangeShapeType="1"/>
                </p:cNvSpPr>
                <p:nvPr/>
              </p:nvSpPr>
              <p:spPr bwMode="auto">
                <a:xfrm>
                  <a:off x="1824" y="100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700" name="Line 41"/>
                <p:cNvSpPr>
                  <a:spLocks noChangeShapeType="1"/>
                </p:cNvSpPr>
                <p:nvPr/>
              </p:nvSpPr>
              <p:spPr bwMode="auto">
                <a:xfrm>
                  <a:off x="2448" y="960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701" name="Line 42"/>
                <p:cNvSpPr>
                  <a:spLocks noChangeShapeType="1"/>
                </p:cNvSpPr>
                <p:nvPr/>
              </p:nvSpPr>
              <p:spPr bwMode="auto">
                <a:xfrm>
                  <a:off x="1152" y="100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702" name="Freeform 43"/>
                <p:cNvSpPr>
                  <a:spLocks/>
                </p:cNvSpPr>
                <p:nvPr/>
              </p:nvSpPr>
              <p:spPr bwMode="auto">
                <a:xfrm>
                  <a:off x="3120" y="1000"/>
                  <a:ext cx="200" cy="8"/>
                </a:xfrm>
                <a:custGeom>
                  <a:avLst/>
                  <a:gdLst>
                    <a:gd name="T0" fmla="*/ 0 w 200"/>
                    <a:gd name="T1" fmla="*/ 8 h 8"/>
                    <a:gd name="T2" fmla="*/ 200 w 200"/>
                    <a:gd name="T3" fmla="*/ 0 h 8"/>
                    <a:gd name="T4" fmla="*/ 0 60000 65536"/>
                    <a:gd name="T5" fmla="*/ 0 60000 65536"/>
                    <a:gd name="T6" fmla="*/ 0 w 200"/>
                    <a:gd name="T7" fmla="*/ 0 h 8"/>
                    <a:gd name="T8" fmla="*/ 200 w 200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00" h="8">
                      <a:moveTo>
                        <a:pt x="0" y="8"/>
                      </a:moveTo>
                      <a:lnTo>
                        <a:pt x="200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8682" name="Group 58"/>
              <p:cNvGrpSpPr>
                <a:grpSpLocks/>
              </p:cNvGrpSpPr>
              <p:nvPr/>
            </p:nvGrpSpPr>
            <p:grpSpPr bwMode="auto">
              <a:xfrm>
                <a:off x="3024" y="1344"/>
                <a:ext cx="384" cy="442"/>
                <a:chOff x="2016" y="3744"/>
                <a:chExt cx="384" cy="442"/>
              </a:xfrm>
            </p:grpSpPr>
            <p:sp>
              <p:nvSpPr>
                <p:cNvPr id="664621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016" y="3744"/>
                  <a:ext cx="38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c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  <p:sp>
              <p:nvSpPr>
                <p:cNvPr id="28697" name="Line 48"/>
                <p:cNvSpPr>
                  <a:spLocks noChangeShapeType="1"/>
                </p:cNvSpPr>
                <p:nvPr/>
              </p:nvSpPr>
              <p:spPr bwMode="auto">
                <a:xfrm>
                  <a:off x="2112" y="388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64626" name="Text Box 50"/>
              <p:cNvSpPr txBox="1">
                <a:spLocks noChangeArrowheads="1"/>
              </p:cNvSpPr>
              <p:nvPr/>
            </p:nvSpPr>
            <p:spPr bwMode="auto">
              <a:xfrm>
                <a:off x="432" y="912"/>
                <a:ext cx="336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x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664627" name="Text Box 51"/>
              <p:cNvSpPr txBox="1">
                <a:spLocks noChangeArrowheads="1"/>
              </p:cNvSpPr>
              <p:nvPr/>
            </p:nvSpPr>
            <p:spPr bwMode="auto">
              <a:xfrm>
                <a:off x="1248" y="902"/>
                <a:ext cx="336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z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664628" name="Text Box 52"/>
              <p:cNvSpPr txBox="1">
                <a:spLocks noChangeArrowheads="1"/>
              </p:cNvSpPr>
              <p:nvPr/>
            </p:nvSpPr>
            <p:spPr bwMode="auto">
              <a:xfrm>
                <a:off x="5328" y="912"/>
                <a:ext cx="288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p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664629" name="Text Box 53"/>
              <p:cNvSpPr txBox="1">
                <a:spLocks noChangeArrowheads="1"/>
              </p:cNvSpPr>
              <p:nvPr/>
            </p:nvSpPr>
            <p:spPr bwMode="auto">
              <a:xfrm>
                <a:off x="720" y="912"/>
                <a:ext cx="432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y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grpSp>
            <p:nvGrpSpPr>
              <p:cNvPr id="28687" name="Group 57"/>
              <p:cNvGrpSpPr>
                <a:grpSpLocks/>
              </p:cNvGrpSpPr>
              <p:nvPr/>
            </p:nvGrpSpPr>
            <p:grpSpPr bwMode="auto">
              <a:xfrm>
                <a:off x="2544" y="1344"/>
                <a:ext cx="336" cy="442"/>
                <a:chOff x="2736" y="3792"/>
                <a:chExt cx="336" cy="442"/>
              </a:xfrm>
            </p:grpSpPr>
            <p:sp>
              <p:nvSpPr>
                <p:cNvPr id="28694" name="Line 46"/>
                <p:cNvSpPr>
                  <a:spLocks noChangeShapeType="1"/>
                </p:cNvSpPr>
                <p:nvPr/>
              </p:nvSpPr>
              <p:spPr bwMode="auto">
                <a:xfrm>
                  <a:off x="2784" y="388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6463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736" y="3792"/>
                  <a:ext cx="336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b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28688" name="Group 56"/>
              <p:cNvGrpSpPr>
                <a:grpSpLocks/>
              </p:cNvGrpSpPr>
              <p:nvPr/>
            </p:nvGrpSpPr>
            <p:grpSpPr bwMode="auto">
              <a:xfrm>
                <a:off x="2160" y="1344"/>
                <a:ext cx="384" cy="442"/>
                <a:chOff x="3984" y="3744"/>
                <a:chExt cx="384" cy="442"/>
              </a:xfrm>
            </p:grpSpPr>
            <p:sp>
              <p:nvSpPr>
                <p:cNvPr id="28692" name="Freeform 49"/>
                <p:cNvSpPr>
                  <a:spLocks/>
                </p:cNvSpPr>
                <p:nvPr/>
              </p:nvSpPr>
              <p:spPr bwMode="auto">
                <a:xfrm>
                  <a:off x="4080" y="3880"/>
                  <a:ext cx="200" cy="8"/>
                </a:xfrm>
                <a:custGeom>
                  <a:avLst/>
                  <a:gdLst>
                    <a:gd name="T0" fmla="*/ 0 w 200"/>
                    <a:gd name="T1" fmla="*/ 8 h 8"/>
                    <a:gd name="T2" fmla="*/ 200 w 200"/>
                    <a:gd name="T3" fmla="*/ 0 h 8"/>
                    <a:gd name="T4" fmla="*/ 0 60000 65536"/>
                    <a:gd name="T5" fmla="*/ 0 60000 65536"/>
                    <a:gd name="T6" fmla="*/ 0 w 200"/>
                    <a:gd name="T7" fmla="*/ 0 h 8"/>
                    <a:gd name="T8" fmla="*/ 200 w 200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00" h="8">
                      <a:moveTo>
                        <a:pt x="0" y="8"/>
                      </a:moveTo>
                      <a:lnTo>
                        <a:pt x="200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64631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3984" y="3744"/>
                  <a:ext cx="38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a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664635" name="Text Box 59"/>
              <p:cNvSpPr txBox="1">
                <a:spLocks noChangeArrowheads="1"/>
              </p:cNvSpPr>
              <p:nvPr/>
            </p:nvSpPr>
            <p:spPr bwMode="auto">
              <a:xfrm>
                <a:off x="4176" y="1354"/>
                <a:ext cx="336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x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664636" name="Text Box 60"/>
              <p:cNvSpPr txBox="1">
                <a:spLocks noChangeArrowheads="1"/>
              </p:cNvSpPr>
              <p:nvPr/>
            </p:nvSpPr>
            <p:spPr bwMode="auto">
              <a:xfrm>
                <a:off x="4992" y="1344"/>
                <a:ext cx="336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z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664637" name="Text Box 61"/>
              <p:cNvSpPr txBox="1">
                <a:spLocks noChangeArrowheads="1"/>
              </p:cNvSpPr>
              <p:nvPr/>
            </p:nvSpPr>
            <p:spPr bwMode="auto">
              <a:xfrm>
                <a:off x="4464" y="1354"/>
                <a:ext cx="432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y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</p:grpSp>
        <p:sp>
          <p:nvSpPr>
            <p:cNvPr id="28679" name="Line 64"/>
            <p:cNvSpPr>
              <a:spLocks noChangeShapeType="1"/>
            </p:cNvSpPr>
            <p:nvPr/>
          </p:nvSpPr>
          <p:spPr bwMode="auto">
            <a:xfrm>
              <a:off x="5424" y="1056"/>
              <a:ext cx="192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none" w="lg" len="lg"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9" name="Номер слайда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64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4597" grpId="0"/>
      <p:bldP spid="6646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118"/>
          <p:cNvGrpSpPr>
            <a:grpSpLocks/>
          </p:cNvGrpSpPr>
          <p:nvPr/>
        </p:nvGrpSpPr>
        <p:grpSpPr bwMode="auto">
          <a:xfrm rot="598021">
            <a:off x="533400" y="3971925"/>
            <a:ext cx="4838700" cy="2428875"/>
            <a:chOff x="816" y="2262"/>
            <a:chExt cx="3048" cy="1452"/>
          </a:xfrm>
        </p:grpSpPr>
        <p:sp>
          <p:nvSpPr>
            <p:cNvPr id="8228" name="Freeform 119"/>
            <p:cNvSpPr>
              <a:spLocks/>
            </p:cNvSpPr>
            <p:nvPr/>
          </p:nvSpPr>
          <p:spPr bwMode="auto">
            <a:xfrm>
              <a:off x="816" y="2264"/>
              <a:ext cx="3040" cy="1432"/>
            </a:xfrm>
            <a:custGeom>
              <a:avLst/>
              <a:gdLst>
                <a:gd name="T0" fmla="*/ 576 w 3040"/>
                <a:gd name="T1" fmla="*/ 472 h 1432"/>
                <a:gd name="T2" fmla="*/ 3040 w 3040"/>
                <a:gd name="T3" fmla="*/ 0 h 1432"/>
                <a:gd name="T4" fmla="*/ 2400 w 3040"/>
                <a:gd name="T5" fmla="*/ 1000 h 1432"/>
                <a:gd name="T6" fmla="*/ 0 w 3040"/>
                <a:gd name="T7" fmla="*/ 1432 h 1432"/>
                <a:gd name="T8" fmla="*/ 576 w 3040"/>
                <a:gd name="T9" fmla="*/ 472 h 14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0"/>
                <a:gd name="T16" fmla="*/ 0 h 1432"/>
                <a:gd name="T17" fmla="*/ 3040 w 3040"/>
                <a:gd name="T18" fmla="*/ 1432 h 14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0" h="1432">
                  <a:moveTo>
                    <a:pt x="576" y="472"/>
                  </a:moveTo>
                  <a:lnTo>
                    <a:pt x="3040" y="0"/>
                  </a:lnTo>
                  <a:lnTo>
                    <a:pt x="2400" y="1000"/>
                  </a:lnTo>
                  <a:lnTo>
                    <a:pt x="0" y="1432"/>
                  </a:lnTo>
                  <a:lnTo>
                    <a:pt x="576" y="472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40999"/>
                  </a:schemeClr>
                </a:gs>
                <a:gs pos="100000">
                  <a:srgbClr val="00FFFF">
                    <a:alpha val="43999"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9" name="Freeform 120"/>
            <p:cNvSpPr>
              <a:spLocks/>
            </p:cNvSpPr>
            <p:nvPr/>
          </p:nvSpPr>
          <p:spPr bwMode="auto">
            <a:xfrm>
              <a:off x="816" y="2262"/>
              <a:ext cx="3048" cy="1452"/>
            </a:xfrm>
            <a:custGeom>
              <a:avLst/>
              <a:gdLst>
                <a:gd name="T0" fmla="*/ 0 w 3048"/>
                <a:gd name="T1" fmla="*/ 1434 h 1452"/>
                <a:gd name="T2" fmla="*/ 45 w 3048"/>
                <a:gd name="T3" fmla="*/ 1452 h 1452"/>
                <a:gd name="T4" fmla="*/ 2430 w 3048"/>
                <a:gd name="T5" fmla="*/ 1026 h 1452"/>
                <a:gd name="T6" fmla="*/ 2418 w 3048"/>
                <a:gd name="T7" fmla="*/ 1032 h 1452"/>
                <a:gd name="T8" fmla="*/ 3048 w 3048"/>
                <a:gd name="T9" fmla="*/ 36 h 1452"/>
                <a:gd name="T10" fmla="*/ 3042 w 3048"/>
                <a:gd name="T11" fmla="*/ 0 h 1452"/>
                <a:gd name="T12" fmla="*/ 2400 w 3048"/>
                <a:gd name="T13" fmla="*/ 996 h 1452"/>
                <a:gd name="T14" fmla="*/ 0 w 3048"/>
                <a:gd name="T15" fmla="*/ 1434 h 14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48"/>
                <a:gd name="T25" fmla="*/ 0 h 1452"/>
                <a:gd name="T26" fmla="*/ 3048 w 3048"/>
                <a:gd name="T27" fmla="*/ 1452 h 14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48" h="1452">
                  <a:moveTo>
                    <a:pt x="0" y="1434"/>
                  </a:moveTo>
                  <a:lnTo>
                    <a:pt x="45" y="1452"/>
                  </a:lnTo>
                  <a:lnTo>
                    <a:pt x="2430" y="1026"/>
                  </a:lnTo>
                  <a:lnTo>
                    <a:pt x="2418" y="1032"/>
                  </a:lnTo>
                  <a:lnTo>
                    <a:pt x="3048" y="36"/>
                  </a:lnTo>
                  <a:lnTo>
                    <a:pt x="3042" y="0"/>
                  </a:lnTo>
                  <a:lnTo>
                    <a:pt x="2400" y="996"/>
                  </a:lnTo>
                  <a:lnTo>
                    <a:pt x="0" y="1434"/>
                  </a:lnTo>
                  <a:close/>
                </a:path>
              </a:pathLst>
            </a:custGeom>
            <a:solidFill>
              <a:srgbClr val="00CC99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66289" name="Text Box 17"/>
          <p:cNvSpPr txBox="1">
            <a:spLocks noChangeArrowheads="1"/>
          </p:cNvSpPr>
          <p:nvPr/>
        </p:nvSpPr>
        <p:spPr bwMode="auto">
          <a:xfrm>
            <a:off x="304800" y="152400"/>
            <a:ext cx="8610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  Векторы называются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компланарными</a:t>
            </a:r>
            <a:r>
              <a:rPr lang="ru-RU" sz="2400"/>
              <a:t>, если при откладывании их от одной и той же точки они будут лежать в одной плоскости. </a:t>
            </a:r>
          </a:p>
        </p:txBody>
      </p:sp>
      <p:grpSp>
        <p:nvGrpSpPr>
          <p:cNvPr id="8196" name="Group 42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8220" name="Freeform 4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1" name="Freeform 4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2" name="Freeform 4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3" name="Freeform 4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4" name="Freeform 4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5" name="Freeform 4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6" name="Freeform 4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7" name="Freeform 5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197" name="Group 124"/>
          <p:cNvGrpSpPr>
            <a:grpSpLocks/>
          </p:cNvGrpSpPr>
          <p:nvPr/>
        </p:nvGrpSpPr>
        <p:grpSpPr bwMode="auto">
          <a:xfrm>
            <a:off x="762000" y="3616325"/>
            <a:ext cx="685800" cy="1911350"/>
            <a:chOff x="720" y="2128"/>
            <a:chExt cx="432" cy="1204"/>
          </a:xfrm>
        </p:grpSpPr>
        <p:grpSp>
          <p:nvGrpSpPr>
            <p:cNvPr id="8215" name="Group 123"/>
            <p:cNvGrpSpPr>
              <a:grpSpLocks/>
            </p:cNvGrpSpPr>
            <p:nvPr/>
          </p:nvGrpSpPr>
          <p:grpSpPr bwMode="auto">
            <a:xfrm>
              <a:off x="720" y="2486"/>
              <a:ext cx="384" cy="442"/>
              <a:chOff x="4848" y="2544"/>
              <a:chExt cx="384" cy="442"/>
            </a:xfrm>
          </p:grpSpPr>
          <p:sp>
            <p:nvSpPr>
              <p:cNvPr id="566345" name="Text Box 73"/>
              <p:cNvSpPr txBox="1">
                <a:spLocks noChangeArrowheads="1"/>
              </p:cNvSpPr>
              <p:nvPr/>
            </p:nvSpPr>
            <p:spPr bwMode="auto">
              <a:xfrm>
                <a:off x="4848" y="2544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8219" name="Line 77"/>
              <p:cNvSpPr>
                <a:spLocks noChangeShapeType="1"/>
              </p:cNvSpPr>
              <p:nvPr/>
            </p:nvSpPr>
            <p:spPr bwMode="auto">
              <a:xfrm>
                <a:off x="4944" y="268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16" name="Freeform 51"/>
            <p:cNvSpPr>
              <a:spLocks/>
            </p:cNvSpPr>
            <p:nvPr/>
          </p:nvSpPr>
          <p:spPr bwMode="auto">
            <a:xfrm>
              <a:off x="984" y="2128"/>
              <a:ext cx="168" cy="1162"/>
            </a:xfrm>
            <a:custGeom>
              <a:avLst/>
              <a:gdLst>
                <a:gd name="T0" fmla="*/ 0 w 168"/>
                <a:gd name="T1" fmla="*/ 1162 h 1162"/>
                <a:gd name="T2" fmla="*/ 168 w 168"/>
                <a:gd name="T3" fmla="*/ 0 h 1162"/>
                <a:gd name="T4" fmla="*/ 0 60000 65536"/>
                <a:gd name="T5" fmla="*/ 0 60000 65536"/>
                <a:gd name="T6" fmla="*/ 0 w 168"/>
                <a:gd name="T7" fmla="*/ 0 h 1162"/>
                <a:gd name="T8" fmla="*/ 168 w 168"/>
                <a:gd name="T9" fmla="*/ 1162 h 116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8" h="1162">
                  <a:moveTo>
                    <a:pt x="0" y="1162"/>
                  </a:moveTo>
                  <a:lnTo>
                    <a:pt x="168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7" name="Oval 4"/>
            <p:cNvSpPr>
              <a:spLocks noChangeArrowheads="1"/>
            </p:cNvSpPr>
            <p:nvPr/>
          </p:nvSpPr>
          <p:spPr bwMode="auto">
            <a:xfrm rot="-3927454">
              <a:off x="957" y="3284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66389" name="Text Box 117"/>
          <p:cNvSpPr txBox="1">
            <a:spLocks noChangeArrowheads="1"/>
          </p:cNvSpPr>
          <p:nvPr/>
        </p:nvSpPr>
        <p:spPr bwMode="auto">
          <a:xfrm>
            <a:off x="304800" y="1371600"/>
            <a:ext cx="8610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  Другими словами, векторы называются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компланарными</a:t>
            </a:r>
            <a:r>
              <a:rPr lang="ru-RU" sz="2400"/>
              <a:t>, если имеются равные им векторы, лежащие в одной плоскости.</a:t>
            </a:r>
          </a:p>
        </p:txBody>
      </p:sp>
      <p:grpSp>
        <p:nvGrpSpPr>
          <p:cNvPr id="6" name="Group 131"/>
          <p:cNvGrpSpPr>
            <a:grpSpLocks/>
          </p:cNvGrpSpPr>
          <p:nvPr/>
        </p:nvGrpSpPr>
        <p:grpSpPr bwMode="auto">
          <a:xfrm rot="-10586093">
            <a:off x="1911350" y="2419350"/>
            <a:ext cx="3954463" cy="3219450"/>
            <a:chOff x="816" y="2262"/>
            <a:chExt cx="3048" cy="1452"/>
          </a:xfrm>
        </p:grpSpPr>
        <p:sp>
          <p:nvSpPr>
            <p:cNvPr id="8213" name="Freeform 132"/>
            <p:cNvSpPr>
              <a:spLocks/>
            </p:cNvSpPr>
            <p:nvPr/>
          </p:nvSpPr>
          <p:spPr bwMode="auto">
            <a:xfrm>
              <a:off x="816" y="2264"/>
              <a:ext cx="3040" cy="1432"/>
            </a:xfrm>
            <a:custGeom>
              <a:avLst/>
              <a:gdLst>
                <a:gd name="T0" fmla="*/ 576 w 3040"/>
                <a:gd name="T1" fmla="*/ 472 h 1432"/>
                <a:gd name="T2" fmla="*/ 3040 w 3040"/>
                <a:gd name="T3" fmla="*/ 0 h 1432"/>
                <a:gd name="T4" fmla="*/ 2400 w 3040"/>
                <a:gd name="T5" fmla="*/ 1000 h 1432"/>
                <a:gd name="T6" fmla="*/ 0 w 3040"/>
                <a:gd name="T7" fmla="*/ 1432 h 1432"/>
                <a:gd name="T8" fmla="*/ 576 w 3040"/>
                <a:gd name="T9" fmla="*/ 472 h 14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0"/>
                <a:gd name="T16" fmla="*/ 0 h 1432"/>
                <a:gd name="T17" fmla="*/ 3040 w 3040"/>
                <a:gd name="T18" fmla="*/ 1432 h 14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0" h="1432">
                  <a:moveTo>
                    <a:pt x="576" y="472"/>
                  </a:moveTo>
                  <a:lnTo>
                    <a:pt x="3040" y="0"/>
                  </a:lnTo>
                  <a:lnTo>
                    <a:pt x="2400" y="1000"/>
                  </a:lnTo>
                  <a:lnTo>
                    <a:pt x="0" y="1432"/>
                  </a:lnTo>
                  <a:lnTo>
                    <a:pt x="576" y="472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40999"/>
                  </a:schemeClr>
                </a:gs>
                <a:gs pos="100000">
                  <a:srgbClr val="FF00FF">
                    <a:alpha val="43999"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4" name="Freeform 133"/>
            <p:cNvSpPr>
              <a:spLocks/>
            </p:cNvSpPr>
            <p:nvPr/>
          </p:nvSpPr>
          <p:spPr bwMode="auto">
            <a:xfrm>
              <a:off x="816" y="2262"/>
              <a:ext cx="3048" cy="1452"/>
            </a:xfrm>
            <a:custGeom>
              <a:avLst/>
              <a:gdLst>
                <a:gd name="T0" fmla="*/ 0 w 3048"/>
                <a:gd name="T1" fmla="*/ 1434 h 1452"/>
                <a:gd name="T2" fmla="*/ 45 w 3048"/>
                <a:gd name="T3" fmla="*/ 1452 h 1452"/>
                <a:gd name="T4" fmla="*/ 2430 w 3048"/>
                <a:gd name="T5" fmla="*/ 1026 h 1452"/>
                <a:gd name="T6" fmla="*/ 2418 w 3048"/>
                <a:gd name="T7" fmla="*/ 1032 h 1452"/>
                <a:gd name="T8" fmla="*/ 3048 w 3048"/>
                <a:gd name="T9" fmla="*/ 36 h 1452"/>
                <a:gd name="T10" fmla="*/ 3042 w 3048"/>
                <a:gd name="T11" fmla="*/ 0 h 1452"/>
                <a:gd name="T12" fmla="*/ 2400 w 3048"/>
                <a:gd name="T13" fmla="*/ 996 h 1452"/>
                <a:gd name="T14" fmla="*/ 0 w 3048"/>
                <a:gd name="T15" fmla="*/ 1434 h 14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48"/>
                <a:gd name="T25" fmla="*/ 0 h 1452"/>
                <a:gd name="T26" fmla="*/ 3048 w 3048"/>
                <a:gd name="T27" fmla="*/ 1452 h 14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48" h="1452">
                  <a:moveTo>
                    <a:pt x="0" y="1434"/>
                  </a:moveTo>
                  <a:lnTo>
                    <a:pt x="45" y="1452"/>
                  </a:lnTo>
                  <a:lnTo>
                    <a:pt x="2430" y="1026"/>
                  </a:lnTo>
                  <a:lnTo>
                    <a:pt x="2418" y="1032"/>
                  </a:lnTo>
                  <a:lnTo>
                    <a:pt x="3048" y="36"/>
                  </a:lnTo>
                  <a:lnTo>
                    <a:pt x="3042" y="0"/>
                  </a:lnTo>
                  <a:lnTo>
                    <a:pt x="2400" y="996"/>
                  </a:lnTo>
                  <a:lnTo>
                    <a:pt x="0" y="14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200" name="Group 135"/>
          <p:cNvGrpSpPr>
            <a:grpSpLocks/>
          </p:cNvGrpSpPr>
          <p:nvPr/>
        </p:nvGrpSpPr>
        <p:grpSpPr bwMode="auto">
          <a:xfrm>
            <a:off x="2514600" y="4657725"/>
            <a:ext cx="2489200" cy="914400"/>
            <a:chOff x="1824" y="2784"/>
            <a:chExt cx="1568" cy="576"/>
          </a:xfrm>
        </p:grpSpPr>
        <p:sp>
          <p:nvSpPr>
            <p:cNvPr id="8208" name="Freeform 64"/>
            <p:cNvSpPr>
              <a:spLocks/>
            </p:cNvSpPr>
            <p:nvPr/>
          </p:nvSpPr>
          <p:spPr bwMode="auto">
            <a:xfrm>
              <a:off x="1866" y="2784"/>
              <a:ext cx="1526" cy="396"/>
            </a:xfrm>
            <a:custGeom>
              <a:avLst/>
              <a:gdLst>
                <a:gd name="T0" fmla="*/ 0 w 1526"/>
                <a:gd name="T1" fmla="*/ 396 h 396"/>
                <a:gd name="T2" fmla="*/ 1526 w 1526"/>
                <a:gd name="T3" fmla="*/ 0 h 396"/>
                <a:gd name="T4" fmla="*/ 0 60000 65536"/>
                <a:gd name="T5" fmla="*/ 0 60000 65536"/>
                <a:gd name="T6" fmla="*/ 0 w 1526"/>
                <a:gd name="T7" fmla="*/ 0 h 396"/>
                <a:gd name="T8" fmla="*/ 1526 w 1526"/>
                <a:gd name="T9" fmla="*/ 396 h 39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26" h="396">
                  <a:moveTo>
                    <a:pt x="0" y="396"/>
                  </a:moveTo>
                  <a:lnTo>
                    <a:pt x="1526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9" name="Oval 65"/>
            <p:cNvSpPr>
              <a:spLocks noChangeArrowheads="1"/>
            </p:cNvSpPr>
            <p:nvPr/>
          </p:nvSpPr>
          <p:spPr bwMode="auto">
            <a:xfrm>
              <a:off x="1824" y="316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8210" name="Group 134"/>
            <p:cNvGrpSpPr>
              <a:grpSpLocks/>
            </p:cNvGrpSpPr>
            <p:nvPr/>
          </p:nvGrpSpPr>
          <p:grpSpPr bwMode="auto">
            <a:xfrm>
              <a:off x="2544" y="2918"/>
              <a:ext cx="384" cy="442"/>
              <a:chOff x="2544" y="2832"/>
              <a:chExt cx="384" cy="442"/>
            </a:xfrm>
          </p:grpSpPr>
          <p:sp>
            <p:nvSpPr>
              <p:cNvPr id="566339" name="Text Box 67"/>
              <p:cNvSpPr txBox="1">
                <a:spLocks noChangeArrowheads="1"/>
              </p:cNvSpPr>
              <p:nvPr/>
            </p:nvSpPr>
            <p:spPr bwMode="auto">
              <a:xfrm>
                <a:off x="2544" y="283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8212" name="Line 121"/>
              <p:cNvSpPr>
                <a:spLocks noChangeShapeType="1"/>
              </p:cNvSpPr>
              <p:nvPr/>
            </p:nvSpPr>
            <p:spPr bwMode="auto">
              <a:xfrm>
                <a:off x="2640" y="297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9" name="Group 125"/>
          <p:cNvGrpSpPr>
            <a:grpSpLocks/>
          </p:cNvGrpSpPr>
          <p:nvPr/>
        </p:nvGrpSpPr>
        <p:grpSpPr bwMode="auto">
          <a:xfrm>
            <a:off x="762000" y="3651250"/>
            <a:ext cx="685800" cy="1911350"/>
            <a:chOff x="720" y="2128"/>
            <a:chExt cx="432" cy="1204"/>
          </a:xfrm>
        </p:grpSpPr>
        <p:grpSp>
          <p:nvGrpSpPr>
            <p:cNvPr id="8203" name="Group 126"/>
            <p:cNvGrpSpPr>
              <a:grpSpLocks/>
            </p:cNvGrpSpPr>
            <p:nvPr/>
          </p:nvGrpSpPr>
          <p:grpSpPr bwMode="auto">
            <a:xfrm>
              <a:off x="720" y="2486"/>
              <a:ext cx="384" cy="442"/>
              <a:chOff x="4848" y="2544"/>
              <a:chExt cx="384" cy="442"/>
            </a:xfrm>
          </p:grpSpPr>
          <p:sp>
            <p:nvSpPr>
              <p:cNvPr id="566399" name="Text Box 127"/>
              <p:cNvSpPr txBox="1">
                <a:spLocks noChangeArrowheads="1"/>
              </p:cNvSpPr>
              <p:nvPr/>
            </p:nvSpPr>
            <p:spPr bwMode="auto">
              <a:xfrm>
                <a:off x="4848" y="2544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8207" name="Line 128"/>
              <p:cNvSpPr>
                <a:spLocks noChangeShapeType="1"/>
              </p:cNvSpPr>
              <p:nvPr/>
            </p:nvSpPr>
            <p:spPr bwMode="auto">
              <a:xfrm>
                <a:off x="4944" y="268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04" name="Freeform 129"/>
            <p:cNvSpPr>
              <a:spLocks/>
            </p:cNvSpPr>
            <p:nvPr/>
          </p:nvSpPr>
          <p:spPr bwMode="auto">
            <a:xfrm>
              <a:off x="984" y="2128"/>
              <a:ext cx="168" cy="1162"/>
            </a:xfrm>
            <a:custGeom>
              <a:avLst/>
              <a:gdLst>
                <a:gd name="T0" fmla="*/ 0 w 168"/>
                <a:gd name="T1" fmla="*/ 1162 h 1162"/>
                <a:gd name="T2" fmla="*/ 168 w 168"/>
                <a:gd name="T3" fmla="*/ 0 h 1162"/>
                <a:gd name="T4" fmla="*/ 0 60000 65536"/>
                <a:gd name="T5" fmla="*/ 0 60000 65536"/>
                <a:gd name="T6" fmla="*/ 0 w 168"/>
                <a:gd name="T7" fmla="*/ 0 h 1162"/>
                <a:gd name="T8" fmla="*/ 168 w 168"/>
                <a:gd name="T9" fmla="*/ 1162 h 116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8" h="1162">
                  <a:moveTo>
                    <a:pt x="0" y="1162"/>
                  </a:moveTo>
                  <a:lnTo>
                    <a:pt x="168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5" name="Oval 130"/>
            <p:cNvSpPr>
              <a:spLocks noChangeArrowheads="1"/>
            </p:cNvSpPr>
            <p:nvPr/>
          </p:nvSpPr>
          <p:spPr bwMode="auto">
            <a:xfrm rot="-3927454">
              <a:off x="957" y="3284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66408" name="Text Box 136"/>
          <p:cNvSpPr txBox="1">
            <a:spLocks noChangeArrowheads="1"/>
          </p:cNvSpPr>
          <p:nvPr/>
        </p:nvSpPr>
        <p:spPr bwMode="auto">
          <a:xfrm>
            <a:off x="5410200" y="5029200"/>
            <a:ext cx="3429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Любые два вектора компланарны.</a:t>
            </a:r>
          </a:p>
        </p:txBody>
      </p:sp>
      <p:sp>
        <p:nvSpPr>
          <p:cNvPr id="38" name="Номер слайда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85185E-6 C 0.03629 -0.00695 0.01875 -0.00741 0.06945 -0.00741 L 0.15 -0.03334 " pathEditMode="relative" ptsTypes="fAA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7"/>
          <p:cNvGrpSpPr>
            <a:grpSpLocks/>
          </p:cNvGrpSpPr>
          <p:nvPr/>
        </p:nvGrpSpPr>
        <p:grpSpPr bwMode="auto">
          <a:xfrm>
            <a:off x="457200" y="381000"/>
            <a:ext cx="8382000" cy="1539875"/>
            <a:chOff x="192" y="0"/>
            <a:chExt cx="5280" cy="970"/>
          </a:xfrm>
        </p:grpSpPr>
        <p:grpSp>
          <p:nvGrpSpPr>
            <p:cNvPr id="3179" name="Group 148"/>
            <p:cNvGrpSpPr>
              <a:grpSpLocks/>
            </p:cNvGrpSpPr>
            <p:nvPr/>
          </p:nvGrpSpPr>
          <p:grpSpPr bwMode="auto">
            <a:xfrm>
              <a:off x="1584" y="528"/>
              <a:ext cx="2400" cy="442"/>
              <a:chOff x="1008" y="864"/>
              <a:chExt cx="2400" cy="442"/>
            </a:xfrm>
          </p:grpSpPr>
          <p:sp>
            <p:nvSpPr>
              <p:cNvPr id="668821" name="Text Box 149"/>
              <p:cNvSpPr txBox="1">
                <a:spLocks noChangeArrowheads="1"/>
              </p:cNvSpPr>
              <p:nvPr/>
            </p:nvSpPr>
            <p:spPr bwMode="auto">
              <a:xfrm>
                <a:off x="1008" y="864"/>
                <a:ext cx="2400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p</a:t>
                </a:r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= </a:t>
                </a: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xa + yb + zc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3185" name="Line 150"/>
              <p:cNvSpPr>
                <a:spLocks noChangeShapeType="1"/>
              </p:cNvSpPr>
              <p:nvPr/>
            </p:nvSpPr>
            <p:spPr bwMode="auto">
              <a:xfrm>
                <a:off x="1824" y="100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6" name="Line 151"/>
              <p:cNvSpPr>
                <a:spLocks noChangeShapeType="1"/>
              </p:cNvSpPr>
              <p:nvPr/>
            </p:nvSpPr>
            <p:spPr bwMode="auto">
              <a:xfrm>
                <a:off x="2448" y="96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7" name="Line 152"/>
              <p:cNvSpPr>
                <a:spLocks noChangeShapeType="1"/>
              </p:cNvSpPr>
              <p:nvPr/>
            </p:nvSpPr>
            <p:spPr bwMode="auto">
              <a:xfrm>
                <a:off x="1152" y="100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8" name="Freeform 153"/>
              <p:cNvSpPr>
                <a:spLocks/>
              </p:cNvSpPr>
              <p:nvPr/>
            </p:nvSpPr>
            <p:spPr bwMode="auto">
              <a:xfrm>
                <a:off x="3120" y="1000"/>
                <a:ext cx="200" cy="8"/>
              </a:xfrm>
              <a:custGeom>
                <a:avLst/>
                <a:gdLst>
                  <a:gd name="T0" fmla="*/ 0 w 200"/>
                  <a:gd name="T1" fmla="*/ 8 h 8"/>
                  <a:gd name="T2" fmla="*/ 200 w 200"/>
                  <a:gd name="T3" fmla="*/ 0 h 8"/>
                  <a:gd name="T4" fmla="*/ 0 60000 65536"/>
                  <a:gd name="T5" fmla="*/ 0 60000 65536"/>
                  <a:gd name="T6" fmla="*/ 0 w 200"/>
                  <a:gd name="T7" fmla="*/ 0 h 8"/>
                  <a:gd name="T8" fmla="*/ 200 w 200"/>
                  <a:gd name="T9" fmla="*/ 8 h 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00" h="8">
                    <a:moveTo>
                      <a:pt x="0" y="8"/>
                    </a:moveTo>
                    <a:lnTo>
                      <a:pt x="200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80" name="Text Box 154"/>
            <p:cNvSpPr txBox="1">
              <a:spLocks noChangeArrowheads="1"/>
            </p:cNvSpPr>
            <p:nvPr/>
          </p:nvSpPr>
          <p:spPr bwMode="auto">
            <a:xfrm>
              <a:off x="192" y="144"/>
              <a:ext cx="52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Докажем, что любой вектор     можно представить в виде </a:t>
              </a:r>
            </a:p>
          </p:txBody>
        </p:sp>
        <p:grpSp>
          <p:nvGrpSpPr>
            <p:cNvPr id="3181" name="Group 155"/>
            <p:cNvGrpSpPr>
              <a:grpSpLocks/>
            </p:cNvGrpSpPr>
            <p:nvPr/>
          </p:nvGrpSpPr>
          <p:grpSpPr bwMode="auto">
            <a:xfrm>
              <a:off x="2736" y="0"/>
              <a:ext cx="288" cy="442"/>
              <a:chOff x="5376" y="912"/>
              <a:chExt cx="288" cy="442"/>
            </a:xfrm>
          </p:grpSpPr>
          <p:sp>
            <p:nvSpPr>
              <p:cNvPr id="668828" name="Text Box 156"/>
              <p:cNvSpPr txBox="1">
                <a:spLocks noChangeArrowheads="1"/>
              </p:cNvSpPr>
              <p:nvPr/>
            </p:nvSpPr>
            <p:spPr bwMode="auto">
              <a:xfrm>
                <a:off x="5376" y="912"/>
                <a:ext cx="288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p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3183" name="Line 157"/>
              <p:cNvSpPr>
                <a:spLocks noChangeShapeType="1"/>
              </p:cNvSpPr>
              <p:nvPr/>
            </p:nvSpPr>
            <p:spPr bwMode="auto">
              <a:xfrm>
                <a:off x="5424" y="1056"/>
                <a:ext cx="192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 type="none" w="lg" len="lg"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081" name="Freeform 89"/>
          <p:cNvSpPr>
            <a:spLocks/>
          </p:cNvSpPr>
          <p:nvPr/>
        </p:nvSpPr>
        <p:spPr bwMode="auto">
          <a:xfrm>
            <a:off x="7797800" y="2943225"/>
            <a:ext cx="812800" cy="3530600"/>
          </a:xfrm>
          <a:custGeom>
            <a:avLst/>
            <a:gdLst>
              <a:gd name="T0" fmla="*/ 0 w 512"/>
              <a:gd name="T1" fmla="*/ 3530600 h 2224"/>
              <a:gd name="T2" fmla="*/ 812800 w 512"/>
              <a:gd name="T3" fmla="*/ 0 h 2224"/>
              <a:gd name="T4" fmla="*/ 0 60000 65536"/>
              <a:gd name="T5" fmla="*/ 0 60000 65536"/>
              <a:gd name="T6" fmla="*/ 0 w 512"/>
              <a:gd name="T7" fmla="*/ 0 h 2224"/>
              <a:gd name="T8" fmla="*/ 512 w 512"/>
              <a:gd name="T9" fmla="*/ 2224 h 222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12" h="2224">
                <a:moveTo>
                  <a:pt x="0" y="2224"/>
                </a:moveTo>
                <a:lnTo>
                  <a:pt x="512" y="0"/>
                </a:ln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3082" name="Group 72"/>
          <p:cNvGrpSpPr>
            <a:grpSpLocks/>
          </p:cNvGrpSpPr>
          <p:nvPr/>
        </p:nvGrpSpPr>
        <p:grpSpPr bwMode="auto">
          <a:xfrm>
            <a:off x="7467600" y="2600325"/>
            <a:ext cx="990600" cy="1219200"/>
            <a:chOff x="576" y="2928"/>
            <a:chExt cx="624" cy="768"/>
          </a:xfrm>
        </p:grpSpPr>
        <p:sp>
          <p:nvSpPr>
            <p:cNvPr id="3175" name="Line 41"/>
            <p:cNvSpPr>
              <a:spLocks noChangeShapeType="1"/>
            </p:cNvSpPr>
            <p:nvPr/>
          </p:nvSpPr>
          <p:spPr bwMode="auto">
            <a:xfrm flipV="1">
              <a:off x="576" y="2928"/>
              <a:ext cx="624" cy="76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 type="none" w="lg" len="lg"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176" name="Group 45"/>
            <p:cNvGrpSpPr>
              <a:grpSpLocks/>
            </p:cNvGrpSpPr>
            <p:nvPr/>
          </p:nvGrpSpPr>
          <p:grpSpPr bwMode="auto">
            <a:xfrm>
              <a:off x="672" y="2928"/>
              <a:ext cx="384" cy="442"/>
              <a:chOff x="2160" y="1968"/>
              <a:chExt cx="384" cy="442"/>
            </a:xfrm>
          </p:grpSpPr>
          <p:sp>
            <p:nvSpPr>
              <p:cNvPr id="668715" name="Text Box 43"/>
              <p:cNvSpPr txBox="1">
                <a:spLocks noChangeArrowheads="1"/>
              </p:cNvSpPr>
              <p:nvPr/>
            </p:nvSpPr>
            <p:spPr bwMode="auto">
              <a:xfrm flipH="1">
                <a:off x="2160" y="1968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3178" name="Line 44"/>
              <p:cNvSpPr>
                <a:spLocks noChangeShapeType="1"/>
              </p:cNvSpPr>
              <p:nvPr/>
            </p:nvSpPr>
            <p:spPr bwMode="auto">
              <a:xfrm>
                <a:off x="2256" y="20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8000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083" name="Freeform 26"/>
          <p:cNvSpPr>
            <a:spLocks/>
          </p:cNvSpPr>
          <p:nvPr/>
        </p:nvSpPr>
        <p:spPr bwMode="auto">
          <a:xfrm>
            <a:off x="5046663" y="2295525"/>
            <a:ext cx="2992437" cy="11113"/>
          </a:xfrm>
          <a:custGeom>
            <a:avLst/>
            <a:gdLst>
              <a:gd name="T0" fmla="*/ 0 w 1885"/>
              <a:gd name="T1" fmla="*/ 0 h 7"/>
              <a:gd name="T2" fmla="*/ 2992437 w 1885"/>
              <a:gd name="T3" fmla="*/ 11113 h 7"/>
              <a:gd name="T4" fmla="*/ 0 60000 65536"/>
              <a:gd name="T5" fmla="*/ 0 60000 65536"/>
              <a:gd name="T6" fmla="*/ 0 w 1885"/>
              <a:gd name="T7" fmla="*/ 0 h 7"/>
              <a:gd name="T8" fmla="*/ 1885 w 1885"/>
              <a:gd name="T9" fmla="*/ 7 h 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85" h="7">
                <a:moveTo>
                  <a:pt x="0" y="0"/>
                </a:moveTo>
                <a:lnTo>
                  <a:pt x="1885" y="7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7" name="Group 55"/>
          <p:cNvGrpSpPr>
            <a:grpSpLocks/>
          </p:cNvGrpSpPr>
          <p:nvPr/>
        </p:nvGrpSpPr>
        <p:grpSpPr bwMode="auto">
          <a:xfrm>
            <a:off x="1277938" y="4125913"/>
            <a:ext cx="5172075" cy="2395537"/>
            <a:chOff x="541" y="2497"/>
            <a:chExt cx="3258" cy="1509"/>
          </a:xfrm>
        </p:grpSpPr>
        <p:sp>
          <p:nvSpPr>
            <p:cNvPr id="3173" name="Freeform 3"/>
            <p:cNvSpPr>
              <a:spLocks/>
            </p:cNvSpPr>
            <p:nvPr/>
          </p:nvSpPr>
          <p:spPr bwMode="auto">
            <a:xfrm rot="598021">
              <a:off x="649" y="2497"/>
              <a:ext cx="3040" cy="1509"/>
            </a:xfrm>
            <a:custGeom>
              <a:avLst/>
              <a:gdLst>
                <a:gd name="T0" fmla="*/ 576 w 3040"/>
                <a:gd name="T1" fmla="*/ 497 h 1432"/>
                <a:gd name="T2" fmla="*/ 3040 w 3040"/>
                <a:gd name="T3" fmla="*/ 0 h 1432"/>
                <a:gd name="T4" fmla="*/ 2400 w 3040"/>
                <a:gd name="T5" fmla="*/ 1054 h 1432"/>
                <a:gd name="T6" fmla="*/ 0 w 3040"/>
                <a:gd name="T7" fmla="*/ 1509 h 1432"/>
                <a:gd name="T8" fmla="*/ 576 w 3040"/>
                <a:gd name="T9" fmla="*/ 497 h 14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0"/>
                <a:gd name="T16" fmla="*/ 0 h 1432"/>
                <a:gd name="T17" fmla="*/ 3040 w 3040"/>
                <a:gd name="T18" fmla="*/ 1432 h 14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0" h="1432">
                  <a:moveTo>
                    <a:pt x="576" y="472"/>
                  </a:moveTo>
                  <a:lnTo>
                    <a:pt x="3040" y="0"/>
                  </a:lnTo>
                  <a:lnTo>
                    <a:pt x="2400" y="1000"/>
                  </a:lnTo>
                  <a:lnTo>
                    <a:pt x="0" y="1432"/>
                  </a:lnTo>
                  <a:lnTo>
                    <a:pt x="576" y="472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40999"/>
                  </a:schemeClr>
                </a:gs>
                <a:gs pos="100000">
                  <a:srgbClr val="00FFFF">
                    <a:alpha val="43999"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4" name="Freeform 4"/>
            <p:cNvSpPr>
              <a:spLocks/>
            </p:cNvSpPr>
            <p:nvPr/>
          </p:nvSpPr>
          <p:spPr bwMode="auto">
            <a:xfrm>
              <a:off x="541" y="2770"/>
              <a:ext cx="3258" cy="973"/>
            </a:xfrm>
            <a:custGeom>
              <a:avLst/>
              <a:gdLst>
                <a:gd name="T0" fmla="*/ 0 w 3258"/>
                <a:gd name="T1" fmla="*/ 961 h 973"/>
                <a:gd name="T2" fmla="*/ 52 w 3258"/>
                <a:gd name="T3" fmla="*/ 973 h 973"/>
                <a:gd name="T4" fmla="*/ 2455 w 3258"/>
                <a:gd name="T5" fmla="*/ 940 h 973"/>
                <a:gd name="T6" fmla="*/ 2455 w 3258"/>
                <a:gd name="T7" fmla="*/ 940 h 973"/>
                <a:gd name="T8" fmla="*/ 3257 w 3258"/>
                <a:gd name="T9" fmla="*/ 22 h 973"/>
                <a:gd name="T10" fmla="*/ 3258 w 3258"/>
                <a:gd name="T11" fmla="*/ 0 h 973"/>
                <a:gd name="T12" fmla="*/ 2444 w 3258"/>
                <a:gd name="T13" fmla="*/ 923 h 973"/>
                <a:gd name="T14" fmla="*/ 0 w 3258"/>
                <a:gd name="T15" fmla="*/ 961 h 9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258"/>
                <a:gd name="T25" fmla="*/ 0 h 973"/>
                <a:gd name="T26" fmla="*/ 3258 w 3258"/>
                <a:gd name="T27" fmla="*/ 973 h 97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258" h="973">
                  <a:moveTo>
                    <a:pt x="0" y="961"/>
                  </a:moveTo>
                  <a:lnTo>
                    <a:pt x="52" y="973"/>
                  </a:lnTo>
                  <a:lnTo>
                    <a:pt x="2455" y="940"/>
                  </a:lnTo>
                  <a:lnTo>
                    <a:pt x="3257" y="22"/>
                  </a:lnTo>
                  <a:lnTo>
                    <a:pt x="3258" y="0"/>
                  </a:lnTo>
                  <a:lnTo>
                    <a:pt x="2444" y="923"/>
                  </a:lnTo>
                  <a:lnTo>
                    <a:pt x="0" y="961"/>
                  </a:lnTo>
                  <a:close/>
                </a:path>
              </a:pathLst>
            </a:custGeom>
            <a:solidFill>
              <a:srgbClr val="00CC99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85" name="Group 6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3165" name="Freeform 7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6" name="Freeform 8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7" name="Freeform 9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8" name="Freeform 10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9" name="Freeform 11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0" name="Freeform 12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1" name="Freeform 13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2" name="Freeform 14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86" name="Group 74"/>
          <p:cNvGrpSpPr>
            <a:grpSpLocks/>
          </p:cNvGrpSpPr>
          <p:nvPr/>
        </p:nvGrpSpPr>
        <p:grpSpPr bwMode="auto">
          <a:xfrm>
            <a:off x="5981700" y="2752725"/>
            <a:ext cx="909638" cy="1984375"/>
            <a:chOff x="0" y="2456"/>
            <a:chExt cx="573" cy="1250"/>
          </a:xfrm>
        </p:grpSpPr>
        <p:grpSp>
          <p:nvGrpSpPr>
            <p:cNvPr id="3161" name="Group 16"/>
            <p:cNvGrpSpPr>
              <a:grpSpLocks/>
            </p:cNvGrpSpPr>
            <p:nvPr/>
          </p:nvGrpSpPr>
          <p:grpSpPr bwMode="auto">
            <a:xfrm flipH="1">
              <a:off x="0" y="2880"/>
              <a:ext cx="384" cy="442"/>
              <a:chOff x="4848" y="2544"/>
              <a:chExt cx="384" cy="442"/>
            </a:xfrm>
          </p:grpSpPr>
          <p:sp>
            <p:nvSpPr>
              <p:cNvPr id="668689" name="Text Box 17"/>
              <p:cNvSpPr txBox="1">
                <a:spLocks noChangeArrowheads="1"/>
              </p:cNvSpPr>
              <p:nvPr/>
            </p:nvSpPr>
            <p:spPr bwMode="auto">
              <a:xfrm>
                <a:off x="4848" y="2544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8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b="1" i="1">
                  <a:solidFill>
                    <a:srgbClr val="8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3164" name="Line 18"/>
              <p:cNvSpPr>
                <a:spLocks noChangeShapeType="1"/>
              </p:cNvSpPr>
              <p:nvPr/>
            </p:nvSpPr>
            <p:spPr bwMode="auto">
              <a:xfrm flipH="1">
                <a:off x="4944" y="268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62" name="Freeform 19"/>
            <p:cNvSpPr>
              <a:spLocks/>
            </p:cNvSpPr>
            <p:nvPr/>
          </p:nvSpPr>
          <p:spPr bwMode="auto">
            <a:xfrm>
              <a:off x="104" y="2456"/>
              <a:ext cx="469" cy="1250"/>
            </a:xfrm>
            <a:custGeom>
              <a:avLst/>
              <a:gdLst>
                <a:gd name="T0" fmla="*/ 469 w 469"/>
                <a:gd name="T1" fmla="*/ 1250 h 1250"/>
                <a:gd name="T2" fmla="*/ 0 w 469"/>
                <a:gd name="T3" fmla="*/ 0 h 1250"/>
                <a:gd name="T4" fmla="*/ 0 60000 65536"/>
                <a:gd name="T5" fmla="*/ 0 60000 65536"/>
                <a:gd name="T6" fmla="*/ 0 w 469"/>
                <a:gd name="T7" fmla="*/ 0 h 1250"/>
                <a:gd name="T8" fmla="*/ 469 w 469"/>
                <a:gd name="T9" fmla="*/ 1250 h 12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69" h="1250">
                  <a:moveTo>
                    <a:pt x="469" y="1250"/>
                  </a:move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80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28"/>
          <p:cNvGrpSpPr>
            <a:grpSpLocks/>
          </p:cNvGrpSpPr>
          <p:nvPr/>
        </p:nvGrpSpPr>
        <p:grpSpPr bwMode="auto">
          <a:xfrm>
            <a:off x="1943100" y="6029325"/>
            <a:ext cx="609600" cy="701675"/>
            <a:chOff x="2544" y="2832"/>
            <a:chExt cx="384" cy="442"/>
          </a:xfrm>
        </p:grpSpPr>
        <p:sp>
          <p:nvSpPr>
            <p:cNvPr id="668701" name="Text Box 29"/>
            <p:cNvSpPr txBox="1">
              <a:spLocks noChangeArrowheads="1"/>
            </p:cNvSpPr>
            <p:nvPr/>
          </p:nvSpPr>
          <p:spPr bwMode="auto">
            <a:xfrm>
              <a:off x="2544" y="2832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3160" name="Line 30"/>
            <p:cNvSpPr>
              <a:spLocks noChangeShapeType="1"/>
            </p:cNvSpPr>
            <p:nvPr/>
          </p:nvSpPr>
          <p:spPr bwMode="auto">
            <a:xfrm>
              <a:off x="2640" y="2976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88" name="Group 47"/>
          <p:cNvGrpSpPr>
            <a:grpSpLocks/>
          </p:cNvGrpSpPr>
          <p:nvPr/>
        </p:nvGrpSpPr>
        <p:grpSpPr bwMode="auto">
          <a:xfrm>
            <a:off x="7645400" y="4035425"/>
            <a:ext cx="609600" cy="701675"/>
            <a:chOff x="2544" y="2832"/>
            <a:chExt cx="384" cy="442"/>
          </a:xfrm>
        </p:grpSpPr>
        <p:sp>
          <p:nvSpPr>
            <p:cNvPr id="668720" name="Text Box 48"/>
            <p:cNvSpPr txBox="1">
              <a:spLocks noChangeArrowheads="1"/>
            </p:cNvSpPr>
            <p:nvPr/>
          </p:nvSpPr>
          <p:spPr bwMode="auto">
            <a:xfrm>
              <a:off x="2544" y="2832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p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3158" name="Line 49"/>
            <p:cNvSpPr>
              <a:spLocks noChangeShapeType="1"/>
            </p:cNvSpPr>
            <p:nvPr/>
          </p:nvSpPr>
          <p:spPr bwMode="auto">
            <a:xfrm>
              <a:off x="2640" y="2976"/>
              <a:ext cx="240" cy="0"/>
            </a:xfrm>
            <a:prstGeom prst="line">
              <a:avLst/>
            </a:prstGeom>
            <a:noFill/>
            <a:ln w="19050">
              <a:solidFill>
                <a:srgbClr val="3333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8724" name="Freeform 52"/>
          <p:cNvSpPr>
            <a:spLocks/>
          </p:cNvSpPr>
          <p:nvPr/>
        </p:nvSpPr>
        <p:spPr bwMode="auto">
          <a:xfrm>
            <a:off x="3709988" y="6024563"/>
            <a:ext cx="381000" cy="833437"/>
          </a:xfrm>
          <a:custGeom>
            <a:avLst/>
            <a:gdLst>
              <a:gd name="T0" fmla="*/ 0 w 240"/>
              <a:gd name="T1" fmla="*/ 0 h 525"/>
              <a:gd name="T2" fmla="*/ 381000 w 240"/>
              <a:gd name="T3" fmla="*/ 833437 h 525"/>
              <a:gd name="T4" fmla="*/ 0 60000 65536"/>
              <a:gd name="T5" fmla="*/ 0 60000 65536"/>
              <a:gd name="T6" fmla="*/ 0 w 240"/>
              <a:gd name="T7" fmla="*/ 0 h 525"/>
              <a:gd name="T8" fmla="*/ 240 w 240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" h="525">
                <a:moveTo>
                  <a:pt x="0" y="0"/>
                </a:moveTo>
                <a:lnTo>
                  <a:pt x="240" y="525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68725" name="Freeform 53"/>
          <p:cNvSpPr>
            <a:spLocks/>
          </p:cNvSpPr>
          <p:nvPr/>
        </p:nvSpPr>
        <p:spPr bwMode="auto">
          <a:xfrm>
            <a:off x="2857500" y="5267325"/>
            <a:ext cx="476250" cy="762000"/>
          </a:xfrm>
          <a:custGeom>
            <a:avLst/>
            <a:gdLst>
              <a:gd name="T0" fmla="*/ 476250 w 300"/>
              <a:gd name="T1" fmla="*/ 0 h 480"/>
              <a:gd name="T2" fmla="*/ 0 w 300"/>
              <a:gd name="T3" fmla="*/ 762000 h 480"/>
              <a:gd name="T4" fmla="*/ 0 60000 65536"/>
              <a:gd name="T5" fmla="*/ 0 60000 65536"/>
              <a:gd name="T6" fmla="*/ 0 w 300"/>
              <a:gd name="T7" fmla="*/ 0 h 480"/>
              <a:gd name="T8" fmla="*/ 300 w 300"/>
              <a:gd name="T9" fmla="*/ 480 h 4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0" h="480">
                <a:moveTo>
                  <a:pt x="300" y="0"/>
                </a:moveTo>
                <a:lnTo>
                  <a:pt x="0" y="480"/>
                </a:lnTo>
              </a:path>
            </a:pathLst>
          </a:custGeom>
          <a:noFill/>
          <a:ln w="38100">
            <a:solidFill>
              <a:srgbClr val="6600CC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68729" name="Text Box 57"/>
          <p:cNvSpPr txBox="1">
            <a:spLocks noChangeArrowheads="1"/>
          </p:cNvSpPr>
          <p:nvPr/>
        </p:nvSpPr>
        <p:spPr bwMode="auto">
          <a:xfrm>
            <a:off x="419100" y="359092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/>
              <a:t>C</a:t>
            </a:r>
            <a:endParaRPr lang="ru-RU" sz="2400"/>
          </a:p>
        </p:txBody>
      </p:sp>
      <p:sp>
        <p:nvSpPr>
          <p:cNvPr id="668730" name="Text Box 58"/>
          <p:cNvSpPr txBox="1">
            <a:spLocks noChangeArrowheads="1"/>
          </p:cNvSpPr>
          <p:nvPr/>
        </p:nvSpPr>
        <p:spPr bwMode="auto">
          <a:xfrm>
            <a:off x="2019300" y="435292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/>
              <a:t>B</a:t>
            </a:r>
            <a:endParaRPr lang="ru-RU" sz="2400"/>
          </a:p>
        </p:txBody>
      </p:sp>
      <p:sp>
        <p:nvSpPr>
          <p:cNvPr id="668731" name="Text Box 59"/>
          <p:cNvSpPr txBox="1">
            <a:spLocks noChangeArrowheads="1"/>
          </p:cNvSpPr>
          <p:nvPr/>
        </p:nvSpPr>
        <p:spPr bwMode="auto">
          <a:xfrm>
            <a:off x="3384550" y="5038725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/>
              <a:t>P</a:t>
            </a:r>
            <a:r>
              <a:rPr lang="en-US" sz="2400" baseline="-25000"/>
              <a:t>1</a:t>
            </a:r>
            <a:endParaRPr lang="ru-RU" sz="2400"/>
          </a:p>
        </p:txBody>
      </p:sp>
      <p:sp>
        <p:nvSpPr>
          <p:cNvPr id="668732" name="Text Box 60"/>
          <p:cNvSpPr txBox="1">
            <a:spLocks noChangeArrowheads="1"/>
          </p:cNvSpPr>
          <p:nvPr/>
        </p:nvSpPr>
        <p:spPr bwMode="auto">
          <a:xfrm>
            <a:off x="3848100" y="602932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/>
              <a:t>A</a:t>
            </a:r>
            <a:endParaRPr lang="ru-RU" sz="2400"/>
          </a:p>
        </p:txBody>
      </p:sp>
      <p:sp>
        <p:nvSpPr>
          <p:cNvPr id="668733" name="Text Box 61"/>
          <p:cNvSpPr txBox="1">
            <a:spLocks noChangeArrowheads="1"/>
          </p:cNvSpPr>
          <p:nvPr/>
        </p:nvSpPr>
        <p:spPr bwMode="auto">
          <a:xfrm>
            <a:off x="1600200" y="244792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/>
              <a:t>P</a:t>
            </a:r>
            <a:endParaRPr lang="ru-RU" sz="2400"/>
          </a:p>
        </p:txBody>
      </p:sp>
      <p:sp>
        <p:nvSpPr>
          <p:cNvPr id="668734" name="Text Box 62"/>
          <p:cNvSpPr txBox="1">
            <a:spLocks noChangeArrowheads="1"/>
          </p:cNvSpPr>
          <p:nvPr/>
        </p:nvSpPr>
        <p:spPr bwMode="auto">
          <a:xfrm>
            <a:off x="2476500" y="5572125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/>
              <a:t>P</a:t>
            </a:r>
            <a:r>
              <a:rPr lang="en-US" sz="2400" baseline="-25000"/>
              <a:t>2</a:t>
            </a:r>
            <a:endParaRPr lang="ru-RU" sz="2400"/>
          </a:p>
        </p:txBody>
      </p:sp>
      <p:grpSp>
        <p:nvGrpSpPr>
          <p:cNvPr id="13" name="Group 94"/>
          <p:cNvGrpSpPr>
            <a:grpSpLocks/>
          </p:cNvGrpSpPr>
          <p:nvPr/>
        </p:nvGrpSpPr>
        <p:grpSpPr bwMode="auto">
          <a:xfrm>
            <a:off x="3314700" y="5191125"/>
            <a:ext cx="390525" cy="828675"/>
            <a:chOff x="2088" y="3168"/>
            <a:chExt cx="246" cy="522"/>
          </a:xfrm>
        </p:grpSpPr>
        <p:sp>
          <p:nvSpPr>
            <p:cNvPr id="3155" name="Freeform 51"/>
            <p:cNvSpPr>
              <a:spLocks/>
            </p:cNvSpPr>
            <p:nvPr/>
          </p:nvSpPr>
          <p:spPr bwMode="auto">
            <a:xfrm>
              <a:off x="2121" y="3222"/>
              <a:ext cx="213" cy="468"/>
            </a:xfrm>
            <a:custGeom>
              <a:avLst/>
              <a:gdLst>
                <a:gd name="T0" fmla="*/ 0 w 213"/>
                <a:gd name="T1" fmla="*/ 0 h 468"/>
                <a:gd name="T2" fmla="*/ 213 w 213"/>
                <a:gd name="T3" fmla="*/ 468 h 468"/>
                <a:gd name="T4" fmla="*/ 0 60000 65536"/>
                <a:gd name="T5" fmla="*/ 0 60000 65536"/>
                <a:gd name="T6" fmla="*/ 0 w 213"/>
                <a:gd name="T7" fmla="*/ 0 h 468"/>
                <a:gd name="T8" fmla="*/ 213 w 213"/>
                <a:gd name="T9" fmla="*/ 468 h 4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3" h="468">
                  <a:moveTo>
                    <a:pt x="0" y="0"/>
                  </a:moveTo>
                  <a:lnTo>
                    <a:pt x="213" y="468"/>
                  </a:lnTo>
                </a:path>
              </a:pathLst>
            </a:custGeom>
            <a:noFill/>
            <a:ln w="9525">
              <a:solidFill>
                <a:schemeClr val="tx2"/>
              </a:solidFill>
              <a:prstDash val="dash"/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6" name="Oval 64"/>
            <p:cNvSpPr>
              <a:spLocks noChangeArrowheads="1"/>
            </p:cNvSpPr>
            <p:nvPr/>
          </p:nvSpPr>
          <p:spPr bwMode="auto">
            <a:xfrm>
              <a:off x="2088" y="316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68738" name="Freeform 66"/>
          <p:cNvSpPr>
            <a:spLocks/>
          </p:cNvSpPr>
          <p:nvPr/>
        </p:nvSpPr>
        <p:spPr bwMode="auto">
          <a:xfrm>
            <a:off x="5046663" y="2316163"/>
            <a:ext cx="2992437" cy="11112"/>
          </a:xfrm>
          <a:custGeom>
            <a:avLst/>
            <a:gdLst>
              <a:gd name="T0" fmla="*/ 0 w 1885"/>
              <a:gd name="T1" fmla="*/ 0 h 7"/>
              <a:gd name="T2" fmla="*/ 2992437 w 1885"/>
              <a:gd name="T3" fmla="*/ 11112 h 7"/>
              <a:gd name="T4" fmla="*/ 0 60000 65536"/>
              <a:gd name="T5" fmla="*/ 0 60000 65536"/>
              <a:gd name="T6" fmla="*/ 0 w 1885"/>
              <a:gd name="T7" fmla="*/ 0 h 7"/>
              <a:gd name="T8" fmla="*/ 1885 w 1885"/>
              <a:gd name="T9" fmla="*/ 7 h 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85" h="7">
                <a:moveTo>
                  <a:pt x="0" y="0"/>
                </a:moveTo>
                <a:lnTo>
                  <a:pt x="1885" y="7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3099" name="Group 69"/>
          <p:cNvGrpSpPr>
            <a:grpSpLocks/>
          </p:cNvGrpSpPr>
          <p:nvPr/>
        </p:nvGrpSpPr>
        <p:grpSpPr bwMode="auto">
          <a:xfrm>
            <a:off x="6324600" y="2193925"/>
            <a:ext cx="609600" cy="701675"/>
            <a:chOff x="2544" y="2832"/>
            <a:chExt cx="384" cy="442"/>
          </a:xfrm>
        </p:grpSpPr>
        <p:sp>
          <p:nvSpPr>
            <p:cNvPr id="668742" name="Text Box 70"/>
            <p:cNvSpPr txBox="1">
              <a:spLocks noChangeArrowheads="1"/>
            </p:cNvSpPr>
            <p:nvPr/>
          </p:nvSpPr>
          <p:spPr bwMode="auto">
            <a:xfrm>
              <a:off x="2544" y="2832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3154" name="Line 71"/>
            <p:cNvSpPr>
              <a:spLocks noChangeShapeType="1"/>
            </p:cNvSpPr>
            <p:nvPr/>
          </p:nvSpPr>
          <p:spPr bwMode="auto">
            <a:xfrm>
              <a:off x="2640" y="2976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77"/>
          <p:cNvGrpSpPr>
            <a:grpSpLocks/>
          </p:cNvGrpSpPr>
          <p:nvPr/>
        </p:nvGrpSpPr>
        <p:grpSpPr bwMode="auto">
          <a:xfrm>
            <a:off x="7467600" y="2600325"/>
            <a:ext cx="990600" cy="1219200"/>
            <a:chOff x="576" y="2928"/>
            <a:chExt cx="624" cy="768"/>
          </a:xfrm>
        </p:grpSpPr>
        <p:sp>
          <p:nvSpPr>
            <p:cNvPr id="3149" name="Line 78"/>
            <p:cNvSpPr>
              <a:spLocks noChangeShapeType="1"/>
            </p:cNvSpPr>
            <p:nvPr/>
          </p:nvSpPr>
          <p:spPr bwMode="auto">
            <a:xfrm flipV="1">
              <a:off x="576" y="2928"/>
              <a:ext cx="624" cy="76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 type="none" w="lg" len="lg"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150" name="Group 79"/>
            <p:cNvGrpSpPr>
              <a:grpSpLocks/>
            </p:cNvGrpSpPr>
            <p:nvPr/>
          </p:nvGrpSpPr>
          <p:grpSpPr bwMode="auto">
            <a:xfrm>
              <a:off x="672" y="2928"/>
              <a:ext cx="384" cy="442"/>
              <a:chOff x="2160" y="1968"/>
              <a:chExt cx="384" cy="442"/>
            </a:xfrm>
          </p:grpSpPr>
          <p:sp>
            <p:nvSpPr>
              <p:cNvPr id="668752" name="Text Box 80"/>
              <p:cNvSpPr txBox="1">
                <a:spLocks noChangeArrowheads="1"/>
              </p:cNvSpPr>
              <p:nvPr/>
            </p:nvSpPr>
            <p:spPr bwMode="auto">
              <a:xfrm flipH="1">
                <a:off x="2160" y="1968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3152" name="Line 81"/>
              <p:cNvSpPr>
                <a:spLocks noChangeShapeType="1"/>
              </p:cNvSpPr>
              <p:nvPr/>
            </p:nvSpPr>
            <p:spPr bwMode="auto">
              <a:xfrm>
                <a:off x="2256" y="20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8000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" name="Group 82"/>
          <p:cNvGrpSpPr>
            <a:grpSpLocks/>
          </p:cNvGrpSpPr>
          <p:nvPr/>
        </p:nvGrpSpPr>
        <p:grpSpPr bwMode="auto">
          <a:xfrm>
            <a:off x="5981700" y="2752725"/>
            <a:ext cx="909638" cy="1984375"/>
            <a:chOff x="0" y="2456"/>
            <a:chExt cx="573" cy="1250"/>
          </a:xfrm>
        </p:grpSpPr>
        <p:grpSp>
          <p:nvGrpSpPr>
            <p:cNvPr id="3145" name="Group 83"/>
            <p:cNvGrpSpPr>
              <a:grpSpLocks/>
            </p:cNvGrpSpPr>
            <p:nvPr/>
          </p:nvGrpSpPr>
          <p:grpSpPr bwMode="auto">
            <a:xfrm flipH="1">
              <a:off x="0" y="2880"/>
              <a:ext cx="384" cy="442"/>
              <a:chOff x="4848" y="2544"/>
              <a:chExt cx="384" cy="442"/>
            </a:xfrm>
          </p:grpSpPr>
          <p:sp>
            <p:nvSpPr>
              <p:cNvPr id="668756" name="Text Box 84"/>
              <p:cNvSpPr txBox="1">
                <a:spLocks noChangeArrowheads="1"/>
              </p:cNvSpPr>
              <p:nvPr/>
            </p:nvSpPr>
            <p:spPr bwMode="auto">
              <a:xfrm>
                <a:off x="4848" y="2544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8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b="1" i="1">
                  <a:solidFill>
                    <a:srgbClr val="8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3148" name="Line 85"/>
              <p:cNvSpPr>
                <a:spLocks noChangeShapeType="1"/>
              </p:cNvSpPr>
              <p:nvPr/>
            </p:nvSpPr>
            <p:spPr bwMode="auto">
              <a:xfrm flipH="1">
                <a:off x="4944" y="268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46" name="Freeform 86"/>
            <p:cNvSpPr>
              <a:spLocks/>
            </p:cNvSpPr>
            <p:nvPr/>
          </p:nvSpPr>
          <p:spPr bwMode="auto">
            <a:xfrm>
              <a:off x="104" y="2456"/>
              <a:ext cx="469" cy="1250"/>
            </a:xfrm>
            <a:custGeom>
              <a:avLst/>
              <a:gdLst>
                <a:gd name="T0" fmla="*/ 469 w 469"/>
                <a:gd name="T1" fmla="*/ 1250 h 1250"/>
                <a:gd name="T2" fmla="*/ 0 w 469"/>
                <a:gd name="T3" fmla="*/ 0 h 1250"/>
                <a:gd name="T4" fmla="*/ 0 60000 65536"/>
                <a:gd name="T5" fmla="*/ 0 60000 65536"/>
                <a:gd name="T6" fmla="*/ 0 w 469"/>
                <a:gd name="T7" fmla="*/ 0 h 1250"/>
                <a:gd name="T8" fmla="*/ 469 w 469"/>
                <a:gd name="T9" fmla="*/ 1250 h 12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69" h="1250">
                  <a:moveTo>
                    <a:pt x="469" y="1250"/>
                  </a:move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80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9" name="Group 95"/>
          <p:cNvGrpSpPr>
            <a:grpSpLocks/>
          </p:cNvGrpSpPr>
          <p:nvPr/>
        </p:nvGrpSpPr>
        <p:grpSpPr bwMode="auto">
          <a:xfrm>
            <a:off x="7645400" y="2943225"/>
            <a:ext cx="965200" cy="3530600"/>
            <a:chOff x="4800" y="1752"/>
            <a:chExt cx="608" cy="2224"/>
          </a:xfrm>
        </p:grpSpPr>
        <p:sp>
          <p:nvSpPr>
            <p:cNvPr id="3141" name="Freeform 40"/>
            <p:cNvSpPr>
              <a:spLocks/>
            </p:cNvSpPr>
            <p:nvPr/>
          </p:nvSpPr>
          <p:spPr bwMode="auto">
            <a:xfrm>
              <a:off x="4896" y="1752"/>
              <a:ext cx="512" cy="2224"/>
            </a:xfrm>
            <a:custGeom>
              <a:avLst/>
              <a:gdLst>
                <a:gd name="T0" fmla="*/ 0 w 512"/>
                <a:gd name="T1" fmla="*/ 2224 h 2224"/>
                <a:gd name="T2" fmla="*/ 512 w 512"/>
                <a:gd name="T3" fmla="*/ 0 h 2224"/>
                <a:gd name="T4" fmla="*/ 0 60000 65536"/>
                <a:gd name="T5" fmla="*/ 0 60000 65536"/>
                <a:gd name="T6" fmla="*/ 0 w 512"/>
                <a:gd name="T7" fmla="*/ 0 h 2224"/>
                <a:gd name="T8" fmla="*/ 512 w 512"/>
                <a:gd name="T9" fmla="*/ 2224 h 22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12" h="2224">
                  <a:moveTo>
                    <a:pt x="0" y="2224"/>
                  </a:moveTo>
                  <a:lnTo>
                    <a:pt x="512" y="0"/>
                  </a:lnTo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142" name="Group 90"/>
            <p:cNvGrpSpPr>
              <a:grpSpLocks/>
            </p:cNvGrpSpPr>
            <p:nvPr/>
          </p:nvGrpSpPr>
          <p:grpSpPr bwMode="auto">
            <a:xfrm>
              <a:off x="4800" y="2440"/>
              <a:ext cx="384" cy="442"/>
              <a:chOff x="2544" y="2832"/>
              <a:chExt cx="384" cy="442"/>
            </a:xfrm>
          </p:grpSpPr>
          <p:sp>
            <p:nvSpPr>
              <p:cNvPr id="668763" name="Text Box 91"/>
              <p:cNvSpPr txBox="1">
                <a:spLocks noChangeArrowheads="1"/>
              </p:cNvSpPr>
              <p:nvPr/>
            </p:nvSpPr>
            <p:spPr bwMode="auto">
              <a:xfrm>
                <a:off x="2544" y="283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p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3144" name="Line 92"/>
              <p:cNvSpPr>
                <a:spLocks noChangeShapeType="1"/>
              </p:cNvSpPr>
              <p:nvPr/>
            </p:nvSpPr>
            <p:spPr bwMode="auto">
              <a:xfrm>
                <a:off x="2640" y="297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1" name="Group 93"/>
          <p:cNvGrpSpPr>
            <a:grpSpLocks/>
          </p:cNvGrpSpPr>
          <p:nvPr/>
        </p:nvGrpSpPr>
        <p:grpSpPr bwMode="auto">
          <a:xfrm>
            <a:off x="1104900" y="6029325"/>
            <a:ext cx="420688" cy="457200"/>
            <a:chOff x="432" y="3696"/>
            <a:chExt cx="265" cy="288"/>
          </a:xfrm>
        </p:grpSpPr>
        <p:sp>
          <p:nvSpPr>
            <p:cNvPr id="3138" name="Oval 20"/>
            <p:cNvSpPr>
              <a:spLocks noChangeArrowheads="1"/>
            </p:cNvSpPr>
            <p:nvPr/>
          </p:nvSpPr>
          <p:spPr bwMode="auto">
            <a:xfrm rot="3927454" flipH="1">
              <a:off x="552" y="3700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39" name="Oval 27"/>
            <p:cNvSpPr>
              <a:spLocks noChangeArrowheads="1"/>
            </p:cNvSpPr>
            <p:nvPr/>
          </p:nvSpPr>
          <p:spPr bwMode="auto">
            <a:xfrm rot="845173">
              <a:off x="544" y="3697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40" name="Text Box 56"/>
            <p:cNvSpPr txBox="1">
              <a:spLocks noChangeArrowheads="1"/>
            </p:cNvSpPr>
            <p:nvPr/>
          </p:nvSpPr>
          <p:spPr bwMode="auto">
            <a:xfrm>
              <a:off x="432" y="3696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400"/>
                <a:t>O</a:t>
              </a:r>
              <a:endParaRPr lang="ru-RU" sz="2400"/>
            </a:p>
          </p:txBody>
        </p:sp>
      </p:grpSp>
      <p:sp>
        <p:nvSpPr>
          <p:cNvPr id="668718" name="Freeform 46"/>
          <p:cNvSpPr>
            <a:spLocks/>
          </p:cNvSpPr>
          <p:nvPr/>
        </p:nvSpPr>
        <p:spPr bwMode="auto">
          <a:xfrm>
            <a:off x="2108200" y="2511425"/>
            <a:ext cx="1230313" cy="2698750"/>
          </a:xfrm>
          <a:custGeom>
            <a:avLst/>
            <a:gdLst>
              <a:gd name="T0" fmla="*/ 0 w 775"/>
              <a:gd name="T1" fmla="*/ 0 h 1700"/>
              <a:gd name="T2" fmla="*/ 1230313 w 775"/>
              <a:gd name="T3" fmla="*/ 2698750 h 1700"/>
              <a:gd name="T4" fmla="*/ 0 60000 65536"/>
              <a:gd name="T5" fmla="*/ 0 60000 65536"/>
              <a:gd name="T6" fmla="*/ 0 w 775"/>
              <a:gd name="T7" fmla="*/ 0 h 1700"/>
              <a:gd name="T8" fmla="*/ 775 w 775"/>
              <a:gd name="T9" fmla="*/ 1700 h 1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5" h="1700">
                <a:moveTo>
                  <a:pt x="0" y="0"/>
                </a:moveTo>
                <a:lnTo>
                  <a:pt x="775" y="1700"/>
                </a:lnTo>
              </a:path>
            </a:pathLst>
          </a:custGeom>
          <a:noFill/>
          <a:ln w="38100">
            <a:solidFill>
              <a:srgbClr val="6600CC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22" name="Group 146"/>
          <p:cNvGrpSpPr>
            <a:grpSpLocks/>
          </p:cNvGrpSpPr>
          <p:nvPr/>
        </p:nvGrpSpPr>
        <p:grpSpPr bwMode="auto">
          <a:xfrm>
            <a:off x="685800" y="228600"/>
            <a:ext cx="7696200" cy="457200"/>
            <a:chOff x="432" y="144"/>
            <a:chExt cx="4848" cy="288"/>
          </a:xfrm>
        </p:grpSpPr>
        <p:sp>
          <p:nvSpPr>
            <p:cNvPr id="3131" name="Text Box 97"/>
            <p:cNvSpPr txBox="1">
              <a:spLocks noChangeArrowheads="1"/>
            </p:cNvSpPr>
            <p:nvPr/>
          </p:nvSpPr>
          <p:spPr bwMode="auto">
            <a:xfrm>
              <a:off x="432" y="144"/>
              <a:ext cx="26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По правилу многоугольника</a:t>
              </a:r>
            </a:p>
          </p:txBody>
        </p:sp>
        <p:grpSp>
          <p:nvGrpSpPr>
            <p:cNvPr id="3132" name="Group 102"/>
            <p:cNvGrpSpPr>
              <a:grpSpLocks/>
            </p:cNvGrpSpPr>
            <p:nvPr/>
          </p:nvGrpSpPr>
          <p:grpSpPr bwMode="auto">
            <a:xfrm>
              <a:off x="3072" y="144"/>
              <a:ext cx="2208" cy="288"/>
              <a:chOff x="240" y="528"/>
              <a:chExt cx="2208" cy="288"/>
            </a:xfrm>
          </p:grpSpPr>
          <p:sp>
            <p:nvSpPr>
              <p:cNvPr id="3133" name="Text Box 96"/>
              <p:cNvSpPr txBox="1">
                <a:spLocks noChangeArrowheads="1"/>
              </p:cNvSpPr>
              <p:nvPr/>
            </p:nvSpPr>
            <p:spPr bwMode="auto">
              <a:xfrm>
                <a:off x="240" y="528"/>
                <a:ext cx="22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2400"/>
                  <a:t>ОР = ОР</a:t>
                </a:r>
                <a:r>
                  <a:rPr lang="ru-RU" sz="2400" baseline="-25000"/>
                  <a:t>2</a:t>
                </a:r>
                <a:r>
                  <a:rPr lang="ru-RU" sz="2400"/>
                  <a:t> + Р</a:t>
                </a:r>
                <a:r>
                  <a:rPr lang="ru-RU" sz="2400" baseline="-25000"/>
                  <a:t>2</a:t>
                </a:r>
                <a:r>
                  <a:rPr lang="ru-RU" sz="2400"/>
                  <a:t>Р</a:t>
                </a:r>
                <a:r>
                  <a:rPr lang="ru-RU" sz="2400" baseline="-25000"/>
                  <a:t>1</a:t>
                </a:r>
                <a:r>
                  <a:rPr lang="ru-RU" sz="2400"/>
                  <a:t> + Р</a:t>
                </a:r>
                <a:r>
                  <a:rPr lang="ru-RU" sz="2400" baseline="-25000"/>
                  <a:t>1</a:t>
                </a:r>
                <a:r>
                  <a:rPr lang="ru-RU" sz="2400"/>
                  <a:t>Р</a:t>
                </a:r>
              </a:p>
            </p:txBody>
          </p:sp>
          <p:sp>
            <p:nvSpPr>
              <p:cNvPr id="3134" name="Freeform 98"/>
              <p:cNvSpPr>
                <a:spLocks/>
              </p:cNvSpPr>
              <p:nvPr/>
            </p:nvSpPr>
            <p:spPr bwMode="auto">
              <a:xfrm>
                <a:off x="288" y="528"/>
                <a:ext cx="288" cy="8"/>
              </a:xfrm>
              <a:custGeom>
                <a:avLst/>
                <a:gdLst>
                  <a:gd name="T0" fmla="*/ 0 w 288"/>
                  <a:gd name="T1" fmla="*/ 0 h 8"/>
                  <a:gd name="T2" fmla="*/ 288 w 288"/>
                  <a:gd name="T3" fmla="*/ 8 h 8"/>
                  <a:gd name="T4" fmla="*/ 0 60000 65536"/>
                  <a:gd name="T5" fmla="*/ 0 60000 65536"/>
                  <a:gd name="T6" fmla="*/ 0 w 288"/>
                  <a:gd name="T7" fmla="*/ 0 h 8"/>
                  <a:gd name="T8" fmla="*/ 288 w 288"/>
                  <a:gd name="T9" fmla="*/ 8 h 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88" h="8">
                    <a:moveTo>
                      <a:pt x="0" y="0"/>
                    </a:moveTo>
                    <a:lnTo>
                      <a:pt x="288" y="8"/>
                    </a:lnTo>
                  </a:path>
                </a:pathLst>
              </a:cu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5" name="Freeform 99"/>
              <p:cNvSpPr>
                <a:spLocks/>
              </p:cNvSpPr>
              <p:nvPr/>
            </p:nvSpPr>
            <p:spPr bwMode="auto">
              <a:xfrm>
                <a:off x="816" y="528"/>
                <a:ext cx="288" cy="8"/>
              </a:xfrm>
              <a:custGeom>
                <a:avLst/>
                <a:gdLst>
                  <a:gd name="T0" fmla="*/ 0 w 288"/>
                  <a:gd name="T1" fmla="*/ 0 h 8"/>
                  <a:gd name="T2" fmla="*/ 288 w 288"/>
                  <a:gd name="T3" fmla="*/ 8 h 8"/>
                  <a:gd name="T4" fmla="*/ 0 60000 65536"/>
                  <a:gd name="T5" fmla="*/ 0 60000 65536"/>
                  <a:gd name="T6" fmla="*/ 0 w 288"/>
                  <a:gd name="T7" fmla="*/ 0 h 8"/>
                  <a:gd name="T8" fmla="*/ 288 w 288"/>
                  <a:gd name="T9" fmla="*/ 8 h 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88" h="8">
                    <a:moveTo>
                      <a:pt x="0" y="0"/>
                    </a:moveTo>
                    <a:lnTo>
                      <a:pt x="288" y="8"/>
                    </a:lnTo>
                  </a:path>
                </a:pathLst>
              </a:cu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6" name="Freeform 100"/>
              <p:cNvSpPr>
                <a:spLocks/>
              </p:cNvSpPr>
              <p:nvPr/>
            </p:nvSpPr>
            <p:spPr bwMode="auto">
              <a:xfrm>
                <a:off x="1392" y="528"/>
                <a:ext cx="288" cy="8"/>
              </a:xfrm>
              <a:custGeom>
                <a:avLst/>
                <a:gdLst>
                  <a:gd name="T0" fmla="*/ 0 w 288"/>
                  <a:gd name="T1" fmla="*/ 0 h 8"/>
                  <a:gd name="T2" fmla="*/ 288 w 288"/>
                  <a:gd name="T3" fmla="*/ 8 h 8"/>
                  <a:gd name="T4" fmla="*/ 0 60000 65536"/>
                  <a:gd name="T5" fmla="*/ 0 60000 65536"/>
                  <a:gd name="T6" fmla="*/ 0 w 288"/>
                  <a:gd name="T7" fmla="*/ 0 h 8"/>
                  <a:gd name="T8" fmla="*/ 288 w 288"/>
                  <a:gd name="T9" fmla="*/ 8 h 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88" h="8">
                    <a:moveTo>
                      <a:pt x="0" y="0"/>
                    </a:moveTo>
                    <a:lnTo>
                      <a:pt x="288" y="8"/>
                    </a:lnTo>
                  </a:path>
                </a:pathLst>
              </a:cu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7" name="Freeform 101"/>
              <p:cNvSpPr>
                <a:spLocks/>
              </p:cNvSpPr>
              <p:nvPr/>
            </p:nvSpPr>
            <p:spPr bwMode="auto">
              <a:xfrm>
                <a:off x="2016" y="528"/>
                <a:ext cx="288" cy="8"/>
              </a:xfrm>
              <a:custGeom>
                <a:avLst/>
                <a:gdLst>
                  <a:gd name="T0" fmla="*/ 0 w 288"/>
                  <a:gd name="T1" fmla="*/ 0 h 8"/>
                  <a:gd name="T2" fmla="*/ 288 w 288"/>
                  <a:gd name="T3" fmla="*/ 8 h 8"/>
                  <a:gd name="T4" fmla="*/ 0 60000 65536"/>
                  <a:gd name="T5" fmla="*/ 0 60000 65536"/>
                  <a:gd name="T6" fmla="*/ 0 w 288"/>
                  <a:gd name="T7" fmla="*/ 0 h 8"/>
                  <a:gd name="T8" fmla="*/ 288 w 288"/>
                  <a:gd name="T9" fmla="*/ 8 h 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88" h="8">
                    <a:moveTo>
                      <a:pt x="0" y="0"/>
                    </a:moveTo>
                    <a:lnTo>
                      <a:pt x="288" y="8"/>
                    </a:lnTo>
                  </a:path>
                </a:pathLst>
              </a:cu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4" name="Group 110"/>
          <p:cNvGrpSpPr>
            <a:grpSpLocks/>
          </p:cNvGrpSpPr>
          <p:nvPr/>
        </p:nvGrpSpPr>
        <p:grpSpPr bwMode="auto">
          <a:xfrm>
            <a:off x="304800" y="685800"/>
            <a:ext cx="1905000" cy="457200"/>
            <a:chOff x="2976" y="576"/>
            <a:chExt cx="1200" cy="288"/>
          </a:xfrm>
        </p:grpSpPr>
        <p:graphicFrame>
          <p:nvGraphicFramePr>
            <p:cNvPr id="3079" name="Object 103"/>
            <p:cNvGraphicFramePr>
              <a:graphicFrameLocks noChangeAspect="1"/>
            </p:cNvGraphicFramePr>
            <p:nvPr/>
          </p:nvGraphicFramePr>
          <p:xfrm>
            <a:off x="3700" y="672"/>
            <a:ext cx="140" cy="192"/>
          </p:xfrm>
          <a:graphic>
            <a:graphicData uri="http://schemas.openxmlformats.org/presentationml/2006/ole">
              <p:oleObj spid="_x0000_s3079" name="Формула" r:id="rId4" imgW="101520" imgH="139680" progId="Equation.3">
                <p:embed/>
              </p:oleObj>
            </a:graphicData>
          </a:graphic>
        </p:graphicFrame>
        <p:sp>
          <p:nvSpPr>
            <p:cNvPr id="3128" name="Text Box 105"/>
            <p:cNvSpPr txBox="1">
              <a:spLocks noChangeArrowheads="1"/>
            </p:cNvSpPr>
            <p:nvPr/>
          </p:nvSpPr>
          <p:spPr bwMode="auto">
            <a:xfrm>
              <a:off x="2976" y="576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ОР</a:t>
              </a:r>
              <a:r>
                <a:rPr lang="ru-RU" sz="2400" baseline="-25000"/>
                <a:t>2</a:t>
              </a:r>
              <a:r>
                <a:rPr lang="ru-RU" sz="2400"/>
                <a:t> = </a:t>
              </a:r>
              <a:r>
                <a:rPr lang="en-US" sz="2400"/>
                <a:t>x </a:t>
              </a:r>
              <a:r>
                <a:rPr lang="ru-RU" sz="2400"/>
                <a:t> </a:t>
              </a:r>
              <a:r>
                <a:rPr lang="en-US" sz="2400"/>
                <a:t>OA</a:t>
              </a:r>
              <a:endParaRPr lang="ru-RU" sz="2400"/>
            </a:p>
          </p:txBody>
        </p:sp>
        <p:sp>
          <p:nvSpPr>
            <p:cNvPr id="3129" name="Freeform 106"/>
            <p:cNvSpPr>
              <a:spLocks/>
            </p:cNvSpPr>
            <p:nvPr/>
          </p:nvSpPr>
          <p:spPr bwMode="auto">
            <a:xfrm>
              <a:off x="3024" y="576"/>
              <a:ext cx="288" cy="8"/>
            </a:xfrm>
            <a:custGeom>
              <a:avLst/>
              <a:gdLst>
                <a:gd name="T0" fmla="*/ 0 w 288"/>
                <a:gd name="T1" fmla="*/ 0 h 8"/>
                <a:gd name="T2" fmla="*/ 288 w 288"/>
                <a:gd name="T3" fmla="*/ 8 h 8"/>
                <a:gd name="T4" fmla="*/ 0 60000 65536"/>
                <a:gd name="T5" fmla="*/ 0 60000 65536"/>
                <a:gd name="T6" fmla="*/ 0 w 288"/>
                <a:gd name="T7" fmla="*/ 0 h 8"/>
                <a:gd name="T8" fmla="*/ 288 w 28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8">
                  <a:moveTo>
                    <a:pt x="0" y="0"/>
                  </a:moveTo>
                  <a:lnTo>
                    <a:pt x="288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0" name="Freeform 107"/>
            <p:cNvSpPr>
              <a:spLocks/>
            </p:cNvSpPr>
            <p:nvPr/>
          </p:nvSpPr>
          <p:spPr bwMode="auto">
            <a:xfrm>
              <a:off x="3792" y="576"/>
              <a:ext cx="288" cy="8"/>
            </a:xfrm>
            <a:custGeom>
              <a:avLst/>
              <a:gdLst>
                <a:gd name="T0" fmla="*/ 0 w 288"/>
                <a:gd name="T1" fmla="*/ 0 h 8"/>
                <a:gd name="T2" fmla="*/ 288 w 288"/>
                <a:gd name="T3" fmla="*/ 8 h 8"/>
                <a:gd name="T4" fmla="*/ 0 60000 65536"/>
                <a:gd name="T5" fmla="*/ 0 60000 65536"/>
                <a:gd name="T6" fmla="*/ 0 w 288"/>
                <a:gd name="T7" fmla="*/ 0 h 8"/>
                <a:gd name="T8" fmla="*/ 288 w 28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8">
                  <a:moveTo>
                    <a:pt x="0" y="0"/>
                  </a:moveTo>
                  <a:lnTo>
                    <a:pt x="288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" name="Group 111"/>
          <p:cNvGrpSpPr>
            <a:grpSpLocks/>
          </p:cNvGrpSpPr>
          <p:nvPr/>
        </p:nvGrpSpPr>
        <p:grpSpPr bwMode="auto">
          <a:xfrm>
            <a:off x="304800" y="1295400"/>
            <a:ext cx="1905000" cy="457200"/>
            <a:chOff x="2976" y="576"/>
            <a:chExt cx="1200" cy="288"/>
          </a:xfrm>
        </p:grpSpPr>
        <p:graphicFrame>
          <p:nvGraphicFramePr>
            <p:cNvPr id="3078" name="Object 112"/>
            <p:cNvGraphicFramePr>
              <a:graphicFrameLocks noChangeAspect="1"/>
            </p:cNvGraphicFramePr>
            <p:nvPr/>
          </p:nvGraphicFramePr>
          <p:xfrm>
            <a:off x="3700" y="672"/>
            <a:ext cx="140" cy="192"/>
          </p:xfrm>
          <a:graphic>
            <a:graphicData uri="http://schemas.openxmlformats.org/presentationml/2006/ole">
              <p:oleObj spid="_x0000_s3078" name="Формула" r:id="rId5" imgW="101520" imgH="139680" progId="Equation.3">
                <p:embed/>
              </p:oleObj>
            </a:graphicData>
          </a:graphic>
        </p:graphicFrame>
        <p:sp>
          <p:nvSpPr>
            <p:cNvPr id="3125" name="Text Box 113"/>
            <p:cNvSpPr txBox="1">
              <a:spLocks noChangeArrowheads="1"/>
            </p:cNvSpPr>
            <p:nvPr/>
          </p:nvSpPr>
          <p:spPr bwMode="auto">
            <a:xfrm>
              <a:off x="2976" y="576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Р</a:t>
              </a:r>
              <a:r>
                <a:rPr lang="ru-RU" sz="2400" baseline="-25000"/>
                <a:t>2</a:t>
              </a:r>
              <a:r>
                <a:rPr lang="ru-RU" sz="2400"/>
                <a:t>Р</a:t>
              </a:r>
              <a:r>
                <a:rPr lang="ru-RU" sz="2400" baseline="-25000"/>
                <a:t>1</a:t>
              </a:r>
              <a:r>
                <a:rPr lang="ru-RU" sz="2400"/>
                <a:t>= у</a:t>
              </a:r>
              <a:r>
                <a:rPr lang="en-US" sz="2400"/>
                <a:t> </a:t>
              </a:r>
              <a:r>
                <a:rPr lang="ru-RU" sz="2400"/>
                <a:t> </a:t>
              </a:r>
              <a:r>
                <a:rPr lang="en-US" sz="2400"/>
                <a:t>O</a:t>
              </a:r>
              <a:r>
                <a:rPr lang="ru-RU" sz="2400"/>
                <a:t>В</a:t>
              </a:r>
            </a:p>
          </p:txBody>
        </p:sp>
        <p:sp>
          <p:nvSpPr>
            <p:cNvPr id="3126" name="Freeform 114"/>
            <p:cNvSpPr>
              <a:spLocks/>
            </p:cNvSpPr>
            <p:nvPr/>
          </p:nvSpPr>
          <p:spPr bwMode="auto">
            <a:xfrm>
              <a:off x="3024" y="576"/>
              <a:ext cx="288" cy="8"/>
            </a:xfrm>
            <a:custGeom>
              <a:avLst/>
              <a:gdLst>
                <a:gd name="T0" fmla="*/ 0 w 288"/>
                <a:gd name="T1" fmla="*/ 0 h 8"/>
                <a:gd name="T2" fmla="*/ 288 w 288"/>
                <a:gd name="T3" fmla="*/ 8 h 8"/>
                <a:gd name="T4" fmla="*/ 0 60000 65536"/>
                <a:gd name="T5" fmla="*/ 0 60000 65536"/>
                <a:gd name="T6" fmla="*/ 0 w 288"/>
                <a:gd name="T7" fmla="*/ 0 h 8"/>
                <a:gd name="T8" fmla="*/ 288 w 28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8">
                  <a:moveTo>
                    <a:pt x="0" y="0"/>
                  </a:moveTo>
                  <a:lnTo>
                    <a:pt x="288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7" name="Freeform 115"/>
            <p:cNvSpPr>
              <a:spLocks/>
            </p:cNvSpPr>
            <p:nvPr/>
          </p:nvSpPr>
          <p:spPr bwMode="auto">
            <a:xfrm>
              <a:off x="3792" y="576"/>
              <a:ext cx="288" cy="8"/>
            </a:xfrm>
            <a:custGeom>
              <a:avLst/>
              <a:gdLst>
                <a:gd name="T0" fmla="*/ 0 w 288"/>
                <a:gd name="T1" fmla="*/ 0 h 8"/>
                <a:gd name="T2" fmla="*/ 288 w 288"/>
                <a:gd name="T3" fmla="*/ 8 h 8"/>
                <a:gd name="T4" fmla="*/ 0 60000 65536"/>
                <a:gd name="T5" fmla="*/ 0 60000 65536"/>
                <a:gd name="T6" fmla="*/ 0 w 288"/>
                <a:gd name="T7" fmla="*/ 0 h 8"/>
                <a:gd name="T8" fmla="*/ 288 w 28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8">
                  <a:moveTo>
                    <a:pt x="0" y="0"/>
                  </a:moveTo>
                  <a:lnTo>
                    <a:pt x="288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" name="Group 116"/>
          <p:cNvGrpSpPr>
            <a:grpSpLocks/>
          </p:cNvGrpSpPr>
          <p:nvPr/>
        </p:nvGrpSpPr>
        <p:grpSpPr bwMode="auto">
          <a:xfrm>
            <a:off x="304800" y="1914525"/>
            <a:ext cx="1905000" cy="457200"/>
            <a:chOff x="2976" y="576"/>
            <a:chExt cx="1200" cy="288"/>
          </a:xfrm>
        </p:grpSpPr>
        <p:graphicFrame>
          <p:nvGraphicFramePr>
            <p:cNvPr id="3077" name="Object 117"/>
            <p:cNvGraphicFramePr>
              <a:graphicFrameLocks noChangeAspect="1"/>
            </p:cNvGraphicFramePr>
            <p:nvPr/>
          </p:nvGraphicFramePr>
          <p:xfrm>
            <a:off x="3700" y="672"/>
            <a:ext cx="140" cy="192"/>
          </p:xfrm>
          <a:graphic>
            <a:graphicData uri="http://schemas.openxmlformats.org/presentationml/2006/ole">
              <p:oleObj spid="_x0000_s3077" name="Формула" r:id="rId6" imgW="101520" imgH="139680" progId="Equation.3">
                <p:embed/>
              </p:oleObj>
            </a:graphicData>
          </a:graphic>
        </p:graphicFrame>
        <p:sp>
          <p:nvSpPr>
            <p:cNvPr id="3122" name="Text Box 118"/>
            <p:cNvSpPr txBox="1">
              <a:spLocks noChangeArrowheads="1"/>
            </p:cNvSpPr>
            <p:nvPr/>
          </p:nvSpPr>
          <p:spPr bwMode="auto">
            <a:xfrm>
              <a:off x="2976" y="576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Р</a:t>
              </a:r>
              <a:r>
                <a:rPr lang="ru-RU" sz="2400" baseline="-25000"/>
                <a:t>1</a:t>
              </a:r>
              <a:r>
                <a:rPr lang="ru-RU" sz="2400"/>
                <a:t>Р</a:t>
              </a:r>
              <a:r>
                <a:rPr lang="ru-RU" sz="2400" baseline="-25000"/>
                <a:t> </a:t>
              </a:r>
              <a:r>
                <a:rPr lang="ru-RU" sz="2400"/>
                <a:t>= </a:t>
              </a:r>
              <a:r>
                <a:rPr lang="en-US" sz="2400"/>
                <a:t>z </a:t>
              </a:r>
              <a:r>
                <a:rPr lang="ru-RU" sz="2400"/>
                <a:t> </a:t>
              </a:r>
              <a:r>
                <a:rPr lang="en-US" sz="2400"/>
                <a:t> OC</a:t>
              </a:r>
              <a:endParaRPr lang="ru-RU" sz="2400"/>
            </a:p>
          </p:txBody>
        </p:sp>
        <p:sp>
          <p:nvSpPr>
            <p:cNvPr id="3123" name="Freeform 119"/>
            <p:cNvSpPr>
              <a:spLocks/>
            </p:cNvSpPr>
            <p:nvPr/>
          </p:nvSpPr>
          <p:spPr bwMode="auto">
            <a:xfrm>
              <a:off x="3024" y="576"/>
              <a:ext cx="288" cy="8"/>
            </a:xfrm>
            <a:custGeom>
              <a:avLst/>
              <a:gdLst>
                <a:gd name="T0" fmla="*/ 0 w 288"/>
                <a:gd name="T1" fmla="*/ 0 h 8"/>
                <a:gd name="T2" fmla="*/ 288 w 288"/>
                <a:gd name="T3" fmla="*/ 8 h 8"/>
                <a:gd name="T4" fmla="*/ 0 60000 65536"/>
                <a:gd name="T5" fmla="*/ 0 60000 65536"/>
                <a:gd name="T6" fmla="*/ 0 w 288"/>
                <a:gd name="T7" fmla="*/ 0 h 8"/>
                <a:gd name="T8" fmla="*/ 288 w 28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8">
                  <a:moveTo>
                    <a:pt x="0" y="0"/>
                  </a:moveTo>
                  <a:lnTo>
                    <a:pt x="288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4" name="Freeform 120"/>
            <p:cNvSpPr>
              <a:spLocks/>
            </p:cNvSpPr>
            <p:nvPr/>
          </p:nvSpPr>
          <p:spPr bwMode="auto">
            <a:xfrm>
              <a:off x="3792" y="576"/>
              <a:ext cx="288" cy="8"/>
            </a:xfrm>
            <a:custGeom>
              <a:avLst/>
              <a:gdLst>
                <a:gd name="T0" fmla="*/ 0 w 288"/>
                <a:gd name="T1" fmla="*/ 0 h 8"/>
                <a:gd name="T2" fmla="*/ 288 w 288"/>
                <a:gd name="T3" fmla="*/ 8 h 8"/>
                <a:gd name="T4" fmla="*/ 0 60000 65536"/>
                <a:gd name="T5" fmla="*/ 0 60000 65536"/>
                <a:gd name="T6" fmla="*/ 0 w 288"/>
                <a:gd name="T7" fmla="*/ 0 h 8"/>
                <a:gd name="T8" fmla="*/ 288 w 28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8">
                  <a:moveTo>
                    <a:pt x="0" y="0"/>
                  </a:moveTo>
                  <a:lnTo>
                    <a:pt x="288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" name="Group 130"/>
          <p:cNvGrpSpPr>
            <a:grpSpLocks/>
          </p:cNvGrpSpPr>
          <p:nvPr/>
        </p:nvGrpSpPr>
        <p:grpSpPr bwMode="auto">
          <a:xfrm>
            <a:off x="4114800" y="844550"/>
            <a:ext cx="4648200" cy="527050"/>
            <a:chOff x="240" y="912"/>
            <a:chExt cx="2928" cy="332"/>
          </a:xfrm>
        </p:grpSpPr>
        <p:sp>
          <p:nvSpPr>
            <p:cNvPr id="3117" name="Text Box 122"/>
            <p:cNvSpPr txBox="1">
              <a:spLocks noChangeArrowheads="1"/>
            </p:cNvSpPr>
            <p:nvPr/>
          </p:nvSpPr>
          <p:spPr bwMode="auto">
            <a:xfrm>
              <a:off x="240" y="912"/>
              <a:ext cx="29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ОР = </a:t>
              </a:r>
              <a:r>
                <a:rPr lang="en-US" sz="2400"/>
                <a:t>x  OA + y  OB + z   OC </a:t>
              </a:r>
              <a:endParaRPr lang="ru-RU" sz="2400"/>
            </a:p>
          </p:txBody>
        </p:sp>
        <p:sp>
          <p:nvSpPr>
            <p:cNvPr id="3118" name="Freeform 123"/>
            <p:cNvSpPr>
              <a:spLocks/>
            </p:cNvSpPr>
            <p:nvPr/>
          </p:nvSpPr>
          <p:spPr bwMode="auto">
            <a:xfrm>
              <a:off x="288" y="912"/>
              <a:ext cx="288" cy="8"/>
            </a:xfrm>
            <a:custGeom>
              <a:avLst/>
              <a:gdLst>
                <a:gd name="T0" fmla="*/ 0 w 288"/>
                <a:gd name="T1" fmla="*/ 0 h 8"/>
                <a:gd name="T2" fmla="*/ 288 w 288"/>
                <a:gd name="T3" fmla="*/ 8 h 8"/>
                <a:gd name="T4" fmla="*/ 0 60000 65536"/>
                <a:gd name="T5" fmla="*/ 0 60000 65536"/>
                <a:gd name="T6" fmla="*/ 0 w 288"/>
                <a:gd name="T7" fmla="*/ 0 h 8"/>
                <a:gd name="T8" fmla="*/ 288 w 28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8">
                  <a:moveTo>
                    <a:pt x="0" y="0"/>
                  </a:moveTo>
                  <a:lnTo>
                    <a:pt x="288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9" name="Freeform 124"/>
            <p:cNvSpPr>
              <a:spLocks/>
            </p:cNvSpPr>
            <p:nvPr/>
          </p:nvSpPr>
          <p:spPr bwMode="auto">
            <a:xfrm>
              <a:off x="1008" y="912"/>
              <a:ext cx="288" cy="8"/>
            </a:xfrm>
            <a:custGeom>
              <a:avLst/>
              <a:gdLst>
                <a:gd name="T0" fmla="*/ 0 w 288"/>
                <a:gd name="T1" fmla="*/ 0 h 8"/>
                <a:gd name="T2" fmla="*/ 288 w 288"/>
                <a:gd name="T3" fmla="*/ 8 h 8"/>
                <a:gd name="T4" fmla="*/ 0 60000 65536"/>
                <a:gd name="T5" fmla="*/ 0 60000 65536"/>
                <a:gd name="T6" fmla="*/ 0 w 288"/>
                <a:gd name="T7" fmla="*/ 0 h 8"/>
                <a:gd name="T8" fmla="*/ 288 w 28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8">
                  <a:moveTo>
                    <a:pt x="0" y="0"/>
                  </a:moveTo>
                  <a:lnTo>
                    <a:pt x="288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0" name="Freeform 125"/>
            <p:cNvSpPr>
              <a:spLocks/>
            </p:cNvSpPr>
            <p:nvPr/>
          </p:nvSpPr>
          <p:spPr bwMode="auto">
            <a:xfrm>
              <a:off x="1728" y="912"/>
              <a:ext cx="288" cy="8"/>
            </a:xfrm>
            <a:custGeom>
              <a:avLst/>
              <a:gdLst>
                <a:gd name="T0" fmla="*/ 0 w 288"/>
                <a:gd name="T1" fmla="*/ 0 h 8"/>
                <a:gd name="T2" fmla="*/ 288 w 288"/>
                <a:gd name="T3" fmla="*/ 8 h 8"/>
                <a:gd name="T4" fmla="*/ 0 60000 65536"/>
                <a:gd name="T5" fmla="*/ 0 60000 65536"/>
                <a:gd name="T6" fmla="*/ 0 w 288"/>
                <a:gd name="T7" fmla="*/ 0 h 8"/>
                <a:gd name="T8" fmla="*/ 288 w 28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8">
                  <a:moveTo>
                    <a:pt x="0" y="0"/>
                  </a:moveTo>
                  <a:lnTo>
                    <a:pt x="288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1" name="Freeform 126"/>
            <p:cNvSpPr>
              <a:spLocks/>
            </p:cNvSpPr>
            <p:nvPr/>
          </p:nvSpPr>
          <p:spPr bwMode="auto">
            <a:xfrm>
              <a:off x="2448" y="912"/>
              <a:ext cx="288" cy="8"/>
            </a:xfrm>
            <a:custGeom>
              <a:avLst/>
              <a:gdLst>
                <a:gd name="T0" fmla="*/ 0 w 288"/>
                <a:gd name="T1" fmla="*/ 0 h 8"/>
                <a:gd name="T2" fmla="*/ 288 w 288"/>
                <a:gd name="T3" fmla="*/ 8 h 8"/>
                <a:gd name="T4" fmla="*/ 0 60000 65536"/>
                <a:gd name="T5" fmla="*/ 0 60000 65536"/>
                <a:gd name="T6" fmla="*/ 0 w 288"/>
                <a:gd name="T7" fmla="*/ 0 h 8"/>
                <a:gd name="T8" fmla="*/ 288 w 28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8">
                  <a:moveTo>
                    <a:pt x="0" y="0"/>
                  </a:moveTo>
                  <a:lnTo>
                    <a:pt x="288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3074" name="Object 127"/>
            <p:cNvGraphicFramePr>
              <a:graphicFrameLocks noChangeAspect="1"/>
            </p:cNvGraphicFramePr>
            <p:nvPr/>
          </p:nvGraphicFramePr>
          <p:xfrm>
            <a:off x="884" y="1008"/>
            <a:ext cx="172" cy="236"/>
          </p:xfrm>
          <a:graphic>
            <a:graphicData uri="http://schemas.openxmlformats.org/presentationml/2006/ole">
              <p:oleObj spid="_x0000_s3074" name="Формула" r:id="rId7" imgW="101520" imgH="139680" progId="Equation.3">
                <p:embed/>
              </p:oleObj>
            </a:graphicData>
          </a:graphic>
        </p:graphicFrame>
        <p:graphicFrame>
          <p:nvGraphicFramePr>
            <p:cNvPr id="3075" name="Object 128"/>
            <p:cNvGraphicFramePr>
              <a:graphicFrameLocks noChangeAspect="1"/>
            </p:cNvGraphicFramePr>
            <p:nvPr/>
          </p:nvGraphicFramePr>
          <p:xfrm>
            <a:off x="1604" y="1008"/>
            <a:ext cx="172" cy="236"/>
          </p:xfrm>
          <a:graphic>
            <a:graphicData uri="http://schemas.openxmlformats.org/presentationml/2006/ole">
              <p:oleObj spid="_x0000_s3075" name="Формула" r:id="rId8" imgW="101520" imgH="139680" progId="Equation.3">
                <p:embed/>
              </p:oleObj>
            </a:graphicData>
          </a:graphic>
        </p:graphicFrame>
        <p:graphicFrame>
          <p:nvGraphicFramePr>
            <p:cNvPr id="3076" name="Object 129"/>
            <p:cNvGraphicFramePr>
              <a:graphicFrameLocks noChangeAspect="1"/>
            </p:cNvGraphicFramePr>
            <p:nvPr/>
          </p:nvGraphicFramePr>
          <p:xfrm>
            <a:off x="2256" y="1008"/>
            <a:ext cx="172" cy="236"/>
          </p:xfrm>
          <a:graphic>
            <a:graphicData uri="http://schemas.openxmlformats.org/presentationml/2006/ole">
              <p:oleObj spid="_x0000_s3076" name="Формула" r:id="rId9" imgW="101520" imgH="139680" progId="Equation.3">
                <p:embed/>
              </p:oleObj>
            </a:graphicData>
          </a:graphic>
        </p:graphicFrame>
      </p:grpSp>
      <p:sp>
        <p:nvSpPr>
          <p:cNvPr id="668726" name="Freeform 54"/>
          <p:cNvSpPr>
            <a:spLocks/>
          </p:cNvSpPr>
          <p:nvPr/>
        </p:nvSpPr>
        <p:spPr bwMode="auto">
          <a:xfrm>
            <a:off x="1371600" y="6054725"/>
            <a:ext cx="1485900" cy="1588"/>
          </a:xfrm>
          <a:custGeom>
            <a:avLst/>
            <a:gdLst>
              <a:gd name="T0" fmla="*/ 0 w 936"/>
              <a:gd name="T1" fmla="*/ 0 h 1"/>
              <a:gd name="T2" fmla="*/ 1485900 w 936"/>
              <a:gd name="T3" fmla="*/ 0 h 1"/>
              <a:gd name="T4" fmla="*/ 0 60000 65536"/>
              <a:gd name="T5" fmla="*/ 0 60000 65536"/>
              <a:gd name="T6" fmla="*/ 0 w 936"/>
              <a:gd name="T7" fmla="*/ 0 h 1"/>
              <a:gd name="T8" fmla="*/ 936 w 93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36" h="1">
                <a:moveTo>
                  <a:pt x="0" y="0"/>
                </a:moveTo>
                <a:lnTo>
                  <a:pt x="936" y="0"/>
                </a:lnTo>
              </a:path>
            </a:pathLst>
          </a:custGeom>
          <a:noFill/>
          <a:ln w="38100">
            <a:solidFill>
              <a:srgbClr val="6600CC"/>
            </a:solidFill>
            <a:round/>
            <a:headEnd type="none" w="lg" len="lg"/>
            <a:tailEnd type="stealth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28" name="Group 160"/>
          <p:cNvGrpSpPr>
            <a:grpSpLocks/>
          </p:cNvGrpSpPr>
          <p:nvPr/>
        </p:nvGrpSpPr>
        <p:grpSpPr bwMode="auto">
          <a:xfrm>
            <a:off x="4572000" y="1263650"/>
            <a:ext cx="3810000" cy="641350"/>
            <a:chOff x="2496" y="3792"/>
            <a:chExt cx="2400" cy="404"/>
          </a:xfrm>
        </p:grpSpPr>
        <p:sp>
          <p:nvSpPr>
            <p:cNvPr id="668813" name="Text Box 141"/>
            <p:cNvSpPr txBox="1">
              <a:spLocks noChangeArrowheads="1"/>
            </p:cNvSpPr>
            <p:nvPr/>
          </p:nvSpPr>
          <p:spPr bwMode="auto">
            <a:xfrm>
              <a:off x="2496" y="3792"/>
              <a:ext cx="24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p</a:t>
              </a:r>
              <a:r>
                <a:rPr lang="ru-RU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= </a:t>
              </a: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xa + yb + zc</a:t>
              </a:r>
              <a:endParaRPr lang="ru-RU" sz="36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3113" name="Freeform 143"/>
            <p:cNvSpPr>
              <a:spLocks/>
            </p:cNvSpPr>
            <p:nvPr/>
          </p:nvSpPr>
          <p:spPr bwMode="auto">
            <a:xfrm>
              <a:off x="3936" y="3887"/>
              <a:ext cx="160" cy="1"/>
            </a:xfrm>
            <a:custGeom>
              <a:avLst/>
              <a:gdLst>
                <a:gd name="T0" fmla="*/ 0 w 160"/>
                <a:gd name="T1" fmla="*/ 0 h 1"/>
                <a:gd name="T2" fmla="*/ 160 w 160"/>
                <a:gd name="T3" fmla="*/ 0 h 1"/>
                <a:gd name="T4" fmla="*/ 0 60000 65536"/>
                <a:gd name="T5" fmla="*/ 0 60000 65536"/>
                <a:gd name="T6" fmla="*/ 0 w 160"/>
                <a:gd name="T7" fmla="*/ 0 h 1"/>
                <a:gd name="T8" fmla="*/ 160 w 16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0" h="1">
                  <a:moveTo>
                    <a:pt x="0" y="0"/>
                  </a:moveTo>
                  <a:lnTo>
                    <a:pt x="160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4" name="Freeform 144"/>
            <p:cNvSpPr>
              <a:spLocks/>
            </p:cNvSpPr>
            <p:nvPr/>
          </p:nvSpPr>
          <p:spPr bwMode="auto">
            <a:xfrm>
              <a:off x="2752" y="3936"/>
              <a:ext cx="176" cy="1"/>
            </a:xfrm>
            <a:custGeom>
              <a:avLst/>
              <a:gdLst>
                <a:gd name="T0" fmla="*/ 0 w 176"/>
                <a:gd name="T1" fmla="*/ 0 h 1"/>
                <a:gd name="T2" fmla="*/ 176 w 176"/>
                <a:gd name="T3" fmla="*/ 1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0" y="0"/>
                  </a:moveTo>
                  <a:lnTo>
                    <a:pt x="176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5" name="Freeform 158"/>
            <p:cNvSpPr>
              <a:spLocks/>
            </p:cNvSpPr>
            <p:nvPr/>
          </p:nvSpPr>
          <p:spPr bwMode="auto">
            <a:xfrm>
              <a:off x="3360" y="3936"/>
              <a:ext cx="176" cy="1"/>
            </a:xfrm>
            <a:custGeom>
              <a:avLst/>
              <a:gdLst>
                <a:gd name="T0" fmla="*/ 0 w 176"/>
                <a:gd name="T1" fmla="*/ 0 h 1"/>
                <a:gd name="T2" fmla="*/ 176 w 176"/>
                <a:gd name="T3" fmla="*/ 1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0" y="0"/>
                  </a:moveTo>
                  <a:lnTo>
                    <a:pt x="176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6" name="Freeform 159"/>
            <p:cNvSpPr>
              <a:spLocks/>
            </p:cNvSpPr>
            <p:nvPr/>
          </p:nvSpPr>
          <p:spPr bwMode="auto">
            <a:xfrm>
              <a:off x="4512" y="3936"/>
              <a:ext cx="176" cy="1"/>
            </a:xfrm>
            <a:custGeom>
              <a:avLst/>
              <a:gdLst>
                <a:gd name="T0" fmla="*/ 0 w 176"/>
                <a:gd name="T1" fmla="*/ 0 h 1"/>
                <a:gd name="T2" fmla="*/ 176 w 176"/>
                <a:gd name="T3" fmla="*/ 1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0" y="0"/>
                  </a:moveTo>
                  <a:lnTo>
                    <a:pt x="176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7" name="Номер слайда 1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68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0.40833 0.54815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6687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" y="27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6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33333E-6 L -0.61111 0.1926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6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22222E-6 L -0.66944 0.32593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" y="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6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59259E-6 L -0.70833 -0.06296 " pathEditMode="relative" ptsTypes="AA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6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66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6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87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66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87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66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8724" grpId="0" animBg="1"/>
      <p:bldP spid="668725" grpId="0" animBg="1"/>
      <p:bldP spid="668729" grpId="0"/>
      <p:bldP spid="668730" grpId="0"/>
      <p:bldP spid="668731" grpId="0"/>
      <p:bldP spid="668732" grpId="0"/>
      <p:bldP spid="668733" grpId="0"/>
      <p:bldP spid="668734" grpId="0"/>
      <p:bldP spid="668738" grpId="0" animBg="1"/>
      <p:bldP spid="668738" grpId="1" animBg="1"/>
      <p:bldP spid="668718" grpId="0" animBg="1"/>
      <p:bldP spid="66872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8"/>
          <p:cNvGrpSpPr>
            <a:grpSpLocks/>
          </p:cNvGrpSpPr>
          <p:nvPr/>
        </p:nvGrpSpPr>
        <p:grpSpPr bwMode="auto">
          <a:xfrm>
            <a:off x="3886200" y="3962400"/>
            <a:ext cx="3886200" cy="533400"/>
            <a:chOff x="2448" y="2496"/>
            <a:chExt cx="2448" cy="336"/>
          </a:xfrm>
        </p:grpSpPr>
        <p:sp>
          <p:nvSpPr>
            <p:cNvPr id="4144" name="Oval 95"/>
            <p:cNvSpPr>
              <a:spLocks noChangeArrowheads="1"/>
            </p:cNvSpPr>
            <p:nvPr/>
          </p:nvSpPr>
          <p:spPr bwMode="auto">
            <a:xfrm>
              <a:off x="3600" y="2496"/>
              <a:ext cx="240" cy="336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lg" len="lg"/>
              <a:tailEnd type="none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45" name="Oval 96"/>
            <p:cNvSpPr>
              <a:spLocks noChangeArrowheads="1"/>
            </p:cNvSpPr>
            <p:nvPr/>
          </p:nvSpPr>
          <p:spPr bwMode="auto">
            <a:xfrm>
              <a:off x="2448" y="2496"/>
              <a:ext cx="240" cy="336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lg" len="lg"/>
              <a:tailEnd type="none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46" name="Oval 97"/>
            <p:cNvSpPr>
              <a:spLocks noChangeArrowheads="1"/>
            </p:cNvSpPr>
            <p:nvPr/>
          </p:nvSpPr>
          <p:spPr bwMode="auto">
            <a:xfrm>
              <a:off x="4608" y="2496"/>
              <a:ext cx="288" cy="336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lg" len="lg"/>
              <a:tailEnd type="none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aphicFrame>
        <p:nvGraphicFramePr>
          <p:cNvPr id="667728" name="Object 80"/>
          <p:cNvGraphicFramePr>
            <a:graphicFrameLocks noChangeAspect="1"/>
          </p:cNvGraphicFramePr>
          <p:nvPr/>
        </p:nvGraphicFramePr>
        <p:xfrm>
          <a:off x="3886200" y="3733800"/>
          <a:ext cx="3819525" cy="1128713"/>
        </p:xfrm>
        <a:graphic>
          <a:graphicData uri="http://schemas.openxmlformats.org/presentationml/2006/ole">
            <p:oleObj spid="_x0000_s4098" name="Формула" r:id="rId4" imgW="1460160" imgH="431640" progId="Equation.3">
              <p:embed/>
            </p:oleObj>
          </a:graphicData>
        </a:graphic>
      </p:graphicFrame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304800" y="3276600"/>
            <a:ext cx="8686800" cy="1568450"/>
            <a:chOff x="192" y="2352"/>
            <a:chExt cx="5472" cy="988"/>
          </a:xfrm>
        </p:grpSpPr>
        <p:sp>
          <p:nvSpPr>
            <p:cNvPr id="4143" name="Text Box 78"/>
            <p:cNvSpPr txBox="1">
              <a:spLocks noChangeArrowheads="1"/>
            </p:cNvSpPr>
            <p:nvPr/>
          </p:nvSpPr>
          <p:spPr bwMode="auto">
            <a:xfrm>
              <a:off x="192" y="2400"/>
              <a:ext cx="5472" cy="9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Если предположить, например, что                    , то из этого </a:t>
              </a:r>
            </a:p>
            <a:p>
              <a:endParaRPr lang="ru-RU" sz="2000"/>
            </a:p>
            <a:p>
              <a:r>
                <a:rPr lang="ru-RU" sz="2400"/>
                <a:t>равенства можно найти</a:t>
              </a:r>
              <a:endParaRPr lang="en-US" sz="2400"/>
            </a:p>
            <a:p>
              <a:pPr algn="r"/>
              <a:r>
                <a:rPr lang="en-US" sz="2400"/>
                <a:t>                                      </a:t>
              </a:r>
              <a:r>
                <a:rPr lang="ru-RU" sz="2400"/>
                <a:t> </a:t>
              </a:r>
            </a:p>
          </p:txBody>
        </p:sp>
        <p:graphicFrame>
          <p:nvGraphicFramePr>
            <p:cNvPr id="4102" name="Object 85"/>
            <p:cNvGraphicFramePr>
              <a:graphicFrameLocks noChangeAspect="1"/>
            </p:cNvGraphicFramePr>
            <p:nvPr/>
          </p:nvGraphicFramePr>
          <p:xfrm>
            <a:off x="3456" y="2352"/>
            <a:ext cx="1025" cy="371"/>
          </p:xfrm>
          <a:graphic>
            <a:graphicData uri="http://schemas.openxmlformats.org/presentationml/2006/ole">
              <p:oleObj spid="_x0000_s4102" name="Формула" r:id="rId5" imgW="596880" imgH="215640" progId="Equation.3">
                <p:embed/>
              </p:oleObj>
            </a:graphicData>
          </a:graphic>
        </p:graphicFrame>
      </p:grpSp>
      <p:sp>
        <p:nvSpPr>
          <p:cNvPr id="4105" name="Text Box 32"/>
          <p:cNvSpPr txBox="1">
            <a:spLocks noChangeArrowheads="1"/>
          </p:cNvSpPr>
          <p:nvPr/>
        </p:nvSpPr>
        <p:spPr bwMode="auto">
          <a:xfrm>
            <a:off x="304800" y="152400"/>
            <a:ext cx="8686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    Докажем теперь, что коэффициенты разложения определяются единственным образом. Допустим, что это не так и существует другое разложение вектора</a:t>
            </a:r>
          </a:p>
        </p:txBody>
      </p:sp>
      <p:grpSp>
        <p:nvGrpSpPr>
          <p:cNvPr id="4106" name="Group 43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4135" name="Freeform 4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6" name="Freeform 4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7" name="Freeform 4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8" name="Freeform 4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9" name="Freeform 4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0" name="Freeform 4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1" name="Freeform 5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2" name="Freeform 5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58"/>
          <p:cNvGrpSpPr>
            <a:grpSpLocks/>
          </p:cNvGrpSpPr>
          <p:nvPr/>
        </p:nvGrpSpPr>
        <p:grpSpPr bwMode="auto">
          <a:xfrm>
            <a:off x="685800" y="1263650"/>
            <a:ext cx="3810000" cy="641350"/>
            <a:chOff x="1680" y="1008"/>
            <a:chExt cx="2400" cy="404"/>
          </a:xfrm>
        </p:grpSpPr>
        <p:sp>
          <p:nvSpPr>
            <p:cNvPr id="667701" name="Text Box 53"/>
            <p:cNvSpPr txBox="1">
              <a:spLocks noChangeArrowheads="1"/>
            </p:cNvSpPr>
            <p:nvPr/>
          </p:nvSpPr>
          <p:spPr bwMode="auto">
            <a:xfrm>
              <a:off x="1680" y="1008"/>
              <a:ext cx="24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p</a:t>
              </a:r>
              <a:r>
                <a:rPr lang="ru-RU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= </a:t>
              </a: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x</a:t>
              </a:r>
              <a:r>
                <a:rPr lang="ru-RU" sz="36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1</a:t>
              </a: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 + y</a:t>
              </a:r>
              <a:r>
                <a:rPr lang="ru-RU" sz="36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1</a:t>
              </a: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 + z</a:t>
              </a:r>
              <a:r>
                <a:rPr lang="ru-RU" sz="36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1</a:t>
              </a: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endParaRPr lang="ru-RU" sz="36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4131" name="Freeform 54"/>
            <p:cNvSpPr>
              <a:spLocks/>
            </p:cNvSpPr>
            <p:nvPr/>
          </p:nvSpPr>
          <p:spPr bwMode="auto">
            <a:xfrm>
              <a:off x="3200" y="1103"/>
              <a:ext cx="160" cy="1"/>
            </a:xfrm>
            <a:custGeom>
              <a:avLst/>
              <a:gdLst>
                <a:gd name="T0" fmla="*/ 0 w 160"/>
                <a:gd name="T1" fmla="*/ 0 h 1"/>
                <a:gd name="T2" fmla="*/ 160 w 160"/>
                <a:gd name="T3" fmla="*/ 0 h 1"/>
                <a:gd name="T4" fmla="*/ 0 60000 65536"/>
                <a:gd name="T5" fmla="*/ 0 60000 65536"/>
                <a:gd name="T6" fmla="*/ 0 w 160"/>
                <a:gd name="T7" fmla="*/ 0 h 1"/>
                <a:gd name="T8" fmla="*/ 160 w 16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0" h="1">
                  <a:moveTo>
                    <a:pt x="0" y="0"/>
                  </a:moveTo>
                  <a:lnTo>
                    <a:pt x="160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2" name="Freeform 55"/>
            <p:cNvSpPr>
              <a:spLocks/>
            </p:cNvSpPr>
            <p:nvPr/>
          </p:nvSpPr>
          <p:spPr bwMode="auto">
            <a:xfrm>
              <a:off x="1792" y="1152"/>
              <a:ext cx="176" cy="1"/>
            </a:xfrm>
            <a:custGeom>
              <a:avLst/>
              <a:gdLst>
                <a:gd name="T0" fmla="*/ 0 w 176"/>
                <a:gd name="T1" fmla="*/ 0 h 1"/>
                <a:gd name="T2" fmla="*/ 176 w 176"/>
                <a:gd name="T3" fmla="*/ 1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0" y="0"/>
                  </a:moveTo>
                  <a:lnTo>
                    <a:pt x="176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3" name="Freeform 56"/>
            <p:cNvSpPr>
              <a:spLocks/>
            </p:cNvSpPr>
            <p:nvPr/>
          </p:nvSpPr>
          <p:spPr bwMode="auto">
            <a:xfrm>
              <a:off x="2496" y="1152"/>
              <a:ext cx="176" cy="1"/>
            </a:xfrm>
            <a:custGeom>
              <a:avLst/>
              <a:gdLst>
                <a:gd name="T0" fmla="*/ 0 w 176"/>
                <a:gd name="T1" fmla="*/ 0 h 1"/>
                <a:gd name="T2" fmla="*/ 176 w 176"/>
                <a:gd name="T3" fmla="*/ 1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0" y="0"/>
                  </a:moveTo>
                  <a:lnTo>
                    <a:pt x="176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4" name="Freeform 57"/>
            <p:cNvSpPr>
              <a:spLocks/>
            </p:cNvSpPr>
            <p:nvPr/>
          </p:nvSpPr>
          <p:spPr bwMode="auto">
            <a:xfrm>
              <a:off x="3856" y="1152"/>
              <a:ext cx="176" cy="1"/>
            </a:xfrm>
            <a:custGeom>
              <a:avLst/>
              <a:gdLst>
                <a:gd name="T0" fmla="*/ 0 w 176"/>
                <a:gd name="T1" fmla="*/ 0 h 1"/>
                <a:gd name="T2" fmla="*/ 176 w 176"/>
                <a:gd name="T3" fmla="*/ 1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0" y="0"/>
                  </a:moveTo>
                  <a:lnTo>
                    <a:pt x="176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59"/>
          <p:cNvGrpSpPr>
            <a:grpSpLocks/>
          </p:cNvGrpSpPr>
          <p:nvPr/>
        </p:nvGrpSpPr>
        <p:grpSpPr bwMode="auto">
          <a:xfrm>
            <a:off x="457200" y="1263650"/>
            <a:ext cx="3810000" cy="641350"/>
            <a:chOff x="2496" y="3792"/>
            <a:chExt cx="2400" cy="404"/>
          </a:xfrm>
        </p:grpSpPr>
        <p:sp>
          <p:nvSpPr>
            <p:cNvPr id="667708" name="Text Box 60"/>
            <p:cNvSpPr txBox="1">
              <a:spLocks noChangeArrowheads="1"/>
            </p:cNvSpPr>
            <p:nvPr/>
          </p:nvSpPr>
          <p:spPr bwMode="auto">
            <a:xfrm>
              <a:off x="2496" y="3792"/>
              <a:ext cx="24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p</a:t>
              </a:r>
              <a:r>
                <a:rPr lang="ru-RU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= </a:t>
              </a: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xa + yb + zc</a:t>
              </a:r>
              <a:endParaRPr lang="ru-RU" sz="36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4126" name="Freeform 61"/>
            <p:cNvSpPr>
              <a:spLocks/>
            </p:cNvSpPr>
            <p:nvPr/>
          </p:nvSpPr>
          <p:spPr bwMode="auto">
            <a:xfrm>
              <a:off x="3936" y="3887"/>
              <a:ext cx="160" cy="1"/>
            </a:xfrm>
            <a:custGeom>
              <a:avLst/>
              <a:gdLst>
                <a:gd name="T0" fmla="*/ 0 w 160"/>
                <a:gd name="T1" fmla="*/ 0 h 1"/>
                <a:gd name="T2" fmla="*/ 160 w 160"/>
                <a:gd name="T3" fmla="*/ 0 h 1"/>
                <a:gd name="T4" fmla="*/ 0 60000 65536"/>
                <a:gd name="T5" fmla="*/ 0 60000 65536"/>
                <a:gd name="T6" fmla="*/ 0 w 160"/>
                <a:gd name="T7" fmla="*/ 0 h 1"/>
                <a:gd name="T8" fmla="*/ 160 w 16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0" h="1">
                  <a:moveTo>
                    <a:pt x="0" y="0"/>
                  </a:moveTo>
                  <a:lnTo>
                    <a:pt x="160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7" name="Freeform 62"/>
            <p:cNvSpPr>
              <a:spLocks/>
            </p:cNvSpPr>
            <p:nvPr/>
          </p:nvSpPr>
          <p:spPr bwMode="auto">
            <a:xfrm>
              <a:off x="2752" y="3936"/>
              <a:ext cx="176" cy="1"/>
            </a:xfrm>
            <a:custGeom>
              <a:avLst/>
              <a:gdLst>
                <a:gd name="T0" fmla="*/ 0 w 176"/>
                <a:gd name="T1" fmla="*/ 0 h 1"/>
                <a:gd name="T2" fmla="*/ 176 w 176"/>
                <a:gd name="T3" fmla="*/ 1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0" y="0"/>
                  </a:moveTo>
                  <a:lnTo>
                    <a:pt x="176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8" name="Freeform 63"/>
            <p:cNvSpPr>
              <a:spLocks/>
            </p:cNvSpPr>
            <p:nvPr/>
          </p:nvSpPr>
          <p:spPr bwMode="auto">
            <a:xfrm>
              <a:off x="3360" y="3936"/>
              <a:ext cx="176" cy="1"/>
            </a:xfrm>
            <a:custGeom>
              <a:avLst/>
              <a:gdLst>
                <a:gd name="T0" fmla="*/ 0 w 176"/>
                <a:gd name="T1" fmla="*/ 0 h 1"/>
                <a:gd name="T2" fmla="*/ 176 w 176"/>
                <a:gd name="T3" fmla="*/ 1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0" y="0"/>
                  </a:moveTo>
                  <a:lnTo>
                    <a:pt x="176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9" name="Freeform 64"/>
            <p:cNvSpPr>
              <a:spLocks/>
            </p:cNvSpPr>
            <p:nvPr/>
          </p:nvSpPr>
          <p:spPr bwMode="auto">
            <a:xfrm>
              <a:off x="4512" y="3936"/>
              <a:ext cx="176" cy="1"/>
            </a:xfrm>
            <a:custGeom>
              <a:avLst/>
              <a:gdLst>
                <a:gd name="T0" fmla="*/ 0 w 176"/>
                <a:gd name="T1" fmla="*/ 0 h 1"/>
                <a:gd name="T2" fmla="*/ 176 w 176"/>
                <a:gd name="T3" fmla="*/ 1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0" y="0"/>
                  </a:moveTo>
                  <a:lnTo>
                    <a:pt x="176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7713" name="Text Box 65"/>
          <p:cNvSpPr txBox="1">
            <a:spLocks noChangeArrowheads="1"/>
          </p:cNvSpPr>
          <p:nvPr/>
        </p:nvSpPr>
        <p:spPr bwMode="auto">
          <a:xfrm>
            <a:off x="228600" y="1447800"/>
            <a:ext cx="565150" cy="9144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5400">
                <a:solidFill>
                  <a:srgbClr val="FF0000"/>
                </a:solidFill>
              </a:rPr>
              <a:t>–</a:t>
            </a:r>
          </a:p>
        </p:txBody>
      </p:sp>
      <p:grpSp>
        <p:nvGrpSpPr>
          <p:cNvPr id="7" name="Group 72"/>
          <p:cNvGrpSpPr>
            <a:grpSpLocks/>
          </p:cNvGrpSpPr>
          <p:nvPr/>
        </p:nvGrpSpPr>
        <p:grpSpPr bwMode="auto">
          <a:xfrm>
            <a:off x="762000" y="2651125"/>
            <a:ext cx="6629400" cy="641350"/>
            <a:chOff x="1680" y="2160"/>
            <a:chExt cx="4176" cy="404"/>
          </a:xfrm>
        </p:grpSpPr>
        <p:sp>
          <p:nvSpPr>
            <p:cNvPr id="667715" name="Text Box 67"/>
            <p:cNvSpPr txBox="1">
              <a:spLocks noChangeArrowheads="1"/>
            </p:cNvSpPr>
            <p:nvPr/>
          </p:nvSpPr>
          <p:spPr bwMode="auto">
            <a:xfrm>
              <a:off x="1680" y="2160"/>
              <a:ext cx="417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o</a:t>
              </a:r>
              <a:r>
                <a:rPr lang="ru-RU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= (</a:t>
              </a: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x –</a:t>
              </a:r>
              <a:r>
                <a:rPr lang="ru-RU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x</a:t>
              </a:r>
              <a:r>
                <a:rPr lang="ru-RU" sz="36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1</a:t>
              </a: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)a + (y – y</a:t>
              </a:r>
              <a:r>
                <a:rPr lang="ru-RU" sz="36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1</a:t>
              </a: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)b + (z – z</a:t>
              </a:r>
              <a:r>
                <a:rPr lang="ru-RU" sz="36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1</a:t>
              </a:r>
              <a:r>
                <a:rPr lang="en-US" sz="36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)c</a:t>
              </a:r>
              <a:endParaRPr lang="ru-RU" sz="36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4121" name="Freeform 68"/>
            <p:cNvSpPr>
              <a:spLocks/>
            </p:cNvSpPr>
            <p:nvPr/>
          </p:nvSpPr>
          <p:spPr bwMode="auto">
            <a:xfrm>
              <a:off x="4368" y="2208"/>
              <a:ext cx="160" cy="1"/>
            </a:xfrm>
            <a:custGeom>
              <a:avLst/>
              <a:gdLst>
                <a:gd name="T0" fmla="*/ 0 w 160"/>
                <a:gd name="T1" fmla="*/ 0 h 1"/>
                <a:gd name="T2" fmla="*/ 160 w 160"/>
                <a:gd name="T3" fmla="*/ 0 h 1"/>
                <a:gd name="T4" fmla="*/ 0 60000 65536"/>
                <a:gd name="T5" fmla="*/ 0 60000 65536"/>
                <a:gd name="T6" fmla="*/ 0 w 160"/>
                <a:gd name="T7" fmla="*/ 0 h 1"/>
                <a:gd name="T8" fmla="*/ 160 w 16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0" h="1">
                  <a:moveTo>
                    <a:pt x="0" y="0"/>
                  </a:moveTo>
                  <a:lnTo>
                    <a:pt x="160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2" name="Freeform 69"/>
            <p:cNvSpPr>
              <a:spLocks/>
            </p:cNvSpPr>
            <p:nvPr/>
          </p:nvSpPr>
          <p:spPr bwMode="auto">
            <a:xfrm>
              <a:off x="1792" y="2304"/>
              <a:ext cx="176" cy="1"/>
            </a:xfrm>
            <a:custGeom>
              <a:avLst/>
              <a:gdLst>
                <a:gd name="T0" fmla="*/ 0 w 176"/>
                <a:gd name="T1" fmla="*/ 0 h 1"/>
                <a:gd name="T2" fmla="*/ 176 w 176"/>
                <a:gd name="T3" fmla="*/ 1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0" y="0"/>
                  </a:moveTo>
                  <a:lnTo>
                    <a:pt x="176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3" name="Freeform 70"/>
            <p:cNvSpPr>
              <a:spLocks/>
            </p:cNvSpPr>
            <p:nvPr/>
          </p:nvSpPr>
          <p:spPr bwMode="auto">
            <a:xfrm>
              <a:off x="3088" y="2304"/>
              <a:ext cx="176" cy="1"/>
            </a:xfrm>
            <a:custGeom>
              <a:avLst/>
              <a:gdLst>
                <a:gd name="T0" fmla="*/ 0 w 176"/>
                <a:gd name="T1" fmla="*/ 0 h 1"/>
                <a:gd name="T2" fmla="*/ 176 w 176"/>
                <a:gd name="T3" fmla="*/ 1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0" y="0"/>
                  </a:moveTo>
                  <a:lnTo>
                    <a:pt x="176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4" name="Freeform 71"/>
            <p:cNvSpPr>
              <a:spLocks/>
            </p:cNvSpPr>
            <p:nvPr/>
          </p:nvSpPr>
          <p:spPr bwMode="auto">
            <a:xfrm>
              <a:off x="5632" y="2304"/>
              <a:ext cx="176" cy="1"/>
            </a:xfrm>
            <a:custGeom>
              <a:avLst/>
              <a:gdLst>
                <a:gd name="T0" fmla="*/ 0 w 176"/>
                <a:gd name="T1" fmla="*/ 0 h 1"/>
                <a:gd name="T2" fmla="*/ 176 w 176"/>
                <a:gd name="T3" fmla="*/ 1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0" y="0"/>
                  </a:moveTo>
                  <a:lnTo>
                    <a:pt x="176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7721" name="Line 73"/>
          <p:cNvSpPr>
            <a:spLocks noChangeShapeType="1"/>
          </p:cNvSpPr>
          <p:nvPr/>
        </p:nvSpPr>
        <p:spPr bwMode="auto">
          <a:xfrm>
            <a:off x="762000" y="2606675"/>
            <a:ext cx="6858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67722" name="Text Box 74"/>
          <p:cNvSpPr txBox="1">
            <a:spLocks noChangeArrowheads="1"/>
          </p:cNvSpPr>
          <p:nvPr/>
        </p:nvSpPr>
        <p:spPr bwMode="auto">
          <a:xfrm>
            <a:off x="4648200" y="1860550"/>
            <a:ext cx="4191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400"/>
              <a:t>Это равенство выполняется только тогда, </a:t>
            </a:r>
            <a:endParaRPr lang="en-US" sz="2400"/>
          </a:p>
          <a:p>
            <a:pPr algn="r"/>
            <a:r>
              <a:rPr lang="en-US" sz="2400"/>
              <a:t>                                      </a:t>
            </a:r>
            <a:r>
              <a:rPr lang="ru-RU" sz="2400"/>
              <a:t>когда </a:t>
            </a:r>
          </a:p>
        </p:txBody>
      </p:sp>
      <p:sp>
        <p:nvSpPr>
          <p:cNvPr id="667723" name="Text Box 75"/>
          <p:cNvSpPr txBox="1">
            <a:spLocks noChangeArrowheads="1"/>
          </p:cNvSpPr>
          <p:nvPr/>
        </p:nvSpPr>
        <p:spPr bwMode="auto">
          <a:xfrm>
            <a:off x="2057400" y="2362200"/>
            <a:ext cx="43815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</a:t>
            </a:r>
            <a:endParaRPr lang="ru-RU" sz="4000" b="1" i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67724" name="Text Box 76"/>
          <p:cNvSpPr txBox="1">
            <a:spLocks noChangeArrowheads="1"/>
          </p:cNvSpPr>
          <p:nvPr/>
        </p:nvSpPr>
        <p:spPr bwMode="auto">
          <a:xfrm>
            <a:off x="4114800" y="2378075"/>
            <a:ext cx="43815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</a:t>
            </a:r>
            <a:endParaRPr lang="ru-RU" sz="4000" b="1" i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67725" name="Text Box 77"/>
          <p:cNvSpPr txBox="1">
            <a:spLocks noChangeArrowheads="1"/>
          </p:cNvSpPr>
          <p:nvPr/>
        </p:nvSpPr>
        <p:spPr bwMode="auto">
          <a:xfrm>
            <a:off x="6191250" y="2378075"/>
            <a:ext cx="43815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</a:t>
            </a:r>
            <a:endParaRPr lang="ru-RU" sz="4000" b="1" i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8" name="Group 93"/>
          <p:cNvGrpSpPr>
            <a:grpSpLocks/>
          </p:cNvGrpSpPr>
          <p:nvPr/>
        </p:nvGrpSpPr>
        <p:grpSpPr bwMode="auto">
          <a:xfrm>
            <a:off x="228600" y="4572000"/>
            <a:ext cx="8763000" cy="1400175"/>
            <a:chOff x="144" y="2928"/>
            <a:chExt cx="5520" cy="882"/>
          </a:xfrm>
        </p:grpSpPr>
        <p:sp>
          <p:nvSpPr>
            <p:cNvPr id="4119" name="Text Box 82"/>
            <p:cNvSpPr txBox="1">
              <a:spLocks noChangeArrowheads="1"/>
            </p:cNvSpPr>
            <p:nvPr/>
          </p:nvSpPr>
          <p:spPr bwMode="auto">
            <a:xfrm>
              <a:off x="144" y="3027"/>
              <a:ext cx="5520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Тогда векторы                     компланарны. Это противоречит условию теоремы. Значит, наше предположение не верно,   </a:t>
              </a:r>
            </a:p>
            <a:p>
              <a:r>
                <a:rPr lang="ru-RU" sz="2400"/>
                <a:t>и  </a:t>
              </a:r>
              <a:endParaRPr lang="en-US" sz="2400"/>
            </a:p>
          </p:txBody>
        </p:sp>
        <p:graphicFrame>
          <p:nvGraphicFramePr>
            <p:cNvPr id="4100" name="Object 83"/>
            <p:cNvGraphicFramePr>
              <a:graphicFrameLocks noChangeAspect="1"/>
            </p:cNvGraphicFramePr>
            <p:nvPr/>
          </p:nvGraphicFramePr>
          <p:xfrm>
            <a:off x="1632" y="2928"/>
            <a:ext cx="960" cy="415"/>
          </p:xfrm>
          <a:graphic>
            <a:graphicData uri="http://schemas.openxmlformats.org/presentationml/2006/ole">
              <p:oleObj spid="_x0000_s4100" name="Формула" r:id="rId6" imgW="558720" imgH="241200" progId="Equation.3">
                <p:embed/>
              </p:oleObj>
            </a:graphicData>
          </a:graphic>
        </p:graphicFrame>
        <p:graphicFrame>
          <p:nvGraphicFramePr>
            <p:cNvPr id="4101" name="Object 84"/>
            <p:cNvGraphicFramePr>
              <a:graphicFrameLocks noChangeAspect="1"/>
            </p:cNvGraphicFramePr>
            <p:nvPr/>
          </p:nvGraphicFramePr>
          <p:xfrm>
            <a:off x="297" y="3439"/>
            <a:ext cx="2247" cy="371"/>
          </p:xfrm>
          <a:graphic>
            <a:graphicData uri="http://schemas.openxmlformats.org/presentationml/2006/ole">
              <p:oleObj spid="_x0000_s4101" name="Формула" r:id="rId7" imgW="1307880" imgH="215640" progId="Equation.3">
                <p:embed/>
              </p:oleObj>
            </a:graphicData>
          </a:graphic>
        </p:graphicFrame>
      </p:grpSp>
      <p:grpSp>
        <p:nvGrpSpPr>
          <p:cNvPr id="9" name="Group 94"/>
          <p:cNvGrpSpPr>
            <a:grpSpLocks/>
          </p:cNvGrpSpPr>
          <p:nvPr/>
        </p:nvGrpSpPr>
        <p:grpSpPr bwMode="auto">
          <a:xfrm>
            <a:off x="152400" y="5486400"/>
            <a:ext cx="8763000" cy="1247775"/>
            <a:chOff x="144" y="3524"/>
            <a:chExt cx="5520" cy="786"/>
          </a:xfrm>
        </p:grpSpPr>
        <p:sp>
          <p:nvSpPr>
            <p:cNvPr id="4118" name="Text Box 89"/>
            <p:cNvSpPr txBox="1">
              <a:spLocks noChangeArrowheads="1"/>
            </p:cNvSpPr>
            <p:nvPr/>
          </p:nvSpPr>
          <p:spPr bwMode="auto">
            <a:xfrm>
              <a:off x="144" y="3524"/>
              <a:ext cx="5520" cy="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                                              Следовательно, коэффициенты</a:t>
              </a:r>
            </a:p>
            <a:p>
              <a:endParaRPr lang="ru-RU" sz="400"/>
            </a:p>
            <a:p>
              <a:r>
                <a:rPr lang="ru-RU" sz="2400"/>
                <a:t>                      разложения                                  определяются</a:t>
              </a:r>
            </a:p>
            <a:p>
              <a:r>
                <a:rPr lang="ru-RU" sz="2400"/>
                <a:t>                                                        единственным образом.</a:t>
              </a:r>
              <a:endParaRPr lang="en-US" sz="2400"/>
            </a:p>
          </p:txBody>
        </p:sp>
        <p:graphicFrame>
          <p:nvGraphicFramePr>
            <p:cNvPr id="4099" name="Object 92"/>
            <p:cNvGraphicFramePr>
              <a:graphicFrameLocks noChangeAspect="1"/>
            </p:cNvGraphicFramePr>
            <p:nvPr/>
          </p:nvGraphicFramePr>
          <p:xfrm>
            <a:off x="2448" y="3696"/>
            <a:ext cx="1736" cy="398"/>
          </p:xfrm>
          <a:graphic>
            <a:graphicData uri="http://schemas.openxmlformats.org/presentationml/2006/ole">
              <p:oleObj spid="_x0000_s4099" name="Формула" r:id="rId8" imgW="1054080" imgH="241200" progId="Equation.3">
                <p:embed/>
              </p:oleObj>
            </a:graphicData>
          </a:graphic>
        </p:graphicFrame>
      </p:grpSp>
      <p:sp>
        <p:nvSpPr>
          <p:cNvPr id="51" name="Номер слайда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3.33333E-6 0.091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77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67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6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67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67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66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67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67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667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67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67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667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67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7713" grpId="0"/>
      <p:bldP spid="667721" grpId="0" animBg="1"/>
      <p:bldP spid="667722" grpId="0"/>
      <p:bldP spid="667723" grpId="0"/>
      <p:bldP spid="667724" grpId="0"/>
      <p:bldP spid="66772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143000" y="4876800"/>
            <a:ext cx="984250" cy="1219200"/>
            <a:chOff x="720" y="3072"/>
            <a:chExt cx="620" cy="768"/>
          </a:xfrm>
        </p:grpSpPr>
        <p:sp>
          <p:nvSpPr>
            <p:cNvPr id="23587" name="Freeform 17"/>
            <p:cNvSpPr>
              <a:spLocks/>
            </p:cNvSpPr>
            <p:nvPr/>
          </p:nvSpPr>
          <p:spPr bwMode="auto">
            <a:xfrm>
              <a:off x="720" y="3280"/>
              <a:ext cx="560" cy="560"/>
            </a:xfrm>
            <a:custGeom>
              <a:avLst/>
              <a:gdLst>
                <a:gd name="T0" fmla="*/ 560 w 560"/>
                <a:gd name="T1" fmla="*/ 0 h 560"/>
                <a:gd name="T2" fmla="*/ 0 w 560"/>
                <a:gd name="T3" fmla="*/ 560 h 560"/>
                <a:gd name="T4" fmla="*/ 0 60000 65536"/>
                <a:gd name="T5" fmla="*/ 0 60000 65536"/>
                <a:gd name="T6" fmla="*/ 0 w 560"/>
                <a:gd name="T7" fmla="*/ 0 h 560"/>
                <a:gd name="T8" fmla="*/ 560 w 560"/>
                <a:gd name="T9" fmla="*/ 560 h 5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0" h="560">
                  <a:moveTo>
                    <a:pt x="560" y="0"/>
                  </a:moveTo>
                  <a:lnTo>
                    <a:pt x="0" y="56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52306" name="Text Box 18"/>
            <p:cNvSpPr txBox="1">
              <a:spLocks noChangeArrowheads="1"/>
            </p:cNvSpPr>
            <p:nvPr/>
          </p:nvSpPr>
          <p:spPr bwMode="auto">
            <a:xfrm>
              <a:off x="960" y="3072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endPara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652307" name="Freeform 19"/>
          <p:cNvSpPr>
            <a:spLocks/>
          </p:cNvSpPr>
          <p:nvPr/>
        </p:nvSpPr>
        <p:spPr bwMode="auto">
          <a:xfrm>
            <a:off x="1130300" y="2425700"/>
            <a:ext cx="3213100" cy="3657600"/>
          </a:xfrm>
          <a:custGeom>
            <a:avLst/>
            <a:gdLst>
              <a:gd name="T0" fmla="*/ 3213100 w 2024"/>
              <a:gd name="T1" fmla="*/ 0 h 2304"/>
              <a:gd name="T2" fmla="*/ 0 w 2024"/>
              <a:gd name="T3" fmla="*/ 3657600 h 2304"/>
              <a:gd name="T4" fmla="*/ 0 60000 65536"/>
              <a:gd name="T5" fmla="*/ 0 60000 65536"/>
              <a:gd name="T6" fmla="*/ 0 w 2024"/>
              <a:gd name="T7" fmla="*/ 0 h 2304"/>
              <a:gd name="T8" fmla="*/ 2024 w 2024"/>
              <a:gd name="T9" fmla="*/ 2304 h 23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24" h="2304">
                <a:moveTo>
                  <a:pt x="2024" y="0"/>
                </a:moveTo>
                <a:lnTo>
                  <a:pt x="0" y="2304"/>
                </a:lnTo>
              </a:path>
            </a:pathLst>
          </a:custGeom>
          <a:noFill/>
          <a:ln w="38100">
            <a:solidFill>
              <a:srgbClr val="3333FF"/>
            </a:solidFill>
            <a:prstDash val="dash"/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652292" name="Text Box 4"/>
          <p:cNvSpPr txBox="1">
            <a:spLocks noChangeArrowheads="1"/>
          </p:cNvSpPr>
          <p:nvPr/>
        </p:nvSpPr>
        <p:spPr bwMode="auto">
          <a:xfrm>
            <a:off x="3200400" y="6096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652294" name="Text Box 6"/>
          <p:cNvSpPr txBox="1">
            <a:spLocks noChangeArrowheads="1"/>
          </p:cNvSpPr>
          <p:nvPr/>
        </p:nvSpPr>
        <p:spPr bwMode="auto">
          <a:xfrm>
            <a:off x="685800" y="594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2295" name="Text Box 7"/>
          <p:cNvSpPr txBox="1">
            <a:spLocks noChangeArrowheads="1"/>
          </p:cNvSpPr>
          <p:nvPr/>
        </p:nvSpPr>
        <p:spPr bwMode="auto">
          <a:xfrm>
            <a:off x="4191000" y="5105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652296" name="Text Box 8"/>
          <p:cNvSpPr txBox="1">
            <a:spLocks noChangeArrowheads="1"/>
          </p:cNvSpPr>
          <p:nvPr/>
        </p:nvSpPr>
        <p:spPr bwMode="auto">
          <a:xfrm>
            <a:off x="609600" y="29718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560" name="AutoShape 10"/>
          <p:cNvSpPr>
            <a:spLocks noChangeArrowheads="1"/>
          </p:cNvSpPr>
          <p:nvPr/>
        </p:nvSpPr>
        <p:spPr bwMode="auto">
          <a:xfrm>
            <a:off x="1143000" y="2438400"/>
            <a:ext cx="3200400" cy="3651250"/>
          </a:xfrm>
          <a:prstGeom prst="cube">
            <a:avLst>
              <a:gd name="adj" fmla="val 26963"/>
            </a:avLst>
          </a:prstGeom>
          <a:gradFill rotWithShape="1">
            <a:gsLst>
              <a:gs pos="0">
                <a:schemeClr val="bg1">
                  <a:alpha val="32999"/>
                </a:schemeClr>
              </a:gs>
              <a:gs pos="100000">
                <a:srgbClr val="00FF00">
                  <a:alpha val="21001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1" name="Freeform 11"/>
          <p:cNvSpPr>
            <a:spLocks/>
          </p:cNvSpPr>
          <p:nvPr/>
        </p:nvSpPr>
        <p:spPr bwMode="auto">
          <a:xfrm>
            <a:off x="2020888" y="2438400"/>
            <a:ext cx="3175" cy="2808288"/>
          </a:xfrm>
          <a:custGeom>
            <a:avLst/>
            <a:gdLst>
              <a:gd name="T0" fmla="*/ 0 w 1"/>
              <a:gd name="T1" fmla="*/ 0 h 1440"/>
              <a:gd name="T2" fmla="*/ 0 w 1"/>
              <a:gd name="T3" fmla="*/ 2808288 h 1440"/>
              <a:gd name="T4" fmla="*/ 0 60000 65536"/>
              <a:gd name="T5" fmla="*/ 0 60000 65536"/>
              <a:gd name="T6" fmla="*/ 0 w 1"/>
              <a:gd name="T7" fmla="*/ 0 h 1440"/>
              <a:gd name="T8" fmla="*/ 1 w 1"/>
              <a:gd name="T9" fmla="*/ 1440 h 14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40">
                <a:moveTo>
                  <a:pt x="0" y="0"/>
                </a:moveTo>
                <a:lnTo>
                  <a:pt x="0" y="144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2" name="Freeform 12"/>
          <p:cNvSpPr>
            <a:spLocks/>
          </p:cNvSpPr>
          <p:nvPr/>
        </p:nvSpPr>
        <p:spPr bwMode="auto">
          <a:xfrm>
            <a:off x="2006600" y="5232400"/>
            <a:ext cx="2336800" cy="1588"/>
          </a:xfrm>
          <a:custGeom>
            <a:avLst/>
            <a:gdLst>
              <a:gd name="T0" fmla="*/ 2336800 w 1472"/>
              <a:gd name="T1" fmla="*/ 0 h 1"/>
              <a:gd name="T2" fmla="*/ 0 w 1472"/>
              <a:gd name="T3" fmla="*/ 0 h 1"/>
              <a:gd name="T4" fmla="*/ 0 60000 65536"/>
              <a:gd name="T5" fmla="*/ 0 60000 65536"/>
              <a:gd name="T6" fmla="*/ 0 w 1472"/>
              <a:gd name="T7" fmla="*/ 0 h 1"/>
              <a:gd name="T8" fmla="*/ 1472 w 147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">
                <a:moveTo>
                  <a:pt x="1472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2301" name="Text Box 13"/>
          <p:cNvSpPr txBox="1">
            <a:spLocks noChangeArrowheads="1"/>
          </p:cNvSpPr>
          <p:nvPr/>
        </p:nvSpPr>
        <p:spPr bwMode="auto">
          <a:xfrm>
            <a:off x="3200400" y="3200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2302" name="Text Box 14"/>
          <p:cNvSpPr txBox="1">
            <a:spLocks noChangeArrowheads="1"/>
          </p:cNvSpPr>
          <p:nvPr/>
        </p:nvSpPr>
        <p:spPr bwMode="auto">
          <a:xfrm>
            <a:off x="4343400" y="213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2303" name="Text Box 15"/>
          <p:cNvSpPr txBox="1">
            <a:spLocks noChangeArrowheads="1"/>
          </p:cNvSpPr>
          <p:nvPr/>
        </p:nvSpPr>
        <p:spPr bwMode="auto">
          <a:xfrm>
            <a:off x="1524000" y="2057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23579" name="Freeform 21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80" name="Freeform 22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81" name="Freeform 23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82" name="Freeform 24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83" name="Freeform 25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84" name="Freeform 26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85" name="Freeform 27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86" name="Freeform 28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2332" name="Freeform 44"/>
          <p:cNvSpPr>
            <a:spLocks/>
          </p:cNvSpPr>
          <p:nvPr/>
        </p:nvSpPr>
        <p:spPr bwMode="auto">
          <a:xfrm>
            <a:off x="1130300" y="3276600"/>
            <a:ext cx="12700" cy="2806700"/>
          </a:xfrm>
          <a:custGeom>
            <a:avLst/>
            <a:gdLst>
              <a:gd name="T0" fmla="*/ 0 w 8"/>
              <a:gd name="T1" fmla="*/ 2806700 h 1768"/>
              <a:gd name="T2" fmla="*/ 12700 w 8"/>
              <a:gd name="T3" fmla="*/ 0 h 1768"/>
              <a:gd name="T4" fmla="*/ 0 60000 65536"/>
              <a:gd name="T5" fmla="*/ 0 60000 65536"/>
              <a:gd name="T6" fmla="*/ 0 w 8"/>
              <a:gd name="T7" fmla="*/ 0 h 1768"/>
              <a:gd name="T8" fmla="*/ 8 w 8"/>
              <a:gd name="T9" fmla="*/ 1768 h 17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1768">
                <a:moveTo>
                  <a:pt x="0" y="1768"/>
                </a:moveTo>
                <a:lnTo>
                  <a:pt x="8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2353" name="Freeform 65"/>
          <p:cNvSpPr>
            <a:spLocks/>
          </p:cNvSpPr>
          <p:nvPr/>
        </p:nvSpPr>
        <p:spPr bwMode="auto">
          <a:xfrm>
            <a:off x="1168400" y="5232400"/>
            <a:ext cx="863600" cy="812800"/>
          </a:xfrm>
          <a:custGeom>
            <a:avLst/>
            <a:gdLst>
              <a:gd name="T0" fmla="*/ 0 w 544"/>
              <a:gd name="T1" fmla="*/ 812800 h 512"/>
              <a:gd name="T2" fmla="*/ 863600 w 544"/>
              <a:gd name="T3" fmla="*/ 0 h 512"/>
              <a:gd name="T4" fmla="*/ 0 60000 65536"/>
              <a:gd name="T5" fmla="*/ 0 60000 65536"/>
              <a:gd name="T6" fmla="*/ 0 w 544"/>
              <a:gd name="T7" fmla="*/ 0 h 512"/>
              <a:gd name="T8" fmla="*/ 544 w 544"/>
              <a:gd name="T9" fmla="*/ 512 h 5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4" h="512">
                <a:moveTo>
                  <a:pt x="0" y="512"/>
                </a:moveTo>
                <a:lnTo>
                  <a:pt x="544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2354" name="Text Box 66"/>
          <p:cNvSpPr txBox="1">
            <a:spLocks noChangeArrowheads="1"/>
          </p:cNvSpPr>
          <p:nvPr/>
        </p:nvSpPr>
        <p:spPr bwMode="auto">
          <a:xfrm>
            <a:off x="457200" y="152400"/>
            <a:ext cx="85344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</a:t>
            </a:r>
            <a:r>
              <a:rPr 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№35</a:t>
            </a: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>
                <a:solidFill>
                  <a:schemeClr val="tx2"/>
                </a:solidFill>
              </a:rPr>
              <a:t>   Дан параллелепипед АВС</a:t>
            </a:r>
            <a:r>
              <a:rPr lang="en-US" sz="2400">
                <a:solidFill>
                  <a:schemeClr val="tx2"/>
                </a:solidFill>
              </a:rPr>
              <a:t>A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C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 Назовите вектор, начало и конец которого являются вершинами параллелепипеда, равный сумме векторов:</a:t>
            </a:r>
          </a:p>
        </p:txBody>
      </p:sp>
      <p:sp>
        <p:nvSpPr>
          <p:cNvPr id="23570" name="Text Box 68"/>
          <p:cNvSpPr txBox="1">
            <a:spLocks noChangeArrowheads="1"/>
          </p:cNvSpPr>
          <p:nvPr/>
        </p:nvSpPr>
        <p:spPr bwMode="auto">
          <a:xfrm>
            <a:off x="5562600" y="15240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 АВ + А</a:t>
            </a:r>
            <a:r>
              <a:rPr lang="en-US" sz="2400"/>
              <a:t>D</a:t>
            </a:r>
            <a:r>
              <a:rPr lang="ru-RU" sz="2400"/>
              <a:t> +</a:t>
            </a:r>
            <a:r>
              <a:rPr lang="en-US" sz="2400"/>
              <a:t> </a:t>
            </a:r>
            <a:r>
              <a:rPr lang="ru-RU" sz="2400"/>
              <a:t>АА</a:t>
            </a:r>
            <a:r>
              <a:rPr lang="ru-RU" sz="2400" baseline="-25000"/>
              <a:t>1</a:t>
            </a:r>
            <a:endParaRPr lang="ru-RU" sz="2400"/>
          </a:p>
        </p:txBody>
      </p:sp>
      <p:sp>
        <p:nvSpPr>
          <p:cNvPr id="23571" name="Line 69"/>
          <p:cNvSpPr>
            <a:spLocks noChangeShapeType="1"/>
          </p:cNvSpPr>
          <p:nvPr/>
        </p:nvSpPr>
        <p:spPr bwMode="auto">
          <a:xfrm>
            <a:off x="5715000" y="15240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72" name="Line 70"/>
          <p:cNvSpPr>
            <a:spLocks noChangeShapeType="1"/>
          </p:cNvSpPr>
          <p:nvPr/>
        </p:nvSpPr>
        <p:spPr bwMode="auto">
          <a:xfrm>
            <a:off x="6477000" y="15240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73" name="Line 71"/>
          <p:cNvSpPr>
            <a:spLocks noChangeShapeType="1"/>
          </p:cNvSpPr>
          <p:nvPr/>
        </p:nvSpPr>
        <p:spPr bwMode="auto">
          <a:xfrm>
            <a:off x="7315200" y="15240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2360" name="Text Box 72"/>
          <p:cNvSpPr txBox="1">
            <a:spLocks noChangeArrowheads="1"/>
          </p:cNvSpPr>
          <p:nvPr/>
        </p:nvSpPr>
        <p:spPr bwMode="auto">
          <a:xfrm>
            <a:off x="533400" y="3048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2361" name="Freeform 73"/>
          <p:cNvSpPr>
            <a:spLocks/>
          </p:cNvSpPr>
          <p:nvPr/>
        </p:nvSpPr>
        <p:spPr bwMode="auto">
          <a:xfrm>
            <a:off x="1130300" y="6083300"/>
            <a:ext cx="2336800" cy="1588"/>
          </a:xfrm>
          <a:custGeom>
            <a:avLst/>
            <a:gdLst>
              <a:gd name="T0" fmla="*/ 0 w 1472"/>
              <a:gd name="T1" fmla="*/ 0 h 1"/>
              <a:gd name="T2" fmla="*/ 2336800 w 1472"/>
              <a:gd name="T3" fmla="*/ 0 h 1"/>
              <a:gd name="T4" fmla="*/ 0 60000 65536"/>
              <a:gd name="T5" fmla="*/ 0 60000 65536"/>
              <a:gd name="T6" fmla="*/ 0 w 1472"/>
              <a:gd name="T7" fmla="*/ 0 h 1"/>
              <a:gd name="T8" fmla="*/ 1472 w 147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">
                <a:moveTo>
                  <a:pt x="0" y="0"/>
                </a:moveTo>
                <a:lnTo>
                  <a:pt x="1472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7620000" y="1524000"/>
            <a:ext cx="1143000" cy="457200"/>
            <a:chOff x="3120" y="1872"/>
            <a:chExt cx="720" cy="288"/>
          </a:xfrm>
        </p:grpSpPr>
        <p:sp>
          <p:nvSpPr>
            <p:cNvPr id="23577" name="Text Box 74"/>
            <p:cNvSpPr txBox="1">
              <a:spLocks noChangeArrowheads="1"/>
            </p:cNvSpPr>
            <p:nvPr/>
          </p:nvSpPr>
          <p:spPr bwMode="auto">
            <a:xfrm>
              <a:off x="3120" y="1872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</a:t>
              </a:r>
              <a:r>
                <a:rPr lang="en-US" sz="2400"/>
                <a:t>= AC</a:t>
              </a:r>
              <a:r>
                <a:rPr lang="en-US" sz="2400" baseline="-25000"/>
                <a:t>1</a:t>
              </a:r>
              <a:endParaRPr lang="ru-RU" sz="2400"/>
            </a:p>
          </p:txBody>
        </p:sp>
        <p:sp>
          <p:nvSpPr>
            <p:cNvPr id="23578" name="Line 75"/>
            <p:cNvSpPr>
              <a:spLocks noChangeShapeType="1"/>
            </p:cNvSpPr>
            <p:nvPr/>
          </p:nvSpPr>
          <p:spPr bwMode="auto">
            <a:xfrm>
              <a:off x="3408" y="187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" name="Номер слайда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5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5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5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5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2307" grpId="0" animBg="1"/>
      <p:bldP spid="652332" grpId="0" animBg="1"/>
      <p:bldP spid="652353" grpId="0" animBg="1"/>
      <p:bldP spid="65236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Text Box 2"/>
          <p:cNvSpPr txBox="1">
            <a:spLocks noChangeArrowheads="1"/>
          </p:cNvSpPr>
          <p:nvPr/>
        </p:nvSpPr>
        <p:spPr bwMode="auto">
          <a:xfrm>
            <a:off x="3200400" y="6096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654339" name="Text Box 3"/>
          <p:cNvSpPr txBox="1">
            <a:spLocks noChangeArrowheads="1"/>
          </p:cNvSpPr>
          <p:nvPr/>
        </p:nvSpPr>
        <p:spPr bwMode="auto">
          <a:xfrm>
            <a:off x="685800" y="594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4340" name="Text Box 4"/>
          <p:cNvSpPr txBox="1">
            <a:spLocks noChangeArrowheads="1"/>
          </p:cNvSpPr>
          <p:nvPr/>
        </p:nvSpPr>
        <p:spPr bwMode="auto">
          <a:xfrm>
            <a:off x="4191000" y="5105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654341" name="Text Box 5"/>
          <p:cNvSpPr txBox="1">
            <a:spLocks noChangeArrowheads="1"/>
          </p:cNvSpPr>
          <p:nvPr/>
        </p:nvSpPr>
        <p:spPr bwMode="auto">
          <a:xfrm>
            <a:off x="609600" y="29718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2" name="Freeform 7"/>
          <p:cNvSpPr>
            <a:spLocks/>
          </p:cNvSpPr>
          <p:nvPr/>
        </p:nvSpPr>
        <p:spPr bwMode="auto">
          <a:xfrm>
            <a:off x="2020888" y="2438400"/>
            <a:ext cx="3175" cy="2808288"/>
          </a:xfrm>
          <a:custGeom>
            <a:avLst/>
            <a:gdLst>
              <a:gd name="T0" fmla="*/ 0 w 1"/>
              <a:gd name="T1" fmla="*/ 0 h 1440"/>
              <a:gd name="T2" fmla="*/ 0 w 1"/>
              <a:gd name="T3" fmla="*/ 2808288 h 1440"/>
              <a:gd name="T4" fmla="*/ 0 60000 65536"/>
              <a:gd name="T5" fmla="*/ 0 60000 65536"/>
              <a:gd name="T6" fmla="*/ 0 w 1"/>
              <a:gd name="T7" fmla="*/ 0 h 1440"/>
              <a:gd name="T8" fmla="*/ 1 w 1"/>
              <a:gd name="T9" fmla="*/ 1440 h 14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40">
                <a:moveTo>
                  <a:pt x="0" y="0"/>
                </a:moveTo>
                <a:lnTo>
                  <a:pt x="0" y="144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3" name="Freeform 8"/>
          <p:cNvSpPr>
            <a:spLocks/>
          </p:cNvSpPr>
          <p:nvPr/>
        </p:nvSpPr>
        <p:spPr bwMode="auto">
          <a:xfrm>
            <a:off x="2006600" y="5232400"/>
            <a:ext cx="2336800" cy="1588"/>
          </a:xfrm>
          <a:custGeom>
            <a:avLst/>
            <a:gdLst>
              <a:gd name="T0" fmla="*/ 2336800 w 1472"/>
              <a:gd name="T1" fmla="*/ 0 h 1"/>
              <a:gd name="T2" fmla="*/ 0 w 1472"/>
              <a:gd name="T3" fmla="*/ 0 h 1"/>
              <a:gd name="T4" fmla="*/ 0 60000 65536"/>
              <a:gd name="T5" fmla="*/ 0 60000 65536"/>
              <a:gd name="T6" fmla="*/ 0 w 1472"/>
              <a:gd name="T7" fmla="*/ 0 h 1"/>
              <a:gd name="T8" fmla="*/ 1472 w 147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">
                <a:moveTo>
                  <a:pt x="1472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4346" name="Text Box 10"/>
          <p:cNvSpPr txBox="1">
            <a:spLocks noChangeArrowheads="1"/>
          </p:cNvSpPr>
          <p:nvPr/>
        </p:nvSpPr>
        <p:spPr bwMode="auto">
          <a:xfrm>
            <a:off x="4343400" y="213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4347" name="Text Box 11"/>
          <p:cNvSpPr txBox="1">
            <a:spLocks noChangeArrowheads="1"/>
          </p:cNvSpPr>
          <p:nvPr/>
        </p:nvSpPr>
        <p:spPr bwMode="auto">
          <a:xfrm>
            <a:off x="1524000" y="2057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143000" y="4876800"/>
            <a:ext cx="984250" cy="1219200"/>
            <a:chOff x="720" y="3072"/>
            <a:chExt cx="620" cy="768"/>
          </a:xfrm>
        </p:grpSpPr>
        <p:sp>
          <p:nvSpPr>
            <p:cNvPr id="24611" name="Freeform 13"/>
            <p:cNvSpPr>
              <a:spLocks/>
            </p:cNvSpPr>
            <p:nvPr/>
          </p:nvSpPr>
          <p:spPr bwMode="auto">
            <a:xfrm>
              <a:off x="720" y="3280"/>
              <a:ext cx="560" cy="560"/>
            </a:xfrm>
            <a:custGeom>
              <a:avLst/>
              <a:gdLst>
                <a:gd name="T0" fmla="*/ 560 w 560"/>
                <a:gd name="T1" fmla="*/ 0 h 560"/>
                <a:gd name="T2" fmla="*/ 0 w 560"/>
                <a:gd name="T3" fmla="*/ 560 h 560"/>
                <a:gd name="T4" fmla="*/ 0 60000 65536"/>
                <a:gd name="T5" fmla="*/ 0 60000 65536"/>
                <a:gd name="T6" fmla="*/ 0 w 560"/>
                <a:gd name="T7" fmla="*/ 0 h 560"/>
                <a:gd name="T8" fmla="*/ 560 w 560"/>
                <a:gd name="T9" fmla="*/ 560 h 5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0" h="560">
                  <a:moveTo>
                    <a:pt x="560" y="0"/>
                  </a:moveTo>
                  <a:lnTo>
                    <a:pt x="0" y="56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54350" name="Text Box 14"/>
            <p:cNvSpPr txBox="1">
              <a:spLocks noChangeArrowheads="1"/>
            </p:cNvSpPr>
            <p:nvPr/>
          </p:nvSpPr>
          <p:spPr bwMode="auto">
            <a:xfrm>
              <a:off x="960" y="3072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endPara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24603" name="Freeform 17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04" name="Freeform 18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05" name="Freeform 19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06" name="Freeform 20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07" name="Freeform 21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08" name="Freeform 22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09" name="Freeform 23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10" name="Freeform 24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4361" name="Freeform 25"/>
          <p:cNvSpPr>
            <a:spLocks/>
          </p:cNvSpPr>
          <p:nvPr/>
        </p:nvSpPr>
        <p:spPr bwMode="auto">
          <a:xfrm>
            <a:off x="2006600" y="2425700"/>
            <a:ext cx="25400" cy="2794000"/>
          </a:xfrm>
          <a:custGeom>
            <a:avLst/>
            <a:gdLst>
              <a:gd name="T0" fmla="*/ 25400 w 16"/>
              <a:gd name="T1" fmla="*/ 2794000 h 1760"/>
              <a:gd name="T2" fmla="*/ 0 w 16"/>
              <a:gd name="T3" fmla="*/ 0 h 1760"/>
              <a:gd name="T4" fmla="*/ 0 60000 65536"/>
              <a:gd name="T5" fmla="*/ 0 60000 65536"/>
              <a:gd name="T6" fmla="*/ 0 w 16"/>
              <a:gd name="T7" fmla="*/ 0 h 1760"/>
              <a:gd name="T8" fmla="*/ 16 w 16"/>
              <a:gd name="T9" fmla="*/ 1760 h 17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60">
                <a:moveTo>
                  <a:pt x="16" y="1760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4362" name="Freeform 26"/>
          <p:cNvSpPr>
            <a:spLocks/>
          </p:cNvSpPr>
          <p:nvPr/>
        </p:nvSpPr>
        <p:spPr bwMode="auto">
          <a:xfrm>
            <a:off x="1168400" y="5232400"/>
            <a:ext cx="863600" cy="812800"/>
          </a:xfrm>
          <a:custGeom>
            <a:avLst/>
            <a:gdLst>
              <a:gd name="T0" fmla="*/ 0 w 544"/>
              <a:gd name="T1" fmla="*/ 812800 h 512"/>
              <a:gd name="T2" fmla="*/ 863600 w 544"/>
              <a:gd name="T3" fmla="*/ 0 h 512"/>
              <a:gd name="T4" fmla="*/ 0 60000 65536"/>
              <a:gd name="T5" fmla="*/ 0 60000 65536"/>
              <a:gd name="T6" fmla="*/ 0 w 544"/>
              <a:gd name="T7" fmla="*/ 0 h 512"/>
              <a:gd name="T8" fmla="*/ 544 w 544"/>
              <a:gd name="T9" fmla="*/ 512 h 5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4" h="512">
                <a:moveTo>
                  <a:pt x="0" y="512"/>
                </a:moveTo>
                <a:lnTo>
                  <a:pt x="544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4363" name="Text Box 27"/>
          <p:cNvSpPr txBox="1">
            <a:spLocks noChangeArrowheads="1"/>
          </p:cNvSpPr>
          <p:nvPr/>
        </p:nvSpPr>
        <p:spPr bwMode="auto">
          <a:xfrm>
            <a:off x="457200" y="152400"/>
            <a:ext cx="85344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</a:t>
            </a:r>
            <a:r>
              <a:rPr 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№35</a:t>
            </a: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>
                <a:solidFill>
                  <a:schemeClr val="tx2"/>
                </a:solidFill>
              </a:rPr>
              <a:t>   Дан параллелепипед АВС</a:t>
            </a:r>
            <a:r>
              <a:rPr lang="en-US" sz="2400">
                <a:solidFill>
                  <a:schemeClr val="tx2"/>
                </a:solidFill>
              </a:rPr>
              <a:t>A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C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 Назовите вектор, начало и конец которого являются вершинами параллелепипеда, равный сумме векторов:</a:t>
            </a:r>
          </a:p>
        </p:txBody>
      </p:sp>
      <p:sp>
        <p:nvSpPr>
          <p:cNvPr id="24591" name="Text Box 28"/>
          <p:cNvSpPr txBox="1">
            <a:spLocks noChangeArrowheads="1"/>
          </p:cNvSpPr>
          <p:nvPr/>
        </p:nvSpPr>
        <p:spPr bwMode="auto">
          <a:xfrm>
            <a:off x="5638800" y="15240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D</a:t>
            </a:r>
            <a:r>
              <a:rPr lang="ru-RU" sz="2400"/>
              <a:t>А +</a:t>
            </a:r>
            <a:r>
              <a:rPr lang="en-US" sz="2400"/>
              <a:t> DC</a:t>
            </a:r>
            <a:r>
              <a:rPr lang="ru-RU" sz="2400"/>
              <a:t> +</a:t>
            </a:r>
            <a:r>
              <a:rPr lang="en-US" sz="2400"/>
              <a:t> DD</a:t>
            </a:r>
            <a:r>
              <a:rPr lang="ru-RU" sz="2400" baseline="-25000"/>
              <a:t>1</a:t>
            </a:r>
            <a:endParaRPr lang="ru-RU" sz="2400"/>
          </a:p>
        </p:txBody>
      </p:sp>
      <p:sp>
        <p:nvSpPr>
          <p:cNvPr id="24592" name="Line 29"/>
          <p:cNvSpPr>
            <a:spLocks noChangeShapeType="1"/>
          </p:cNvSpPr>
          <p:nvPr/>
        </p:nvSpPr>
        <p:spPr bwMode="auto">
          <a:xfrm>
            <a:off x="5715000" y="15240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4593" name="Line 30"/>
          <p:cNvSpPr>
            <a:spLocks noChangeShapeType="1"/>
          </p:cNvSpPr>
          <p:nvPr/>
        </p:nvSpPr>
        <p:spPr bwMode="auto">
          <a:xfrm>
            <a:off x="6477000" y="15240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4594" name="Line 31"/>
          <p:cNvSpPr>
            <a:spLocks noChangeShapeType="1"/>
          </p:cNvSpPr>
          <p:nvPr/>
        </p:nvSpPr>
        <p:spPr bwMode="auto">
          <a:xfrm>
            <a:off x="7315200" y="15240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4368" name="Text Box 32"/>
          <p:cNvSpPr txBox="1">
            <a:spLocks noChangeArrowheads="1"/>
          </p:cNvSpPr>
          <p:nvPr/>
        </p:nvSpPr>
        <p:spPr bwMode="auto">
          <a:xfrm>
            <a:off x="533400" y="3048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4369" name="Freeform 33"/>
          <p:cNvSpPr>
            <a:spLocks/>
          </p:cNvSpPr>
          <p:nvPr/>
        </p:nvSpPr>
        <p:spPr bwMode="auto">
          <a:xfrm>
            <a:off x="2006600" y="5219700"/>
            <a:ext cx="2336800" cy="25400"/>
          </a:xfrm>
          <a:custGeom>
            <a:avLst/>
            <a:gdLst>
              <a:gd name="T0" fmla="*/ 0 w 1472"/>
              <a:gd name="T1" fmla="*/ 0 h 16"/>
              <a:gd name="T2" fmla="*/ 2336800 w 1472"/>
              <a:gd name="T3" fmla="*/ 25400 h 16"/>
              <a:gd name="T4" fmla="*/ 0 60000 65536"/>
              <a:gd name="T5" fmla="*/ 0 60000 65536"/>
              <a:gd name="T6" fmla="*/ 0 w 1472"/>
              <a:gd name="T7" fmla="*/ 0 h 16"/>
              <a:gd name="T8" fmla="*/ 1472 w 1472"/>
              <a:gd name="T9" fmla="*/ 16 h 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6">
                <a:moveTo>
                  <a:pt x="0" y="0"/>
                </a:moveTo>
                <a:lnTo>
                  <a:pt x="1472" y="16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7696200" y="1524000"/>
            <a:ext cx="1143000" cy="457200"/>
            <a:chOff x="3120" y="1872"/>
            <a:chExt cx="720" cy="288"/>
          </a:xfrm>
        </p:grpSpPr>
        <p:sp>
          <p:nvSpPr>
            <p:cNvPr id="24601" name="Text Box 35"/>
            <p:cNvSpPr txBox="1">
              <a:spLocks noChangeArrowheads="1"/>
            </p:cNvSpPr>
            <p:nvPr/>
          </p:nvSpPr>
          <p:spPr bwMode="auto">
            <a:xfrm>
              <a:off x="3120" y="1872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</a:t>
              </a:r>
              <a:r>
                <a:rPr lang="en-US" sz="2400"/>
                <a:t>= DB</a:t>
              </a:r>
              <a:r>
                <a:rPr lang="en-US" sz="2400" baseline="-25000"/>
                <a:t>1</a:t>
              </a:r>
              <a:endParaRPr lang="ru-RU" sz="2400"/>
            </a:p>
          </p:txBody>
        </p:sp>
        <p:sp>
          <p:nvSpPr>
            <p:cNvPr id="24602" name="Line 36"/>
            <p:cNvSpPr>
              <a:spLocks noChangeShapeType="1"/>
            </p:cNvSpPr>
            <p:nvPr/>
          </p:nvSpPr>
          <p:spPr bwMode="auto">
            <a:xfrm>
              <a:off x="3408" y="187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4351" name="Freeform 15"/>
          <p:cNvSpPr>
            <a:spLocks/>
          </p:cNvSpPr>
          <p:nvPr/>
        </p:nvSpPr>
        <p:spPr bwMode="auto">
          <a:xfrm>
            <a:off x="2044700" y="3289300"/>
            <a:ext cx="1435100" cy="1936750"/>
          </a:xfrm>
          <a:custGeom>
            <a:avLst/>
            <a:gdLst>
              <a:gd name="T0" fmla="*/ 1435100 w 904"/>
              <a:gd name="T1" fmla="*/ 0 h 1220"/>
              <a:gd name="T2" fmla="*/ 0 w 904"/>
              <a:gd name="T3" fmla="*/ 1936750 h 1220"/>
              <a:gd name="T4" fmla="*/ 0 60000 65536"/>
              <a:gd name="T5" fmla="*/ 0 60000 65536"/>
              <a:gd name="T6" fmla="*/ 0 w 904"/>
              <a:gd name="T7" fmla="*/ 0 h 1220"/>
              <a:gd name="T8" fmla="*/ 904 w 904"/>
              <a:gd name="T9" fmla="*/ 1220 h 12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4" h="1220">
                <a:moveTo>
                  <a:pt x="904" y="0"/>
                </a:moveTo>
                <a:lnTo>
                  <a:pt x="0" y="1220"/>
                </a:lnTo>
              </a:path>
            </a:pathLst>
          </a:custGeom>
          <a:noFill/>
          <a:ln w="38100">
            <a:solidFill>
              <a:srgbClr val="3333FF"/>
            </a:solidFill>
            <a:prstDash val="dash"/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24599" name="AutoShape 6"/>
          <p:cNvSpPr>
            <a:spLocks noChangeArrowheads="1"/>
          </p:cNvSpPr>
          <p:nvPr/>
        </p:nvSpPr>
        <p:spPr bwMode="auto">
          <a:xfrm>
            <a:off x="1143000" y="2438400"/>
            <a:ext cx="3200400" cy="3651250"/>
          </a:xfrm>
          <a:prstGeom prst="cube">
            <a:avLst>
              <a:gd name="adj" fmla="val 26963"/>
            </a:avLst>
          </a:prstGeom>
          <a:gradFill rotWithShape="1">
            <a:gsLst>
              <a:gs pos="0">
                <a:schemeClr val="bg1">
                  <a:alpha val="32999"/>
                </a:schemeClr>
              </a:gs>
              <a:gs pos="100000">
                <a:srgbClr val="00FF00">
                  <a:alpha val="21001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54345" name="Text Box 9"/>
          <p:cNvSpPr txBox="1">
            <a:spLocks noChangeArrowheads="1"/>
          </p:cNvSpPr>
          <p:nvPr/>
        </p:nvSpPr>
        <p:spPr bwMode="auto">
          <a:xfrm>
            <a:off x="3200400" y="3200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" name="Номер слайда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5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5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5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5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4361" grpId="0" animBg="1"/>
      <p:bldP spid="654362" grpId="0" animBg="1"/>
      <p:bldP spid="654369" grpId="0" animBg="1"/>
      <p:bldP spid="65435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35"/>
          <p:cNvSpPr>
            <a:spLocks noChangeArrowheads="1"/>
          </p:cNvSpPr>
          <p:nvPr/>
        </p:nvSpPr>
        <p:spPr bwMode="auto">
          <a:xfrm>
            <a:off x="1143000" y="2438400"/>
            <a:ext cx="3200400" cy="3651250"/>
          </a:xfrm>
          <a:prstGeom prst="cube">
            <a:avLst>
              <a:gd name="adj" fmla="val 26963"/>
            </a:avLst>
          </a:prstGeom>
          <a:gradFill rotWithShape="1">
            <a:gsLst>
              <a:gs pos="0">
                <a:schemeClr val="bg1">
                  <a:alpha val="32999"/>
                </a:schemeClr>
              </a:gs>
              <a:gs pos="100000">
                <a:srgbClr val="00FF00">
                  <a:alpha val="21001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56386" name="Text Box 2"/>
          <p:cNvSpPr txBox="1">
            <a:spLocks noChangeArrowheads="1"/>
          </p:cNvSpPr>
          <p:nvPr/>
        </p:nvSpPr>
        <p:spPr bwMode="auto">
          <a:xfrm>
            <a:off x="3200400" y="6096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656387" name="Text Box 3"/>
          <p:cNvSpPr txBox="1">
            <a:spLocks noChangeArrowheads="1"/>
          </p:cNvSpPr>
          <p:nvPr/>
        </p:nvSpPr>
        <p:spPr bwMode="auto">
          <a:xfrm>
            <a:off x="685800" y="594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6388" name="Text Box 4"/>
          <p:cNvSpPr txBox="1">
            <a:spLocks noChangeArrowheads="1"/>
          </p:cNvSpPr>
          <p:nvPr/>
        </p:nvSpPr>
        <p:spPr bwMode="auto">
          <a:xfrm>
            <a:off x="4191000" y="5105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656389" name="Text Box 5"/>
          <p:cNvSpPr txBox="1">
            <a:spLocks noChangeArrowheads="1"/>
          </p:cNvSpPr>
          <p:nvPr/>
        </p:nvSpPr>
        <p:spPr bwMode="auto">
          <a:xfrm>
            <a:off x="609600" y="29718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07" name="Freeform 6"/>
          <p:cNvSpPr>
            <a:spLocks/>
          </p:cNvSpPr>
          <p:nvPr/>
        </p:nvSpPr>
        <p:spPr bwMode="auto">
          <a:xfrm>
            <a:off x="2020888" y="2438400"/>
            <a:ext cx="3175" cy="2808288"/>
          </a:xfrm>
          <a:custGeom>
            <a:avLst/>
            <a:gdLst>
              <a:gd name="T0" fmla="*/ 0 w 1"/>
              <a:gd name="T1" fmla="*/ 0 h 1440"/>
              <a:gd name="T2" fmla="*/ 0 w 1"/>
              <a:gd name="T3" fmla="*/ 2808288 h 1440"/>
              <a:gd name="T4" fmla="*/ 0 60000 65536"/>
              <a:gd name="T5" fmla="*/ 0 60000 65536"/>
              <a:gd name="T6" fmla="*/ 0 w 1"/>
              <a:gd name="T7" fmla="*/ 0 h 1440"/>
              <a:gd name="T8" fmla="*/ 1 w 1"/>
              <a:gd name="T9" fmla="*/ 1440 h 14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40">
                <a:moveTo>
                  <a:pt x="0" y="0"/>
                </a:moveTo>
                <a:lnTo>
                  <a:pt x="0" y="144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8" name="Freeform 7"/>
          <p:cNvSpPr>
            <a:spLocks/>
          </p:cNvSpPr>
          <p:nvPr/>
        </p:nvSpPr>
        <p:spPr bwMode="auto">
          <a:xfrm>
            <a:off x="2006600" y="5232400"/>
            <a:ext cx="2336800" cy="1588"/>
          </a:xfrm>
          <a:custGeom>
            <a:avLst/>
            <a:gdLst>
              <a:gd name="T0" fmla="*/ 2336800 w 1472"/>
              <a:gd name="T1" fmla="*/ 0 h 1"/>
              <a:gd name="T2" fmla="*/ 0 w 1472"/>
              <a:gd name="T3" fmla="*/ 0 h 1"/>
              <a:gd name="T4" fmla="*/ 0 60000 65536"/>
              <a:gd name="T5" fmla="*/ 0 60000 65536"/>
              <a:gd name="T6" fmla="*/ 0 w 1472"/>
              <a:gd name="T7" fmla="*/ 0 h 1"/>
              <a:gd name="T8" fmla="*/ 1472 w 147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">
                <a:moveTo>
                  <a:pt x="1472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6392" name="Text Box 8"/>
          <p:cNvSpPr txBox="1">
            <a:spLocks noChangeArrowheads="1"/>
          </p:cNvSpPr>
          <p:nvPr/>
        </p:nvSpPr>
        <p:spPr bwMode="auto">
          <a:xfrm>
            <a:off x="4343400" y="213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6393" name="Text Box 9"/>
          <p:cNvSpPr txBox="1">
            <a:spLocks noChangeArrowheads="1"/>
          </p:cNvSpPr>
          <p:nvPr/>
        </p:nvSpPr>
        <p:spPr bwMode="auto">
          <a:xfrm>
            <a:off x="1524000" y="2057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143000" y="4876800"/>
            <a:ext cx="984250" cy="1219200"/>
            <a:chOff x="720" y="3072"/>
            <a:chExt cx="620" cy="768"/>
          </a:xfrm>
        </p:grpSpPr>
        <p:sp>
          <p:nvSpPr>
            <p:cNvPr id="25647" name="Freeform 11"/>
            <p:cNvSpPr>
              <a:spLocks/>
            </p:cNvSpPr>
            <p:nvPr/>
          </p:nvSpPr>
          <p:spPr bwMode="auto">
            <a:xfrm>
              <a:off x="720" y="3280"/>
              <a:ext cx="560" cy="560"/>
            </a:xfrm>
            <a:custGeom>
              <a:avLst/>
              <a:gdLst>
                <a:gd name="T0" fmla="*/ 560 w 560"/>
                <a:gd name="T1" fmla="*/ 0 h 560"/>
                <a:gd name="T2" fmla="*/ 0 w 560"/>
                <a:gd name="T3" fmla="*/ 560 h 560"/>
                <a:gd name="T4" fmla="*/ 0 60000 65536"/>
                <a:gd name="T5" fmla="*/ 0 60000 65536"/>
                <a:gd name="T6" fmla="*/ 0 w 560"/>
                <a:gd name="T7" fmla="*/ 0 h 560"/>
                <a:gd name="T8" fmla="*/ 560 w 560"/>
                <a:gd name="T9" fmla="*/ 560 h 5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0" h="560">
                  <a:moveTo>
                    <a:pt x="560" y="0"/>
                  </a:moveTo>
                  <a:lnTo>
                    <a:pt x="0" y="56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56396" name="Text Box 12"/>
            <p:cNvSpPr txBox="1">
              <a:spLocks noChangeArrowheads="1"/>
            </p:cNvSpPr>
            <p:nvPr/>
          </p:nvSpPr>
          <p:spPr bwMode="auto">
            <a:xfrm>
              <a:off x="960" y="3072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endPara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25639" name="Freeform 1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40" name="Freeform 1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41" name="Freeform 1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42" name="Freeform 1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43" name="Freeform 1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44" name="Freeform 1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45" name="Freeform 2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46" name="Freeform 2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6406" name="Freeform 22"/>
          <p:cNvSpPr>
            <a:spLocks/>
          </p:cNvSpPr>
          <p:nvPr/>
        </p:nvSpPr>
        <p:spPr bwMode="auto">
          <a:xfrm>
            <a:off x="3479800" y="3302000"/>
            <a:ext cx="25400" cy="2794000"/>
          </a:xfrm>
          <a:custGeom>
            <a:avLst/>
            <a:gdLst>
              <a:gd name="T0" fmla="*/ 25400 w 16"/>
              <a:gd name="T1" fmla="*/ 2794000 h 1760"/>
              <a:gd name="T2" fmla="*/ 0 w 16"/>
              <a:gd name="T3" fmla="*/ 0 h 1760"/>
              <a:gd name="T4" fmla="*/ 0 60000 65536"/>
              <a:gd name="T5" fmla="*/ 0 60000 65536"/>
              <a:gd name="T6" fmla="*/ 0 w 16"/>
              <a:gd name="T7" fmla="*/ 0 h 1760"/>
              <a:gd name="T8" fmla="*/ 16 w 16"/>
              <a:gd name="T9" fmla="*/ 1760 h 17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60">
                <a:moveTo>
                  <a:pt x="16" y="1760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6407" name="Freeform 23"/>
          <p:cNvSpPr>
            <a:spLocks/>
          </p:cNvSpPr>
          <p:nvPr/>
        </p:nvSpPr>
        <p:spPr bwMode="auto">
          <a:xfrm>
            <a:off x="3479800" y="2463800"/>
            <a:ext cx="863600" cy="812800"/>
          </a:xfrm>
          <a:custGeom>
            <a:avLst/>
            <a:gdLst>
              <a:gd name="T0" fmla="*/ 0 w 544"/>
              <a:gd name="T1" fmla="*/ 812800 h 512"/>
              <a:gd name="T2" fmla="*/ 863600 w 544"/>
              <a:gd name="T3" fmla="*/ 0 h 512"/>
              <a:gd name="T4" fmla="*/ 0 60000 65536"/>
              <a:gd name="T5" fmla="*/ 0 60000 65536"/>
              <a:gd name="T6" fmla="*/ 0 w 544"/>
              <a:gd name="T7" fmla="*/ 0 h 512"/>
              <a:gd name="T8" fmla="*/ 544 w 544"/>
              <a:gd name="T9" fmla="*/ 512 h 5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4" h="512">
                <a:moveTo>
                  <a:pt x="0" y="512"/>
                </a:moveTo>
                <a:lnTo>
                  <a:pt x="544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6408" name="Text Box 24"/>
          <p:cNvSpPr txBox="1">
            <a:spLocks noChangeArrowheads="1"/>
          </p:cNvSpPr>
          <p:nvPr/>
        </p:nvSpPr>
        <p:spPr bwMode="auto">
          <a:xfrm>
            <a:off x="457200" y="152400"/>
            <a:ext cx="85344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</a:t>
            </a:r>
            <a:r>
              <a:rPr 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№35</a:t>
            </a: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>
                <a:solidFill>
                  <a:schemeClr val="tx2"/>
                </a:solidFill>
              </a:rPr>
              <a:t>   Дан параллелепипед АВС</a:t>
            </a:r>
            <a:r>
              <a:rPr lang="en-US" sz="2400">
                <a:solidFill>
                  <a:schemeClr val="tx2"/>
                </a:solidFill>
              </a:rPr>
              <a:t>A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C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 Назовите вектор, начало и конец которого являются вершинами параллелепипеда, равный сумме векторов:</a:t>
            </a:r>
          </a:p>
        </p:txBody>
      </p:sp>
      <p:sp>
        <p:nvSpPr>
          <p:cNvPr id="656413" name="Text Box 29"/>
          <p:cNvSpPr txBox="1">
            <a:spLocks noChangeArrowheads="1"/>
          </p:cNvSpPr>
          <p:nvPr/>
        </p:nvSpPr>
        <p:spPr bwMode="auto">
          <a:xfrm>
            <a:off x="533400" y="3048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6414" name="Freeform 30"/>
          <p:cNvSpPr>
            <a:spLocks/>
          </p:cNvSpPr>
          <p:nvPr/>
        </p:nvSpPr>
        <p:spPr bwMode="auto">
          <a:xfrm>
            <a:off x="1143000" y="3276600"/>
            <a:ext cx="2336800" cy="25400"/>
          </a:xfrm>
          <a:custGeom>
            <a:avLst/>
            <a:gdLst>
              <a:gd name="T0" fmla="*/ 0 w 1472"/>
              <a:gd name="T1" fmla="*/ 0 h 16"/>
              <a:gd name="T2" fmla="*/ 2336800 w 1472"/>
              <a:gd name="T3" fmla="*/ 25400 h 16"/>
              <a:gd name="T4" fmla="*/ 0 60000 65536"/>
              <a:gd name="T5" fmla="*/ 0 60000 65536"/>
              <a:gd name="T6" fmla="*/ 0 w 1472"/>
              <a:gd name="T7" fmla="*/ 0 h 16"/>
              <a:gd name="T8" fmla="*/ 1472 w 1472"/>
              <a:gd name="T9" fmla="*/ 16 h 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6">
                <a:moveTo>
                  <a:pt x="0" y="0"/>
                </a:moveTo>
                <a:lnTo>
                  <a:pt x="1472" y="16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7696200" y="2209800"/>
            <a:ext cx="1143000" cy="457200"/>
            <a:chOff x="3120" y="1872"/>
            <a:chExt cx="720" cy="288"/>
          </a:xfrm>
        </p:grpSpPr>
        <p:sp>
          <p:nvSpPr>
            <p:cNvPr id="25637" name="Text Box 32"/>
            <p:cNvSpPr txBox="1">
              <a:spLocks noChangeArrowheads="1"/>
            </p:cNvSpPr>
            <p:nvPr/>
          </p:nvSpPr>
          <p:spPr bwMode="auto">
            <a:xfrm>
              <a:off x="3120" y="1872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</a:t>
              </a:r>
              <a:r>
                <a:rPr lang="en-US" sz="2400"/>
                <a:t>= DB</a:t>
              </a:r>
              <a:r>
                <a:rPr lang="en-US" sz="2400" baseline="-25000"/>
                <a:t>1</a:t>
              </a:r>
              <a:endParaRPr lang="ru-RU" sz="2400"/>
            </a:p>
          </p:txBody>
        </p:sp>
        <p:sp>
          <p:nvSpPr>
            <p:cNvPr id="25638" name="Line 33"/>
            <p:cNvSpPr>
              <a:spLocks noChangeShapeType="1"/>
            </p:cNvSpPr>
            <p:nvPr/>
          </p:nvSpPr>
          <p:spPr bwMode="auto">
            <a:xfrm>
              <a:off x="3408" y="187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6418" name="Freeform 34"/>
          <p:cNvSpPr>
            <a:spLocks/>
          </p:cNvSpPr>
          <p:nvPr/>
        </p:nvSpPr>
        <p:spPr bwMode="auto">
          <a:xfrm>
            <a:off x="2044700" y="3289300"/>
            <a:ext cx="1435100" cy="1936750"/>
          </a:xfrm>
          <a:custGeom>
            <a:avLst/>
            <a:gdLst>
              <a:gd name="T0" fmla="*/ 1435100 w 904"/>
              <a:gd name="T1" fmla="*/ 0 h 1220"/>
              <a:gd name="T2" fmla="*/ 0 w 904"/>
              <a:gd name="T3" fmla="*/ 1936750 h 1220"/>
              <a:gd name="T4" fmla="*/ 0 60000 65536"/>
              <a:gd name="T5" fmla="*/ 0 60000 65536"/>
              <a:gd name="T6" fmla="*/ 0 w 904"/>
              <a:gd name="T7" fmla="*/ 0 h 1220"/>
              <a:gd name="T8" fmla="*/ 904 w 904"/>
              <a:gd name="T9" fmla="*/ 1220 h 12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4" h="1220">
                <a:moveTo>
                  <a:pt x="904" y="0"/>
                </a:moveTo>
                <a:lnTo>
                  <a:pt x="0" y="1220"/>
                </a:lnTo>
              </a:path>
            </a:pathLst>
          </a:custGeom>
          <a:noFill/>
          <a:ln w="38100">
            <a:solidFill>
              <a:srgbClr val="3333FF"/>
            </a:solidFill>
            <a:prstDash val="dash"/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656420" name="Text Box 36"/>
          <p:cNvSpPr txBox="1">
            <a:spLocks noChangeArrowheads="1"/>
          </p:cNvSpPr>
          <p:nvPr/>
        </p:nvSpPr>
        <p:spPr bwMode="auto">
          <a:xfrm>
            <a:off x="3200400" y="3200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21" name="Text Box 37"/>
          <p:cNvSpPr txBox="1">
            <a:spLocks noChangeArrowheads="1"/>
          </p:cNvSpPr>
          <p:nvPr/>
        </p:nvSpPr>
        <p:spPr bwMode="auto">
          <a:xfrm>
            <a:off x="5029200" y="16764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A</a:t>
            </a:r>
            <a:r>
              <a:rPr lang="en-US" sz="2400" baseline="-25000"/>
              <a:t>1</a:t>
            </a:r>
            <a:r>
              <a:rPr lang="en-US" sz="2400"/>
              <a:t>B</a:t>
            </a:r>
            <a:r>
              <a:rPr lang="en-US" sz="2400" baseline="-25000"/>
              <a:t>1</a:t>
            </a:r>
            <a:r>
              <a:rPr lang="ru-RU" sz="2400"/>
              <a:t> +</a:t>
            </a:r>
            <a:r>
              <a:rPr lang="en-US" sz="2400"/>
              <a:t> C</a:t>
            </a:r>
            <a:r>
              <a:rPr lang="en-US" sz="2400" baseline="-25000"/>
              <a:t>1</a:t>
            </a:r>
            <a:r>
              <a:rPr lang="en-US" sz="2400"/>
              <a:t>B</a:t>
            </a:r>
            <a:r>
              <a:rPr lang="en-US" sz="2400" baseline="-25000"/>
              <a:t>1</a:t>
            </a:r>
            <a:r>
              <a:rPr lang="ru-RU" sz="2400"/>
              <a:t> +</a:t>
            </a:r>
            <a:r>
              <a:rPr lang="en-US" sz="2400"/>
              <a:t> BB</a:t>
            </a:r>
            <a:r>
              <a:rPr lang="ru-RU" sz="2400" baseline="-25000"/>
              <a:t>1</a:t>
            </a:r>
            <a:endParaRPr lang="ru-RU" sz="2400"/>
          </a:p>
        </p:txBody>
      </p:sp>
      <p:sp>
        <p:nvSpPr>
          <p:cNvPr id="25622" name="Line 38"/>
          <p:cNvSpPr>
            <a:spLocks noChangeShapeType="1"/>
          </p:cNvSpPr>
          <p:nvPr/>
        </p:nvSpPr>
        <p:spPr bwMode="auto">
          <a:xfrm>
            <a:off x="5181600" y="16764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5623" name="Line 39"/>
          <p:cNvSpPr>
            <a:spLocks noChangeShapeType="1"/>
          </p:cNvSpPr>
          <p:nvPr/>
        </p:nvSpPr>
        <p:spPr bwMode="auto">
          <a:xfrm>
            <a:off x="6172200" y="16764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5624" name="Line 40"/>
          <p:cNvSpPr>
            <a:spLocks noChangeShapeType="1"/>
          </p:cNvSpPr>
          <p:nvPr/>
        </p:nvSpPr>
        <p:spPr bwMode="auto">
          <a:xfrm>
            <a:off x="7086600" y="16764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6428" name="Freeform 44"/>
          <p:cNvSpPr>
            <a:spLocks/>
          </p:cNvSpPr>
          <p:nvPr/>
        </p:nvSpPr>
        <p:spPr bwMode="auto">
          <a:xfrm>
            <a:off x="1117600" y="3302000"/>
            <a:ext cx="2362200" cy="12700"/>
          </a:xfrm>
          <a:custGeom>
            <a:avLst/>
            <a:gdLst>
              <a:gd name="T0" fmla="*/ 0 w 1488"/>
              <a:gd name="T1" fmla="*/ 12700 h 8"/>
              <a:gd name="T2" fmla="*/ 2362200 w 1488"/>
              <a:gd name="T3" fmla="*/ 0 h 8"/>
              <a:gd name="T4" fmla="*/ 0 60000 65536"/>
              <a:gd name="T5" fmla="*/ 0 60000 65536"/>
              <a:gd name="T6" fmla="*/ 0 w 1488"/>
              <a:gd name="T7" fmla="*/ 0 h 8"/>
              <a:gd name="T8" fmla="*/ 1488 w 148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88" h="8">
                <a:moveTo>
                  <a:pt x="0" y="8"/>
                </a:moveTo>
                <a:lnTo>
                  <a:pt x="1488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6429" name="Freeform 45"/>
          <p:cNvSpPr>
            <a:spLocks/>
          </p:cNvSpPr>
          <p:nvPr/>
        </p:nvSpPr>
        <p:spPr bwMode="auto">
          <a:xfrm>
            <a:off x="3454400" y="2438400"/>
            <a:ext cx="889000" cy="850900"/>
          </a:xfrm>
          <a:custGeom>
            <a:avLst/>
            <a:gdLst>
              <a:gd name="T0" fmla="*/ 0 w 560"/>
              <a:gd name="T1" fmla="*/ 850900 h 536"/>
              <a:gd name="T2" fmla="*/ 889000 w 560"/>
              <a:gd name="T3" fmla="*/ 0 h 536"/>
              <a:gd name="T4" fmla="*/ 0 60000 65536"/>
              <a:gd name="T5" fmla="*/ 0 60000 65536"/>
              <a:gd name="T6" fmla="*/ 0 w 560"/>
              <a:gd name="T7" fmla="*/ 0 h 536"/>
              <a:gd name="T8" fmla="*/ 560 w 560"/>
              <a:gd name="T9" fmla="*/ 536 h 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0" h="536">
                <a:moveTo>
                  <a:pt x="0" y="536"/>
                </a:moveTo>
                <a:lnTo>
                  <a:pt x="56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6430" name="Freeform 46"/>
          <p:cNvSpPr>
            <a:spLocks/>
          </p:cNvSpPr>
          <p:nvPr/>
        </p:nvSpPr>
        <p:spPr bwMode="auto">
          <a:xfrm>
            <a:off x="3505200" y="3276600"/>
            <a:ext cx="1588" cy="2806700"/>
          </a:xfrm>
          <a:custGeom>
            <a:avLst/>
            <a:gdLst>
              <a:gd name="T0" fmla="*/ 0 w 1"/>
              <a:gd name="T1" fmla="*/ 2806700 h 1768"/>
              <a:gd name="T2" fmla="*/ 0 w 1"/>
              <a:gd name="T3" fmla="*/ 0 h 1768"/>
              <a:gd name="T4" fmla="*/ 0 60000 65536"/>
              <a:gd name="T5" fmla="*/ 0 60000 65536"/>
              <a:gd name="T6" fmla="*/ 0 w 1"/>
              <a:gd name="T7" fmla="*/ 0 h 1768"/>
              <a:gd name="T8" fmla="*/ 1 w 1"/>
              <a:gd name="T9" fmla="*/ 1768 h 17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768">
                <a:moveTo>
                  <a:pt x="0" y="176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5334000" y="2209800"/>
            <a:ext cx="762000" cy="457200"/>
            <a:chOff x="3408" y="2208"/>
            <a:chExt cx="480" cy="288"/>
          </a:xfrm>
        </p:grpSpPr>
        <p:sp>
          <p:nvSpPr>
            <p:cNvPr id="25635" name="Text Box 47"/>
            <p:cNvSpPr txBox="1">
              <a:spLocks noChangeArrowheads="1"/>
            </p:cNvSpPr>
            <p:nvPr/>
          </p:nvSpPr>
          <p:spPr bwMode="auto">
            <a:xfrm>
              <a:off x="3408" y="220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DC</a:t>
              </a:r>
              <a:endParaRPr lang="ru-RU" sz="2400"/>
            </a:p>
          </p:txBody>
        </p:sp>
        <p:sp>
          <p:nvSpPr>
            <p:cNvPr id="25636" name="Line 48"/>
            <p:cNvSpPr>
              <a:spLocks noChangeShapeType="1"/>
            </p:cNvSpPr>
            <p:nvPr/>
          </p:nvSpPr>
          <p:spPr bwMode="auto">
            <a:xfrm>
              <a:off x="3504" y="2208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6781800" y="2209800"/>
            <a:ext cx="1066800" cy="457200"/>
            <a:chOff x="3504" y="2784"/>
            <a:chExt cx="672" cy="288"/>
          </a:xfrm>
        </p:grpSpPr>
        <p:sp>
          <p:nvSpPr>
            <p:cNvPr id="25633" name="Line 27"/>
            <p:cNvSpPr>
              <a:spLocks noChangeShapeType="1"/>
            </p:cNvSpPr>
            <p:nvPr/>
          </p:nvSpPr>
          <p:spPr bwMode="auto">
            <a:xfrm>
              <a:off x="3792" y="2784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34" name="Text Box 50"/>
            <p:cNvSpPr txBox="1">
              <a:spLocks noChangeArrowheads="1"/>
            </p:cNvSpPr>
            <p:nvPr/>
          </p:nvSpPr>
          <p:spPr bwMode="auto">
            <a:xfrm>
              <a:off x="3504" y="2784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+</a:t>
              </a:r>
              <a:r>
                <a:rPr lang="en-US" sz="2400"/>
                <a:t> DD</a:t>
              </a:r>
              <a:r>
                <a:rPr lang="en-US" sz="2400" baseline="-25000"/>
                <a:t>1</a:t>
              </a:r>
              <a:endParaRPr lang="ru-RU" sz="2400"/>
            </a:p>
          </p:txBody>
        </p:sp>
      </p:grp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943600" y="2209800"/>
            <a:ext cx="1066800" cy="457200"/>
            <a:chOff x="3552" y="3408"/>
            <a:chExt cx="672" cy="288"/>
          </a:xfrm>
        </p:grpSpPr>
        <p:sp>
          <p:nvSpPr>
            <p:cNvPr id="25631" name="Line 28"/>
            <p:cNvSpPr>
              <a:spLocks noChangeShapeType="1"/>
            </p:cNvSpPr>
            <p:nvPr/>
          </p:nvSpPr>
          <p:spPr bwMode="auto">
            <a:xfrm>
              <a:off x="3792" y="3408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32" name="Text Box 52"/>
            <p:cNvSpPr txBox="1">
              <a:spLocks noChangeArrowheads="1"/>
            </p:cNvSpPr>
            <p:nvPr/>
          </p:nvSpPr>
          <p:spPr bwMode="auto">
            <a:xfrm>
              <a:off x="3552" y="3408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+</a:t>
              </a:r>
              <a:r>
                <a:rPr lang="en-US" sz="2400"/>
                <a:t> DA</a:t>
              </a:r>
              <a:endParaRPr lang="ru-RU" sz="2400"/>
            </a:p>
          </p:txBody>
        </p:sp>
      </p:grpSp>
      <p:sp>
        <p:nvSpPr>
          <p:cNvPr id="49" name="Номер слайда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6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56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56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5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C 0.00086 0.01481 0.00052 0.02986 0.00277 0.04444 C 0.0033 0.04791 0.00694 0.04884 0.00833 0.05185 C 0.01614 0.06736 0.01527 0.07222 0.025 0.08518 C 0.02899 0.10092 0.02673 0.10208 0.03889 0.10741 C 0.04514 0.12014 0.05225 0.12824 0.06111 0.13703 C 0.06753 0.14352 0.06666 0.13703 0.06666 0.14444 L 0.09722 0.28518 " pathEditMode="relative" rAng="0" ptsTypes="ffffffAA">
                                      <p:cBhvr>
                                        <p:cTn id="22" dur="1000" fill="hold"/>
                                        <p:tgtEl>
                                          <p:spTgt spid="656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" y="1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5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-0.25278 0.40741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6564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5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85185E-6 L -0.16111 -0.12593 " pathEditMode="relative" ptsTypes="AA">
                                      <p:cBhvr>
                                        <p:cTn id="44" dur="1000" fill="hold"/>
                                        <p:tgtEl>
                                          <p:spTgt spid="6564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5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6406" grpId="0" animBg="1"/>
      <p:bldP spid="656406" grpId="1" animBg="1"/>
      <p:bldP spid="656407" grpId="0" animBg="1"/>
      <p:bldP spid="656407" grpId="1" animBg="1"/>
      <p:bldP spid="656414" grpId="0" animBg="1"/>
      <p:bldP spid="656414" grpId="1" animBg="1"/>
      <p:bldP spid="656418" grpId="0" animBg="1"/>
      <p:bldP spid="656428" grpId="0" animBg="1"/>
      <p:bldP spid="656429" grpId="0" animBg="1"/>
      <p:bldP spid="65643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463" name="Freeform 31"/>
          <p:cNvSpPr>
            <a:spLocks/>
          </p:cNvSpPr>
          <p:nvPr/>
        </p:nvSpPr>
        <p:spPr bwMode="auto">
          <a:xfrm>
            <a:off x="1168400" y="3314700"/>
            <a:ext cx="3200400" cy="1930400"/>
          </a:xfrm>
          <a:custGeom>
            <a:avLst/>
            <a:gdLst>
              <a:gd name="T0" fmla="*/ 3200400 w 2016"/>
              <a:gd name="T1" fmla="*/ 1930400 h 1216"/>
              <a:gd name="T2" fmla="*/ 0 w 2016"/>
              <a:gd name="T3" fmla="*/ 0 h 1216"/>
              <a:gd name="T4" fmla="*/ 0 60000 65536"/>
              <a:gd name="T5" fmla="*/ 0 60000 65536"/>
              <a:gd name="T6" fmla="*/ 0 w 2016"/>
              <a:gd name="T7" fmla="*/ 0 h 1216"/>
              <a:gd name="T8" fmla="*/ 2016 w 2016"/>
              <a:gd name="T9" fmla="*/ 1216 h 12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16" h="1216">
                <a:moveTo>
                  <a:pt x="2016" y="1216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3333FF"/>
            </a:solidFill>
            <a:prstDash val="dash"/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26627" name="AutoShape 2"/>
          <p:cNvSpPr>
            <a:spLocks noChangeArrowheads="1"/>
          </p:cNvSpPr>
          <p:nvPr/>
        </p:nvSpPr>
        <p:spPr bwMode="auto">
          <a:xfrm>
            <a:off x="1143000" y="2438400"/>
            <a:ext cx="3200400" cy="3651250"/>
          </a:xfrm>
          <a:prstGeom prst="cube">
            <a:avLst>
              <a:gd name="adj" fmla="val 26963"/>
            </a:avLst>
          </a:prstGeom>
          <a:gradFill rotWithShape="1">
            <a:gsLst>
              <a:gs pos="0">
                <a:schemeClr val="bg1">
                  <a:alpha val="32999"/>
                </a:schemeClr>
              </a:gs>
              <a:gs pos="100000">
                <a:srgbClr val="00FF00">
                  <a:alpha val="21001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58435" name="Text Box 3"/>
          <p:cNvSpPr txBox="1">
            <a:spLocks noChangeArrowheads="1"/>
          </p:cNvSpPr>
          <p:nvPr/>
        </p:nvSpPr>
        <p:spPr bwMode="auto">
          <a:xfrm>
            <a:off x="3200400" y="6096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658436" name="Text Box 4"/>
          <p:cNvSpPr txBox="1">
            <a:spLocks noChangeArrowheads="1"/>
          </p:cNvSpPr>
          <p:nvPr/>
        </p:nvSpPr>
        <p:spPr bwMode="auto">
          <a:xfrm>
            <a:off x="685800" y="594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8437" name="Text Box 5"/>
          <p:cNvSpPr txBox="1">
            <a:spLocks noChangeArrowheads="1"/>
          </p:cNvSpPr>
          <p:nvPr/>
        </p:nvSpPr>
        <p:spPr bwMode="auto">
          <a:xfrm>
            <a:off x="4191000" y="5105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658438" name="Text Box 6"/>
          <p:cNvSpPr txBox="1">
            <a:spLocks noChangeArrowheads="1"/>
          </p:cNvSpPr>
          <p:nvPr/>
        </p:nvSpPr>
        <p:spPr bwMode="auto">
          <a:xfrm>
            <a:off x="609600" y="29718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32" name="Freeform 7"/>
          <p:cNvSpPr>
            <a:spLocks/>
          </p:cNvSpPr>
          <p:nvPr/>
        </p:nvSpPr>
        <p:spPr bwMode="auto">
          <a:xfrm>
            <a:off x="2020888" y="2438400"/>
            <a:ext cx="3175" cy="2808288"/>
          </a:xfrm>
          <a:custGeom>
            <a:avLst/>
            <a:gdLst>
              <a:gd name="T0" fmla="*/ 0 w 1"/>
              <a:gd name="T1" fmla="*/ 0 h 1440"/>
              <a:gd name="T2" fmla="*/ 0 w 1"/>
              <a:gd name="T3" fmla="*/ 2808288 h 1440"/>
              <a:gd name="T4" fmla="*/ 0 60000 65536"/>
              <a:gd name="T5" fmla="*/ 0 60000 65536"/>
              <a:gd name="T6" fmla="*/ 0 w 1"/>
              <a:gd name="T7" fmla="*/ 0 h 1440"/>
              <a:gd name="T8" fmla="*/ 1 w 1"/>
              <a:gd name="T9" fmla="*/ 1440 h 14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40">
                <a:moveTo>
                  <a:pt x="0" y="0"/>
                </a:moveTo>
                <a:lnTo>
                  <a:pt x="0" y="144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3" name="Freeform 8"/>
          <p:cNvSpPr>
            <a:spLocks/>
          </p:cNvSpPr>
          <p:nvPr/>
        </p:nvSpPr>
        <p:spPr bwMode="auto">
          <a:xfrm>
            <a:off x="2006600" y="5232400"/>
            <a:ext cx="2336800" cy="1588"/>
          </a:xfrm>
          <a:custGeom>
            <a:avLst/>
            <a:gdLst>
              <a:gd name="T0" fmla="*/ 2336800 w 1472"/>
              <a:gd name="T1" fmla="*/ 0 h 1"/>
              <a:gd name="T2" fmla="*/ 0 w 1472"/>
              <a:gd name="T3" fmla="*/ 0 h 1"/>
              <a:gd name="T4" fmla="*/ 0 60000 65536"/>
              <a:gd name="T5" fmla="*/ 0 60000 65536"/>
              <a:gd name="T6" fmla="*/ 0 w 1472"/>
              <a:gd name="T7" fmla="*/ 0 h 1"/>
              <a:gd name="T8" fmla="*/ 1472 w 147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">
                <a:moveTo>
                  <a:pt x="1472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8441" name="Text Box 9"/>
          <p:cNvSpPr txBox="1">
            <a:spLocks noChangeArrowheads="1"/>
          </p:cNvSpPr>
          <p:nvPr/>
        </p:nvSpPr>
        <p:spPr bwMode="auto">
          <a:xfrm>
            <a:off x="4343400" y="213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8442" name="Text Box 10"/>
          <p:cNvSpPr txBox="1">
            <a:spLocks noChangeArrowheads="1"/>
          </p:cNvSpPr>
          <p:nvPr/>
        </p:nvSpPr>
        <p:spPr bwMode="auto">
          <a:xfrm>
            <a:off x="1524000" y="2057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143000" y="4876800"/>
            <a:ext cx="984250" cy="1219200"/>
            <a:chOff x="720" y="3072"/>
            <a:chExt cx="620" cy="768"/>
          </a:xfrm>
        </p:grpSpPr>
        <p:sp>
          <p:nvSpPr>
            <p:cNvPr id="26668" name="Freeform 12"/>
            <p:cNvSpPr>
              <a:spLocks/>
            </p:cNvSpPr>
            <p:nvPr/>
          </p:nvSpPr>
          <p:spPr bwMode="auto">
            <a:xfrm>
              <a:off x="720" y="3280"/>
              <a:ext cx="560" cy="560"/>
            </a:xfrm>
            <a:custGeom>
              <a:avLst/>
              <a:gdLst>
                <a:gd name="T0" fmla="*/ 560 w 560"/>
                <a:gd name="T1" fmla="*/ 0 h 560"/>
                <a:gd name="T2" fmla="*/ 0 w 560"/>
                <a:gd name="T3" fmla="*/ 560 h 560"/>
                <a:gd name="T4" fmla="*/ 0 60000 65536"/>
                <a:gd name="T5" fmla="*/ 0 60000 65536"/>
                <a:gd name="T6" fmla="*/ 0 w 560"/>
                <a:gd name="T7" fmla="*/ 0 h 560"/>
                <a:gd name="T8" fmla="*/ 560 w 560"/>
                <a:gd name="T9" fmla="*/ 560 h 5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0" h="560">
                  <a:moveTo>
                    <a:pt x="560" y="0"/>
                  </a:moveTo>
                  <a:lnTo>
                    <a:pt x="0" y="56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58445" name="Text Box 13"/>
            <p:cNvSpPr txBox="1">
              <a:spLocks noChangeArrowheads="1"/>
            </p:cNvSpPr>
            <p:nvPr/>
          </p:nvSpPr>
          <p:spPr bwMode="auto">
            <a:xfrm>
              <a:off x="960" y="3072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endPara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26660" name="Freeform 1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61" name="Freeform 1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62" name="Freeform 1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63" name="Freeform 1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64" name="Freeform 1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65" name="Freeform 2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66" name="Freeform 2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67" name="Freeform 2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8457" name="Text Box 25"/>
          <p:cNvSpPr txBox="1">
            <a:spLocks noChangeArrowheads="1"/>
          </p:cNvSpPr>
          <p:nvPr/>
        </p:nvSpPr>
        <p:spPr bwMode="auto">
          <a:xfrm>
            <a:off x="457200" y="152400"/>
            <a:ext cx="85344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</a:t>
            </a:r>
            <a:r>
              <a:rPr 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№35</a:t>
            </a: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>
                <a:solidFill>
                  <a:schemeClr val="tx2"/>
                </a:solidFill>
              </a:rPr>
              <a:t>   Дан параллелепипед АВС</a:t>
            </a:r>
            <a:r>
              <a:rPr lang="en-US" sz="2400">
                <a:solidFill>
                  <a:schemeClr val="tx2"/>
                </a:solidFill>
              </a:rPr>
              <a:t>A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C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 Назовите вектор, начало и конец которого являются вершинами параллелепипеда, равный сумме векторов:</a:t>
            </a:r>
          </a:p>
        </p:txBody>
      </p:sp>
      <p:sp>
        <p:nvSpPr>
          <p:cNvPr id="658458" name="Text Box 26"/>
          <p:cNvSpPr txBox="1">
            <a:spLocks noChangeArrowheads="1"/>
          </p:cNvSpPr>
          <p:nvPr/>
        </p:nvSpPr>
        <p:spPr bwMode="auto">
          <a:xfrm>
            <a:off x="533400" y="3048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7696200" y="2209800"/>
            <a:ext cx="1143000" cy="457200"/>
            <a:chOff x="3120" y="1872"/>
            <a:chExt cx="720" cy="288"/>
          </a:xfrm>
        </p:grpSpPr>
        <p:sp>
          <p:nvSpPr>
            <p:cNvPr id="26658" name="Text Box 29"/>
            <p:cNvSpPr txBox="1">
              <a:spLocks noChangeArrowheads="1"/>
            </p:cNvSpPr>
            <p:nvPr/>
          </p:nvSpPr>
          <p:spPr bwMode="auto">
            <a:xfrm>
              <a:off x="3120" y="1872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</a:t>
              </a:r>
              <a:r>
                <a:rPr lang="en-US" sz="2400"/>
                <a:t>= A</a:t>
              </a:r>
              <a:r>
                <a:rPr lang="en-US" sz="2400" baseline="-25000"/>
                <a:t>1</a:t>
              </a:r>
              <a:r>
                <a:rPr lang="en-US" sz="2400"/>
                <a:t>C</a:t>
              </a:r>
              <a:endParaRPr lang="ru-RU" sz="2400"/>
            </a:p>
          </p:txBody>
        </p:sp>
        <p:sp>
          <p:nvSpPr>
            <p:cNvPr id="26659" name="Line 30"/>
            <p:cNvSpPr>
              <a:spLocks noChangeShapeType="1"/>
            </p:cNvSpPr>
            <p:nvPr/>
          </p:nvSpPr>
          <p:spPr bwMode="auto">
            <a:xfrm>
              <a:off x="3408" y="187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8464" name="Text Box 32"/>
          <p:cNvSpPr txBox="1">
            <a:spLocks noChangeArrowheads="1"/>
          </p:cNvSpPr>
          <p:nvPr/>
        </p:nvSpPr>
        <p:spPr bwMode="auto">
          <a:xfrm>
            <a:off x="3200400" y="3200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5029200" y="1676400"/>
            <a:ext cx="2743200" cy="457200"/>
            <a:chOff x="3168" y="1056"/>
            <a:chExt cx="1728" cy="288"/>
          </a:xfrm>
        </p:grpSpPr>
        <p:sp>
          <p:nvSpPr>
            <p:cNvPr id="26656" name="Text Box 33"/>
            <p:cNvSpPr txBox="1">
              <a:spLocks noChangeArrowheads="1"/>
            </p:cNvSpPr>
            <p:nvPr/>
          </p:nvSpPr>
          <p:spPr bwMode="auto">
            <a:xfrm>
              <a:off x="3168" y="1056"/>
              <a:ext cx="17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A</a:t>
              </a:r>
              <a:r>
                <a:rPr lang="en-US" sz="2400" baseline="-25000"/>
                <a:t>1</a:t>
              </a:r>
              <a:r>
                <a:rPr lang="en-US" sz="2400"/>
                <a:t>A</a:t>
              </a:r>
              <a:r>
                <a:rPr lang="ru-RU" sz="2400"/>
                <a:t> +</a:t>
              </a:r>
              <a:r>
                <a:rPr lang="en-US" sz="2400"/>
                <a:t>  A</a:t>
              </a:r>
              <a:r>
                <a:rPr lang="en-US" sz="2400" baseline="-25000"/>
                <a:t>1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r>
                <a:rPr lang="ru-RU" sz="2400"/>
                <a:t> +</a:t>
              </a:r>
              <a:r>
                <a:rPr lang="en-US" sz="2400"/>
                <a:t> AB</a:t>
              </a:r>
              <a:endParaRPr lang="ru-RU" sz="2400"/>
            </a:p>
          </p:txBody>
        </p:sp>
        <p:sp>
          <p:nvSpPr>
            <p:cNvPr id="26657" name="Line 34"/>
            <p:cNvSpPr>
              <a:spLocks noChangeShapeType="1"/>
            </p:cNvSpPr>
            <p:nvPr/>
          </p:nvSpPr>
          <p:spPr bwMode="auto">
            <a:xfrm>
              <a:off x="3264" y="105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643" name="Line 35"/>
          <p:cNvSpPr>
            <a:spLocks noChangeShapeType="1"/>
          </p:cNvSpPr>
          <p:nvPr/>
        </p:nvSpPr>
        <p:spPr bwMode="auto">
          <a:xfrm>
            <a:off x="6172200" y="16764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6644" name="Line 36"/>
          <p:cNvSpPr>
            <a:spLocks noChangeShapeType="1"/>
          </p:cNvSpPr>
          <p:nvPr/>
        </p:nvSpPr>
        <p:spPr bwMode="auto">
          <a:xfrm>
            <a:off x="7086600" y="16764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8469" name="Freeform 37"/>
          <p:cNvSpPr>
            <a:spLocks/>
          </p:cNvSpPr>
          <p:nvPr/>
        </p:nvSpPr>
        <p:spPr bwMode="auto">
          <a:xfrm>
            <a:off x="1117600" y="6083300"/>
            <a:ext cx="2387600" cy="12700"/>
          </a:xfrm>
          <a:custGeom>
            <a:avLst/>
            <a:gdLst>
              <a:gd name="T0" fmla="*/ 0 w 1504"/>
              <a:gd name="T1" fmla="*/ 0 h 8"/>
              <a:gd name="T2" fmla="*/ 2387600 w 1504"/>
              <a:gd name="T3" fmla="*/ 12700 h 8"/>
              <a:gd name="T4" fmla="*/ 0 60000 65536"/>
              <a:gd name="T5" fmla="*/ 0 60000 65536"/>
              <a:gd name="T6" fmla="*/ 0 w 1504"/>
              <a:gd name="T7" fmla="*/ 0 h 8"/>
              <a:gd name="T8" fmla="*/ 1504 w 1504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4" h="8">
                <a:moveTo>
                  <a:pt x="0" y="0"/>
                </a:moveTo>
                <a:lnTo>
                  <a:pt x="1504" y="8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8470" name="Freeform 38"/>
          <p:cNvSpPr>
            <a:spLocks/>
          </p:cNvSpPr>
          <p:nvPr/>
        </p:nvSpPr>
        <p:spPr bwMode="auto">
          <a:xfrm flipH="1" flipV="1">
            <a:off x="1143000" y="2438400"/>
            <a:ext cx="889000" cy="850900"/>
          </a:xfrm>
          <a:custGeom>
            <a:avLst/>
            <a:gdLst>
              <a:gd name="T0" fmla="*/ 0 w 560"/>
              <a:gd name="T1" fmla="*/ 850900 h 536"/>
              <a:gd name="T2" fmla="*/ 889000 w 560"/>
              <a:gd name="T3" fmla="*/ 0 h 536"/>
              <a:gd name="T4" fmla="*/ 0 60000 65536"/>
              <a:gd name="T5" fmla="*/ 0 60000 65536"/>
              <a:gd name="T6" fmla="*/ 0 w 560"/>
              <a:gd name="T7" fmla="*/ 0 h 536"/>
              <a:gd name="T8" fmla="*/ 560 w 560"/>
              <a:gd name="T9" fmla="*/ 536 h 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0" h="536">
                <a:moveTo>
                  <a:pt x="0" y="536"/>
                </a:moveTo>
                <a:lnTo>
                  <a:pt x="56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58471" name="Freeform 39"/>
          <p:cNvSpPr>
            <a:spLocks/>
          </p:cNvSpPr>
          <p:nvPr/>
        </p:nvSpPr>
        <p:spPr bwMode="auto">
          <a:xfrm flipV="1">
            <a:off x="1143000" y="3276600"/>
            <a:ext cx="1588" cy="2806700"/>
          </a:xfrm>
          <a:custGeom>
            <a:avLst/>
            <a:gdLst>
              <a:gd name="T0" fmla="*/ 0 w 1"/>
              <a:gd name="T1" fmla="*/ 2806700 h 1768"/>
              <a:gd name="T2" fmla="*/ 0 w 1"/>
              <a:gd name="T3" fmla="*/ 0 h 1768"/>
              <a:gd name="T4" fmla="*/ 0 60000 65536"/>
              <a:gd name="T5" fmla="*/ 0 60000 65536"/>
              <a:gd name="T6" fmla="*/ 0 w 1"/>
              <a:gd name="T7" fmla="*/ 0 h 1768"/>
              <a:gd name="T8" fmla="*/ 1 w 1"/>
              <a:gd name="T9" fmla="*/ 1768 h 17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768">
                <a:moveTo>
                  <a:pt x="0" y="176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6" name="Group 56"/>
          <p:cNvGrpSpPr>
            <a:grpSpLocks/>
          </p:cNvGrpSpPr>
          <p:nvPr/>
        </p:nvGrpSpPr>
        <p:grpSpPr bwMode="auto">
          <a:xfrm>
            <a:off x="6781800" y="2209800"/>
            <a:ext cx="1295400" cy="457200"/>
            <a:chOff x="4272" y="1392"/>
            <a:chExt cx="816" cy="288"/>
          </a:xfrm>
        </p:grpSpPr>
        <p:sp>
          <p:nvSpPr>
            <p:cNvPr id="26654" name="Line 44"/>
            <p:cNvSpPr>
              <a:spLocks noChangeShapeType="1"/>
            </p:cNvSpPr>
            <p:nvPr/>
          </p:nvSpPr>
          <p:spPr bwMode="auto">
            <a:xfrm>
              <a:off x="4512" y="1392"/>
              <a:ext cx="291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55" name="Text Box 45"/>
            <p:cNvSpPr txBox="1">
              <a:spLocks noChangeArrowheads="1"/>
            </p:cNvSpPr>
            <p:nvPr/>
          </p:nvSpPr>
          <p:spPr bwMode="auto">
            <a:xfrm>
              <a:off x="4272" y="1392"/>
              <a:ext cx="8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+</a:t>
              </a:r>
              <a:r>
                <a:rPr lang="en-US" sz="2400"/>
                <a:t> A</a:t>
              </a:r>
              <a:r>
                <a:rPr lang="en-US" sz="2400" baseline="-25000"/>
                <a:t>1</a:t>
              </a:r>
              <a:r>
                <a:rPr lang="en-US" sz="2400"/>
                <a:t>B</a:t>
              </a:r>
              <a:r>
                <a:rPr lang="en-US" sz="2400" baseline="-25000"/>
                <a:t>1</a:t>
              </a:r>
              <a:endParaRPr lang="ru-RU" sz="2400"/>
            </a:p>
          </p:txBody>
        </p:sp>
      </p:grp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5105400" y="2209800"/>
            <a:ext cx="2743200" cy="457200"/>
            <a:chOff x="3264" y="2448"/>
            <a:chExt cx="1728" cy="288"/>
          </a:xfrm>
        </p:grpSpPr>
        <p:sp>
          <p:nvSpPr>
            <p:cNvPr id="26651" name="Text Box 51"/>
            <p:cNvSpPr txBox="1">
              <a:spLocks noChangeArrowheads="1"/>
            </p:cNvSpPr>
            <p:nvPr/>
          </p:nvSpPr>
          <p:spPr bwMode="auto">
            <a:xfrm>
              <a:off x="3264" y="2448"/>
              <a:ext cx="17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A</a:t>
              </a:r>
              <a:r>
                <a:rPr lang="en-US" sz="2400" baseline="-25000"/>
                <a:t>1</a:t>
              </a:r>
              <a:r>
                <a:rPr lang="en-US" sz="2400"/>
                <a:t>A</a:t>
              </a:r>
              <a:r>
                <a:rPr lang="ru-RU" sz="2400"/>
                <a:t> +</a:t>
              </a:r>
              <a:r>
                <a:rPr lang="en-US" sz="2400"/>
                <a:t>  A</a:t>
              </a:r>
              <a:r>
                <a:rPr lang="en-US" sz="2400" baseline="-25000"/>
                <a:t>1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endParaRPr lang="ru-RU" sz="2400"/>
            </a:p>
          </p:txBody>
        </p:sp>
        <p:sp>
          <p:nvSpPr>
            <p:cNvPr id="26652" name="Line 52"/>
            <p:cNvSpPr>
              <a:spLocks noChangeShapeType="1"/>
            </p:cNvSpPr>
            <p:nvPr/>
          </p:nvSpPr>
          <p:spPr bwMode="auto">
            <a:xfrm>
              <a:off x="3360" y="2448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53" name="Line 53"/>
            <p:cNvSpPr>
              <a:spLocks noChangeShapeType="1"/>
            </p:cNvSpPr>
            <p:nvPr/>
          </p:nvSpPr>
          <p:spPr bwMode="auto">
            <a:xfrm>
              <a:off x="3936" y="2448"/>
              <a:ext cx="288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8487" name="Freeform 55"/>
          <p:cNvSpPr>
            <a:spLocks/>
          </p:cNvSpPr>
          <p:nvPr/>
        </p:nvSpPr>
        <p:spPr bwMode="auto">
          <a:xfrm>
            <a:off x="1143000" y="6083300"/>
            <a:ext cx="2387600" cy="12700"/>
          </a:xfrm>
          <a:custGeom>
            <a:avLst/>
            <a:gdLst>
              <a:gd name="T0" fmla="*/ 0 w 1504"/>
              <a:gd name="T1" fmla="*/ 0 h 8"/>
              <a:gd name="T2" fmla="*/ 2387600 w 1504"/>
              <a:gd name="T3" fmla="*/ 12700 h 8"/>
              <a:gd name="T4" fmla="*/ 0 60000 65536"/>
              <a:gd name="T5" fmla="*/ 0 60000 65536"/>
              <a:gd name="T6" fmla="*/ 0 w 1504"/>
              <a:gd name="T7" fmla="*/ 0 h 8"/>
              <a:gd name="T8" fmla="*/ 1504 w 1504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4" h="8">
                <a:moveTo>
                  <a:pt x="0" y="0"/>
                </a:moveTo>
                <a:lnTo>
                  <a:pt x="1504" y="8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6" name="Номер слайда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5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5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5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5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0.00092 L 0.00017 -0.40833 " pathEditMode="relative" ptsTypes="AA">
                                      <p:cBhvr>
                                        <p:cTn id="27" dur="1000" fill="hold"/>
                                        <p:tgtEl>
                                          <p:spTgt spid="6584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5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8463" grpId="0" animBg="1"/>
      <p:bldP spid="658469" grpId="0" animBg="1"/>
      <p:bldP spid="658470" grpId="0" animBg="1"/>
      <p:bldP spid="658471" grpId="0" animBg="1"/>
      <p:bldP spid="658487" grpId="0" animBg="1"/>
      <p:bldP spid="658487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508" name="Freeform 28"/>
          <p:cNvSpPr>
            <a:spLocks/>
          </p:cNvSpPr>
          <p:nvPr/>
        </p:nvSpPr>
        <p:spPr bwMode="auto">
          <a:xfrm>
            <a:off x="2006600" y="2451100"/>
            <a:ext cx="1447800" cy="3606800"/>
          </a:xfrm>
          <a:custGeom>
            <a:avLst/>
            <a:gdLst>
              <a:gd name="T0" fmla="*/ 0 w 912"/>
              <a:gd name="T1" fmla="*/ 0 h 2272"/>
              <a:gd name="T2" fmla="*/ 1447800 w 912"/>
              <a:gd name="T3" fmla="*/ 3606800 h 2272"/>
              <a:gd name="T4" fmla="*/ 0 60000 65536"/>
              <a:gd name="T5" fmla="*/ 0 60000 65536"/>
              <a:gd name="T6" fmla="*/ 0 w 912"/>
              <a:gd name="T7" fmla="*/ 0 h 2272"/>
              <a:gd name="T8" fmla="*/ 912 w 912"/>
              <a:gd name="T9" fmla="*/ 2272 h 22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12" h="2272">
                <a:moveTo>
                  <a:pt x="0" y="0"/>
                </a:moveTo>
                <a:lnTo>
                  <a:pt x="912" y="2272"/>
                </a:lnTo>
              </a:path>
            </a:pathLst>
          </a:custGeom>
          <a:noFill/>
          <a:ln w="38100">
            <a:solidFill>
              <a:srgbClr val="3333FF"/>
            </a:solidFill>
            <a:prstDash val="dash"/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27651" name="AutoShape 2"/>
          <p:cNvSpPr>
            <a:spLocks noChangeArrowheads="1"/>
          </p:cNvSpPr>
          <p:nvPr/>
        </p:nvSpPr>
        <p:spPr bwMode="auto">
          <a:xfrm>
            <a:off x="1143000" y="2438400"/>
            <a:ext cx="3200400" cy="3651250"/>
          </a:xfrm>
          <a:prstGeom prst="cube">
            <a:avLst>
              <a:gd name="adj" fmla="val 26963"/>
            </a:avLst>
          </a:prstGeom>
          <a:gradFill rotWithShape="1">
            <a:gsLst>
              <a:gs pos="0">
                <a:schemeClr val="bg1">
                  <a:alpha val="32999"/>
                </a:schemeClr>
              </a:gs>
              <a:gs pos="100000">
                <a:srgbClr val="00FF00">
                  <a:alpha val="21001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0483" name="Text Box 3"/>
          <p:cNvSpPr txBox="1">
            <a:spLocks noChangeArrowheads="1"/>
          </p:cNvSpPr>
          <p:nvPr/>
        </p:nvSpPr>
        <p:spPr bwMode="auto">
          <a:xfrm>
            <a:off x="3200400" y="6096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660484" name="Text Box 4"/>
          <p:cNvSpPr txBox="1">
            <a:spLocks noChangeArrowheads="1"/>
          </p:cNvSpPr>
          <p:nvPr/>
        </p:nvSpPr>
        <p:spPr bwMode="auto">
          <a:xfrm>
            <a:off x="685800" y="594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60485" name="Text Box 5"/>
          <p:cNvSpPr txBox="1">
            <a:spLocks noChangeArrowheads="1"/>
          </p:cNvSpPr>
          <p:nvPr/>
        </p:nvSpPr>
        <p:spPr bwMode="auto">
          <a:xfrm>
            <a:off x="4191000" y="5105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660486" name="Text Box 6"/>
          <p:cNvSpPr txBox="1">
            <a:spLocks noChangeArrowheads="1"/>
          </p:cNvSpPr>
          <p:nvPr/>
        </p:nvSpPr>
        <p:spPr bwMode="auto">
          <a:xfrm>
            <a:off x="609600" y="29718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7656" name="Freeform 7"/>
          <p:cNvSpPr>
            <a:spLocks/>
          </p:cNvSpPr>
          <p:nvPr/>
        </p:nvSpPr>
        <p:spPr bwMode="auto">
          <a:xfrm>
            <a:off x="2020888" y="2438400"/>
            <a:ext cx="3175" cy="2808288"/>
          </a:xfrm>
          <a:custGeom>
            <a:avLst/>
            <a:gdLst>
              <a:gd name="T0" fmla="*/ 0 w 1"/>
              <a:gd name="T1" fmla="*/ 0 h 1440"/>
              <a:gd name="T2" fmla="*/ 0 w 1"/>
              <a:gd name="T3" fmla="*/ 2808288 h 1440"/>
              <a:gd name="T4" fmla="*/ 0 60000 65536"/>
              <a:gd name="T5" fmla="*/ 0 60000 65536"/>
              <a:gd name="T6" fmla="*/ 0 w 1"/>
              <a:gd name="T7" fmla="*/ 0 h 1440"/>
              <a:gd name="T8" fmla="*/ 1 w 1"/>
              <a:gd name="T9" fmla="*/ 1440 h 14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40">
                <a:moveTo>
                  <a:pt x="0" y="0"/>
                </a:moveTo>
                <a:lnTo>
                  <a:pt x="0" y="144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57" name="Freeform 8"/>
          <p:cNvSpPr>
            <a:spLocks/>
          </p:cNvSpPr>
          <p:nvPr/>
        </p:nvSpPr>
        <p:spPr bwMode="auto">
          <a:xfrm>
            <a:off x="2006600" y="5232400"/>
            <a:ext cx="2336800" cy="1588"/>
          </a:xfrm>
          <a:custGeom>
            <a:avLst/>
            <a:gdLst>
              <a:gd name="T0" fmla="*/ 2336800 w 1472"/>
              <a:gd name="T1" fmla="*/ 0 h 1"/>
              <a:gd name="T2" fmla="*/ 0 w 1472"/>
              <a:gd name="T3" fmla="*/ 0 h 1"/>
              <a:gd name="T4" fmla="*/ 0 60000 65536"/>
              <a:gd name="T5" fmla="*/ 0 60000 65536"/>
              <a:gd name="T6" fmla="*/ 0 w 1472"/>
              <a:gd name="T7" fmla="*/ 0 h 1"/>
              <a:gd name="T8" fmla="*/ 1472 w 147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">
                <a:moveTo>
                  <a:pt x="1472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0489" name="Text Box 9"/>
          <p:cNvSpPr txBox="1">
            <a:spLocks noChangeArrowheads="1"/>
          </p:cNvSpPr>
          <p:nvPr/>
        </p:nvSpPr>
        <p:spPr bwMode="auto">
          <a:xfrm>
            <a:off x="4343400" y="213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60490" name="Text Box 10"/>
          <p:cNvSpPr txBox="1">
            <a:spLocks noChangeArrowheads="1"/>
          </p:cNvSpPr>
          <p:nvPr/>
        </p:nvSpPr>
        <p:spPr bwMode="auto">
          <a:xfrm>
            <a:off x="1524000" y="2057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143000" y="4876800"/>
            <a:ext cx="984250" cy="1219200"/>
            <a:chOff x="720" y="3072"/>
            <a:chExt cx="620" cy="768"/>
          </a:xfrm>
        </p:grpSpPr>
        <p:sp>
          <p:nvSpPr>
            <p:cNvPr id="27692" name="Freeform 12"/>
            <p:cNvSpPr>
              <a:spLocks/>
            </p:cNvSpPr>
            <p:nvPr/>
          </p:nvSpPr>
          <p:spPr bwMode="auto">
            <a:xfrm>
              <a:off x="720" y="3280"/>
              <a:ext cx="560" cy="560"/>
            </a:xfrm>
            <a:custGeom>
              <a:avLst/>
              <a:gdLst>
                <a:gd name="T0" fmla="*/ 560 w 560"/>
                <a:gd name="T1" fmla="*/ 0 h 560"/>
                <a:gd name="T2" fmla="*/ 0 w 560"/>
                <a:gd name="T3" fmla="*/ 560 h 560"/>
                <a:gd name="T4" fmla="*/ 0 60000 65536"/>
                <a:gd name="T5" fmla="*/ 0 60000 65536"/>
                <a:gd name="T6" fmla="*/ 0 w 560"/>
                <a:gd name="T7" fmla="*/ 0 h 560"/>
                <a:gd name="T8" fmla="*/ 560 w 560"/>
                <a:gd name="T9" fmla="*/ 560 h 5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0" h="560">
                  <a:moveTo>
                    <a:pt x="560" y="0"/>
                  </a:moveTo>
                  <a:lnTo>
                    <a:pt x="0" y="56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60493" name="Text Box 13"/>
            <p:cNvSpPr txBox="1">
              <a:spLocks noChangeArrowheads="1"/>
            </p:cNvSpPr>
            <p:nvPr/>
          </p:nvSpPr>
          <p:spPr bwMode="auto">
            <a:xfrm>
              <a:off x="960" y="3072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endPara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27684" name="Freeform 1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5" name="Freeform 1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6" name="Freeform 1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7" name="Freeform 1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8" name="Freeform 1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9" name="Freeform 2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90" name="Freeform 2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91" name="Freeform 2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0503" name="Text Box 23"/>
          <p:cNvSpPr txBox="1">
            <a:spLocks noChangeArrowheads="1"/>
          </p:cNvSpPr>
          <p:nvPr/>
        </p:nvSpPr>
        <p:spPr bwMode="auto">
          <a:xfrm>
            <a:off x="457200" y="152400"/>
            <a:ext cx="85344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</a:t>
            </a:r>
            <a:r>
              <a:rPr 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№35</a:t>
            </a: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400">
                <a:solidFill>
                  <a:schemeClr val="tx2"/>
                </a:solidFill>
              </a:rPr>
              <a:t>   Дан параллелепипед АВС</a:t>
            </a:r>
            <a:r>
              <a:rPr lang="en-US" sz="2400">
                <a:solidFill>
                  <a:schemeClr val="tx2"/>
                </a:solidFill>
              </a:rPr>
              <a:t>A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C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 Назовите вектор, начало и конец которого являются вершинами параллелепипеда, равный сумме векторов:</a:t>
            </a:r>
          </a:p>
        </p:txBody>
      </p:sp>
      <p:sp>
        <p:nvSpPr>
          <p:cNvPr id="660504" name="Text Box 24"/>
          <p:cNvSpPr txBox="1">
            <a:spLocks noChangeArrowheads="1"/>
          </p:cNvSpPr>
          <p:nvPr/>
        </p:nvSpPr>
        <p:spPr bwMode="auto">
          <a:xfrm>
            <a:off x="533400" y="3048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7696200" y="2209800"/>
            <a:ext cx="1143000" cy="457200"/>
            <a:chOff x="3120" y="1872"/>
            <a:chExt cx="720" cy="288"/>
          </a:xfrm>
        </p:grpSpPr>
        <p:sp>
          <p:nvSpPr>
            <p:cNvPr id="27682" name="Text Box 26"/>
            <p:cNvSpPr txBox="1">
              <a:spLocks noChangeArrowheads="1"/>
            </p:cNvSpPr>
            <p:nvPr/>
          </p:nvSpPr>
          <p:spPr bwMode="auto">
            <a:xfrm>
              <a:off x="3120" y="1872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</a:t>
              </a:r>
              <a:r>
                <a:rPr lang="en-US" sz="2400"/>
                <a:t>= BD</a:t>
              </a:r>
              <a:r>
                <a:rPr lang="en-US" sz="2400" baseline="-25000"/>
                <a:t>1</a:t>
              </a:r>
              <a:endParaRPr lang="ru-RU" sz="2400"/>
            </a:p>
          </p:txBody>
        </p:sp>
        <p:sp>
          <p:nvSpPr>
            <p:cNvPr id="27683" name="Line 27"/>
            <p:cNvSpPr>
              <a:spLocks noChangeShapeType="1"/>
            </p:cNvSpPr>
            <p:nvPr/>
          </p:nvSpPr>
          <p:spPr bwMode="auto">
            <a:xfrm>
              <a:off x="3408" y="187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0509" name="Text Box 29"/>
          <p:cNvSpPr txBox="1">
            <a:spLocks noChangeArrowheads="1"/>
          </p:cNvSpPr>
          <p:nvPr/>
        </p:nvSpPr>
        <p:spPr bwMode="auto">
          <a:xfrm>
            <a:off x="3276600" y="3124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5029200" y="1676400"/>
            <a:ext cx="2743200" cy="457200"/>
            <a:chOff x="3168" y="1056"/>
            <a:chExt cx="1728" cy="288"/>
          </a:xfrm>
        </p:grpSpPr>
        <p:sp>
          <p:nvSpPr>
            <p:cNvPr id="27680" name="Text Box 31"/>
            <p:cNvSpPr txBox="1">
              <a:spLocks noChangeArrowheads="1"/>
            </p:cNvSpPr>
            <p:nvPr/>
          </p:nvSpPr>
          <p:spPr bwMode="auto">
            <a:xfrm>
              <a:off x="3168" y="1056"/>
              <a:ext cx="17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B</a:t>
              </a:r>
              <a:r>
                <a:rPr lang="en-US" sz="2400" baseline="-25000"/>
                <a:t>1</a:t>
              </a:r>
              <a:r>
                <a:rPr lang="en-US" sz="2400"/>
                <a:t>A</a:t>
              </a:r>
              <a:r>
                <a:rPr lang="en-US" sz="2400" baseline="-25000"/>
                <a:t>1</a:t>
              </a:r>
              <a:r>
                <a:rPr lang="ru-RU" sz="2400"/>
                <a:t> +</a:t>
              </a:r>
              <a:r>
                <a:rPr lang="en-US" sz="2400"/>
                <a:t>  BB</a:t>
              </a:r>
              <a:r>
                <a:rPr lang="en-US" sz="2400" baseline="-25000"/>
                <a:t>1</a:t>
              </a:r>
              <a:r>
                <a:rPr lang="ru-RU" sz="2400"/>
                <a:t> +</a:t>
              </a:r>
              <a:r>
                <a:rPr lang="en-US" sz="2400"/>
                <a:t> BC</a:t>
              </a:r>
              <a:endParaRPr lang="ru-RU" sz="2400"/>
            </a:p>
          </p:txBody>
        </p:sp>
        <p:sp>
          <p:nvSpPr>
            <p:cNvPr id="27681" name="Line 32"/>
            <p:cNvSpPr>
              <a:spLocks noChangeShapeType="1"/>
            </p:cNvSpPr>
            <p:nvPr/>
          </p:nvSpPr>
          <p:spPr bwMode="auto">
            <a:xfrm>
              <a:off x="3264" y="105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667" name="Line 33"/>
          <p:cNvSpPr>
            <a:spLocks noChangeShapeType="1"/>
          </p:cNvSpPr>
          <p:nvPr/>
        </p:nvSpPr>
        <p:spPr bwMode="auto">
          <a:xfrm>
            <a:off x="6172200" y="16764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7668" name="Line 34"/>
          <p:cNvSpPr>
            <a:spLocks noChangeShapeType="1"/>
          </p:cNvSpPr>
          <p:nvPr/>
        </p:nvSpPr>
        <p:spPr bwMode="auto">
          <a:xfrm>
            <a:off x="7086600" y="16764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60515" name="Freeform 35"/>
          <p:cNvSpPr>
            <a:spLocks/>
          </p:cNvSpPr>
          <p:nvPr/>
        </p:nvSpPr>
        <p:spPr bwMode="auto">
          <a:xfrm>
            <a:off x="1117600" y="3289300"/>
            <a:ext cx="2362200" cy="1588"/>
          </a:xfrm>
          <a:custGeom>
            <a:avLst/>
            <a:gdLst>
              <a:gd name="T0" fmla="*/ 2362200 w 1488"/>
              <a:gd name="T1" fmla="*/ 0 h 1"/>
              <a:gd name="T2" fmla="*/ 0 w 1488"/>
              <a:gd name="T3" fmla="*/ 0 h 1"/>
              <a:gd name="T4" fmla="*/ 0 60000 65536"/>
              <a:gd name="T5" fmla="*/ 0 60000 65536"/>
              <a:gd name="T6" fmla="*/ 0 w 1488"/>
              <a:gd name="T7" fmla="*/ 0 h 1"/>
              <a:gd name="T8" fmla="*/ 1488 w 148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88" h="1">
                <a:moveTo>
                  <a:pt x="1488" y="0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60516" name="Freeform 36"/>
          <p:cNvSpPr>
            <a:spLocks/>
          </p:cNvSpPr>
          <p:nvPr/>
        </p:nvSpPr>
        <p:spPr bwMode="auto">
          <a:xfrm>
            <a:off x="3479800" y="5245100"/>
            <a:ext cx="863600" cy="838200"/>
          </a:xfrm>
          <a:custGeom>
            <a:avLst/>
            <a:gdLst>
              <a:gd name="T0" fmla="*/ 863600 w 544"/>
              <a:gd name="T1" fmla="*/ 0 h 528"/>
              <a:gd name="T2" fmla="*/ 0 w 544"/>
              <a:gd name="T3" fmla="*/ 838200 h 528"/>
              <a:gd name="T4" fmla="*/ 0 60000 65536"/>
              <a:gd name="T5" fmla="*/ 0 60000 65536"/>
              <a:gd name="T6" fmla="*/ 0 w 544"/>
              <a:gd name="T7" fmla="*/ 0 h 528"/>
              <a:gd name="T8" fmla="*/ 544 w 544"/>
              <a:gd name="T9" fmla="*/ 528 h 5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4" h="528">
                <a:moveTo>
                  <a:pt x="544" y="0"/>
                </a:moveTo>
                <a:lnTo>
                  <a:pt x="0" y="528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60517" name="Freeform 37"/>
          <p:cNvSpPr>
            <a:spLocks/>
          </p:cNvSpPr>
          <p:nvPr/>
        </p:nvSpPr>
        <p:spPr bwMode="auto">
          <a:xfrm>
            <a:off x="3505200" y="3276600"/>
            <a:ext cx="1588" cy="2806700"/>
          </a:xfrm>
          <a:custGeom>
            <a:avLst/>
            <a:gdLst>
              <a:gd name="T0" fmla="*/ 0 w 1"/>
              <a:gd name="T1" fmla="*/ 2806700 h 1768"/>
              <a:gd name="T2" fmla="*/ 0 w 1"/>
              <a:gd name="T3" fmla="*/ 0 h 1768"/>
              <a:gd name="T4" fmla="*/ 0 60000 65536"/>
              <a:gd name="T5" fmla="*/ 0 60000 65536"/>
              <a:gd name="T6" fmla="*/ 0 w 1"/>
              <a:gd name="T7" fmla="*/ 0 h 1768"/>
              <a:gd name="T8" fmla="*/ 1 w 1"/>
              <a:gd name="T9" fmla="*/ 1768 h 17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768">
                <a:moveTo>
                  <a:pt x="0" y="176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4800600" y="2209800"/>
            <a:ext cx="1524000" cy="457200"/>
            <a:chOff x="3168" y="2880"/>
            <a:chExt cx="960" cy="288"/>
          </a:xfrm>
        </p:grpSpPr>
        <p:sp>
          <p:nvSpPr>
            <p:cNvPr id="27678" name="Line 39"/>
            <p:cNvSpPr>
              <a:spLocks noChangeShapeType="1"/>
            </p:cNvSpPr>
            <p:nvPr/>
          </p:nvSpPr>
          <p:spPr bwMode="auto">
            <a:xfrm>
              <a:off x="3456" y="2880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79" name="Text Box 40"/>
            <p:cNvSpPr txBox="1">
              <a:spLocks noChangeArrowheads="1"/>
            </p:cNvSpPr>
            <p:nvPr/>
          </p:nvSpPr>
          <p:spPr bwMode="auto">
            <a:xfrm>
              <a:off x="3168" y="2880"/>
              <a:ext cx="9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    BA +</a:t>
              </a:r>
              <a:endParaRPr lang="ru-RU" sz="2400"/>
            </a:p>
          </p:txBody>
        </p: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6096000" y="2209800"/>
            <a:ext cx="2743200" cy="457200"/>
            <a:chOff x="3264" y="2448"/>
            <a:chExt cx="1728" cy="288"/>
          </a:xfrm>
        </p:grpSpPr>
        <p:sp>
          <p:nvSpPr>
            <p:cNvPr id="27675" name="Text Box 42"/>
            <p:cNvSpPr txBox="1">
              <a:spLocks noChangeArrowheads="1"/>
            </p:cNvSpPr>
            <p:nvPr/>
          </p:nvSpPr>
          <p:spPr bwMode="auto">
            <a:xfrm>
              <a:off x="3264" y="2448"/>
              <a:ext cx="17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BB</a:t>
              </a:r>
              <a:r>
                <a:rPr lang="en-US" sz="2400" baseline="-25000"/>
                <a:t>1</a:t>
              </a:r>
              <a:r>
                <a:rPr lang="ru-RU" sz="2400"/>
                <a:t> +</a:t>
              </a:r>
              <a:r>
                <a:rPr lang="en-US" sz="2400"/>
                <a:t>  BC</a:t>
              </a:r>
              <a:endParaRPr lang="ru-RU" sz="2400"/>
            </a:p>
          </p:txBody>
        </p:sp>
        <p:sp>
          <p:nvSpPr>
            <p:cNvPr id="27676" name="Line 43"/>
            <p:cNvSpPr>
              <a:spLocks noChangeShapeType="1"/>
            </p:cNvSpPr>
            <p:nvPr/>
          </p:nvSpPr>
          <p:spPr bwMode="auto">
            <a:xfrm>
              <a:off x="3360" y="2448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77" name="Line 44"/>
            <p:cNvSpPr>
              <a:spLocks noChangeShapeType="1"/>
            </p:cNvSpPr>
            <p:nvPr/>
          </p:nvSpPr>
          <p:spPr bwMode="auto">
            <a:xfrm>
              <a:off x="3936" y="2448"/>
              <a:ext cx="288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0525" name="Freeform 45"/>
          <p:cNvSpPr>
            <a:spLocks/>
          </p:cNvSpPr>
          <p:nvPr/>
        </p:nvSpPr>
        <p:spPr bwMode="auto">
          <a:xfrm>
            <a:off x="1143000" y="3289300"/>
            <a:ext cx="2336800" cy="1588"/>
          </a:xfrm>
          <a:custGeom>
            <a:avLst/>
            <a:gdLst>
              <a:gd name="T0" fmla="*/ 2336800 w 1472"/>
              <a:gd name="T1" fmla="*/ 0 h 1"/>
              <a:gd name="T2" fmla="*/ 0 w 1472"/>
              <a:gd name="T3" fmla="*/ 0 h 1"/>
              <a:gd name="T4" fmla="*/ 0 60000 65536"/>
              <a:gd name="T5" fmla="*/ 0 60000 65536"/>
              <a:gd name="T6" fmla="*/ 0 w 1472"/>
              <a:gd name="T7" fmla="*/ 0 h 1"/>
              <a:gd name="T8" fmla="*/ 1472 w 147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">
                <a:moveTo>
                  <a:pt x="1472" y="0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6" name="Номер слайда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6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6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6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6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00093 L -0.00278 0.40926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6605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6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0508" grpId="0" animBg="1"/>
      <p:bldP spid="660515" grpId="0" animBg="1"/>
      <p:bldP spid="660516" grpId="0" animBg="1"/>
      <p:bldP spid="660517" grpId="0" animBg="1"/>
      <p:bldP spid="660525" grpId="0" animBg="1"/>
      <p:bldP spid="660525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reeform 2"/>
          <p:cNvSpPr>
            <a:spLocks/>
          </p:cNvSpPr>
          <p:nvPr/>
        </p:nvSpPr>
        <p:spPr bwMode="auto">
          <a:xfrm>
            <a:off x="2006600" y="2451100"/>
            <a:ext cx="1447800" cy="3606800"/>
          </a:xfrm>
          <a:custGeom>
            <a:avLst/>
            <a:gdLst>
              <a:gd name="T0" fmla="*/ 0 w 912"/>
              <a:gd name="T1" fmla="*/ 0 h 2272"/>
              <a:gd name="T2" fmla="*/ 1447800 w 912"/>
              <a:gd name="T3" fmla="*/ 3606800 h 2272"/>
              <a:gd name="T4" fmla="*/ 0 60000 65536"/>
              <a:gd name="T5" fmla="*/ 0 60000 65536"/>
              <a:gd name="T6" fmla="*/ 0 w 912"/>
              <a:gd name="T7" fmla="*/ 0 h 2272"/>
              <a:gd name="T8" fmla="*/ 912 w 912"/>
              <a:gd name="T9" fmla="*/ 2272 h 22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12" h="2272">
                <a:moveTo>
                  <a:pt x="0" y="0"/>
                </a:moveTo>
                <a:lnTo>
                  <a:pt x="912" y="2272"/>
                </a:lnTo>
              </a:path>
            </a:pathLst>
          </a:custGeom>
          <a:noFill/>
          <a:ln w="38100">
            <a:solidFill>
              <a:srgbClr val="3333FF"/>
            </a:solidFill>
            <a:prstDash val="dash"/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1143000" y="2438400"/>
            <a:ext cx="3200400" cy="3651250"/>
          </a:xfrm>
          <a:prstGeom prst="cube">
            <a:avLst>
              <a:gd name="adj" fmla="val 26963"/>
            </a:avLst>
          </a:prstGeom>
          <a:gradFill rotWithShape="1">
            <a:gsLst>
              <a:gs pos="0">
                <a:schemeClr val="bg1">
                  <a:alpha val="32999"/>
                </a:schemeClr>
              </a:gs>
              <a:gs pos="100000">
                <a:srgbClr val="00FF00">
                  <a:alpha val="21001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73796" name="Text Box 4"/>
          <p:cNvSpPr txBox="1">
            <a:spLocks noChangeArrowheads="1"/>
          </p:cNvSpPr>
          <p:nvPr/>
        </p:nvSpPr>
        <p:spPr bwMode="auto">
          <a:xfrm>
            <a:off x="3200400" y="6096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673797" name="Text Box 5"/>
          <p:cNvSpPr txBox="1">
            <a:spLocks noChangeArrowheads="1"/>
          </p:cNvSpPr>
          <p:nvPr/>
        </p:nvSpPr>
        <p:spPr bwMode="auto">
          <a:xfrm>
            <a:off x="685800" y="594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73798" name="Text Box 6"/>
          <p:cNvSpPr txBox="1">
            <a:spLocks noChangeArrowheads="1"/>
          </p:cNvSpPr>
          <p:nvPr/>
        </p:nvSpPr>
        <p:spPr bwMode="auto">
          <a:xfrm>
            <a:off x="4191000" y="5105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673799" name="Text Box 7"/>
          <p:cNvSpPr txBox="1">
            <a:spLocks noChangeArrowheads="1"/>
          </p:cNvSpPr>
          <p:nvPr/>
        </p:nvSpPr>
        <p:spPr bwMode="auto">
          <a:xfrm>
            <a:off x="609600" y="29718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9704" name="Freeform 8"/>
          <p:cNvSpPr>
            <a:spLocks/>
          </p:cNvSpPr>
          <p:nvPr/>
        </p:nvSpPr>
        <p:spPr bwMode="auto">
          <a:xfrm>
            <a:off x="2020888" y="2438400"/>
            <a:ext cx="3175" cy="2808288"/>
          </a:xfrm>
          <a:custGeom>
            <a:avLst/>
            <a:gdLst>
              <a:gd name="T0" fmla="*/ 0 w 1"/>
              <a:gd name="T1" fmla="*/ 0 h 1440"/>
              <a:gd name="T2" fmla="*/ 0 w 1"/>
              <a:gd name="T3" fmla="*/ 2808288 h 1440"/>
              <a:gd name="T4" fmla="*/ 0 60000 65536"/>
              <a:gd name="T5" fmla="*/ 0 60000 65536"/>
              <a:gd name="T6" fmla="*/ 0 w 1"/>
              <a:gd name="T7" fmla="*/ 0 h 1440"/>
              <a:gd name="T8" fmla="*/ 1 w 1"/>
              <a:gd name="T9" fmla="*/ 1440 h 14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40">
                <a:moveTo>
                  <a:pt x="0" y="0"/>
                </a:moveTo>
                <a:lnTo>
                  <a:pt x="0" y="144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5" name="Freeform 9"/>
          <p:cNvSpPr>
            <a:spLocks/>
          </p:cNvSpPr>
          <p:nvPr/>
        </p:nvSpPr>
        <p:spPr bwMode="auto">
          <a:xfrm>
            <a:off x="2006600" y="5232400"/>
            <a:ext cx="2336800" cy="1588"/>
          </a:xfrm>
          <a:custGeom>
            <a:avLst/>
            <a:gdLst>
              <a:gd name="T0" fmla="*/ 2336800 w 1472"/>
              <a:gd name="T1" fmla="*/ 0 h 1"/>
              <a:gd name="T2" fmla="*/ 0 w 1472"/>
              <a:gd name="T3" fmla="*/ 0 h 1"/>
              <a:gd name="T4" fmla="*/ 0 60000 65536"/>
              <a:gd name="T5" fmla="*/ 0 60000 65536"/>
              <a:gd name="T6" fmla="*/ 0 w 1472"/>
              <a:gd name="T7" fmla="*/ 0 h 1"/>
              <a:gd name="T8" fmla="*/ 1472 w 147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">
                <a:moveTo>
                  <a:pt x="1472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3802" name="Text Box 10"/>
          <p:cNvSpPr txBox="1">
            <a:spLocks noChangeArrowheads="1"/>
          </p:cNvSpPr>
          <p:nvPr/>
        </p:nvSpPr>
        <p:spPr bwMode="auto">
          <a:xfrm>
            <a:off x="4343400" y="213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73803" name="Text Box 11"/>
          <p:cNvSpPr txBox="1">
            <a:spLocks noChangeArrowheads="1"/>
          </p:cNvSpPr>
          <p:nvPr/>
        </p:nvSpPr>
        <p:spPr bwMode="auto">
          <a:xfrm>
            <a:off x="1524000" y="2057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9708" name="Group 12"/>
          <p:cNvGrpSpPr>
            <a:grpSpLocks/>
          </p:cNvGrpSpPr>
          <p:nvPr/>
        </p:nvGrpSpPr>
        <p:grpSpPr bwMode="auto">
          <a:xfrm>
            <a:off x="1143000" y="4876800"/>
            <a:ext cx="984250" cy="1219200"/>
            <a:chOff x="720" y="3072"/>
            <a:chExt cx="620" cy="768"/>
          </a:xfrm>
        </p:grpSpPr>
        <p:sp>
          <p:nvSpPr>
            <p:cNvPr id="29736" name="Freeform 13"/>
            <p:cNvSpPr>
              <a:spLocks/>
            </p:cNvSpPr>
            <p:nvPr/>
          </p:nvSpPr>
          <p:spPr bwMode="auto">
            <a:xfrm>
              <a:off x="720" y="3280"/>
              <a:ext cx="560" cy="560"/>
            </a:xfrm>
            <a:custGeom>
              <a:avLst/>
              <a:gdLst>
                <a:gd name="T0" fmla="*/ 560 w 560"/>
                <a:gd name="T1" fmla="*/ 0 h 560"/>
                <a:gd name="T2" fmla="*/ 0 w 560"/>
                <a:gd name="T3" fmla="*/ 560 h 560"/>
                <a:gd name="T4" fmla="*/ 0 60000 65536"/>
                <a:gd name="T5" fmla="*/ 0 60000 65536"/>
                <a:gd name="T6" fmla="*/ 0 w 560"/>
                <a:gd name="T7" fmla="*/ 0 h 560"/>
                <a:gd name="T8" fmla="*/ 560 w 560"/>
                <a:gd name="T9" fmla="*/ 560 h 5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0" h="560">
                  <a:moveTo>
                    <a:pt x="560" y="0"/>
                  </a:moveTo>
                  <a:lnTo>
                    <a:pt x="0" y="56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73806" name="Text Box 14"/>
            <p:cNvSpPr txBox="1">
              <a:spLocks noChangeArrowheads="1"/>
            </p:cNvSpPr>
            <p:nvPr/>
          </p:nvSpPr>
          <p:spPr bwMode="auto">
            <a:xfrm>
              <a:off x="960" y="3072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endPara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29709" name="Group 15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29728" name="Freeform 16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29" name="Freeform 17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30" name="Freeform 18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31" name="Freeform 19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32" name="Freeform 20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33" name="Freeform 21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34" name="Freeform 22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35" name="Freeform 23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3816" name="Text Box 24"/>
          <p:cNvSpPr txBox="1">
            <a:spLocks noChangeArrowheads="1"/>
          </p:cNvSpPr>
          <p:nvPr/>
        </p:nvSpPr>
        <p:spPr bwMode="auto">
          <a:xfrm>
            <a:off x="457200" y="152400"/>
            <a:ext cx="85344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</a:t>
            </a:r>
            <a:r>
              <a:rPr 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№359</a:t>
            </a:r>
            <a:r>
              <a:rPr lang="ru-RU" sz="2400">
                <a:solidFill>
                  <a:schemeClr val="tx2"/>
                </a:solidFill>
              </a:rPr>
              <a:t>   Дан параллелепипед АВС</a:t>
            </a:r>
            <a:r>
              <a:rPr lang="en-US" sz="2400">
                <a:solidFill>
                  <a:schemeClr val="tx2"/>
                </a:solidFill>
              </a:rPr>
              <a:t>A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C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</a:t>
            </a:r>
            <a:endParaRPr lang="ru-RU" sz="80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sz="800">
                <a:solidFill>
                  <a:schemeClr val="tx2"/>
                </a:solidFill>
              </a:rPr>
              <a:t>       </a:t>
            </a:r>
            <a:endParaRPr lang="ru-RU" sz="1200">
              <a:solidFill>
                <a:schemeClr val="tx2"/>
              </a:solidFill>
            </a:endParaRPr>
          </a:p>
          <a:p>
            <a:pPr>
              <a:defRPr/>
            </a:pPr>
            <a:endParaRPr lang="ru-RU" sz="80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   Разложите вектор </a:t>
            </a:r>
            <a:r>
              <a:rPr lang="en-US" sz="2400">
                <a:solidFill>
                  <a:schemeClr val="tx2"/>
                </a:solidFill>
              </a:rPr>
              <a:t>BD</a:t>
            </a:r>
            <a:r>
              <a:rPr lang="en-US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ru-RU" sz="2400">
                <a:solidFill>
                  <a:schemeClr val="tx2"/>
                </a:solidFill>
              </a:rPr>
              <a:t>по векторам</a:t>
            </a:r>
            <a:r>
              <a:rPr lang="en-US" sz="2400">
                <a:solidFill>
                  <a:schemeClr val="tx2"/>
                </a:solidFill>
              </a:rPr>
              <a:t> BA</a:t>
            </a:r>
            <a:r>
              <a:rPr lang="ru-RU" sz="2400">
                <a:solidFill>
                  <a:schemeClr val="tx2"/>
                </a:solidFill>
              </a:rPr>
              <a:t>, ВС и ВВ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673817" name="Text Box 25"/>
          <p:cNvSpPr txBox="1">
            <a:spLocks noChangeArrowheads="1"/>
          </p:cNvSpPr>
          <p:nvPr/>
        </p:nvSpPr>
        <p:spPr bwMode="auto">
          <a:xfrm>
            <a:off x="533400" y="3048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73821" name="Text Box 29"/>
          <p:cNvSpPr txBox="1">
            <a:spLocks noChangeArrowheads="1"/>
          </p:cNvSpPr>
          <p:nvPr/>
        </p:nvSpPr>
        <p:spPr bwMode="auto">
          <a:xfrm>
            <a:off x="3276600" y="3124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73828" name="Freeform 36"/>
          <p:cNvSpPr>
            <a:spLocks/>
          </p:cNvSpPr>
          <p:nvPr/>
        </p:nvSpPr>
        <p:spPr bwMode="auto">
          <a:xfrm>
            <a:off x="3479800" y="5245100"/>
            <a:ext cx="863600" cy="838200"/>
          </a:xfrm>
          <a:custGeom>
            <a:avLst/>
            <a:gdLst>
              <a:gd name="T0" fmla="*/ 863600 w 544"/>
              <a:gd name="T1" fmla="*/ 0 h 528"/>
              <a:gd name="T2" fmla="*/ 0 w 544"/>
              <a:gd name="T3" fmla="*/ 838200 h 528"/>
              <a:gd name="T4" fmla="*/ 0 60000 65536"/>
              <a:gd name="T5" fmla="*/ 0 60000 65536"/>
              <a:gd name="T6" fmla="*/ 0 w 544"/>
              <a:gd name="T7" fmla="*/ 0 h 528"/>
              <a:gd name="T8" fmla="*/ 544 w 544"/>
              <a:gd name="T9" fmla="*/ 528 h 5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4" h="528">
                <a:moveTo>
                  <a:pt x="544" y="0"/>
                </a:moveTo>
                <a:lnTo>
                  <a:pt x="0" y="528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73829" name="Freeform 37"/>
          <p:cNvSpPr>
            <a:spLocks/>
          </p:cNvSpPr>
          <p:nvPr/>
        </p:nvSpPr>
        <p:spPr bwMode="auto">
          <a:xfrm>
            <a:off x="3505200" y="3276600"/>
            <a:ext cx="1588" cy="2806700"/>
          </a:xfrm>
          <a:custGeom>
            <a:avLst/>
            <a:gdLst>
              <a:gd name="T0" fmla="*/ 0 w 1"/>
              <a:gd name="T1" fmla="*/ 2806700 h 1768"/>
              <a:gd name="T2" fmla="*/ 0 w 1"/>
              <a:gd name="T3" fmla="*/ 0 h 1768"/>
              <a:gd name="T4" fmla="*/ 0 60000 65536"/>
              <a:gd name="T5" fmla="*/ 0 60000 65536"/>
              <a:gd name="T6" fmla="*/ 0 w 1"/>
              <a:gd name="T7" fmla="*/ 0 h 1768"/>
              <a:gd name="T8" fmla="*/ 1 w 1"/>
              <a:gd name="T9" fmla="*/ 1768 h 17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768">
                <a:moveTo>
                  <a:pt x="0" y="176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9715" name="Line 49"/>
          <p:cNvSpPr>
            <a:spLocks noChangeShapeType="1"/>
          </p:cNvSpPr>
          <p:nvPr/>
        </p:nvSpPr>
        <p:spPr bwMode="auto">
          <a:xfrm>
            <a:off x="3733800" y="8382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9716" name="Line 50"/>
          <p:cNvSpPr>
            <a:spLocks noChangeShapeType="1"/>
          </p:cNvSpPr>
          <p:nvPr/>
        </p:nvSpPr>
        <p:spPr bwMode="auto">
          <a:xfrm>
            <a:off x="6172200" y="8382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9717" name="Line 51"/>
          <p:cNvSpPr>
            <a:spLocks noChangeShapeType="1"/>
          </p:cNvSpPr>
          <p:nvPr/>
        </p:nvSpPr>
        <p:spPr bwMode="auto">
          <a:xfrm>
            <a:off x="6781800" y="8382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9718" name="Line 52"/>
          <p:cNvSpPr>
            <a:spLocks noChangeShapeType="1"/>
          </p:cNvSpPr>
          <p:nvPr/>
        </p:nvSpPr>
        <p:spPr bwMode="auto">
          <a:xfrm>
            <a:off x="7543800" y="8382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73845" name="Freeform 53"/>
          <p:cNvSpPr>
            <a:spLocks/>
          </p:cNvSpPr>
          <p:nvPr/>
        </p:nvSpPr>
        <p:spPr bwMode="auto">
          <a:xfrm>
            <a:off x="1143000" y="6096000"/>
            <a:ext cx="2336800" cy="1588"/>
          </a:xfrm>
          <a:custGeom>
            <a:avLst/>
            <a:gdLst>
              <a:gd name="T0" fmla="*/ 2336800 w 1472"/>
              <a:gd name="T1" fmla="*/ 0 h 1"/>
              <a:gd name="T2" fmla="*/ 0 w 1472"/>
              <a:gd name="T3" fmla="*/ 0 h 1"/>
              <a:gd name="T4" fmla="*/ 0 60000 65536"/>
              <a:gd name="T5" fmla="*/ 0 60000 65536"/>
              <a:gd name="T6" fmla="*/ 0 w 1472"/>
              <a:gd name="T7" fmla="*/ 0 h 1"/>
              <a:gd name="T8" fmla="*/ 1472 w 147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">
                <a:moveTo>
                  <a:pt x="1472" y="0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304800" y="1447800"/>
            <a:ext cx="7772400" cy="457200"/>
            <a:chOff x="192" y="912"/>
            <a:chExt cx="4896" cy="288"/>
          </a:xfrm>
        </p:grpSpPr>
        <p:grpSp>
          <p:nvGrpSpPr>
            <p:cNvPr id="29721" name="Group 60"/>
            <p:cNvGrpSpPr>
              <a:grpSpLocks/>
            </p:cNvGrpSpPr>
            <p:nvPr/>
          </p:nvGrpSpPr>
          <p:grpSpPr bwMode="auto">
            <a:xfrm>
              <a:off x="3072" y="912"/>
              <a:ext cx="2016" cy="288"/>
              <a:chOff x="3360" y="3120"/>
              <a:chExt cx="2016" cy="288"/>
            </a:xfrm>
          </p:grpSpPr>
          <p:sp>
            <p:nvSpPr>
              <p:cNvPr id="29723" name="Text Box 55"/>
              <p:cNvSpPr txBox="1">
                <a:spLocks noChangeArrowheads="1"/>
              </p:cNvSpPr>
              <p:nvPr/>
            </p:nvSpPr>
            <p:spPr bwMode="auto">
              <a:xfrm>
                <a:off x="3360" y="3120"/>
                <a:ext cx="201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2400"/>
                  <a:t>В</a:t>
                </a:r>
                <a:r>
                  <a:rPr lang="en-US" sz="2400"/>
                  <a:t>D</a:t>
                </a:r>
                <a:r>
                  <a:rPr lang="en-US" sz="2400" baseline="-25000"/>
                  <a:t>1</a:t>
                </a:r>
                <a:r>
                  <a:rPr lang="en-US" sz="2400"/>
                  <a:t> = BA + BC + BB</a:t>
                </a:r>
                <a:r>
                  <a:rPr lang="en-US" sz="2400" baseline="-25000"/>
                  <a:t>1</a:t>
                </a:r>
                <a:endParaRPr lang="ru-RU" sz="2400"/>
              </a:p>
            </p:txBody>
          </p:sp>
          <p:sp>
            <p:nvSpPr>
              <p:cNvPr id="29724" name="Line 56"/>
              <p:cNvSpPr>
                <a:spLocks noChangeShapeType="1"/>
              </p:cNvSpPr>
              <p:nvPr/>
            </p:nvSpPr>
            <p:spPr bwMode="auto">
              <a:xfrm>
                <a:off x="3456" y="312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5" name="Line 57"/>
              <p:cNvSpPr>
                <a:spLocks noChangeShapeType="1"/>
              </p:cNvSpPr>
              <p:nvPr/>
            </p:nvSpPr>
            <p:spPr bwMode="auto">
              <a:xfrm>
                <a:off x="3984" y="312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6" name="Line 58"/>
              <p:cNvSpPr>
                <a:spLocks noChangeShapeType="1"/>
              </p:cNvSpPr>
              <p:nvPr/>
            </p:nvSpPr>
            <p:spPr bwMode="auto">
              <a:xfrm>
                <a:off x="4464" y="312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7" name="Line 59"/>
              <p:cNvSpPr>
                <a:spLocks noChangeShapeType="1"/>
              </p:cNvSpPr>
              <p:nvPr/>
            </p:nvSpPr>
            <p:spPr bwMode="auto">
              <a:xfrm>
                <a:off x="4944" y="312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9722" name="Text Box 61"/>
            <p:cNvSpPr txBox="1">
              <a:spLocks noChangeArrowheads="1"/>
            </p:cNvSpPr>
            <p:nvPr/>
          </p:nvSpPr>
          <p:spPr bwMode="auto">
            <a:xfrm>
              <a:off x="192" y="912"/>
              <a:ext cx="2818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По правилу параллелепипеда</a:t>
              </a:r>
            </a:p>
          </p:txBody>
        </p:sp>
      </p:grpSp>
      <p:sp>
        <p:nvSpPr>
          <p:cNvPr id="42" name="Номер слайда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3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73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3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828" grpId="0" animBg="1"/>
      <p:bldP spid="673829" grpId="0" animBg="1"/>
      <p:bldP spid="67384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AutoShape 3"/>
          <p:cNvSpPr>
            <a:spLocks noChangeArrowheads="1"/>
          </p:cNvSpPr>
          <p:nvPr/>
        </p:nvSpPr>
        <p:spPr bwMode="auto">
          <a:xfrm>
            <a:off x="1143000" y="2438400"/>
            <a:ext cx="3200400" cy="3651250"/>
          </a:xfrm>
          <a:prstGeom prst="cube">
            <a:avLst>
              <a:gd name="adj" fmla="val 26963"/>
            </a:avLst>
          </a:prstGeom>
          <a:gradFill rotWithShape="1">
            <a:gsLst>
              <a:gs pos="0">
                <a:schemeClr val="bg1">
                  <a:alpha val="32999"/>
                </a:schemeClr>
              </a:gs>
              <a:gs pos="100000">
                <a:srgbClr val="00FF00">
                  <a:alpha val="21001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75904" name="Freeform 64"/>
          <p:cNvSpPr>
            <a:spLocks/>
          </p:cNvSpPr>
          <p:nvPr/>
        </p:nvSpPr>
        <p:spPr bwMode="auto">
          <a:xfrm>
            <a:off x="1168400" y="2438400"/>
            <a:ext cx="2336800" cy="863600"/>
          </a:xfrm>
          <a:custGeom>
            <a:avLst/>
            <a:gdLst>
              <a:gd name="T0" fmla="*/ 0 w 1472"/>
              <a:gd name="T1" fmla="*/ 863600 h 544"/>
              <a:gd name="T2" fmla="*/ 2336800 w 1472"/>
              <a:gd name="T3" fmla="*/ 863600 h 544"/>
              <a:gd name="T4" fmla="*/ 812800 w 1472"/>
              <a:gd name="T5" fmla="*/ 0 h 544"/>
              <a:gd name="T6" fmla="*/ 0 w 1472"/>
              <a:gd name="T7" fmla="*/ 863600 h 544"/>
              <a:gd name="T8" fmla="*/ 0 60000 65536"/>
              <a:gd name="T9" fmla="*/ 0 60000 65536"/>
              <a:gd name="T10" fmla="*/ 0 60000 65536"/>
              <a:gd name="T11" fmla="*/ 0 60000 65536"/>
              <a:gd name="T12" fmla="*/ 0 w 1472"/>
              <a:gd name="T13" fmla="*/ 0 h 544"/>
              <a:gd name="T14" fmla="*/ 1472 w 1472"/>
              <a:gd name="T15" fmla="*/ 544 h 5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72" h="544">
                <a:moveTo>
                  <a:pt x="0" y="544"/>
                </a:moveTo>
                <a:lnTo>
                  <a:pt x="1472" y="544"/>
                </a:lnTo>
                <a:lnTo>
                  <a:pt x="512" y="0"/>
                </a:lnTo>
                <a:lnTo>
                  <a:pt x="0" y="544"/>
                </a:lnTo>
                <a:close/>
              </a:path>
            </a:pathLst>
          </a:custGeom>
          <a:solidFill>
            <a:srgbClr val="FF6600">
              <a:alpha val="50195"/>
            </a:srgbClr>
          </a:solidFill>
          <a:ln w="9525">
            <a:noFill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75905" name="Freeform 65"/>
          <p:cNvSpPr>
            <a:spLocks/>
          </p:cNvSpPr>
          <p:nvPr/>
        </p:nvSpPr>
        <p:spPr bwMode="auto">
          <a:xfrm>
            <a:off x="1143000" y="3302000"/>
            <a:ext cx="2336800" cy="2768600"/>
          </a:xfrm>
          <a:custGeom>
            <a:avLst/>
            <a:gdLst>
              <a:gd name="T0" fmla="*/ 0 w 1472"/>
              <a:gd name="T1" fmla="*/ 0 h 1744"/>
              <a:gd name="T2" fmla="*/ 2336800 w 1472"/>
              <a:gd name="T3" fmla="*/ 2768600 h 1744"/>
              <a:gd name="T4" fmla="*/ 2336800 w 1472"/>
              <a:gd name="T5" fmla="*/ 0 h 1744"/>
              <a:gd name="T6" fmla="*/ 0 w 1472"/>
              <a:gd name="T7" fmla="*/ 0 h 1744"/>
              <a:gd name="T8" fmla="*/ 0 60000 65536"/>
              <a:gd name="T9" fmla="*/ 0 60000 65536"/>
              <a:gd name="T10" fmla="*/ 0 60000 65536"/>
              <a:gd name="T11" fmla="*/ 0 60000 65536"/>
              <a:gd name="T12" fmla="*/ 0 w 1472"/>
              <a:gd name="T13" fmla="*/ 0 h 1744"/>
              <a:gd name="T14" fmla="*/ 1472 w 1472"/>
              <a:gd name="T15" fmla="*/ 1744 h 17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72" h="1744">
                <a:moveTo>
                  <a:pt x="0" y="0"/>
                </a:moveTo>
                <a:lnTo>
                  <a:pt x="1472" y="1744"/>
                </a:lnTo>
                <a:lnTo>
                  <a:pt x="1472" y="0"/>
                </a:lnTo>
                <a:lnTo>
                  <a:pt x="0" y="0"/>
                </a:lnTo>
                <a:close/>
              </a:path>
            </a:pathLst>
          </a:custGeom>
          <a:solidFill>
            <a:srgbClr val="6600CC">
              <a:alpha val="50195"/>
            </a:srgbClr>
          </a:solidFill>
          <a:ln w="9525">
            <a:noFill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127" name="Freeform 2"/>
          <p:cNvSpPr>
            <a:spLocks/>
          </p:cNvSpPr>
          <p:nvPr/>
        </p:nvSpPr>
        <p:spPr bwMode="auto">
          <a:xfrm>
            <a:off x="2006600" y="2451100"/>
            <a:ext cx="1473200" cy="838200"/>
          </a:xfrm>
          <a:custGeom>
            <a:avLst/>
            <a:gdLst>
              <a:gd name="T0" fmla="*/ 0 w 928"/>
              <a:gd name="T1" fmla="*/ 0 h 528"/>
              <a:gd name="T2" fmla="*/ 1473200 w 928"/>
              <a:gd name="T3" fmla="*/ 838200 h 528"/>
              <a:gd name="T4" fmla="*/ 0 60000 65536"/>
              <a:gd name="T5" fmla="*/ 0 60000 65536"/>
              <a:gd name="T6" fmla="*/ 0 w 928"/>
              <a:gd name="T7" fmla="*/ 0 h 528"/>
              <a:gd name="T8" fmla="*/ 928 w 928"/>
              <a:gd name="T9" fmla="*/ 528 h 5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8" h="528">
                <a:moveTo>
                  <a:pt x="0" y="0"/>
                </a:moveTo>
                <a:lnTo>
                  <a:pt x="928" y="528"/>
                </a:lnTo>
              </a:path>
            </a:pathLst>
          </a:custGeom>
          <a:noFill/>
          <a:ln w="38100">
            <a:solidFill>
              <a:srgbClr val="3333FF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675844" name="Text Box 4"/>
          <p:cNvSpPr txBox="1">
            <a:spLocks noChangeArrowheads="1"/>
          </p:cNvSpPr>
          <p:nvPr/>
        </p:nvSpPr>
        <p:spPr bwMode="auto">
          <a:xfrm>
            <a:off x="3200400" y="6096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675845" name="Text Box 5"/>
          <p:cNvSpPr txBox="1">
            <a:spLocks noChangeArrowheads="1"/>
          </p:cNvSpPr>
          <p:nvPr/>
        </p:nvSpPr>
        <p:spPr bwMode="auto">
          <a:xfrm>
            <a:off x="685800" y="594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75846" name="Text Box 6"/>
          <p:cNvSpPr txBox="1">
            <a:spLocks noChangeArrowheads="1"/>
          </p:cNvSpPr>
          <p:nvPr/>
        </p:nvSpPr>
        <p:spPr bwMode="auto">
          <a:xfrm>
            <a:off x="4191000" y="5105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675847" name="Text Box 7"/>
          <p:cNvSpPr txBox="1">
            <a:spLocks noChangeArrowheads="1"/>
          </p:cNvSpPr>
          <p:nvPr/>
        </p:nvSpPr>
        <p:spPr bwMode="auto">
          <a:xfrm>
            <a:off x="609600" y="29718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32" name="Freeform 8"/>
          <p:cNvSpPr>
            <a:spLocks/>
          </p:cNvSpPr>
          <p:nvPr/>
        </p:nvSpPr>
        <p:spPr bwMode="auto">
          <a:xfrm>
            <a:off x="2020888" y="2438400"/>
            <a:ext cx="3175" cy="2808288"/>
          </a:xfrm>
          <a:custGeom>
            <a:avLst/>
            <a:gdLst>
              <a:gd name="T0" fmla="*/ 0 w 1"/>
              <a:gd name="T1" fmla="*/ 0 h 1440"/>
              <a:gd name="T2" fmla="*/ 0 w 1"/>
              <a:gd name="T3" fmla="*/ 2808288 h 1440"/>
              <a:gd name="T4" fmla="*/ 0 60000 65536"/>
              <a:gd name="T5" fmla="*/ 0 60000 65536"/>
              <a:gd name="T6" fmla="*/ 0 w 1"/>
              <a:gd name="T7" fmla="*/ 0 h 1440"/>
              <a:gd name="T8" fmla="*/ 1 w 1"/>
              <a:gd name="T9" fmla="*/ 1440 h 14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40">
                <a:moveTo>
                  <a:pt x="0" y="0"/>
                </a:moveTo>
                <a:lnTo>
                  <a:pt x="0" y="144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3" name="Freeform 9"/>
          <p:cNvSpPr>
            <a:spLocks/>
          </p:cNvSpPr>
          <p:nvPr/>
        </p:nvSpPr>
        <p:spPr bwMode="auto">
          <a:xfrm>
            <a:off x="2006600" y="5232400"/>
            <a:ext cx="2336800" cy="1588"/>
          </a:xfrm>
          <a:custGeom>
            <a:avLst/>
            <a:gdLst>
              <a:gd name="T0" fmla="*/ 2336800 w 1472"/>
              <a:gd name="T1" fmla="*/ 0 h 1"/>
              <a:gd name="T2" fmla="*/ 0 w 1472"/>
              <a:gd name="T3" fmla="*/ 0 h 1"/>
              <a:gd name="T4" fmla="*/ 0 60000 65536"/>
              <a:gd name="T5" fmla="*/ 0 60000 65536"/>
              <a:gd name="T6" fmla="*/ 0 w 1472"/>
              <a:gd name="T7" fmla="*/ 0 h 1"/>
              <a:gd name="T8" fmla="*/ 1472 w 147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">
                <a:moveTo>
                  <a:pt x="1472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5850" name="Text Box 10"/>
          <p:cNvSpPr txBox="1">
            <a:spLocks noChangeArrowheads="1"/>
          </p:cNvSpPr>
          <p:nvPr/>
        </p:nvSpPr>
        <p:spPr bwMode="auto">
          <a:xfrm>
            <a:off x="4343400" y="21336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75851" name="Text Box 11"/>
          <p:cNvSpPr txBox="1">
            <a:spLocks noChangeArrowheads="1"/>
          </p:cNvSpPr>
          <p:nvPr/>
        </p:nvSpPr>
        <p:spPr bwMode="auto">
          <a:xfrm>
            <a:off x="1524000" y="20574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136" name="Group 12"/>
          <p:cNvGrpSpPr>
            <a:grpSpLocks/>
          </p:cNvGrpSpPr>
          <p:nvPr/>
        </p:nvGrpSpPr>
        <p:grpSpPr bwMode="auto">
          <a:xfrm>
            <a:off x="1143000" y="4876800"/>
            <a:ext cx="984250" cy="1219200"/>
            <a:chOff x="720" y="3072"/>
            <a:chExt cx="620" cy="768"/>
          </a:xfrm>
        </p:grpSpPr>
        <p:sp>
          <p:nvSpPr>
            <p:cNvPr id="5184" name="Freeform 13"/>
            <p:cNvSpPr>
              <a:spLocks/>
            </p:cNvSpPr>
            <p:nvPr/>
          </p:nvSpPr>
          <p:spPr bwMode="auto">
            <a:xfrm>
              <a:off x="720" y="3280"/>
              <a:ext cx="560" cy="560"/>
            </a:xfrm>
            <a:custGeom>
              <a:avLst/>
              <a:gdLst>
                <a:gd name="T0" fmla="*/ 560 w 560"/>
                <a:gd name="T1" fmla="*/ 0 h 560"/>
                <a:gd name="T2" fmla="*/ 0 w 560"/>
                <a:gd name="T3" fmla="*/ 560 h 560"/>
                <a:gd name="T4" fmla="*/ 0 60000 65536"/>
                <a:gd name="T5" fmla="*/ 0 60000 65536"/>
                <a:gd name="T6" fmla="*/ 0 w 560"/>
                <a:gd name="T7" fmla="*/ 0 h 560"/>
                <a:gd name="T8" fmla="*/ 560 w 560"/>
                <a:gd name="T9" fmla="*/ 560 h 5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0" h="560">
                  <a:moveTo>
                    <a:pt x="560" y="0"/>
                  </a:moveTo>
                  <a:lnTo>
                    <a:pt x="0" y="56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75854" name="Text Box 14"/>
            <p:cNvSpPr txBox="1">
              <a:spLocks noChangeArrowheads="1"/>
            </p:cNvSpPr>
            <p:nvPr/>
          </p:nvSpPr>
          <p:spPr bwMode="auto">
            <a:xfrm>
              <a:off x="960" y="3072"/>
              <a:ext cx="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endPara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5137" name="Group 15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5176" name="Freeform 16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7" name="Freeform 17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8" name="Freeform 18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9" name="Freeform 19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80" name="Freeform 20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81" name="Freeform 21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82" name="Freeform 22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83" name="Freeform 23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5864" name="Text Box 24"/>
          <p:cNvSpPr txBox="1">
            <a:spLocks noChangeArrowheads="1"/>
          </p:cNvSpPr>
          <p:nvPr/>
        </p:nvSpPr>
        <p:spPr bwMode="auto">
          <a:xfrm>
            <a:off x="457200" y="152400"/>
            <a:ext cx="85344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</a:t>
            </a:r>
            <a:r>
              <a:rPr 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№359</a:t>
            </a:r>
            <a:r>
              <a:rPr lang="ru-RU" sz="2400">
                <a:solidFill>
                  <a:schemeClr val="tx2"/>
                </a:solidFill>
              </a:rPr>
              <a:t>   Дан параллелепипед АВС</a:t>
            </a:r>
            <a:r>
              <a:rPr lang="en-US" sz="2400">
                <a:solidFill>
                  <a:schemeClr val="tx2"/>
                </a:solidFill>
              </a:rPr>
              <a:t>A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C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</a:t>
            </a:r>
            <a:endParaRPr lang="ru-RU" sz="80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sz="800">
                <a:solidFill>
                  <a:schemeClr val="tx2"/>
                </a:solidFill>
              </a:rPr>
              <a:t>       </a:t>
            </a:r>
            <a:endParaRPr lang="ru-RU" sz="1200">
              <a:solidFill>
                <a:schemeClr val="tx2"/>
              </a:solidFill>
            </a:endParaRPr>
          </a:p>
          <a:p>
            <a:pPr>
              <a:defRPr/>
            </a:pPr>
            <a:endParaRPr lang="ru-RU" sz="80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   Разложите вектор 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en-US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ru-RU" sz="2400">
                <a:solidFill>
                  <a:schemeClr val="tx2"/>
                </a:solidFill>
              </a:rPr>
              <a:t>по векторам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ru-RU" sz="2400">
                <a:solidFill>
                  <a:schemeClr val="tx2"/>
                </a:solidFill>
              </a:rPr>
              <a:t>А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A</a:t>
            </a:r>
            <a:r>
              <a:rPr lang="ru-RU" sz="2400">
                <a:solidFill>
                  <a:schemeClr val="tx2"/>
                </a:solidFill>
              </a:rPr>
              <a:t>, А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В и А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en-US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675865" name="Text Box 25"/>
          <p:cNvSpPr txBox="1">
            <a:spLocks noChangeArrowheads="1"/>
          </p:cNvSpPr>
          <p:nvPr/>
        </p:nvSpPr>
        <p:spPr bwMode="auto">
          <a:xfrm>
            <a:off x="533400" y="3048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75866" name="Text Box 26"/>
          <p:cNvSpPr txBox="1">
            <a:spLocks noChangeArrowheads="1"/>
          </p:cNvSpPr>
          <p:nvPr/>
        </p:nvSpPr>
        <p:spPr bwMode="auto">
          <a:xfrm>
            <a:off x="3276600" y="3124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75867" name="Freeform 27"/>
          <p:cNvSpPr>
            <a:spLocks/>
          </p:cNvSpPr>
          <p:nvPr/>
        </p:nvSpPr>
        <p:spPr bwMode="auto">
          <a:xfrm>
            <a:off x="1143000" y="2438400"/>
            <a:ext cx="863600" cy="876300"/>
          </a:xfrm>
          <a:custGeom>
            <a:avLst/>
            <a:gdLst>
              <a:gd name="T0" fmla="*/ 863600 w 544"/>
              <a:gd name="T1" fmla="*/ 0 h 552"/>
              <a:gd name="T2" fmla="*/ 0 w 544"/>
              <a:gd name="T3" fmla="*/ 876300 h 552"/>
              <a:gd name="T4" fmla="*/ 0 60000 65536"/>
              <a:gd name="T5" fmla="*/ 0 60000 65536"/>
              <a:gd name="T6" fmla="*/ 0 w 544"/>
              <a:gd name="T7" fmla="*/ 0 h 552"/>
              <a:gd name="T8" fmla="*/ 544 w 544"/>
              <a:gd name="T9" fmla="*/ 552 h 5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4" h="552">
                <a:moveTo>
                  <a:pt x="544" y="0"/>
                </a:moveTo>
                <a:lnTo>
                  <a:pt x="0" y="552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75868" name="Freeform 28"/>
          <p:cNvSpPr>
            <a:spLocks/>
          </p:cNvSpPr>
          <p:nvPr/>
        </p:nvSpPr>
        <p:spPr bwMode="auto">
          <a:xfrm flipV="1">
            <a:off x="1143000" y="3276600"/>
            <a:ext cx="1588" cy="2806700"/>
          </a:xfrm>
          <a:custGeom>
            <a:avLst/>
            <a:gdLst>
              <a:gd name="T0" fmla="*/ 0 w 1"/>
              <a:gd name="T1" fmla="*/ 2806700 h 1768"/>
              <a:gd name="T2" fmla="*/ 0 w 1"/>
              <a:gd name="T3" fmla="*/ 0 h 1768"/>
              <a:gd name="T4" fmla="*/ 0 60000 65536"/>
              <a:gd name="T5" fmla="*/ 0 60000 65536"/>
              <a:gd name="T6" fmla="*/ 0 w 1"/>
              <a:gd name="T7" fmla="*/ 0 h 1768"/>
              <a:gd name="T8" fmla="*/ 1 w 1"/>
              <a:gd name="T9" fmla="*/ 1768 h 17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768">
                <a:moveTo>
                  <a:pt x="0" y="176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143" name="Line 29"/>
          <p:cNvSpPr>
            <a:spLocks noChangeShapeType="1"/>
          </p:cNvSpPr>
          <p:nvPr/>
        </p:nvSpPr>
        <p:spPr bwMode="auto">
          <a:xfrm>
            <a:off x="3810000" y="8382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144" name="Line 30"/>
          <p:cNvSpPr>
            <a:spLocks noChangeShapeType="1"/>
          </p:cNvSpPr>
          <p:nvPr/>
        </p:nvSpPr>
        <p:spPr bwMode="auto">
          <a:xfrm>
            <a:off x="6324600" y="8382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145" name="Line 31"/>
          <p:cNvSpPr>
            <a:spLocks noChangeShapeType="1"/>
          </p:cNvSpPr>
          <p:nvPr/>
        </p:nvSpPr>
        <p:spPr bwMode="auto">
          <a:xfrm>
            <a:off x="7010400" y="8382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146" name="Line 32"/>
          <p:cNvSpPr>
            <a:spLocks noChangeShapeType="1"/>
          </p:cNvSpPr>
          <p:nvPr/>
        </p:nvSpPr>
        <p:spPr bwMode="auto">
          <a:xfrm>
            <a:off x="7924800" y="8382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75873" name="Freeform 33"/>
          <p:cNvSpPr>
            <a:spLocks/>
          </p:cNvSpPr>
          <p:nvPr/>
        </p:nvSpPr>
        <p:spPr bwMode="auto">
          <a:xfrm>
            <a:off x="1143000" y="3314700"/>
            <a:ext cx="2311400" cy="2743200"/>
          </a:xfrm>
          <a:custGeom>
            <a:avLst/>
            <a:gdLst>
              <a:gd name="T0" fmla="*/ 0 w 1456"/>
              <a:gd name="T1" fmla="*/ 0 h 1728"/>
              <a:gd name="T2" fmla="*/ 2311400 w 1456"/>
              <a:gd name="T3" fmla="*/ 2743200 h 1728"/>
              <a:gd name="T4" fmla="*/ 0 60000 65536"/>
              <a:gd name="T5" fmla="*/ 0 60000 65536"/>
              <a:gd name="T6" fmla="*/ 0 w 1456"/>
              <a:gd name="T7" fmla="*/ 0 h 1728"/>
              <a:gd name="T8" fmla="*/ 1456 w 1456"/>
              <a:gd name="T9" fmla="*/ 1728 h 17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56" h="1728">
                <a:moveTo>
                  <a:pt x="0" y="0"/>
                </a:moveTo>
                <a:lnTo>
                  <a:pt x="1456" y="1728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5029200" y="2209800"/>
            <a:ext cx="2819400" cy="457200"/>
            <a:chOff x="3120" y="1296"/>
            <a:chExt cx="1776" cy="288"/>
          </a:xfrm>
        </p:grpSpPr>
        <p:sp>
          <p:nvSpPr>
            <p:cNvPr id="5172" name="Text Box 36"/>
            <p:cNvSpPr txBox="1">
              <a:spLocks noChangeArrowheads="1"/>
            </p:cNvSpPr>
            <p:nvPr/>
          </p:nvSpPr>
          <p:spPr bwMode="auto">
            <a:xfrm>
              <a:off x="3120" y="1296"/>
              <a:ext cx="17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В</a:t>
              </a:r>
              <a:r>
                <a:rPr lang="ru-RU" sz="2400" baseline="-25000"/>
                <a:t>1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r>
                <a:rPr lang="en-US" sz="2400"/>
                <a:t> = B</a:t>
              </a:r>
              <a:r>
                <a:rPr lang="ru-RU" sz="2400" baseline="-25000"/>
                <a:t>1</a:t>
              </a:r>
              <a:r>
                <a:rPr lang="en-US" sz="2400"/>
                <a:t>A</a:t>
              </a:r>
              <a:r>
                <a:rPr lang="ru-RU" sz="2400" baseline="-25000"/>
                <a:t>1</a:t>
              </a:r>
              <a:r>
                <a:rPr lang="en-US" sz="2400"/>
                <a:t>+ </a:t>
              </a:r>
              <a:r>
                <a:rPr lang="ru-RU" sz="2400"/>
                <a:t>А</a:t>
              </a:r>
              <a:r>
                <a:rPr lang="ru-RU" sz="2400" baseline="-25000"/>
                <a:t>1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r>
                <a:rPr lang="en-US" sz="2400"/>
                <a:t> </a:t>
              </a:r>
              <a:endParaRPr lang="ru-RU" sz="2400"/>
            </a:p>
          </p:txBody>
        </p:sp>
        <p:sp>
          <p:nvSpPr>
            <p:cNvPr id="5173" name="Line 37"/>
            <p:cNvSpPr>
              <a:spLocks noChangeShapeType="1"/>
            </p:cNvSpPr>
            <p:nvPr/>
          </p:nvSpPr>
          <p:spPr bwMode="auto">
            <a:xfrm>
              <a:off x="3216" y="129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4" name="Line 38"/>
            <p:cNvSpPr>
              <a:spLocks noChangeShapeType="1"/>
            </p:cNvSpPr>
            <p:nvPr/>
          </p:nvSpPr>
          <p:spPr bwMode="auto">
            <a:xfrm>
              <a:off x="3840" y="129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5" name="Line 39"/>
            <p:cNvSpPr>
              <a:spLocks noChangeShapeType="1"/>
            </p:cNvSpPr>
            <p:nvPr/>
          </p:nvSpPr>
          <p:spPr bwMode="auto">
            <a:xfrm>
              <a:off x="4416" y="129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304800" y="1447800"/>
            <a:ext cx="5662613" cy="457200"/>
            <a:chOff x="192" y="912"/>
            <a:chExt cx="3567" cy="288"/>
          </a:xfrm>
        </p:grpSpPr>
        <p:sp>
          <p:nvSpPr>
            <p:cNvPr id="5171" name="Text Box 41"/>
            <p:cNvSpPr txBox="1">
              <a:spLocks noChangeArrowheads="1"/>
            </p:cNvSpPr>
            <p:nvPr/>
          </p:nvSpPr>
          <p:spPr bwMode="auto">
            <a:xfrm>
              <a:off x="192" y="912"/>
              <a:ext cx="3567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По правилу треугольника из     А</a:t>
              </a:r>
              <a:r>
                <a:rPr lang="ru-RU" sz="2400" baseline="-25000"/>
                <a:t>1</a:t>
              </a:r>
              <a:r>
                <a:rPr lang="ru-RU" sz="2400"/>
                <a:t>В</a:t>
              </a:r>
              <a:r>
                <a:rPr lang="ru-RU" sz="2400" baseline="-25000"/>
                <a:t>1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r>
                <a:rPr lang="en-US" sz="2400"/>
                <a:t>:</a:t>
              </a:r>
              <a:endParaRPr lang="ru-RU" sz="2400"/>
            </a:p>
          </p:txBody>
        </p:sp>
        <p:graphicFrame>
          <p:nvGraphicFramePr>
            <p:cNvPr id="5123" name="Object 42"/>
            <p:cNvGraphicFramePr>
              <a:graphicFrameLocks noChangeAspect="1"/>
            </p:cNvGraphicFramePr>
            <p:nvPr/>
          </p:nvGraphicFramePr>
          <p:xfrm>
            <a:off x="2866" y="912"/>
            <a:ext cx="206" cy="244"/>
          </p:xfrm>
          <a:graphic>
            <a:graphicData uri="http://schemas.openxmlformats.org/presentationml/2006/ole">
              <p:oleObj spid="_x0000_s5123" name="Формула" r:id="rId4" imgW="139680" imgH="164880" progId="Equation.3">
                <p:embed/>
              </p:oleObj>
            </a:graphicData>
          </a:graphic>
        </p:graphicFrame>
      </p:grp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5715000" y="2819400"/>
            <a:ext cx="1749425" cy="457200"/>
            <a:chOff x="3936" y="3600"/>
            <a:chExt cx="1102" cy="288"/>
          </a:xfrm>
        </p:grpSpPr>
        <p:sp>
          <p:nvSpPr>
            <p:cNvPr id="5170" name="Text Box 45"/>
            <p:cNvSpPr txBox="1">
              <a:spLocks noChangeArrowheads="1"/>
            </p:cNvSpPr>
            <p:nvPr/>
          </p:nvSpPr>
          <p:spPr bwMode="auto">
            <a:xfrm>
              <a:off x="3936" y="3600"/>
              <a:ext cx="1102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из     А</a:t>
              </a:r>
              <a:r>
                <a:rPr lang="ru-RU" sz="2400" baseline="-25000"/>
                <a:t>1</a:t>
              </a:r>
              <a:r>
                <a:rPr lang="ru-RU" sz="2400"/>
                <a:t>В</a:t>
              </a:r>
              <a:r>
                <a:rPr lang="ru-RU" sz="2400" baseline="-25000"/>
                <a:t>1</a:t>
              </a:r>
              <a:r>
                <a:rPr lang="en-US" sz="2400"/>
                <a:t>B</a:t>
              </a:r>
              <a:endParaRPr lang="ru-RU" sz="2400"/>
            </a:p>
          </p:txBody>
        </p:sp>
        <p:graphicFrame>
          <p:nvGraphicFramePr>
            <p:cNvPr id="5122" name="Object 46"/>
            <p:cNvGraphicFramePr>
              <a:graphicFrameLocks noChangeAspect="1"/>
            </p:cNvGraphicFramePr>
            <p:nvPr/>
          </p:nvGraphicFramePr>
          <p:xfrm>
            <a:off x="4258" y="3600"/>
            <a:ext cx="206" cy="244"/>
          </p:xfrm>
          <a:graphic>
            <a:graphicData uri="http://schemas.openxmlformats.org/presentationml/2006/ole">
              <p:oleObj spid="_x0000_s5122" name="Формула" r:id="rId5" imgW="139680" imgH="164880" progId="Equation.3">
                <p:embed/>
              </p:oleObj>
            </a:graphicData>
          </a:graphic>
        </p:graphicFrame>
      </p:grpSp>
      <p:sp>
        <p:nvSpPr>
          <p:cNvPr id="675890" name="Freeform 50"/>
          <p:cNvSpPr>
            <a:spLocks/>
          </p:cNvSpPr>
          <p:nvPr/>
        </p:nvSpPr>
        <p:spPr bwMode="auto">
          <a:xfrm>
            <a:off x="6096000" y="2667000"/>
            <a:ext cx="609600" cy="76200"/>
          </a:xfrm>
          <a:custGeom>
            <a:avLst/>
            <a:gdLst>
              <a:gd name="T0" fmla="*/ 0 w 1488"/>
              <a:gd name="T1" fmla="*/ 76200 h 112"/>
              <a:gd name="T2" fmla="*/ 58994 w 1488"/>
              <a:gd name="T3" fmla="*/ 0 h 112"/>
              <a:gd name="T4" fmla="*/ 117987 w 1488"/>
              <a:gd name="T5" fmla="*/ 76200 h 112"/>
              <a:gd name="T6" fmla="*/ 176981 w 1488"/>
              <a:gd name="T7" fmla="*/ 0 h 112"/>
              <a:gd name="T8" fmla="*/ 235974 w 1488"/>
              <a:gd name="T9" fmla="*/ 76200 h 112"/>
              <a:gd name="T10" fmla="*/ 294968 w 1488"/>
              <a:gd name="T11" fmla="*/ 0 h 112"/>
              <a:gd name="T12" fmla="*/ 353961 w 1488"/>
              <a:gd name="T13" fmla="*/ 76200 h 112"/>
              <a:gd name="T14" fmla="*/ 419510 w 1488"/>
              <a:gd name="T15" fmla="*/ 0 h 112"/>
              <a:gd name="T16" fmla="*/ 491613 w 1488"/>
              <a:gd name="T17" fmla="*/ 76200 h 112"/>
              <a:gd name="T18" fmla="*/ 550606 w 1488"/>
              <a:gd name="T19" fmla="*/ 0 h 112"/>
              <a:gd name="T20" fmla="*/ 609600 w 1488"/>
              <a:gd name="T21" fmla="*/ 76200 h 11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488"/>
              <a:gd name="T34" fmla="*/ 0 h 112"/>
              <a:gd name="T35" fmla="*/ 1488 w 1488"/>
              <a:gd name="T36" fmla="*/ 112 h 11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488" h="112">
                <a:moveTo>
                  <a:pt x="0" y="112"/>
                </a:moveTo>
                <a:cubicBezTo>
                  <a:pt x="24" y="93"/>
                  <a:pt x="96" y="0"/>
                  <a:pt x="144" y="0"/>
                </a:cubicBezTo>
                <a:cubicBezTo>
                  <a:pt x="192" y="0"/>
                  <a:pt x="240" y="112"/>
                  <a:pt x="288" y="112"/>
                </a:cubicBezTo>
                <a:cubicBezTo>
                  <a:pt x="336" y="112"/>
                  <a:pt x="384" y="0"/>
                  <a:pt x="432" y="0"/>
                </a:cubicBezTo>
                <a:cubicBezTo>
                  <a:pt x="480" y="0"/>
                  <a:pt x="528" y="112"/>
                  <a:pt x="576" y="112"/>
                </a:cubicBezTo>
                <a:cubicBezTo>
                  <a:pt x="624" y="112"/>
                  <a:pt x="672" y="0"/>
                  <a:pt x="720" y="0"/>
                </a:cubicBezTo>
                <a:cubicBezTo>
                  <a:pt x="768" y="0"/>
                  <a:pt x="813" y="112"/>
                  <a:pt x="864" y="112"/>
                </a:cubicBezTo>
                <a:cubicBezTo>
                  <a:pt x="915" y="112"/>
                  <a:pt x="968" y="0"/>
                  <a:pt x="1024" y="0"/>
                </a:cubicBezTo>
                <a:cubicBezTo>
                  <a:pt x="1080" y="0"/>
                  <a:pt x="1147" y="112"/>
                  <a:pt x="1200" y="112"/>
                </a:cubicBezTo>
                <a:cubicBezTo>
                  <a:pt x="1253" y="112"/>
                  <a:pt x="1296" y="0"/>
                  <a:pt x="1344" y="0"/>
                </a:cubicBezTo>
                <a:cubicBezTo>
                  <a:pt x="1392" y="0"/>
                  <a:pt x="1458" y="89"/>
                  <a:pt x="1488" y="112"/>
                </a:cubicBezTo>
              </a:path>
            </a:pathLst>
          </a:custGeom>
          <a:noFill/>
          <a:ln w="28575">
            <a:solidFill>
              <a:srgbClr val="E6005D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7" name="Group 56"/>
          <p:cNvGrpSpPr>
            <a:grpSpLocks/>
          </p:cNvGrpSpPr>
          <p:nvPr/>
        </p:nvGrpSpPr>
        <p:grpSpPr bwMode="auto">
          <a:xfrm>
            <a:off x="5105400" y="3581400"/>
            <a:ext cx="3276600" cy="457200"/>
            <a:chOff x="3216" y="2832"/>
            <a:chExt cx="2064" cy="288"/>
          </a:xfrm>
        </p:grpSpPr>
        <p:sp>
          <p:nvSpPr>
            <p:cNvPr id="5166" name="Text Box 52"/>
            <p:cNvSpPr txBox="1">
              <a:spLocks noChangeArrowheads="1"/>
            </p:cNvSpPr>
            <p:nvPr/>
          </p:nvSpPr>
          <p:spPr bwMode="auto">
            <a:xfrm>
              <a:off x="3216" y="2832"/>
              <a:ext cx="20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= (</a:t>
              </a:r>
              <a:r>
                <a:rPr lang="ru-RU" sz="2400"/>
                <a:t>В</a:t>
              </a:r>
              <a:r>
                <a:rPr lang="ru-RU" sz="2400" baseline="-25000"/>
                <a:t>1</a:t>
              </a:r>
              <a:r>
                <a:rPr lang="en-US" sz="2400"/>
                <a:t>B + BA</a:t>
              </a:r>
              <a:r>
                <a:rPr lang="ru-RU" sz="2400" baseline="-25000"/>
                <a:t>1</a:t>
              </a:r>
              <a:r>
                <a:rPr lang="en-US" sz="2400"/>
                <a:t>)+ </a:t>
              </a:r>
              <a:r>
                <a:rPr lang="ru-RU" sz="2400"/>
                <a:t>А</a:t>
              </a:r>
              <a:r>
                <a:rPr lang="ru-RU" sz="2400" baseline="-25000"/>
                <a:t>1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r>
                <a:rPr lang="en-US" sz="2400"/>
                <a:t> </a:t>
              </a:r>
              <a:endParaRPr lang="ru-RU" sz="2400"/>
            </a:p>
          </p:txBody>
        </p:sp>
        <p:sp>
          <p:nvSpPr>
            <p:cNvPr id="5167" name="Line 53"/>
            <p:cNvSpPr>
              <a:spLocks noChangeShapeType="1"/>
            </p:cNvSpPr>
            <p:nvPr/>
          </p:nvSpPr>
          <p:spPr bwMode="auto">
            <a:xfrm>
              <a:off x="3504" y="283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8" name="Line 54"/>
            <p:cNvSpPr>
              <a:spLocks noChangeShapeType="1"/>
            </p:cNvSpPr>
            <p:nvPr/>
          </p:nvSpPr>
          <p:spPr bwMode="auto">
            <a:xfrm>
              <a:off x="4080" y="283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9" name="Line 55"/>
            <p:cNvSpPr>
              <a:spLocks noChangeShapeType="1"/>
            </p:cNvSpPr>
            <p:nvPr/>
          </p:nvSpPr>
          <p:spPr bwMode="auto">
            <a:xfrm>
              <a:off x="4656" y="283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5897" name="Text Box 57"/>
          <p:cNvSpPr txBox="1">
            <a:spLocks noChangeArrowheads="1"/>
          </p:cNvSpPr>
          <p:nvPr/>
        </p:nvSpPr>
        <p:spPr bwMode="auto">
          <a:xfrm>
            <a:off x="7620000" y="2209800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/>
              <a:t>=</a:t>
            </a:r>
            <a:endParaRPr lang="ru-RU" sz="2400"/>
          </a:p>
        </p:txBody>
      </p: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105400" y="4495800"/>
            <a:ext cx="3276600" cy="457200"/>
            <a:chOff x="3216" y="2832"/>
            <a:chExt cx="2064" cy="288"/>
          </a:xfrm>
        </p:grpSpPr>
        <p:sp>
          <p:nvSpPr>
            <p:cNvPr id="5162" name="Text Box 59"/>
            <p:cNvSpPr txBox="1">
              <a:spLocks noChangeArrowheads="1"/>
            </p:cNvSpPr>
            <p:nvPr/>
          </p:nvSpPr>
          <p:spPr bwMode="auto">
            <a:xfrm>
              <a:off x="3216" y="2832"/>
              <a:ext cx="20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= (A</a:t>
              </a:r>
              <a:r>
                <a:rPr lang="ru-RU" sz="2400" baseline="-25000"/>
                <a:t>1</a:t>
              </a:r>
              <a:r>
                <a:rPr lang="en-US" sz="2400"/>
                <a:t>A – A</a:t>
              </a:r>
              <a:r>
                <a:rPr lang="ru-RU" sz="2400" baseline="-25000"/>
                <a:t>1</a:t>
              </a:r>
              <a:r>
                <a:rPr lang="en-US" sz="2400"/>
                <a:t>B)+ </a:t>
              </a:r>
              <a:r>
                <a:rPr lang="ru-RU" sz="2400"/>
                <a:t>А</a:t>
              </a:r>
              <a:r>
                <a:rPr lang="ru-RU" sz="2400" baseline="-25000"/>
                <a:t>1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r>
                <a:rPr lang="en-US" sz="2400"/>
                <a:t> </a:t>
              </a:r>
              <a:endParaRPr lang="ru-RU" sz="2400"/>
            </a:p>
          </p:txBody>
        </p:sp>
        <p:sp>
          <p:nvSpPr>
            <p:cNvPr id="5163" name="Line 60"/>
            <p:cNvSpPr>
              <a:spLocks noChangeShapeType="1"/>
            </p:cNvSpPr>
            <p:nvPr/>
          </p:nvSpPr>
          <p:spPr bwMode="auto">
            <a:xfrm>
              <a:off x="3504" y="283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4" name="Line 61"/>
            <p:cNvSpPr>
              <a:spLocks noChangeShapeType="1"/>
            </p:cNvSpPr>
            <p:nvPr/>
          </p:nvSpPr>
          <p:spPr bwMode="auto">
            <a:xfrm>
              <a:off x="4080" y="283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5" name="Line 62"/>
            <p:cNvSpPr>
              <a:spLocks noChangeShapeType="1"/>
            </p:cNvSpPr>
            <p:nvPr/>
          </p:nvSpPr>
          <p:spPr bwMode="auto">
            <a:xfrm>
              <a:off x="4656" y="283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5903" name="Text Box 63"/>
          <p:cNvSpPr txBox="1">
            <a:spLocks noChangeArrowheads="1"/>
          </p:cNvSpPr>
          <p:nvPr/>
        </p:nvSpPr>
        <p:spPr bwMode="auto">
          <a:xfrm>
            <a:off x="7924800" y="3581400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/>
              <a:t>=</a:t>
            </a:r>
            <a:endParaRPr lang="ru-RU" sz="2400"/>
          </a:p>
        </p:txBody>
      </p:sp>
      <p:sp>
        <p:nvSpPr>
          <p:cNvPr id="675906" name="Text Box 66"/>
          <p:cNvSpPr txBox="1">
            <a:spLocks noChangeArrowheads="1"/>
          </p:cNvSpPr>
          <p:nvPr/>
        </p:nvSpPr>
        <p:spPr bwMode="auto">
          <a:xfrm>
            <a:off x="7924800" y="4495800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/>
              <a:t>=</a:t>
            </a:r>
            <a:endParaRPr lang="ru-RU" sz="2400"/>
          </a:p>
        </p:txBody>
      </p:sp>
      <p:grpSp>
        <p:nvGrpSpPr>
          <p:cNvPr id="9" name="Group 67"/>
          <p:cNvGrpSpPr>
            <a:grpSpLocks/>
          </p:cNvGrpSpPr>
          <p:nvPr/>
        </p:nvGrpSpPr>
        <p:grpSpPr bwMode="auto">
          <a:xfrm>
            <a:off x="5105400" y="5334000"/>
            <a:ext cx="3276600" cy="457200"/>
            <a:chOff x="3216" y="2832"/>
            <a:chExt cx="2064" cy="288"/>
          </a:xfrm>
        </p:grpSpPr>
        <p:sp>
          <p:nvSpPr>
            <p:cNvPr id="5158" name="Text Box 68"/>
            <p:cNvSpPr txBox="1">
              <a:spLocks noChangeArrowheads="1"/>
            </p:cNvSpPr>
            <p:nvPr/>
          </p:nvSpPr>
          <p:spPr bwMode="auto">
            <a:xfrm>
              <a:off x="3216" y="2832"/>
              <a:ext cx="20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= A</a:t>
              </a:r>
              <a:r>
                <a:rPr lang="ru-RU" sz="2400" baseline="-25000"/>
                <a:t>1</a:t>
              </a:r>
              <a:r>
                <a:rPr lang="en-US" sz="2400"/>
                <a:t>A – A</a:t>
              </a:r>
              <a:r>
                <a:rPr lang="ru-RU" sz="2400" baseline="-25000"/>
                <a:t>1</a:t>
              </a:r>
              <a:r>
                <a:rPr lang="en-US" sz="2400"/>
                <a:t>B+ </a:t>
              </a:r>
              <a:r>
                <a:rPr lang="ru-RU" sz="2400"/>
                <a:t>А</a:t>
              </a:r>
              <a:r>
                <a:rPr lang="ru-RU" sz="2400" baseline="-25000"/>
                <a:t>1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r>
                <a:rPr lang="en-US" sz="2400"/>
                <a:t> </a:t>
              </a:r>
              <a:endParaRPr lang="ru-RU" sz="2400"/>
            </a:p>
          </p:txBody>
        </p:sp>
        <p:sp>
          <p:nvSpPr>
            <p:cNvPr id="5159" name="Line 69"/>
            <p:cNvSpPr>
              <a:spLocks noChangeShapeType="1"/>
            </p:cNvSpPr>
            <p:nvPr/>
          </p:nvSpPr>
          <p:spPr bwMode="auto">
            <a:xfrm>
              <a:off x="3504" y="283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0" name="Line 70"/>
            <p:cNvSpPr>
              <a:spLocks noChangeShapeType="1"/>
            </p:cNvSpPr>
            <p:nvPr/>
          </p:nvSpPr>
          <p:spPr bwMode="auto">
            <a:xfrm>
              <a:off x="4080" y="283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1" name="Line 71"/>
            <p:cNvSpPr>
              <a:spLocks noChangeShapeType="1"/>
            </p:cNvSpPr>
            <p:nvPr/>
          </p:nvSpPr>
          <p:spPr bwMode="auto">
            <a:xfrm>
              <a:off x="4656" y="283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" name="Номер слайда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7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7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7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7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7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75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75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59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4" grpId="0" animBg="1"/>
      <p:bldP spid="675905" grpId="0" animBg="1"/>
      <p:bldP spid="675867" grpId="0" animBg="1"/>
      <p:bldP spid="675868" grpId="0" animBg="1"/>
      <p:bldP spid="675873" grpId="0" animBg="1"/>
      <p:bldP spid="675890" grpId="0" animBg="1"/>
      <p:bldP spid="675897" grpId="0"/>
      <p:bldP spid="675903" grpId="0"/>
      <p:bldP spid="6759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reeform 62"/>
          <p:cNvSpPr>
            <a:spLocks/>
          </p:cNvSpPr>
          <p:nvPr/>
        </p:nvSpPr>
        <p:spPr bwMode="auto">
          <a:xfrm>
            <a:off x="1276350" y="5334000"/>
            <a:ext cx="50800" cy="381000"/>
          </a:xfrm>
          <a:custGeom>
            <a:avLst/>
            <a:gdLst>
              <a:gd name="T0" fmla="*/ 50800 w 32"/>
              <a:gd name="T1" fmla="*/ 0 h 240"/>
              <a:gd name="T2" fmla="*/ 0 w 32"/>
              <a:gd name="T3" fmla="*/ 381000 h 240"/>
              <a:gd name="T4" fmla="*/ 0 60000 65536"/>
              <a:gd name="T5" fmla="*/ 0 60000 65536"/>
              <a:gd name="T6" fmla="*/ 0 w 32"/>
              <a:gd name="T7" fmla="*/ 0 h 240"/>
              <a:gd name="T8" fmla="*/ 32 w 32"/>
              <a:gd name="T9" fmla="*/ 240 h 2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" h="240">
                <a:moveTo>
                  <a:pt x="32" y="0"/>
                </a:moveTo>
                <a:lnTo>
                  <a:pt x="0" y="240"/>
                </a:lnTo>
              </a:path>
            </a:pathLst>
          </a:custGeom>
          <a:noFill/>
          <a:ln w="9525">
            <a:solidFill>
              <a:schemeClr val="tx2"/>
            </a:solidFill>
            <a:prstDash val="dash"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9219" name="Freeform 63"/>
          <p:cNvSpPr>
            <a:spLocks/>
          </p:cNvSpPr>
          <p:nvPr/>
        </p:nvSpPr>
        <p:spPr bwMode="auto">
          <a:xfrm>
            <a:off x="2457450" y="5016500"/>
            <a:ext cx="88900" cy="660400"/>
          </a:xfrm>
          <a:custGeom>
            <a:avLst/>
            <a:gdLst>
              <a:gd name="T0" fmla="*/ 88900 w 56"/>
              <a:gd name="T1" fmla="*/ 0 h 416"/>
              <a:gd name="T2" fmla="*/ 0 w 56"/>
              <a:gd name="T3" fmla="*/ 660400 h 416"/>
              <a:gd name="T4" fmla="*/ 0 60000 65536"/>
              <a:gd name="T5" fmla="*/ 0 60000 65536"/>
              <a:gd name="T6" fmla="*/ 0 w 56"/>
              <a:gd name="T7" fmla="*/ 0 h 416"/>
              <a:gd name="T8" fmla="*/ 56 w 56"/>
              <a:gd name="T9" fmla="*/ 416 h 4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" h="416">
                <a:moveTo>
                  <a:pt x="56" y="0"/>
                </a:moveTo>
                <a:lnTo>
                  <a:pt x="0" y="416"/>
                </a:lnTo>
              </a:path>
            </a:pathLst>
          </a:custGeom>
          <a:noFill/>
          <a:ln w="9525">
            <a:solidFill>
              <a:schemeClr val="tx2"/>
            </a:solidFill>
            <a:prstDash val="dash"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9220" name="Freeform 52"/>
          <p:cNvSpPr>
            <a:spLocks/>
          </p:cNvSpPr>
          <p:nvPr/>
        </p:nvSpPr>
        <p:spPr bwMode="auto">
          <a:xfrm>
            <a:off x="2527300" y="977900"/>
            <a:ext cx="609600" cy="4013200"/>
          </a:xfrm>
          <a:custGeom>
            <a:avLst/>
            <a:gdLst>
              <a:gd name="T0" fmla="*/ 609600 w 384"/>
              <a:gd name="T1" fmla="*/ 0 h 2528"/>
              <a:gd name="T2" fmla="*/ 0 w 384"/>
              <a:gd name="T3" fmla="*/ 4013200 h 2528"/>
              <a:gd name="T4" fmla="*/ 0 60000 65536"/>
              <a:gd name="T5" fmla="*/ 0 60000 65536"/>
              <a:gd name="T6" fmla="*/ 0 w 384"/>
              <a:gd name="T7" fmla="*/ 0 h 2528"/>
              <a:gd name="T8" fmla="*/ 384 w 384"/>
              <a:gd name="T9" fmla="*/ 2528 h 25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4" h="2528">
                <a:moveTo>
                  <a:pt x="384" y="0"/>
                </a:moveTo>
                <a:lnTo>
                  <a:pt x="0" y="2528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9221" name="Freeform 51"/>
          <p:cNvSpPr>
            <a:spLocks/>
          </p:cNvSpPr>
          <p:nvPr/>
        </p:nvSpPr>
        <p:spPr bwMode="auto">
          <a:xfrm>
            <a:off x="1333500" y="1219200"/>
            <a:ext cx="571500" cy="4051300"/>
          </a:xfrm>
          <a:custGeom>
            <a:avLst/>
            <a:gdLst>
              <a:gd name="T0" fmla="*/ 571500 w 360"/>
              <a:gd name="T1" fmla="*/ 0 h 2552"/>
              <a:gd name="T2" fmla="*/ 0 w 360"/>
              <a:gd name="T3" fmla="*/ 4051300 h 2552"/>
              <a:gd name="T4" fmla="*/ 0 60000 65536"/>
              <a:gd name="T5" fmla="*/ 0 60000 65536"/>
              <a:gd name="T6" fmla="*/ 0 w 360"/>
              <a:gd name="T7" fmla="*/ 0 h 2552"/>
              <a:gd name="T8" fmla="*/ 360 w 360"/>
              <a:gd name="T9" fmla="*/ 2552 h 25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0" h="2552">
                <a:moveTo>
                  <a:pt x="360" y="0"/>
                </a:moveTo>
                <a:lnTo>
                  <a:pt x="0" y="2552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9222" name="Group 2"/>
          <p:cNvGrpSpPr>
            <a:grpSpLocks/>
          </p:cNvGrpSpPr>
          <p:nvPr/>
        </p:nvGrpSpPr>
        <p:grpSpPr bwMode="auto">
          <a:xfrm rot="598021">
            <a:off x="957263" y="3363913"/>
            <a:ext cx="5753100" cy="2879725"/>
            <a:chOff x="816" y="2262"/>
            <a:chExt cx="3048" cy="1452"/>
          </a:xfrm>
        </p:grpSpPr>
        <p:sp>
          <p:nvSpPr>
            <p:cNvPr id="9262" name="Freeform 3"/>
            <p:cNvSpPr>
              <a:spLocks/>
            </p:cNvSpPr>
            <p:nvPr/>
          </p:nvSpPr>
          <p:spPr bwMode="auto">
            <a:xfrm>
              <a:off x="816" y="2264"/>
              <a:ext cx="3040" cy="1432"/>
            </a:xfrm>
            <a:custGeom>
              <a:avLst/>
              <a:gdLst>
                <a:gd name="T0" fmla="*/ 576 w 3040"/>
                <a:gd name="T1" fmla="*/ 472 h 1432"/>
                <a:gd name="T2" fmla="*/ 3040 w 3040"/>
                <a:gd name="T3" fmla="*/ 0 h 1432"/>
                <a:gd name="T4" fmla="*/ 2400 w 3040"/>
                <a:gd name="T5" fmla="*/ 1000 h 1432"/>
                <a:gd name="T6" fmla="*/ 0 w 3040"/>
                <a:gd name="T7" fmla="*/ 1432 h 1432"/>
                <a:gd name="T8" fmla="*/ 576 w 3040"/>
                <a:gd name="T9" fmla="*/ 472 h 14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0"/>
                <a:gd name="T16" fmla="*/ 0 h 1432"/>
                <a:gd name="T17" fmla="*/ 3040 w 3040"/>
                <a:gd name="T18" fmla="*/ 1432 h 14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0" h="1432">
                  <a:moveTo>
                    <a:pt x="576" y="472"/>
                  </a:moveTo>
                  <a:lnTo>
                    <a:pt x="3040" y="0"/>
                  </a:lnTo>
                  <a:lnTo>
                    <a:pt x="2400" y="1000"/>
                  </a:lnTo>
                  <a:lnTo>
                    <a:pt x="0" y="1432"/>
                  </a:lnTo>
                  <a:lnTo>
                    <a:pt x="576" y="472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40999"/>
                  </a:schemeClr>
                </a:gs>
                <a:gs pos="100000">
                  <a:srgbClr val="00FFFF">
                    <a:alpha val="43999"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3" name="Freeform 4"/>
            <p:cNvSpPr>
              <a:spLocks/>
            </p:cNvSpPr>
            <p:nvPr/>
          </p:nvSpPr>
          <p:spPr bwMode="auto">
            <a:xfrm>
              <a:off x="816" y="2262"/>
              <a:ext cx="3048" cy="1452"/>
            </a:xfrm>
            <a:custGeom>
              <a:avLst/>
              <a:gdLst>
                <a:gd name="T0" fmla="*/ 0 w 3048"/>
                <a:gd name="T1" fmla="*/ 1434 h 1452"/>
                <a:gd name="T2" fmla="*/ 45 w 3048"/>
                <a:gd name="T3" fmla="*/ 1452 h 1452"/>
                <a:gd name="T4" fmla="*/ 2430 w 3048"/>
                <a:gd name="T5" fmla="*/ 1026 h 1452"/>
                <a:gd name="T6" fmla="*/ 2418 w 3048"/>
                <a:gd name="T7" fmla="*/ 1032 h 1452"/>
                <a:gd name="T8" fmla="*/ 3048 w 3048"/>
                <a:gd name="T9" fmla="*/ 36 h 1452"/>
                <a:gd name="T10" fmla="*/ 3042 w 3048"/>
                <a:gd name="T11" fmla="*/ 0 h 1452"/>
                <a:gd name="T12" fmla="*/ 2400 w 3048"/>
                <a:gd name="T13" fmla="*/ 996 h 1452"/>
                <a:gd name="T14" fmla="*/ 0 w 3048"/>
                <a:gd name="T15" fmla="*/ 1434 h 14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48"/>
                <a:gd name="T25" fmla="*/ 0 h 1452"/>
                <a:gd name="T26" fmla="*/ 3048 w 3048"/>
                <a:gd name="T27" fmla="*/ 1452 h 14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48" h="1452">
                  <a:moveTo>
                    <a:pt x="0" y="1434"/>
                  </a:moveTo>
                  <a:lnTo>
                    <a:pt x="45" y="1452"/>
                  </a:lnTo>
                  <a:lnTo>
                    <a:pt x="2430" y="1026"/>
                  </a:lnTo>
                  <a:lnTo>
                    <a:pt x="2418" y="1032"/>
                  </a:lnTo>
                  <a:lnTo>
                    <a:pt x="3048" y="36"/>
                  </a:lnTo>
                  <a:lnTo>
                    <a:pt x="3042" y="0"/>
                  </a:lnTo>
                  <a:lnTo>
                    <a:pt x="2400" y="996"/>
                  </a:lnTo>
                  <a:lnTo>
                    <a:pt x="0" y="1434"/>
                  </a:lnTo>
                  <a:close/>
                </a:path>
              </a:pathLst>
            </a:custGeom>
            <a:solidFill>
              <a:srgbClr val="00CC99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26693" name="Text Box 5"/>
          <p:cNvSpPr txBox="1">
            <a:spLocks noChangeArrowheads="1"/>
          </p:cNvSpPr>
          <p:nvPr/>
        </p:nvSpPr>
        <p:spPr bwMode="auto">
          <a:xfrm>
            <a:off x="838200" y="152400"/>
            <a:ext cx="7162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>
                <a:solidFill>
                  <a:schemeClr val="tx2"/>
                </a:solidFill>
              </a:rPr>
              <a:t>     </a:t>
            </a: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Три вектора, среди которых имеются два коллинеарных, также компланарны.</a:t>
            </a:r>
          </a:p>
        </p:txBody>
      </p:sp>
      <p:grpSp>
        <p:nvGrpSpPr>
          <p:cNvPr id="9224" name="Group 6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9254" name="Freeform 7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5" name="Freeform 8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6" name="Freeform 9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7" name="Freeform 10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8" name="Freeform 11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9" name="Freeform 12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0" name="Freeform 13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1" name="Freeform 14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225" name="Group 15"/>
          <p:cNvGrpSpPr>
            <a:grpSpLocks/>
          </p:cNvGrpSpPr>
          <p:nvPr/>
        </p:nvGrpSpPr>
        <p:grpSpPr bwMode="auto">
          <a:xfrm>
            <a:off x="2133600" y="3092450"/>
            <a:ext cx="685800" cy="1911350"/>
            <a:chOff x="720" y="2128"/>
            <a:chExt cx="432" cy="1204"/>
          </a:xfrm>
        </p:grpSpPr>
        <p:grpSp>
          <p:nvGrpSpPr>
            <p:cNvPr id="9249" name="Group 16"/>
            <p:cNvGrpSpPr>
              <a:grpSpLocks/>
            </p:cNvGrpSpPr>
            <p:nvPr/>
          </p:nvGrpSpPr>
          <p:grpSpPr bwMode="auto">
            <a:xfrm>
              <a:off x="720" y="2486"/>
              <a:ext cx="384" cy="442"/>
              <a:chOff x="4848" y="2544"/>
              <a:chExt cx="384" cy="442"/>
            </a:xfrm>
          </p:grpSpPr>
          <p:sp>
            <p:nvSpPr>
              <p:cNvPr id="626705" name="Text Box 17"/>
              <p:cNvSpPr txBox="1">
                <a:spLocks noChangeArrowheads="1"/>
              </p:cNvSpPr>
              <p:nvPr/>
            </p:nvSpPr>
            <p:spPr bwMode="auto">
              <a:xfrm>
                <a:off x="4848" y="2544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9253" name="Line 18"/>
              <p:cNvSpPr>
                <a:spLocks noChangeShapeType="1"/>
              </p:cNvSpPr>
              <p:nvPr/>
            </p:nvSpPr>
            <p:spPr bwMode="auto">
              <a:xfrm>
                <a:off x="4944" y="268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250" name="Freeform 19"/>
            <p:cNvSpPr>
              <a:spLocks/>
            </p:cNvSpPr>
            <p:nvPr/>
          </p:nvSpPr>
          <p:spPr bwMode="auto">
            <a:xfrm>
              <a:off x="984" y="2128"/>
              <a:ext cx="168" cy="1162"/>
            </a:xfrm>
            <a:custGeom>
              <a:avLst/>
              <a:gdLst>
                <a:gd name="T0" fmla="*/ 0 w 168"/>
                <a:gd name="T1" fmla="*/ 1162 h 1162"/>
                <a:gd name="T2" fmla="*/ 168 w 168"/>
                <a:gd name="T3" fmla="*/ 0 h 1162"/>
                <a:gd name="T4" fmla="*/ 0 60000 65536"/>
                <a:gd name="T5" fmla="*/ 0 60000 65536"/>
                <a:gd name="T6" fmla="*/ 0 w 168"/>
                <a:gd name="T7" fmla="*/ 0 h 1162"/>
                <a:gd name="T8" fmla="*/ 168 w 168"/>
                <a:gd name="T9" fmla="*/ 1162 h 116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8" h="1162">
                  <a:moveTo>
                    <a:pt x="0" y="1162"/>
                  </a:moveTo>
                  <a:lnTo>
                    <a:pt x="168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1" name="Oval 20"/>
            <p:cNvSpPr>
              <a:spLocks noChangeArrowheads="1"/>
            </p:cNvSpPr>
            <p:nvPr/>
          </p:nvSpPr>
          <p:spPr bwMode="auto">
            <a:xfrm rot="-3927454">
              <a:off x="957" y="3284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2930525" y="1441450"/>
            <a:ext cx="4826000" cy="3603625"/>
            <a:chOff x="1846" y="908"/>
            <a:chExt cx="3040" cy="2270"/>
          </a:xfrm>
        </p:grpSpPr>
        <p:sp>
          <p:nvSpPr>
            <p:cNvPr id="9247" name="Freeform 23"/>
            <p:cNvSpPr>
              <a:spLocks/>
            </p:cNvSpPr>
            <p:nvPr/>
          </p:nvSpPr>
          <p:spPr bwMode="auto">
            <a:xfrm>
              <a:off x="1848" y="934"/>
              <a:ext cx="3034" cy="2241"/>
            </a:xfrm>
            <a:custGeom>
              <a:avLst/>
              <a:gdLst>
                <a:gd name="T0" fmla="*/ 2371 w 3034"/>
                <a:gd name="T1" fmla="*/ 1618 h 2241"/>
                <a:gd name="T2" fmla="*/ 0 w 3034"/>
                <a:gd name="T3" fmla="*/ 2241 h 2241"/>
                <a:gd name="T4" fmla="*/ 744 w 3034"/>
                <a:gd name="T5" fmla="*/ 538 h 2241"/>
                <a:gd name="T6" fmla="*/ 742 w 3034"/>
                <a:gd name="T7" fmla="*/ 556 h 2241"/>
                <a:gd name="T8" fmla="*/ 728 w 3034"/>
                <a:gd name="T9" fmla="*/ 554 h 2241"/>
                <a:gd name="T10" fmla="*/ 3034 w 3034"/>
                <a:gd name="T11" fmla="*/ 0 h 2241"/>
                <a:gd name="T12" fmla="*/ 2371 w 3034"/>
                <a:gd name="T13" fmla="*/ 1618 h 22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34"/>
                <a:gd name="T22" fmla="*/ 0 h 2241"/>
                <a:gd name="T23" fmla="*/ 3034 w 3034"/>
                <a:gd name="T24" fmla="*/ 2241 h 224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34" h="2241">
                  <a:moveTo>
                    <a:pt x="2371" y="1618"/>
                  </a:moveTo>
                  <a:lnTo>
                    <a:pt x="0" y="2241"/>
                  </a:lnTo>
                  <a:lnTo>
                    <a:pt x="744" y="538"/>
                  </a:lnTo>
                  <a:lnTo>
                    <a:pt x="742" y="556"/>
                  </a:lnTo>
                  <a:lnTo>
                    <a:pt x="728" y="554"/>
                  </a:lnTo>
                  <a:lnTo>
                    <a:pt x="3034" y="0"/>
                  </a:lnTo>
                  <a:lnTo>
                    <a:pt x="2371" y="1618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40999"/>
                  </a:schemeClr>
                </a:gs>
                <a:gs pos="100000">
                  <a:srgbClr val="FF00FF">
                    <a:alpha val="43999"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8" name="Freeform 24"/>
            <p:cNvSpPr>
              <a:spLocks/>
            </p:cNvSpPr>
            <p:nvPr/>
          </p:nvSpPr>
          <p:spPr bwMode="auto">
            <a:xfrm>
              <a:off x="1846" y="908"/>
              <a:ext cx="3040" cy="2270"/>
            </a:xfrm>
            <a:custGeom>
              <a:avLst/>
              <a:gdLst>
                <a:gd name="T0" fmla="*/ 3040 w 3040"/>
                <a:gd name="T1" fmla="*/ 26 h 2270"/>
                <a:gd name="T2" fmla="*/ 3010 w 3040"/>
                <a:gd name="T3" fmla="*/ 0 h 2270"/>
                <a:gd name="T4" fmla="*/ 718 w 3040"/>
                <a:gd name="T5" fmla="*/ 551 h 2270"/>
                <a:gd name="T6" fmla="*/ 730 w 3040"/>
                <a:gd name="T7" fmla="*/ 541 h 2270"/>
                <a:gd name="T8" fmla="*/ 0 w 3040"/>
                <a:gd name="T9" fmla="*/ 2207 h 2270"/>
                <a:gd name="T10" fmla="*/ 1 w 3040"/>
                <a:gd name="T11" fmla="*/ 2270 h 2270"/>
                <a:gd name="T12" fmla="*/ 744 w 3040"/>
                <a:gd name="T13" fmla="*/ 574 h 2270"/>
                <a:gd name="T14" fmla="*/ 3040 w 3040"/>
                <a:gd name="T15" fmla="*/ 26 h 227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40"/>
                <a:gd name="T25" fmla="*/ 0 h 2270"/>
                <a:gd name="T26" fmla="*/ 3040 w 3040"/>
                <a:gd name="T27" fmla="*/ 2270 h 227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40" h="2270">
                  <a:moveTo>
                    <a:pt x="3040" y="26"/>
                  </a:moveTo>
                  <a:lnTo>
                    <a:pt x="3010" y="0"/>
                  </a:lnTo>
                  <a:lnTo>
                    <a:pt x="718" y="551"/>
                  </a:lnTo>
                  <a:lnTo>
                    <a:pt x="730" y="541"/>
                  </a:lnTo>
                  <a:lnTo>
                    <a:pt x="0" y="2207"/>
                  </a:lnTo>
                  <a:lnTo>
                    <a:pt x="1" y="2270"/>
                  </a:lnTo>
                  <a:lnTo>
                    <a:pt x="744" y="574"/>
                  </a:lnTo>
                  <a:lnTo>
                    <a:pt x="3040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227" name="Group 25"/>
          <p:cNvGrpSpPr>
            <a:grpSpLocks/>
          </p:cNvGrpSpPr>
          <p:nvPr/>
        </p:nvGrpSpPr>
        <p:grpSpPr bwMode="auto">
          <a:xfrm>
            <a:off x="3886200" y="4133850"/>
            <a:ext cx="2489200" cy="914400"/>
            <a:chOff x="1824" y="2784"/>
            <a:chExt cx="1568" cy="576"/>
          </a:xfrm>
        </p:grpSpPr>
        <p:sp>
          <p:nvSpPr>
            <p:cNvPr id="9242" name="Freeform 26"/>
            <p:cNvSpPr>
              <a:spLocks/>
            </p:cNvSpPr>
            <p:nvPr/>
          </p:nvSpPr>
          <p:spPr bwMode="auto">
            <a:xfrm>
              <a:off x="1866" y="2784"/>
              <a:ext cx="1526" cy="396"/>
            </a:xfrm>
            <a:custGeom>
              <a:avLst/>
              <a:gdLst>
                <a:gd name="T0" fmla="*/ 0 w 1526"/>
                <a:gd name="T1" fmla="*/ 396 h 396"/>
                <a:gd name="T2" fmla="*/ 1526 w 1526"/>
                <a:gd name="T3" fmla="*/ 0 h 396"/>
                <a:gd name="T4" fmla="*/ 0 60000 65536"/>
                <a:gd name="T5" fmla="*/ 0 60000 65536"/>
                <a:gd name="T6" fmla="*/ 0 w 1526"/>
                <a:gd name="T7" fmla="*/ 0 h 396"/>
                <a:gd name="T8" fmla="*/ 1526 w 1526"/>
                <a:gd name="T9" fmla="*/ 396 h 39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26" h="396">
                  <a:moveTo>
                    <a:pt x="0" y="396"/>
                  </a:moveTo>
                  <a:lnTo>
                    <a:pt x="1526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3" name="Oval 27"/>
            <p:cNvSpPr>
              <a:spLocks noChangeArrowheads="1"/>
            </p:cNvSpPr>
            <p:nvPr/>
          </p:nvSpPr>
          <p:spPr bwMode="auto">
            <a:xfrm>
              <a:off x="1824" y="316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244" name="Group 28"/>
            <p:cNvGrpSpPr>
              <a:grpSpLocks/>
            </p:cNvGrpSpPr>
            <p:nvPr/>
          </p:nvGrpSpPr>
          <p:grpSpPr bwMode="auto">
            <a:xfrm>
              <a:off x="2544" y="2918"/>
              <a:ext cx="384" cy="442"/>
              <a:chOff x="2544" y="2832"/>
              <a:chExt cx="384" cy="442"/>
            </a:xfrm>
          </p:grpSpPr>
          <p:sp>
            <p:nvSpPr>
              <p:cNvPr id="626717" name="Text Box 29"/>
              <p:cNvSpPr txBox="1">
                <a:spLocks noChangeArrowheads="1"/>
              </p:cNvSpPr>
              <p:nvPr/>
            </p:nvSpPr>
            <p:spPr bwMode="auto">
              <a:xfrm>
                <a:off x="2544" y="283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9246" name="Line 30"/>
              <p:cNvSpPr>
                <a:spLocks noChangeShapeType="1"/>
              </p:cNvSpPr>
              <p:nvPr/>
            </p:nvSpPr>
            <p:spPr bwMode="auto">
              <a:xfrm>
                <a:off x="2640" y="297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9228" name="Group 50"/>
          <p:cNvGrpSpPr>
            <a:grpSpLocks/>
          </p:cNvGrpSpPr>
          <p:nvPr/>
        </p:nvGrpSpPr>
        <p:grpSpPr bwMode="auto">
          <a:xfrm>
            <a:off x="914400" y="2743200"/>
            <a:ext cx="762000" cy="2571750"/>
            <a:chOff x="288" y="400"/>
            <a:chExt cx="480" cy="1620"/>
          </a:xfrm>
        </p:grpSpPr>
        <p:sp>
          <p:nvSpPr>
            <p:cNvPr id="626728" name="Text Box 40"/>
            <p:cNvSpPr txBox="1">
              <a:spLocks noChangeArrowheads="1"/>
            </p:cNvSpPr>
            <p:nvPr/>
          </p:nvSpPr>
          <p:spPr bwMode="auto">
            <a:xfrm>
              <a:off x="288" y="1174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k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grpSp>
          <p:nvGrpSpPr>
            <p:cNvPr id="9238" name="Group 44"/>
            <p:cNvGrpSpPr>
              <a:grpSpLocks/>
            </p:cNvGrpSpPr>
            <p:nvPr/>
          </p:nvGrpSpPr>
          <p:grpSpPr bwMode="auto">
            <a:xfrm>
              <a:off x="384" y="400"/>
              <a:ext cx="384" cy="1620"/>
              <a:chOff x="384" y="400"/>
              <a:chExt cx="384" cy="1620"/>
            </a:xfrm>
          </p:grpSpPr>
          <p:sp>
            <p:nvSpPr>
              <p:cNvPr id="9239" name="Line 41"/>
              <p:cNvSpPr>
                <a:spLocks noChangeShapeType="1"/>
              </p:cNvSpPr>
              <p:nvPr/>
            </p:nvSpPr>
            <p:spPr bwMode="auto">
              <a:xfrm>
                <a:off x="384" y="124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0" name="Freeform 42"/>
              <p:cNvSpPr>
                <a:spLocks/>
              </p:cNvSpPr>
              <p:nvPr/>
            </p:nvSpPr>
            <p:spPr bwMode="auto">
              <a:xfrm>
                <a:off x="552" y="400"/>
                <a:ext cx="216" cy="1578"/>
              </a:xfrm>
              <a:custGeom>
                <a:avLst/>
                <a:gdLst>
                  <a:gd name="T0" fmla="*/ 0 w 216"/>
                  <a:gd name="T1" fmla="*/ 1578 h 1578"/>
                  <a:gd name="T2" fmla="*/ 216 w 216"/>
                  <a:gd name="T3" fmla="*/ 0 h 1578"/>
                  <a:gd name="T4" fmla="*/ 0 60000 65536"/>
                  <a:gd name="T5" fmla="*/ 0 60000 65536"/>
                  <a:gd name="T6" fmla="*/ 0 w 216"/>
                  <a:gd name="T7" fmla="*/ 0 h 1578"/>
                  <a:gd name="T8" fmla="*/ 216 w 216"/>
                  <a:gd name="T9" fmla="*/ 1578 h 157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" h="1578">
                    <a:moveTo>
                      <a:pt x="0" y="1578"/>
                    </a:moveTo>
                    <a:lnTo>
                      <a:pt x="216" y="0"/>
                    </a:lnTo>
                  </a:path>
                </a:pathLst>
              </a:custGeom>
              <a:solidFill>
                <a:srgbClr val="0000FF"/>
              </a:solidFill>
              <a:ln w="3810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1" name="Oval 43"/>
              <p:cNvSpPr>
                <a:spLocks noChangeArrowheads="1"/>
              </p:cNvSpPr>
              <p:nvPr/>
            </p:nvSpPr>
            <p:spPr bwMode="auto">
              <a:xfrm rot="-3927454">
                <a:off x="525" y="1972"/>
                <a:ext cx="48" cy="4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1" name="Group 60"/>
          <p:cNvGrpSpPr>
            <a:grpSpLocks/>
          </p:cNvGrpSpPr>
          <p:nvPr/>
        </p:nvGrpSpPr>
        <p:grpSpPr bwMode="auto">
          <a:xfrm>
            <a:off x="1295400" y="2762250"/>
            <a:ext cx="385763" cy="2571750"/>
            <a:chOff x="717" y="1392"/>
            <a:chExt cx="243" cy="1620"/>
          </a:xfrm>
        </p:grpSpPr>
        <p:sp>
          <p:nvSpPr>
            <p:cNvPr id="9235" name="Freeform 57"/>
            <p:cNvSpPr>
              <a:spLocks/>
            </p:cNvSpPr>
            <p:nvPr/>
          </p:nvSpPr>
          <p:spPr bwMode="auto">
            <a:xfrm>
              <a:off x="744" y="1392"/>
              <a:ext cx="216" cy="1578"/>
            </a:xfrm>
            <a:custGeom>
              <a:avLst/>
              <a:gdLst>
                <a:gd name="T0" fmla="*/ 0 w 216"/>
                <a:gd name="T1" fmla="*/ 1578 h 1578"/>
                <a:gd name="T2" fmla="*/ 216 w 216"/>
                <a:gd name="T3" fmla="*/ 0 h 1578"/>
                <a:gd name="T4" fmla="*/ 0 60000 65536"/>
                <a:gd name="T5" fmla="*/ 0 60000 65536"/>
                <a:gd name="T6" fmla="*/ 0 w 216"/>
                <a:gd name="T7" fmla="*/ 0 h 1578"/>
                <a:gd name="T8" fmla="*/ 216 w 216"/>
                <a:gd name="T9" fmla="*/ 1578 h 157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578">
                  <a:moveTo>
                    <a:pt x="0" y="1578"/>
                  </a:moveTo>
                  <a:lnTo>
                    <a:pt x="216" y="0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6" name="Oval 58"/>
            <p:cNvSpPr>
              <a:spLocks noChangeArrowheads="1"/>
            </p:cNvSpPr>
            <p:nvPr/>
          </p:nvSpPr>
          <p:spPr bwMode="auto">
            <a:xfrm rot="-3927454">
              <a:off x="717" y="2964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59"/>
          <p:cNvGrpSpPr>
            <a:grpSpLocks/>
          </p:cNvGrpSpPr>
          <p:nvPr/>
        </p:nvGrpSpPr>
        <p:grpSpPr bwMode="auto">
          <a:xfrm>
            <a:off x="2509838" y="3127375"/>
            <a:ext cx="309562" cy="1911350"/>
            <a:chOff x="1581" y="1970"/>
            <a:chExt cx="195" cy="1204"/>
          </a:xfrm>
        </p:grpSpPr>
        <p:sp>
          <p:nvSpPr>
            <p:cNvPr id="9233" name="Freeform 35"/>
            <p:cNvSpPr>
              <a:spLocks/>
            </p:cNvSpPr>
            <p:nvPr/>
          </p:nvSpPr>
          <p:spPr bwMode="auto">
            <a:xfrm>
              <a:off x="1608" y="1970"/>
              <a:ext cx="168" cy="1162"/>
            </a:xfrm>
            <a:custGeom>
              <a:avLst/>
              <a:gdLst>
                <a:gd name="T0" fmla="*/ 0 w 168"/>
                <a:gd name="T1" fmla="*/ 1162 h 1162"/>
                <a:gd name="T2" fmla="*/ 168 w 168"/>
                <a:gd name="T3" fmla="*/ 0 h 1162"/>
                <a:gd name="T4" fmla="*/ 0 60000 65536"/>
                <a:gd name="T5" fmla="*/ 0 60000 65536"/>
                <a:gd name="T6" fmla="*/ 0 w 168"/>
                <a:gd name="T7" fmla="*/ 0 h 1162"/>
                <a:gd name="T8" fmla="*/ 168 w 168"/>
                <a:gd name="T9" fmla="*/ 1162 h 116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8" h="1162">
                  <a:moveTo>
                    <a:pt x="0" y="1162"/>
                  </a:moveTo>
                  <a:lnTo>
                    <a:pt x="168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4" name="Oval 36"/>
            <p:cNvSpPr>
              <a:spLocks noChangeArrowheads="1"/>
            </p:cNvSpPr>
            <p:nvPr/>
          </p:nvSpPr>
          <p:spPr bwMode="auto">
            <a:xfrm rot="-3927454">
              <a:off x="1581" y="312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31" name="Freeform 64"/>
          <p:cNvSpPr>
            <a:spLocks/>
          </p:cNvSpPr>
          <p:nvPr/>
        </p:nvSpPr>
        <p:spPr bwMode="auto">
          <a:xfrm>
            <a:off x="2317750" y="5715000"/>
            <a:ext cx="133350" cy="952500"/>
          </a:xfrm>
          <a:custGeom>
            <a:avLst/>
            <a:gdLst>
              <a:gd name="T0" fmla="*/ 133350 w 84"/>
              <a:gd name="T1" fmla="*/ 0 h 600"/>
              <a:gd name="T2" fmla="*/ 0 w 84"/>
              <a:gd name="T3" fmla="*/ 952500 h 600"/>
              <a:gd name="T4" fmla="*/ 0 60000 65536"/>
              <a:gd name="T5" fmla="*/ 0 60000 65536"/>
              <a:gd name="T6" fmla="*/ 0 w 84"/>
              <a:gd name="T7" fmla="*/ 0 h 600"/>
              <a:gd name="T8" fmla="*/ 84 w 84"/>
              <a:gd name="T9" fmla="*/ 600 h 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4" h="600">
                <a:moveTo>
                  <a:pt x="84" y="0"/>
                </a:moveTo>
                <a:lnTo>
                  <a:pt x="0" y="600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9232" name="Freeform 65"/>
          <p:cNvSpPr>
            <a:spLocks/>
          </p:cNvSpPr>
          <p:nvPr/>
        </p:nvSpPr>
        <p:spPr bwMode="auto">
          <a:xfrm>
            <a:off x="1143000" y="5715000"/>
            <a:ext cx="133350" cy="952500"/>
          </a:xfrm>
          <a:custGeom>
            <a:avLst/>
            <a:gdLst>
              <a:gd name="T0" fmla="*/ 133350 w 84"/>
              <a:gd name="T1" fmla="*/ 0 h 600"/>
              <a:gd name="T2" fmla="*/ 0 w 84"/>
              <a:gd name="T3" fmla="*/ 952500 h 600"/>
              <a:gd name="T4" fmla="*/ 0 60000 65536"/>
              <a:gd name="T5" fmla="*/ 0 60000 65536"/>
              <a:gd name="T6" fmla="*/ 0 w 84"/>
              <a:gd name="T7" fmla="*/ 0 h 600"/>
              <a:gd name="T8" fmla="*/ 84 w 84"/>
              <a:gd name="T9" fmla="*/ 600 h 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4" h="600">
                <a:moveTo>
                  <a:pt x="84" y="0"/>
                </a:moveTo>
                <a:lnTo>
                  <a:pt x="0" y="600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8" name="Номер слайда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96296E-6 L 0.15 -0.03333 " pathEditMode="relative" ptsTypes="AA">
                                      <p:cBhvr>
                                        <p:cTn id="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7.40741E-7 L 0.28333 -0.07778 " pathEditMode="relative" ptsTypes="AA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reeform 47"/>
          <p:cNvSpPr>
            <a:spLocks/>
          </p:cNvSpPr>
          <p:nvPr/>
        </p:nvSpPr>
        <p:spPr bwMode="auto">
          <a:xfrm>
            <a:off x="1143000" y="2209800"/>
            <a:ext cx="2286000" cy="2971800"/>
          </a:xfrm>
          <a:custGeom>
            <a:avLst/>
            <a:gdLst>
              <a:gd name="T0" fmla="*/ 0 w 1440"/>
              <a:gd name="T1" fmla="*/ 2971800 h 1872"/>
              <a:gd name="T2" fmla="*/ 2286000 w 1440"/>
              <a:gd name="T3" fmla="*/ 2971800 h 1872"/>
              <a:gd name="T4" fmla="*/ 1739900 w 1440"/>
              <a:gd name="T5" fmla="*/ 0 h 1872"/>
              <a:gd name="T6" fmla="*/ 0 60000 65536"/>
              <a:gd name="T7" fmla="*/ 0 60000 65536"/>
              <a:gd name="T8" fmla="*/ 0 60000 65536"/>
              <a:gd name="T9" fmla="*/ 0 w 1440"/>
              <a:gd name="T10" fmla="*/ 0 h 1872"/>
              <a:gd name="T11" fmla="*/ 1440 w 1440"/>
              <a:gd name="T12" fmla="*/ 1872 h 18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1872">
                <a:moveTo>
                  <a:pt x="0" y="1872"/>
                </a:moveTo>
                <a:lnTo>
                  <a:pt x="1440" y="1872"/>
                </a:lnTo>
                <a:lnTo>
                  <a:pt x="1096" y="0"/>
                </a:lnTo>
              </a:path>
            </a:pathLst>
          </a:custGeom>
          <a:noFill/>
          <a:ln w="9525">
            <a:solidFill>
              <a:schemeClr val="tx2"/>
            </a:solidFill>
            <a:prstDash val="dash"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28803" name="Freeform 67"/>
          <p:cNvSpPr>
            <a:spLocks/>
          </p:cNvSpPr>
          <p:nvPr/>
        </p:nvSpPr>
        <p:spPr bwMode="auto">
          <a:xfrm>
            <a:off x="1295400" y="2209800"/>
            <a:ext cx="2133600" cy="3733800"/>
          </a:xfrm>
          <a:custGeom>
            <a:avLst/>
            <a:gdLst>
              <a:gd name="T0" fmla="*/ 609600 w 1344"/>
              <a:gd name="T1" fmla="*/ 3733800 h 2352"/>
              <a:gd name="T2" fmla="*/ 2133600 w 1344"/>
              <a:gd name="T3" fmla="*/ 2971800 h 2352"/>
              <a:gd name="T4" fmla="*/ 1600200 w 1344"/>
              <a:gd name="T5" fmla="*/ 0 h 2352"/>
              <a:gd name="T6" fmla="*/ 0 w 1344"/>
              <a:gd name="T7" fmla="*/ 762000 h 2352"/>
              <a:gd name="T8" fmla="*/ 571500 w 1344"/>
              <a:gd name="T9" fmla="*/ 3721100 h 23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44"/>
              <a:gd name="T16" fmla="*/ 0 h 2352"/>
              <a:gd name="T17" fmla="*/ 1344 w 1344"/>
              <a:gd name="T18" fmla="*/ 2352 h 235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44" h="2352">
                <a:moveTo>
                  <a:pt x="384" y="2352"/>
                </a:moveTo>
                <a:lnTo>
                  <a:pt x="1344" y="1872"/>
                </a:lnTo>
                <a:lnTo>
                  <a:pt x="1008" y="0"/>
                </a:lnTo>
                <a:lnTo>
                  <a:pt x="0" y="480"/>
                </a:lnTo>
                <a:lnTo>
                  <a:pt x="360" y="2344"/>
                </a:lnTo>
              </a:path>
            </a:pathLst>
          </a:custGeom>
          <a:gradFill rotWithShape="1">
            <a:gsLst>
              <a:gs pos="0">
                <a:schemeClr val="bg1">
                  <a:alpha val="39998"/>
                </a:schemeClr>
              </a:gs>
              <a:gs pos="100000">
                <a:srgbClr val="00CC00">
                  <a:alpha val="53998"/>
                </a:srgbClr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304800" y="152400"/>
            <a:ext cx="8610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     Три произвольных вектора могут быть как компланарными, так и не компланарными.</a:t>
            </a:r>
            <a:r>
              <a:rPr lang="en-US" sz="2400"/>
              <a:t> </a:t>
            </a:r>
            <a:endParaRPr lang="ru-RU" sz="2400"/>
          </a:p>
          <a:p>
            <a:r>
              <a:rPr lang="ru-RU" sz="2400"/>
              <a:t>На рисунке изображен параллелепипед. </a:t>
            </a:r>
          </a:p>
        </p:txBody>
      </p:sp>
      <p:grpSp>
        <p:nvGrpSpPr>
          <p:cNvPr id="10245" name="Group 8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10270" name="Freeform 9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1" name="Freeform 10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2" name="Freeform 11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3" name="Freeform 12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4" name="Freeform 13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5" name="Freeform 14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6" name="Freeform 15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7" name="Freeform 16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6" name="Freeform 48"/>
          <p:cNvSpPr>
            <a:spLocks/>
          </p:cNvSpPr>
          <p:nvPr/>
        </p:nvSpPr>
        <p:spPr bwMode="auto">
          <a:xfrm>
            <a:off x="533400" y="2209800"/>
            <a:ext cx="2362200" cy="2971800"/>
          </a:xfrm>
          <a:custGeom>
            <a:avLst/>
            <a:gdLst>
              <a:gd name="T0" fmla="*/ 2362200 w 1488"/>
              <a:gd name="T1" fmla="*/ 0 h 1872"/>
              <a:gd name="T2" fmla="*/ 0 w 1488"/>
              <a:gd name="T3" fmla="*/ 0 h 1872"/>
              <a:gd name="T4" fmla="*/ 571500 w 1488"/>
              <a:gd name="T5" fmla="*/ 2971800 h 1872"/>
              <a:gd name="T6" fmla="*/ 0 60000 65536"/>
              <a:gd name="T7" fmla="*/ 0 60000 65536"/>
              <a:gd name="T8" fmla="*/ 0 60000 65536"/>
              <a:gd name="T9" fmla="*/ 0 w 1488"/>
              <a:gd name="T10" fmla="*/ 0 h 1872"/>
              <a:gd name="T11" fmla="*/ 1488 w 1488"/>
              <a:gd name="T12" fmla="*/ 1872 h 18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88" h="1872">
                <a:moveTo>
                  <a:pt x="1488" y="0"/>
                </a:moveTo>
                <a:lnTo>
                  <a:pt x="0" y="0"/>
                </a:lnTo>
                <a:lnTo>
                  <a:pt x="360" y="1872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47" name="Freeform 52"/>
          <p:cNvSpPr>
            <a:spLocks/>
          </p:cNvSpPr>
          <p:nvPr/>
        </p:nvSpPr>
        <p:spPr bwMode="auto">
          <a:xfrm>
            <a:off x="3429000" y="5181600"/>
            <a:ext cx="762000" cy="762000"/>
          </a:xfrm>
          <a:custGeom>
            <a:avLst/>
            <a:gdLst>
              <a:gd name="T0" fmla="*/ 0 w 480"/>
              <a:gd name="T1" fmla="*/ 0 h 480"/>
              <a:gd name="T2" fmla="*/ 762000 w 480"/>
              <a:gd name="T3" fmla="*/ 762000 h 480"/>
              <a:gd name="T4" fmla="*/ 0 60000 65536"/>
              <a:gd name="T5" fmla="*/ 0 60000 65536"/>
              <a:gd name="T6" fmla="*/ 0 w 480"/>
              <a:gd name="T7" fmla="*/ 0 h 480"/>
              <a:gd name="T8" fmla="*/ 480 w 480"/>
              <a:gd name="T9" fmla="*/ 480 h 4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0" h="480">
                <a:moveTo>
                  <a:pt x="0" y="0"/>
                </a:moveTo>
                <a:lnTo>
                  <a:pt x="480" y="480"/>
                </a:lnTo>
              </a:path>
            </a:pathLst>
          </a:custGeom>
          <a:noFill/>
          <a:ln w="9525">
            <a:solidFill>
              <a:schemeClr val="tx2"/>
            </a:solidFill>
            <a:prstDash val="dash"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48" name="Freeform 53"/>
          <p:cNvSpPr>
            <a:spLocks/>
          </p:cNvSpPr>
          <p:nvPr/>
        </p:nvSpPr>
        <p:spPr bwMode="auto">
          <a:xfrm>
            <a:off x="2895600" y="2209800"/>
            <a:ext cx="723900" cy="762000"/>
          </a:xfrm>
          <a:custGeom>
            <a:avLst/>
            <a:gdLst>
              <a:gd name="T0" fmla="*/ 0 w 456"/>
              <a:gd name="T1" fmla="*/ 0 h 480"/>
              <a:gd name="T2" fmla="*/ 723900 w 456"/>
              <a:gd name="T3" fmla="*/ 762000 h 480"/>
              <a:gd name="T4" fmla="*/ 0 60000 65536"/>
              <a:gd name="T5" fmla="*/ 0 60000 65536"/>
              <a:gd name="T6" fmla="*/ 0 w 456"/>
              <a:gd name="T7" fmla="*/ 0 h 480"/>
              <a:gd name="T8" fmla="*/ 456 w 456"/>
              <a:gd name="T9" fmla="*/ 480 h 4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56" h="480">
                <a:moveTo>
                  <a:pt x="0" y="0"/>
                </a:moveTo>
                <a:lnTo>
                  <a:pt x="456" y="480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49" name="Freeform 56"/>
          <p:cNvSpPr>
            <a:spLocks/>
          </p:cNvSpPr>
          <p:nvPr/>
        </p:nvSpPr>
        <p:spPr bwMode="auto">
          <a:xfrm>
            <a:off x="1866900" y="2235200"/>
            <a:ext cx="1016000" cy="3733800"/>
          </a:xfrm>
          <a:custGeom>
            <a:avLst/>
            <a:gdLst>
              <a:gd name="T0" fmla="*/ 0 w 640"/>
              <a:gd name="T1" fmla="*/ 3733800 h 2352"/>
              <a:gd name="T2" fmla="*/ 1016000 w 640"/>
              <a:gd name="T3" fmla="*/ 0 h 2352"/>
              <a:gd name="T4" fmla="*/ 0 60000 65536"/>
              <a:gd name="T5" fmla="*/ 0 60000 65536"/>
              <a:gd name="T6" fmla="*/ 0 w 640"/>
              <a:gd name="T7" fmla="*/ 0 h 2352"/>
              <a:gd name="T8" fmla="*/ 640 w 640"/>
              <a:gd name="T9" fmla="*/ 2352 h 23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40" h="2352">
                <a:moveTo>
                  <a:pt x="0" y="2352"/>
                </a:moveTo>
                <a:lnTo>
                  <a:pt x="640" y="0"/>
                </a:lnTo>
              </a:path>
            </a:pathLst>
          </a:custGeom>
          <a:noFill/>
          <a:ln w="28575">
            <a:solidFill>
              <a:srgbClr val="990099"/>
            </a:solidFill>
            <a:prstDash val="dash"/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Freeform 57"/>
          <p:cNvSpPr>
            <a:spLocks/>
          </p:cNvSpPr>
          <p:nvPr/>
        </p:nvSpPr>
        <p:spPr bwMode="auto">
          <a:xfrm>
            <a:off x="1892300" y="5181600"/>
            <a:ext cx="1524000" cy="762000"/>
          </a:xfrm>
          <a:custGeom>
            <a:avLst/>
            <a:gdLst>
              <a:gd name="T0" fmla="*/ 0 w 960"/>
              <a:gd name="T1" fmla="*/ 762000 h 480"/>
              <a:gd name="T2" fmla="*/ 1524000 w 960"/>
              <a:gd name="T3" fmla="*/ 0 h 480"/>
              <a:gd name="T4" fmla="*/ 0 60000 65536"/>
              <a:gd name="T5" fmla="*/ 0 60000 65536"/>
              <a:gd name="T6" fmla="*/ 0 w 960"/>
              <a:gd name="T7" fmla="*/ 0 h 480"/>
              <a:gd name="T8" fmla="*/ 960 w 960"/>
              <a:gd name="T9" fmla="*/ 480 h 4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60" h="480">
                <a:moveTo>
                  <a:pt x="0" y="480"/>
                </a:moveTo>
                <a:lnTo>
                  <a:pt x="960" y="0"/>
                </a:lnTo>
              </a:path>
            </a:pathLst>
          </a:custGeom>
          <a:noFill/>
          <a:ln w="28575">
            <a:solidFill>
              <a:srgbClr val="990099"/>
            </a:solidFill>
            <a:prstDash val="dash"/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51" name="Freeform 51"/>
          <p:cNvSpPr>
            <a:spLocks/>
          </p:cNvSpPr>
          <p:nvPr/>
        </p:nvSpPr>
        <p:spPr bwMode="auto">
          <a:xfrm>
            <a:off x="1104900" y="5181600"/>
            <a:ext cx="762000" cy="762000"/>
          </a:xfrm>
          <a:custGeom>
            <a:avLst/>
            <a:gdLst>
              <a:gd name="T0" fmla="*/ 0 w 480"/>
              <a:gd name="T1" fmla="*/ 0 h 480"/>
              <a:gd name="T2" fmla="*/ 762000 w 480"/>
              <a:gd name="T3" fmla="*/ 762000 h 480"/>
              <a:gd name="T4" fmla="*/ 0 60000 65536"/>
              <a:gd name="T5" fmla="*/ 0 60000 65536"/>
              <a:gd name="T6" fmla="*/ 0 w 480"/>
              <a:gd name="T7" fmla="*/ 0 h 480"/>
              <a:gd name="T8" fmla="*/ 480 w 480"/>
              <a:gd name="T9" fmla="*/ 480 h 4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0" h="480">
                <a:moveTo>
                  <a:pt x="0" y="0"/>
                </a:moveTo>
                <a:lnTo>
                  <a:pt x="480" y="480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52" name="Text Box 59"/>
          <p:cNvSpPr txBox="1">
            <a:spLocks noChangeArrowheads="1"/>
          </p:cNvSpPr>
          <p:nvPr/>
        </p:nvSpPr>
        <p:spPr bwMode="auto">
          <a:xfrm>
            <a:off x="4114800" y="5867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А</a:t>
            </a:r>
          </a:p>
        </p:txBody>
      </p:sp>
      <p:sp>
        <p:nvSpPr>
          <p:cNvPr id="10253" name="Text Box 60"/>
          <p:cNvSpPr txBox="1">
            <a:spLocks noChangeArrowheads="1"/>
          </p:cNvSpPr>
          <p:nvPr/>
        </p:nvSpPr>
        <p:spPr bwMode="auto">
          <a:xfrm>
            <a:off x="1676400" y="5867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О</a:t>
            </a:r>
          </a:p>
        </p:txBody>
      </p:sp>
      <p:sp>
        <p:nvSpPr>
          <p:cNvPr id="10254" name="Text Box 62"/>
          <p:cNvSpPr txBox="1">
            <a:spLocks noChangeArrowheads="1"/>
          </p:cNvSpPr>
          <p:nvPr/>
        </p:nvSpPr>
        <p:spPr bwMode="auto">
          <a:xfrm>
            <a:off x="3429000" y="4876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Е</a:t>
            </a:r>
          </a:p>
        </p:txBody>
      </p:sp>
      <p:sp>
        <p:nvSpPr>
          <p:cNvPr id="10255" name="Text Box 63"/>
          <p:cNvSpPr txBox="1">
            <a:spLocks noChangeArrowheads="1"/>
          </p:cNvSpPr>
          <p:nvPr/>
        </p:nvSpPr>
        <p:spPr bwMode="auto">
          <a:xfrm>
            <a:off x="2743200" y="1828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D</a:t>
            </a:r>
            <a:endParaRPr lang="ru-RU" sz="2400"/>
          </a:p>
        </p:txBody>
      </p:sp>
      <p:sp>
        <p:nvSpPr>
          <p:cNvPr id="10256" name="Text Box 64"/>
          <p:cNvSpPr txBox="1">
            <a:spLocks noChangeArrowheads="1"/>
          </p:cNvSpPr>
          <p:nvPr/>
        </p:nvSpPr>
        <p:spPr bwMode="auto">
          <a:xfrm>
            <a:off x="914400" y="2895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C</a:t>
            </a:r>
            <a:endParaRPr lang="ru-RU" sz="2400"/>
          </a:p>
        </p:txBody>
      </p:sp>
      <p:sp>
        <p:nvSpPr>
          <p:cNvPr id="10257" name="Freeform 58"/>
          <p:cNvSpPr>
            <a:spLocks/>
          </p:cNvSpPr>
          <p:nvPr/>
        </p:nvSpPr>
        <p:spPr bwMode="auto">
          <a:xfrm>
            <a:off x="520700" y="2184400"/>
            <a:ext cx="3098800" cy="3759200"/>
          </a:xfrm>
          <a:custGeom>
            <a:avLst/>
            <a:gdLst>
              <a:gd name="T0" fmla="*/ 1346200 w 1952"/>
              <a:gd name="T1" fmla="*/ 3759200 h 2368"/>
              <a:gd name="T2" fmla="*/ 584200 w 1952"/>
              <a:gd name="T3" fmla="*/ 3022600 h 2368"/>
              <a:gd name="T4" fmla="*/ 0 w 1952"/>
              <a:gd name="T5" fmla="*/ 0 h 2368"/>
              <a:gd name="T6" fmla="*/ 2362200 w 1952"/>
              <a:gd name="T7" fmla="*/ 25400 h 2368"/>
              <a:gd name="T8" fmla="*/ 3098800 w 1952"/>
              <a:gd name="T9" fmla="*/ 787400 h 2368"/>
              <a:gd name="T10" fmla="*/ 774700 w 1952"/>
              <a:gd name="T11" fmla="*/ 787400 h 2368"/>
              <a:gd name="T12" fmla="*/ 1346200 w 1952"/>
              <a:gd name="T13" fmla="*/ 3759200 h 23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52"/>
              <a:gd name="T22" fmla="*/ 0 h 2368"/>
              <a:gd name="T23" fmla="*/ 1952 w 1952"/>
              <a:gd name="T24" fmla="*/ 2368 h 236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52" h="2368">
                <a:moveTo>
                  <a:pt x="848" y="2368"/>
                </a:moveTo>
                <a:lnTo>
                  <a:pt x="368" y="1904"/>
                </a:lnTo>
                <a:lnTo>
                  <a:pt x="0" y="0"/>
                </a:lnTo>
                <a:lnTo>
                  <a:pt x="1488" y="16"/>
                </a:lnTo>
                <a:lnTo>
                  <a:pt x="1952" y="496"/>
                </a:lnTo>
                <a:lnTo>
                  <a:pt x="488" y="496"/>
                </a:lnTo>
                <a:lnTo>
                  <a:pt x="848" y="2368"/>
                </a:lnTo>
                <a:close/>
              </a:path>
            </a:pathLst>
          </a:custGeom>
          <a:solidFill>
            <a:srgbClr val="66FF33">
              <a:alpha val="36078"/>
            </a:srgbClr>
          </a:solidFill>
          <a:ln w="9525">
            <a:noFill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58" name="AutoShape 45"/>
          <p:cNvSpPr>
            <a:spLocks noChangeArrowheads="1"/>
          </p:cNvSpPr>
          <p:nvPr/>
        </p:nvSpPr>
        <p:spPr bwMode="auto">
          <a:xfrm flipH="1">
            <a:off x="1295400" y="2971800"/>
            <a:ext cx="2895600" cy="2971800"/>
          </a:xfrm>
          <a:prstGeom prst="parallelogram">
            <a:avLst>
              <a:gd name="adj" fmla="val 19736"/>
            </a:avLst>
          </a:prstGeom>
          <a:gradFill rotWithShape="1">
            <a:gsLst>
              <a:gs pos="0">
                <a:schemeClr val="bg1">
                  <a:alpha val="46001"/>
                </a:schemeClr>
              </a:gs>
              <a:gs pos="100000">
                <a:srgbClr val="66FF33">
                  <a:alpha val="45000"/>
                </a:srgbClr>
              </a:gs>
            </a:gsLst>
            <a:lin ang="18900000" scaled="1"/>
          </a:gradFill>
          <a:ln w="9525">
            <a:solidFill>
              <a:schemeClr val="tx2"/>
            </a:solidFill>
            <a:miter lim="800000"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259" name="Group 71"/>
          <p:cNvGrpSpPr>
            <a:grpSpLocks/>
          </p:cNvGrpSpPr>
          <p:nvPr/>
        </p:nvGrpSpPr>
        <p:grpSpPr bwMode="auto">
          <a:xfrm>
            <a:off x="4267200" y="1646238"/>
            <a:ext cx="4648200" cy="944562"/>
            <a:chOff x="2688" y="816"/>
            <a:chExt cx="2928" cy="595"/>
          </a:xfrm>
        </p:grpSpPr>
        <p:sp>
          <p:nvSpPr>
            <p:cNvPr id="10266" name="Text Box 66"/>
            <p:cNvSpPr txBox="1">
              <a:spLocks noChangeArrowheads="1"/>
            </p:cNvSpPr>
            <p:nvPr/>
          </p:nvSpPr>
          <p:spPr bwMode="auto">
            <a:xfrm>
              <a:off x="2688" y="816"/>
              <a:ext cx="2928" cy="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    Являются ли векторы ВВ</a:t>
              </a:r>
              <a:r>
                <a:rPr lang="ru-RU" sz="2400" baseline="-25000"/>
                <a:t>1</a:t>
              </a:r>
              <a:r>
                <a:rPr lang="ru-RU" sz="2400"/>
                <a:t>,</a:t>
              </a:r>
            </a:p>
            <a:p>
              <a:endParaRPr lang="ru-RU" sz="800"/>
            </a:p>
            <a:p>
              <a:r>
                <a:rPr lang="ru-RU" sz="2400"/>
                <a:t> О</a:t>
              </a:r>
              <a:r>
                <a:rPr lang="en-US" sz="2400"/>
                <a:t>D</a:t>
              </a:r>
              <a:r>
                <a:rPr lang="ru-RU" sz="2400"/>
                <a:t> и ОЕ компланарными?</a:t>
              </a:r>
            </a:p>
          </p:txBody>
        </p:sp>
        <p:sp>
          <p:nvSpPr>
            <p:cNvPr id="10267" name="Line 68"/>
            <p:cNvSpPr>
              <a:spLocks noChangeShapeType="1"/>
            </p:cNvSpPr>
            <p:nvPr/>
          </p:nvSpPr>
          <p:spPr bwMode="auto">
            <a:xfrm>
              <a:off x="4992" y="816"/>
              <a:ext cx="288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8" name="Line 69"/>
            <p:cNvSpPr>
              <a:spLocks noChangeShapeType="1"/>
            </p:cNvSpPr>
            <p:nvPr/>
          </p:nvSpPr>
          <p:spPr bwMode="auto">
            <a:xfrm>
              <a:off x="2784" y="1152"/>
              <a:ext cx="288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9" name="Line 70"/>
            <p:cNvSpPr>
              <a:spLocks noChangeShapeType="1"/>
            </p:cNvSpPr>
            <p:nvPr/>
          </p:nvSpPr>
          <p:spPr bwMode="auto">
            <a:xfrm>
              <a:off x="3312" y="1152"/>
              <a:ext cx="288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60" name="Line 50"/>
          <p:cNvSpPr>
            <a:spLocks noChangeShapeType="1"/>
          </p:cNvSpPr>
          <p:nvPr/>
        </p:nvSpPr>
        <p:spPr bwMode="auto">
          <a:xfrm>
            <a:off x="533400" y="2209800"/>
            <a:ext cx="762000" cy="762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28790" name="Freeform 54"/>
          <p:cNvSpPr>
            <a:spLocks/>
          </p:cNvSpPr>
          <p:nvPr/>
        </p:nvSpPr>
        <p:spPr bwMode="auto">
          <a:xfrm>
            <a:off x="533400" y="2209800"/>
            <a:ext cx="571500" cy="2946400"/>
          </a:xfrm>
          <a:custGeom>
            <a:avLst/>
            <a:gdLst>
              <a:gd name="T0" fmla="*/ 571500 w 360"/>
              <a:gd name="T1" fmla="*/ 2946400 h 1856"/>
              <a:gd name="T2" fmla="*/ 0 w 360"/>
              <a:gd name="T3" fmla="*/ 0 h 1856"/>
              <a:gd name="T4" fmla="*/ 0 60000 65536"/>
              <a:gd name="T5" fmla="*/ 0 60000 65536"/>
              <a:gd name="T6" fmla="*/ 0 w 360"/>
              <a:gd name="T7" fmla="*/ 0 h 1856"/>
              <a:gd name="T8" fmla="*/ 360 w 360"/>
              <a:gd name="T9" fmla="*/ 1856 h 18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0" h="1856">
                <a:moveTo>
                  <a:pt x="360" y="1856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990099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62" name="Text Box 61"/>
          <p:cNvSpPr txBox="1">
            <a:spLocks noChangeArrowheads="1"/>
          </p:cNvSpPr>
          <p:nvPr/>
        </p:nvSpPr>
        <p:spPr bwMode="auto">
          <a:xfrm>
            <a:off x="533400" y="502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В</a:t>
            </a:r>
          </a:p>
        </p:txBody>
      </p:sp>
      <p:sp>
        <p:nvSpPr>
          <p:cNvPr id="10263" name="Text Box 65"/>
          <p:cNvSpPr txBox="1">
            <a:spLocks noChangeArrowheads="1"/>
          </p:cNvSpPr>
          <p:nvPr/>
        </p:nvSpPr>
        <p:spPr bwMode="auto">
          <a:xfrm>
            <a:off x="304800" y="1752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B</a:t>
            </a:r>
            <a:r>
              <a:rPr lang="en-US" sz="2400" baseline="-25000"/>
              <a:t>1</a:t>
            </a:r>
            <a:endParaRPr lang="ru-RU" sz="2400"/>
          </a:p>
        </p:txBody>
      </p:sp>
      <p:sp>
        <p:nvSpPr>
          <p:cNvPr id="10264" name="Freeform 55"/>
          <p:cNvSpPr>
            <a:spLocks/>
          </p:cNvSpPr>
          <p:nvPr/>
        </p:nvSpPr>
        <p:spPr bwMode="auto">
          <a:xfrm>
            <a:off x="533400" y="2209800"/>
            <a:ext cx="571500" cy="2946400"/>
          </a:xfrm>
          <a:custGeom>
            <a:avLst/>
            <a:gdLst>
              <a:gd name="T0" fmla="*/ 571500 w 360"/>
              <a:gd name="T1" fmla="*/ 2946400 h 1856"/>
              <a:gd name="T2" fmla="*/ 0 w 360"/>
              <a:gd name="T3" fmla="*/ 0 h 1856"/>
              <a:gd name="T4" fmla="*/ 0 60000 65536"/>
              <a:gd name="T5" fmla="*/ 0 60000 65536"/>
              <a:gd name="T6" fmla="*/ 0 w 360"/>
              <a:gd name="T7" fmla="*/ 0 h 1856"/>
              <a:gd name="T8" fmla="*/ 360 w 360"/>
              <a:gd name="T9" fmla="*/ 1856 h 18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0" h="1856">
                <a:moveTo>
                  <a:pt x="360" y="1856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990099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28808" name="Line 72"/>
          <p:cNvSpPr>
            <a:spLocks noChangeShapeType="1"/>
          </p:cNvSpPr>
          <p:nvPr/>
        </p:nvSpPr>
        <p:spPr bwMode="auto">
          <a:xfrm flipH="1">
            <a:off x="1295400" y="2209800"/>
            <a:ext cx="1600200" cy="762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8" name="Номер слайда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08334 0.1111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287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2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28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803" grpId="0" animBg="1"/>
      <p:bldP spid="628790" grpId="0" animBg="1"/>
      <p:bldP spid="6288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3"/>
          <p:cNvGrpSpPr>
            <a:grpSpLocks/>
          </p:cNvGrpSpPr>
          <p:nvPr/>
        </p:nvGrpSpPr>
        <p:grpSpPr bwMode="auto">
          <a:xfrm rot="20864339" flipH="1">
            <a:off x="609600" y="4572000"/>
            <a:ext cx="4267200" cy="2139950"/>
            <a:chOff x="816" y="2262"/>
            <a:chExt cx="3048" cy="1452"/>
          </a:xfrm>
        </p:grpSpPr>
        <p:sp>
          <p:nvSpPr>
            <p:cNvPr id="11306" name="Freeform 44"/>
            <p:cNvSpPr>
              <a:spLocks/>
            </p:cNvSpPr>
            <p:nvPr/>
          </p:nvSpPr>
          <p:spPr bwMode="auto">
            <a:xfrm>
              <a:off x="816" y="2264"/>
              <a:ext cx="3040" cy="1432"/>
            </a:xfrm>
            <a:custGeom>
              <a:avLst/>
              <a:gdLst>
                <a:gd name="T0" fmla="*/ 576 w 3040"/>
                <a:gd name="T1" fmla="*/ 472 h 1432"/>
                <a:gd name="T2" fmla="*/ 3040 w 3040"/>
                <a:gd name="T3" fmla="*/ 0 h 1432"/>
                <a:gd name="T4" fmla="*/ 2400 w 3040"/>
                <a:gd name="T5" fmla="*/ 1000 h 1432"/>
                <a:gd name="T6" fmla="*/ 0 w 3040"/>
                <a:gd name="T7" fmla="*/ 1432 h 1432"/>
                <a:gd name="T8" fmla="*/ 576 w 3040"/>
                <a:gd name="T9" fmla="*/ 472 h 14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0"/>
                <a:gd name="T16" fmla="*/ 0 h 1432"/>
                <a:gd name="T17" fmla="*/ 3040 w 3040"/>
                <a:gd name="T18" fmla="*/ 1432 h 14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0" h="1432">
                  <a:moveTo>
                    <a:pt x="576" y="472"/>
                  </a:moveTo>
                  <a:lnTo>
                    <a:pt x="3040" y="0"/>
                  </a:lnTo>
                  <a:lnTo>
                    <a:pt x="2400" y="1000"/>
                  </a:lnTo>
                  <a:lnTo>
                    <a:pt x="0" y="1432"/>
                  </a:lnTo>
                  <a:lnTo>
                    <a:pt x="576" y="472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40999"/>
                  </a:schemeClr>
                </a:gs>
                <a:gs pos="100000">
                  <a:srgbClr val="00FFFF">
                    <a:alpha val="43999"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7" name="Freeform 45"/>
            <p:cNvSpPr>
              <a:spLocks/>
            </p:cNvSpPr>
            <p:nvPr/>
          </p:nvSpPr>
          <p:spPr bwMode="auto">
            <a:xfrm>
              <a:off x="816" y="2262"/>
              <a:ext cx="3048" cy="1452"/>
            </a:xfrm>
            <a:custGeom>
              <a:avLst/>
              <a:gdLst>
                <a:gd name="T0" fmla="*/ 0 w 3048"/>
                <a:gd name="T1" fmla="*/ 1434 h 1452"/>
                <a:gd name="T2" fmla="*/ 45 w 3048"/>
                <a:gd name="T3" fmla="*/ 1452 h 1452"/>
                <a:gd name="T4" fmla="*/ 2430 w 3048"/>
                <a:gd name="T5" fmla="*/ 1026 h 1452"/>
                <a:gd name="T6" fmla="*/ 2418 w 3048"/>
                <a:gd name="T7" fmla="*/ 1032 h 1452"/>
                <a:gd name="T8" fmla="*/ 3048 w 3048"/>
                <a:gd name="T9" fmla="*/ 36 h 1452"/>
                <a:gd name="T10" fmla="*/ 3042 w 3048"/>
                <a:gd name="T11" fmla="*/ 0 h 1452"/>
                <a:gd name="T12" fmla="*/ 2400 w 3048"/>
                <a:gd name="T13" fmla="*/ 996 h 1452"/>
                <a:gd name="T14" fmla="*/ 0 w 3048"/>
                <a:gd name="T15" fmla="*/ 1434 h 14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48"/>
                <a:gd name="T25" fmla="*/ 0 h 1452"/>
                <a:gd name="T26" fmla="*/ 3048 w 3048"/>
                <a:gd name="T27" fmla="*/ 1452 h 14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48" h="1452">
                  <a:moveTo>
                    <a:pt x="0" y="1434"/>
                  </a:moveTo>
                  <a:lnTo>
                    <a:pt x="45" y="1452"/>
                  </a:lnTo>
                  <a:lnTo>
                    <a:pt x="2430" y="1026"/>
                  </a:lnTo>
                  <a:lnTo>
                    <a:pt x="2418" y="1032"/>
                  </a:lnTo>
                  <a:lnTo>
                    <a:pt x="3048" y="36"/>
                  </a:lnTo>
                  <a:lnTo>
                    <a:pt x="3042" y="0"/>
                  </a:lnTo>
                  <a:lnTo>
                    <a:pt x="2400" y="996"/>
                  </a:lnTo>
                  <a:lnTo>
                    <a:pt x="0" y="1434"/>
                  </a:lnTo>
                  <a:close/>
                </a:path>
              </a:pathLst>
            </a:custGeom>
            <a:solidFill>
              <a:srgbClr val="00CC99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7" name="AutoShape 31"/>
          <p:cNvSpPr>
            <a:spLocks noChangeArrowheads="1"/>
          </p:cNvSpPr>
          <p:nvPr/>
        </p:nvSpPr>
        <p:spPr bwMode="auto">
          <a:xfrm flipH="1">
            <a:off x="1295400" y="2971800"/>
            <a:ext cx="2895600" cy="2971800"/>
          </a:xfrm>
          <a:prstGeom prst="parallelogram">
            <a:avLst>
              <a:gd name="adj" fmla="val 19736"/>
            </a:avLst>
          </a:prstGeom>
          <a:gradFill rotWithShape="1">
            <a:gsLst>
              <a:gs pos="0">
                <a:schemeClr val="bg1">
                  <a:alpha val="46001"/>
                </a:schemeClr>
              </a:gs>
              <a:gs pos="100000">
                <a:srgbClr val="66FF33">
                  <a:alpha val="45000"/>
                </a:srgbClr>
              </a:gs>
            </a:gsLst>
            <a:lin ang="18900000" scaled="1"/>
          </a:gradFill>
          <a:ln w="9525">
            <a:solidFill>
              <a:schemeClr val="tx2"/>
            </a:solidFill>
            <a:miter lim="800000"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Freeform 2"/>
          <p:cNvSpPr>
            <a:spLocks/>
          </p:cNvSpPr>
          <p:nvPr/>
        </p:nvSpPr>
        <p:spPr bwMode="auto">
          <a:xfrm>
            <a:off x="1143000" y="2209800"/>
            <a:ext cx="2286000" cy="2971800"/>
          </a:xfrm>
          <a:custGeom>
            <a:avLst/>
            <a:gdLst>
              <a:gd name="T0" fmla="*/ 0 w 1440"/>
              <a:gd name="T1" fmla="*/ 2971800 h 1872"/>
              <a:gd name="T2" fmla="*/ 2286000 w 1440"/>
              <a:gd name="T3" fmla="*/ 2971800 h 1872"/>
              <a:gd name="T4" fmla="*/ 1739900 w 1440"/>
              <a:gd name="T5" fmla="*/ 0 h 1872"/>
              <a:gd name="T6" fmla="*/ 0 60000 65536"/>
              <a:gd name="T7" fmla="*/ 0 60000 65536"/>
              <a:gd name="T8" fmla="*/ 0 60000 65536"/>
              <a:gd name="T9" fmla="*/ 0 w 1440"/>
              <a:gd name="T10" fmla="*/ 0 h 1872"/>
              <a:gd name="T11" fmla="*/ 1440 w 1440"/>
              <a:gd name="T12" fmla="*/ 1872 h 18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1872">
                <a:moveTo>
                  <a:pt x="0" y="1872"/>
                </a:moveTo>
                <a:lnTo>
                  <a:pt x="1440" y="1872"/>
                </a:lnTo>
                <a:lnTo>
                  <a:pt x="1096" y="0"/>
                </a:lnTo>
              </a:path>
            </a:pathLst>
          </a:custGeom>
          <a:noFill/>
          <a:ln w="9525">
            <a:solidFill>
              <a:schemeClr val="tx2"/>
            </a:solidFill>
            <a:prstDash val="dash"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304800" y="152400"/>
            <a:ext cx="8610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     Три произвольных вектора могут быть как компланарными, так и не компланарными.</a:t>
            </a:r>
            <a:r>
              <a:rPr lang="en-US" sz="2400"/>
              <a:t> </a:t>
            </a:r>
            <a:r>
              <a:rPr lang="ru-RU" sz="2400"/>
              <a:t>На рисунке изображен параллелепипед. </a:t>
            </a:r>
          </a:p>
        </p:txBody>
      </p:sp>
      <p:grpSp>
        <p:nvGrpSpPr>
          <p:cNvPr id="11270" name="Group 5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11298" name="Freeform 6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9" name="Freeform 7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0" name="Freeform 8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1" name="Freeform 9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2" name="Freeform 10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3" name="Freeform 11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4" name="Freeform 12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5" name="Freeform 13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71" name="Freeform 14"/>
          <p:cNvSpPr>
            <a:spLocks/>
          </p:cNvSpPr>
          <p:nvPr/>
        </p:nvSpPr>
        <p:spPr bwMode="auto">
          <a:xfrm>
            <a:off x="533400" y="2209800"/>
            <a:ext cx="2362200" cy="2971800"/>
          </a:xfrm>
          <a:custGeom>
            <a:avLst/>
            <a:gdLst>
              <a:gd name="T0" fmla="*/ 2362200 w 1488"/>
              <a:gd name="T1" fmla="*/ 0 h 1872"/>
              <a:gd name="T2" fmla="*/ 0 w 1488"/>
              <a:gd name="T3" fmla="*/ 0 h 1872"/>
              <a:gd name="T4" fmla="*/ 571500 w 1488"/>
              <a:gd name="T5" fmla="*/ 2971800 h 1872"/>
              <a:gd name="T6" fmla="*/ 0 60000 65536"/>
              <a:gd name="T7" fmla="*/ 0 60000 65536"/>
              <a:gd name="T8" fmla="*/ 0 60000 65536"/>
              <a:gd name="T9" fmla="*/ 0 w 1488"/>
              <a:gd name="T10" fmla="*/ 0 h 1872"/>
              <a:gd name="T11" fmla="*/ 1488 w 1488"/>
              <a:gd name="T12" fmla="*/ 1872 h 18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88" h="1872">
                <a:moveTo>
                  <a:pt x="1488" y="0"/>
                </a:moveTo>
                <a:lnTo>
                  <a:pt x="0" y="0"/>
                </a:lnTo>
                <a:lnTo>
                  <a:pt x="360" y="1872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Freeform 15"/>
          <p:cNvSpPr>
            <a:spLocks/>
          </p:cNvSpPr>
          <p:nvPr/>
        </p:nvSpPr>
        <p:spPr bwMode="auto">
          <a:xfrm>
            <a:off x="3429000" y="5181600"/>
            <a:ext cx="762000" cy="762000"/>
          </a:xfrm>
          <a:custGeom>
            <a:avLst/>
            <a:gdLst>
              <a:gd name="T0" fmla="*/ 0 w 480"/>
              <a:gd name="T1" fmla="*/ 0 h 480"/>
              <a:gd name="T2" fmla="*/ 762000 w 480"/>
              <a:gd name="T3" fmla="*/ 762000 h 480"/>
              <a:gd name="T4" fmla="*/ 0 60000 65536"/>
              <a:gd name="T5" fmla="*/ 0 60000 65536"/>
              <a:gd name="T6" fmla="*/ 0 w 480"/>
              <a:gd name="T7" fmla="*/ 0 h 480"/>
              <a:gd name="T8" fmla="*/ 480 w 480"/>
              <a:gd name="T9" fmla="*/ 480 h 4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0" h="480">
                <a:moveTo>
                  <a:pt x="0" y="0"/>
                </a:moveTo>
                <a:lnTo>
                  <a:pt x="480" y="480"/>
                </a:lnTo>
              </a:path>
            </a:pathLst>
          </a:custGeom>
          <a:noFill/>
          <a:ln w="9525">
            <a:solidFill>
              <a:schemeClr val="tx2"/>
            </a:solidFill>
            <a:prstDash val="dash"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1273" name="Freeform 16"/>
          <p:cNvSpPr>
            <a:spLocks/>
          </p:cNvSpPr>
          <p:nvPr/>
        </p:nvSpPr>
        <p:spPr bwMode="auto">
          <a:xfrm>
            <a:off x="2895600" y="2209800"/>
            <a:ext cx="723900" cy="762000"/>
          </a:xfrm>
          <a:custGeom>
            <a:avLst/>
            <a:gdLst>
              <a:gd name="T0" fmla="*/ 0 w 456"/>
              <a:gd name="T1" fmla="*/ 0 h 480"/>
              <a:gd name="T2" fmla="*/ 723900 w 456"/>
              <a:gd name="T3" fmla="*/ 762000 h 480"/>
              <a:gd name="T4" fmla="*/ 0 60000 65536"/>
              <a:gd name="T5" fmla="*/ 0 60000 65536"/>
              <a:gd name="T6" fmla="*/ 0 w 456"/>
              <a:gd name="T7" fmla="*/ 0 h 480"/>
              <a:gd name="T8" fmla="*/ 456 w 456"/>
              <a:gd name="T9" fmla="*/ 480 h 4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56" h="480">
                <a:moveTo>
                  <a:pt x="0" y="0"/>
                </a:moveTo>
                <a:lnTo>
                  <a:pt x="456" y="480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1274" name="Freeform 19"/>
          <p:cNvSpPr>
            <a:spLocks/>
          </p:cNvSpPr>
          <p:nvPr/>
        </p:nvSpPr>
        <p:spPr bwMode="auto">
          <a:xfrm>
            <a:off x="1104900" y="5181600"/>
            <a:ext cx="762000" cy="762000"/>
          </a:xfrm>
          <a:custGeom>
            <a:avLst/>
            <a:gdLst>
              <a:gd name="T0" fmla="*/ 0 w 480"/>
              <a:gd name="T1" fmla="*/ 0 h 480"/>
              <a:gd name="T2" fmla="*/ 762000 w 480"/>
              <a:gd name="T3" fmla="*/ 762000 h 480"/>
              <a:gd name="T4" fmla="*/ 0 60000 65536"/>
              <a:gd name="T5" fmla="*/ 0 60000 65536"/>
              <a:gd name="T6" fmla="*/ 0 w 480"/>
              <a:gd name="T7" fmla="*/ 0 h 480"/>
              <a:gd name="T8" fmla="*/ 480 w 480"/>
              <a:gd name="T9" fmla="*/ 480 h 4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0" h="480">
                <a:moveTo>
                  <a:pt x="0" y="0"/>
                </a:moveTo>
                <a:lnTo>
                  <a:pt x="480" y="480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1275" name="Text Box 20"/>
          <p:cNvSpPr txBox="1">
            <a:spLocks noChangeArrowheads="1"/>
          </p:cNvSpPr>
          <p:nvPr/>
        </p:nvSpPr>
        <p:spPr bwMode="auto">
          <a:xfrm>
            <a:off x="4114800" y="5867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А</a:t>
            </a:r>
          </a:p>
        </p:txBody>
      </p:sp>
      <p:sp>
        <p:nvSpPr>
          <p:cNvPr id="11276" name="Text Box 21"/>
          <p:cNvSpPr txBox="1">
            <a:spLocks noChangeArrowheads="1"/>
          </p:cNvSpPr>
          <p:nvPr/>
        </p:nvSpPr>
        <p:spPr bwMode="auto">
          <a:xfrm>
            <a:off x="1676400" y="5867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О</a:t>
            </a:r>
          </a:p>
        </p:txBody>
      </p:sp>
      <p:sp>
        <p:nvSpPr>
          <p:cNvPr id="11277" name="Text Box 22"/>
          <p:cNvSpPr txBox="1">
            <a:spLocks noChangeArrowheads="1"/>
          </p:cNvSpPr>
          <p:nvPr/>
        </p:nvSpPr>
        <p:spPr bwMode="auto">
          <a:xfrm>
            <a:off x="3429000" y="4876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Е</a:t>
            </a:r>
          </a:p>
        </p:txBody>
      </p:sp>
      <p:sp>
        <p:nvSpPr>
          <p:cNvPr id="11278" name="Text Box 23"/>
          <p:cNvSpPr txBox="1">
            <a:spLocks noChangeArrowheads="1"/>
          </p:cNvSpPr>
          <p:nvPr/>
        </p:nvSpPr>
        <p:spPr bwMode="auto">
          <a:xfrm>
            <a:off x="2743200" y="1828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D</a:t>
            </a:r>
            <a:endParaRPr lang="ru-RU" sz="2400"/>
          </a:p>
        </p:txBody>
      </p:sp>
      <p:sp>
        <p:nvSpPr>
          <p:cNvPr id="11279" name="Text Box 24"/>
          <p:cNvSpPr txBox="1">
            <a:spLocks noChangeArrowheads="1"/>
          </p:cNvSpPr>
          <p:nvPr/>
        </p:nvSpPr>
        <p:spPr bwMode="auto">
          <a:xfrm>
            <a:off x="1143000" y="2590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C</a:t>
            </a:r>
            <a:endParaRPr lang="ru-RU" sz="2400"/>
          </a:p>
        </p:txBody>
      </p:sp>
      <p:sp>
        <p:nvSpPr>
          <p:cNvPr id="11280" name="Freeform 26"/>
          <p:cNvSpPr>
            <a:spLocks/>
          </p:cNvSpPr>
          <p:nvPr/>
        </p:nvSpPr>
        <p:spPr bwMode="auto">
          <a:xfrm>
            <a:off x="520700" y="2184400"/>
            <a:ext cx="3098800" cy="3759200"/>
          </a:xfrm>
          <a:custGeom>
            <a:avLst/>
            <a:gdLst>
              <a:gd name="T0" fmla="*/ 1346200 w 1952"/>
              <a:gd name="T1" fmla="*/ 3759200 h 2368"/>
              <a:gd name="T2" fmla="*/ 584200 w 1952"/>
              <a:gd name="T3" fmla="*/ 3022600 h 2368"/>
              <a:gd name="T4" fmla="*/ 0 w 1952"/>
              <a:gd name="T5" fmla="*/ 0 h 2368"/>
              <a:gd name="T6" fmla="*/ 2362200 w 1952"/>
              <a:gd name="T7" fmla="*/ 25400 h 2368"/>
              <a:gd name="T8" fmla="*/ 3098800 w 1952"/>
              <a:gd name="T9" fmla="*/ 787400 h 2368"/>
              <a:gd name="T10" fmla="*/ 774700 w 1952"/>
              <a:gd name="T11" fmla="*/ 787400 h 2368"/>
              <a:gd name="T12" fmla="*/ 1346200 w 1952"/>
              <a:gd name="T13" fmla="*/ 3759200 h 23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52"/>
              <a:gd name="T22" fmla="*/ 0 h 2368"/>
              <a:gd name="T23" fmla="*/ 1952 w 1952"/>
              <a:gd name="T24" fmla="*/ 2368 h 236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52" h="2368">
                <a:moveTo>
                  <a:pt x="848" y="2368"/>
                </a:moveTo>
                <a:lnTo>
                  <a:pt x="368" y="1904"/>
                </a:lnTo>
                <a:lnTo>
                  <a:pt x="0" y="0"/>
                </a:lnTo>
                <a:lnTo>
                  <a:pt x="1488" y="16"/>
                </a:lnTo>
                <a:lnTo>
                  <a:pt x="1952" y="496"/>
                </a:lnTo>
                <a:lnTo>
                  <a:pt x="488" y="496"/>
                </a:lnTo>
                <a:lnTo>
                  <a:pt x="848" y="2368"/>
                </a:lnTo>
                <a:close/>
              </a:path>
            </a:pathLst>
          </a:custGeom>
          <a:solidFill>
            <a:srgbClr val="66FF33">
              <a:alpha val="36078"/>
            </a:srgbClr>
          </a:solidFill>
          <a:ln w="9525">
            <a:noFill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1281" name="Line 27"/>
          <p:cNvSpPr>
            <a:spLocks noChangeShapeType="1"/>
          </p:cNvSpPr>
          <p:nvPr/>
        </p:nvSpPr>
        <p:spPr bwMode="auto">
          <a:xfrm>
            <a:off x="533400" y="2209800"/>
            <a:ext cx="762000" cy="762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1282" name="Text Box 29"/>
          <p:cNvSpPr txBox="1">
            <a:spLocks noChangeArrowheads="1"/>
          </p:cNvSpPr>
          <p:nvPr/>
        </p:nvSpPr>
        <p:spPr bwMode="auto">
          <a:xfrm>
            <a:off x="762000" y="502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В</a:t>
            </a:r>
          </a:p>
        </p:txBody>
      </p:sp>
      <p:sp>
        <p:nvSpPr>
          <p:cNvPr id="11283" name="Text Box 30"/>
          <p:cNvSpPr txBox="1">
            <a:spLocks noChangeArrowheads="1"/>
          </p:cNvSpPr>
          <p:nvPr/>
        </p:nvSpPr>
        <p:spPr bwMode="auto">
          <a:xfrm>
            <a:off x="304800" y="1752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B</a:t>
            </a:r>
            <a:r>
              <a:rPr lang="en-US" sz="2400" baseline="-25000"/>
              <a:t>1</a:t>
            </a:r>
            <a:endParaRPr lang="ru-RU" sz="2400"/>
          </a:p>
        </p:txBody>
      </p:sp>
      <p:sp>
        <p:nvSpPr>
          <p:cNvPr id="11284" name="Freeform 32"/>
          <p:cNvSpPr>
            <a:spLocks/>
          </p:cNvSpPr>
          <p:nvPr/>
        </p:nvSpPr>
        <p:spPr bwMode="auto">
          <a:xfrm>
            <a:off x="1295400" y="2971800"/>
            <a:ext cx="571500" cy="2946400"/>
          </a:xfrm>
          <a:custGeom>
            <a:avLst/>
            <a:gdLst>
              <a:gd name="T0" fmla="*/ 571500 w 360"/>
              <a:gd name="T1" fmla="*/ 2946400 h 1856"/>
              <a:gd name="T2" fmla="*/ 0 w 360"/>
              <a:gd name="T3" fmla="*/ 0 h 1856"/>
              <a:gd name="T4" fmla="*/ 0 60000 65536"/>
              <a:gd name="T5" fmla="*/ 0 60000 65536"/>
              <a:gd name="T6" fmla="*/ 0 w 360"/>
              <a:gd name="T7" fmla="*/ 0 h 1856"/>
              <a:gd name="T8" fmla="*/ 360 w 360"/>
              <a:gd name="T9" fmla="*/ 1856 h 18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0" h="1856">
                <a:moveTo>
                  <a:pt x="360" y="1856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1285" name="Freeform 18"/>
          <p:cNvSpPr>
            <a:spLocks/>
          </p:cNvSpPr>
          <p:nvPr/>
        </p:nvSpPr>
        <p:spPr bwMode="auto">
          <a:xfrm>
            <a:off x="1892300" y="5930900"/>
            <a:ext cx="2260600" cy="12700"/>
          </a:xfrm>
          <a:custGeom>
            <a:avLst/>
            <a:gdLst>
              <a:gd name="T0" fmla="*/ 0 w 1424"/>
              <a:gd name="T1" fmla="*/ 12700 h 8"/>
              <a:gd name="T2" fmla="*/ 2260600 w 1424"/>
              <a:gd name="T3" fmla="*/ 0 h 8"/>
              <a:gd name="T4" fmla="*/ 0 60000 65536"/>
              <a:gd name="T5" fmla="*/ 0 60000 65536"/>
              <a:gd name="T6" fmla="*/ 0 w 1424"/>
              <a:gd name="T7" fmla="*/ 0 h 8"/>
              <a:gd name="T8" fmla="*/ 1424 w 1424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24" h="8">
                <a:moveTo>
                  <a:pt x="0" y="8"/>
                </a:moveTo>
                <a:lnTo>
                  <a:pt x="142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1286" name="Freeform 17"/>
          <p:cNvSpPr>
            <a:spLocks/>
          </p:cNvSpPr>
          <p:nvPr/>
        </p:nvSpPr>
        <p:spPr bwMode="auto">
          <a:xfrm>
            <a:off x="1130300" y="5194300"/>
            <a:ext cx="736600" cy="774700"/>
          </a:xfrm>
          <a:custGeom>
            <a:avLst/>
            <a:gdLst>
              <a:gd name="T0" fmla="*/ 736600 w 464"/>
              <a:gd name="T1" fmla="*/ 774700 h 488"/>
              <a:gd name="T2" fmla="*/ 0 w 464"/>
              <a:gd name="T3" fmla="*/ 0 h 488"/>
              <a:gd name="T4" fmla="*/ 0 60000 65536"/>
              <a:gd name="T5" fmla="*/ 0 60000 65536"/>
              <a:gd name="T6" fmla="*/ 0 w 464"/>
              <a:gd name="T7" fmla="*/ 0 h 488"/>
              <a:gd name="T8" fmla="*/ 464 w 464"/>
              <a:gd name="T9" fmla="*/ 488 h 4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64" h="488">
                <a:moveTo>
                  <a:pt x="464" y="488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4267200" y="3352800"/>
            <a:ext cx="4648200" cy="1309688"/>
            <a:chOff x="2688" y="1536"/>
            <a:chExt cx="2928" cy="825"/>
          </a:xfrm>
        </p:grpSpPr>
        <p:sp>
          <p:nvSpPr>
            <p:cNvPr id="11293" name="Text Box 33"/>
            <p:cNvSpPr txBox="1">
              <a:spLocks noChangeArrowheads="1"/>
            </p:cNvSpPr>
            <p:nvPr/>
          </p:nvSpPr>
          <p:spPr bwMode="auto">
            <a:xfrm>
              <a:off x="2688" y="1536"/>
              <a:ext cx="2928" cy="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Векторы ОА, ОВ и ОС не компланарны, так как вектор </a:t>
              </a:r>
            </a:p>
            <a:p>
              <a:endParaRPr lang="ru-RU" sz="800"/>
            </a:p>
            <a:p>
              <a:r>
                <a:rPr lang="ru-RU" sz="2400"/>
                <a:t>ОС не лежит в плоскости ОАВ.</a:t>
              </a:r>
            </a:p>
          </p:txBody>
        </p:sp>
        <p:sp>
          <p:nvSpPr>
            <p:cNvPr id="11294" name="Line 34"/>
            <p:cNvSpPr>
              <a:spLocks noChangeShapeType="1"/>
            </p:cNvSpPr>
            <p:nvPr/>
          </p:nvSpPr>
          <p:spPr bwMode="auto">
            <a:xfrm>
              <a:off x="2784" y="2064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5" name="Line 35"/>
            <p:cNvSpPr>
              <a:spLocks noChangeShapeType="1"/>
            </p:cNvSpPr>
            <p:nvPr/>
          </p:nvSpPr>
          <p:spPr bwMode="auto">
            <a:xfrm>
              <a:off x="3552" y="153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6" name="Line 36"/>
            <p:cNvSpPr>
              <a:spLocks noChangeShapeType="1"/>
            </p:cNvSpPr>
            <p:nvPr/>
          </p:nvSpPr>
          <p:spPr bwMode="auto">
            <a:xfrm>
              <a:off x="3936" y="153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7" name="Line 37"/>
            <p:cNvSpPr>
              <a:spLocks noChangeShapeType="1"/>
            </p:cNvSpPr>
            <p:nvPr/>
          </p:nvSpPr>
          <p:spPr bwMode="auto">
            <a:xfrm>
              <a:off x="4464" y="153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288" name="Group 41"/>
          <p:cNvGrpSpPr>
            <a:grpSpLocks/>
          </p:cNvGrpSpPr>
          <p:nvPr/>
        </p:nvGrpSpPr>
        <p:grpSpPr bwMode="auto">
          <a:xfrm>
            <a:off x="4267200" y="1295400"/>
            <a:ext cx="4648200" cy="944563"/>
            <a:chOff x="2688" y="816"/>
            <a:chExt cx="2928" cy="595"/>
          </a:xfrm>
        </p:grpSpPr>
        <p:sp>
          <p:nvSpPr>
            <p:cNvPr id="11289" name="Text Box 25"/>
            <p:cNvSpPr txBox="1">
              <a:spLocks noChangeArrowheads="1"/>
            </p:cNvSpPr>
            <p:nvPr/>
          </p:nvSpPr>
          <p:spPr bwMode="auto">
            <a:xfrm>
              <a:off x="2688" y="816"/>
              <a:ext cx="2928" cy="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    Являются ли векторы ОА, </a:t>
              </a:r>
            </a:p>
            <a:p>
              <a:endParaRPr lang="ru-RU" sz="800"/>
            </a:p>
            <a:p>
              <a:r>
                <a:rPr lang="ru-RU" sz="2400"/>
                <a:t>ОВ и ОС компланарными?</a:t>
              </a:r>
            </a:p>
          </p:txBody>
        </p:sp>
        <p:sp>
          <p:nvSpPr>
            <p:cNvPr id="11290" name="Line 38"/>
            <p:cNvSpPr>
              <a:spLocks noChangeShapeType="1"/>
            </p:cNvSpPr>
            <p:nvPr/>
          </p:nvSpPr>
          <p:spPr bwMode="auto">
            <a:xfrm>
              <a:off x="5040" y="81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1" name="Line 39"/>
            <p:cNvSpPr>
              <a:spLocks noChangeShapeType="1"/>
            </p:cNvSpPr>
            <p:nvPr/>
          </p:nvSpPr>
          <p:spPr bwMode="auto">
            <a:xfrm>
              <a:off x="2784" y="115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2" name="Line 40"/>
            <p:cNvSpPr>
              <a:spLocks noChangeShapeType="1"/>
            </p:cNvSpPr>
            <p:nvPr/>
          </p:nvSpPr>
          <p:spPr bwMode="auto">
            <a:xfrm>
              <a:off x="3264" y="115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4" name="Номер слайда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AutoShape 6"/>
          <p:cNvSpPr>
            <a:spLocks noChangeArrowheads="1"/>
          </p:cNvSpPr>
          <p:nvPr/>
        </p:nvSpPr>
        <p:spPr bwMode="auto">
          <a:xfrm>
            <a:off x="914400" y="1858963"/>
            <a:ext cx="3200400" cy="3217862"/>
          </a:xfrm>
          <a:prstGeom prst="cube">
            <a:avLst>
              <a:gd name="adj" fmla="val 26963"/>
            </a:avLst>
          </a:prstGeom>
          <a:gradFill rotWithShape="1">
            <a:gsLst>
              <a:gs pos="0">
                <a:schemeClr val="bg1">
                  <a:alpha val="32999"/>
                </a:schemeClr>
              </a:gs>
              <a:gs pos="100000">
                <a:srgbClr val="00FF00">
                  <a:alpha val="21001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" name="Freeform 8"/>
          <p:cNvSpPr>
            <a:spLocks/>
          </p:cNvSpPr>
          <p:nvPr/>
        </p:nvSpPr>
        <p:spPr bwMode="auto">
          <a:xfrm>
            <a:off x="1778000" y="1854200"/>
            <a:ext cx="1447800" cy="3200400"/>
          </a:xfrm>
          <a:custGeom>
            <a:avLst/>
            <a:gdLst>
              <a:gd name="T0" fmla="*/ 0 w 912"/>
              <a:gd name="T1" fmla="*/ 0 h 2016"/>
              <a:gd name="T2" fmla="*/ 1447800 w 912"/>
              <a:gd name="T3" fmla="*/ 3200400 h 2016"/>
              <a:gd name="T4" fmla="*/ 0 60000 65536"/>
              <a:gd name="T5" fmla="*/ 0 60000 65536"/>
              <a:gd name="T6" fmla="*/ 0 w 912"/>
              <a:gd name="T7" fmla="*/ 0 h 2016"/>
              <a:gd name="T8" fmla="*/ 912 w 912"/>
              <a:gd name="T9" fmla="*/ 2016 h 20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12" h="2016">
                <a:moveTo>
                  <a:pt x="0" y="0"/>
                </a:moveTo>
                <a:lnTo>
                  <a:pt x="912" y="2016"/>
                </a:lnTo>
              </a:path>
            </a:pathLst>
          </a:custGeom>
          <a:noFill/>
          <a:ln w="38100">
            <a:solidFill>
              <a:srgbClr val="FF0000"/>
            </a:solidFill>
            <a:prstDash val="dash"/>
            <a:round/>
            <a:headEnd type="oval" w="sm" len="sm"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9" name="Freeform 9"/>
          <p:cNvSpPr>
            <a:spLocks/>
          </p:cNvSpPr>
          <p:nvPr/>
        </p:nvSpPr>
        <p:spPr bwMode="auto">
          <a:xfrm>
            <a:off x="1790700" y="1858963"/>
            <a:ext cx="1588" cy="2344737"/>
          </a:xfrm>
          <a:custGeom>
            <a:avLst/>
            <a:gdLst>
              <a:gd name="T0" fmla="*/ 1588 w 1"/>
              <a:gd name="T1" fmla="*/ 0 h 1477"/>
              <a:gd name="T2" fmla="*/ 0 w 1"/>
              <a:gd name="T3" fmla="*/ 2344737 h 1477"/>
              <a:gd name="T4" fmla="*/ 0 60000 65536"/>
              <a:gd name="T5" fmla="*/ 0 60000 65536"/>
              <a:gd name="T6" fmla="*/ 0 w 1"/>
              <a:gd name="T7" fmla="*/ 0 h 1477"/>
              <a:gd name="T8" fmla="*/ 1 w 1"/>
              <a:gd name="T9" fmla="*/ 1477 h 147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77">
                <a:moveTo>
                  <a:pt x="1" y="0"/>
                </a:moveTo>
                <a:lnTo>
                  <a:pt x="0" y="1477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" name="Freeform 10"/>
          <p:cNvSpPr>
            <a:spLocks/>
          </p:cNvSpPr>
          <p:nvPr/>
        </p:nvSpPr>
        <p:spPr bwMode="auto">
          <a:xfrm>
            <a:off x="1790700" y="4203700"/>
            <a:ext cx="2336800" cy="1588"/>
          </a:xfrm>
          <a:custGeom>
            <a:avLst/>
            <a:gdLst>
              <a:gd name="T0" fmla="*/ 2336800 w 1472"/>
              <a:gd name="T1" fmla="*/ 0 h 1"/>
              <a:gd name="T2" fmla="*/ 0 w 1472"/>
              <a:gd name="T3" fmla="*/ 0 h 1"/>
              <a:gd name="T4" fmla="*/ 0 60000 65536"/>
              <a:gd name="T5" fmla="*/ 0 60000 65536"/>
              <a:gd name="T6" fmla="*/ 0 w 1472"/>
              <a:gd name="T7" fmla="*/ 0 h 1"/>
              <a:gd name="T8" fmla="*/ 1472 w 147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">
                <a:moveTo>
                  <a:pt x="1472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42060" name="Text Box 12"/>
          <p:cNvSpPr txBox="1">
            <a:spLocks noChangeArrowheads="1"/>
          </p:cNvSpPr>
          <p:nvPr/>
        </p:nvSpPr>
        <p:spPr bwMode="auto">
          <a:xfrm>
            <a:off x="2971800" y="5083175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2061" name="Text Box 13"/>
          <p:cNvSpPr txBox="1">
            <a:spLocks noChangeArrowheads="1"/>
          </p:cNvSpPr>
          <p:nvPr/>
        </p:nvSpPr>
        <p:spPr bwMode="auto">
          <a:xfrm>
            <a:off x="3962400" y="421005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2062" name="Text Box 14"/>
          <p:cNvSpPr txBox="1">
            <a:spLocks noChangeArrowheads="1"/>
          </p:cNvSpPr>
          <p:nvPr/>
        </p:nvSpPr>
        <p:spPr bwMode="auto">
          <a:xfrm>
            <a:off x="381000" y="233045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2063" name="Text Box 15"/>
          <p:cNvSpPr txBox="1">
            <a:spLocks noChangeArrowheads="1"/>
          </p:cNvSpPr>
          <p:nvPr/>
        </p:nvSpPr>
        <p:spPr bwMode="auto">
          <a:xfrm>
            <a:off x="3130550" y="2530475"/>
            <a:ext cx="60325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2064" name="Text Box 16"/>
          <p:cNvSpPr txBox="1">
            <a:spLocks noChangeArrowheads="1"/>
          </p:cNvSpPr>
          <p:nvPr/>
        </p:nvSpPr>
        <p:spPr bwMode="auto">
          <a:xfrm>
            <a:off x="4038600" y="16002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2065" name="Text Box 17"/>
          <p:cNvSpPr txBox="1">
            <a:spLocks noChangeArrowheads="1"/>
          </p:cNvSpPr>
          <p:nvPr/>
        </p:nvSpPr>
        <p:spPr bwMode="auto">
          <a:xfrm>
            <a:off x="1143000" y="16002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037" name="Group 18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1062" name="Freeform 19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3" name="Freeform 20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4" name="Freeform 21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" name="Freeform 22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6" name="Freeform 23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7" name="Freeform 24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8" name="Freeform 25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9" name="Freeform 26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8" name="Freeform 36"/>
          <p:cNvSpPr>
            <a:spLocks/>
          </p:cNvSpPr>
          <p:nvPr/>
        </p:nvSpPr>
        <p:spPr bwMode="auto">
          <a:xfrm>
            <a:off x="914400" y="1854200"/>
            <a:ext cx="3200400" cy="863600"/>
          </a:xfrm>
          <a:custGeom>
            <a:avLst/>
            <a:gdLst>
              <a:gd name="T0" fmla="*/ 0 w 2016"/>
              <a:gd name="T1" fmla="*/ 863600 h 544"/>
              <a:gd name="T2" fmla="*/ 3200400 w 2016"/>
              <a:gd name="T3" fmla="*/ 0 h 544"/>
              <a:gd name="T4" fmla="*/ 0 60000 65536"/>
              <a:gd name="T5" fmla="*/ 0 60000 65536"/>
              <a:gd name="T6" fmla="*/ 0 w 2016"/>
              <a:gd name="T7" fmla="*/ 0 h 544"/>
              <a:gd name="T8" fmla="*/ 2016 w 2016"/>
              <a:gd name="T9" fmla="*/ 544 h 5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16" h="544">
                <a:moveTo>
                  <a:pt x="0" y="544"/>
                </a:moveTo>
                <a:lnTo>
                  <a:pt x="2016" y="0"/>
                </a:lnTo>
              </a:path>
            </a:pathLst>
          </a:custGeom>
          <a:noFill/>
          <a:ln w="28575">
            <a:solidFill>
              <a:schemeClr val="tx2"/>
            </a:solidFill>
            <a:round/>
            <a:headEnd type="none" w="lg" len="lg"/>
            <a:tailEnd type="stealth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039" name="Group 38"/>
          <p:cNvGrpSpPr>
            <a:grpSpLocks/>
          </p:cNvGrpSpPr>
          <p:nvPr/>
        </p:nvGrpSpPr>
        <p:grpSpPr bwMode="auto">
          <a:xfrm>
            <a:off x="-76200" y="533400"/>
            <a:ext cx="8991600" cy="457200"/>
            <a:chOff x="336" y="336"/>
            <a:chExt cx="5664" cy="288"/>
          </a:xfrm>
        </p:grpSpPr>
        <p:sp>
          <p:nvSpPr>
            <p:cNvPr id="1058" name="Text Box 31"/>
            <p:cNvSpPr txBox="1">
              <a:spLocks noChangeArrowheads="1"/>
            </p:cNvSpPr>
            <p:nvPr/>
          </p:nvSpPr>
          <p:spPr bwMode="auto">
            <a:xfrm>
              <a:off x="336" y="336"/>
              <a:ext cx="56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    Являются ли векторы </a:t>
              </a:r>
              <a:r>
                <a:rPr lang="en-US" sz="2400"/>
                <a:t>AD</a:t>
              </a:r>
              <a:r>
                <a:rPr lang="ru-RU" sz="2400"/>
                <a:t>, А</a:t>
              </a:r>
              <a:r>
                <a:rPr lang="ru-RU" sz="2400" baseline="-25000"/>
                <a:t>1</a:t>
              </a:r>
              <a:r>
                <a:rPr lang="ru-RU" sz="2400"/>
                <a:t>С</a:t>
              </a:r>
              <a:r>
                <a:rPr lang="ru-RU" sz="2400" baseline="-25000"/>
                <a:t>1</a:t>
              </a:r>
              <a:r>
                <a:rPr lang="ru-RU" sz="2400"/>
                <a:t> и 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r>
                <a:rPr lang="en-US" sz="2400"/>
                <a:t>B</a:t>
              </a:r>
              <a:r>
                <a:rPr lang="ru-RU" sz="2400"/>
                <a:t> компланарными?</a:t>
              </a:r>
            </a:p>
          </p:txBody>
        </p:sp>
        <p:sp>
          <p:nvSpPr>
            <p:cNvPr id="1059" name="Line 32"/>
            <p:cNvSpPr>
              <a:spLocks noChangeShapeType="1"/>
            </p:cNvSpPr>
            <p:nvPr/>
          </p:nvSpPr>
          <p:spPr bwMode="auto">
            <a:xfrm>
              <a:off x="2688" y="33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0" name="Freeform 33"/>
            <p:cNvSpPr>
              <a:spLocks/>
            </p:cNvSpPr>
            <p:nvPr/>
          </p:nvSpPr>
          <p:spPr bwMode="auto">
            <a:xfrm>
              <a:off x="3072" y="336"/>
              <a:ext cx="304" cy="8"/>
            </a:xfrm>
            <a:custGeom>
              <a:avLst/>
              <a:gdLst>
                <a:gd name="T0" fmla="*/ 0 w 304"/>
                <a:gd name="T1" fmla="*/ 0 h 8"/>
                <a:gd name="T2" fmla="*/ 304 w 304"/>
                <a:gd name="T3" fmla="*/ 8 h 8"/>
                <a:gd name="T4" fmla="*/ 0 60000 65536"/>
                <a:gd name="T5" fmla="*/ 0 60000 65536"/>
                <a:gd name="T6" fmla="*/ 0 w 304"/>
                <a:gd name="T7" fmla="*/ 0 h 8"/>
                <a:gd name="T8" fmla="*/ 304 w 304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4" h="8">
                  <a:moveTo>
                    <a:pt x="0" y="0"/>
                  </a:moveTo>
                  <a:lnTo>
                    <a:pt x="304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3648" y="336"/>
              <a:ext cx="304" cy="8"/>
            </a:xfrm>
            <a:custGeom>
              <a:avLst/>
              <a:gdLst>
                <a:gd name="T0" fmla="*/ 0 w 304"/>
                <a:gd name="T1" fmla="*/ 0 h 8"/>
                <a:gd name="T2" fmla="*/ 304 w 304"/>
                <a:gd name="T3" fmla="*/ 8 h 8"/>
                <a:gd name="T4" fmla="*/ 0 60000 65536"/>
                <a:gd name="T5" fmla="*/ 0 60000 65536"/>
                <a:gd name="T6" fmla="*/ 0 w 304"/>
                <a:gd name="T7" fmla="*/ 0 h 8"/>
                <a:gd name="T8" fmla="*/ 304 w 304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4" h="8">
                  <a:moveTo>
                    <a:pt x="0" y="0"/>
                  </a:moveTo>
                  <a:lnTo>
                    <a:pt x="304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4419600" y="2514600"/>
            <a:ext cx="4648200" cy="1674813"/>
            <a:chOff x="2832" y="864"/>
            <a:chExt cx="2928" cy="1055"/>
          </a:xfrm>
        </p:grpSpPr>
        <p:sp>
          <p:nvSpPr>
            <p:cNvPr id="1054" name="Text Box 40"/>
            <p:cNvSpPr txBox="1">
              <a:spLocks noChangeArrowheads="1"/>
            </p:cNvSpPr>
            <p:nvPr/>
          </p:nvSpPr>
          <p:spPr bwMode="auto">
            <a:xfrm>
              <a:off x="2832" y="864"/>
              <a:ext cx="2928" cy="1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Векторы А</a:t>
              </a:r>
              <a:r>
                <a:rPr lang="ru-RU" sz="2400" baseline="-25000"/>
                <a:t>1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r>
                <a:rPr lang="ru-RU" sz="2400"/>
                <a:t>, </a:t>
              </a:r>
              <a:r>
                <a:rPr lang="en-US" sz="2400"/>
                <a:t>A</a:t>
              </a:r>
              <a:r>
                <a:rPr lang="en-US" sz="2400" baseline="-25000"/>
                <a:t>1</a:t>
              </a:r>
              <a:r>
                <a:rPr lang="en-US" sz="2400"/>
                <a:t>C</a:t>
              </a:r>
              <a:r>
                <a:rPr lang="en-US" sz="2400" baseline="-25000"/>
                <a:t>1</a:t>
              </a:r>
              <a:r>
                <a:rPr lang="ru-RU" sz="2400"/>
                <a:t> лежат в плоскости А</a:t>
              </a:r>
              <a:r>
                <a:rPr lang="ru-RU" sz="2400" baseline="-25000"/>
                <a:t>1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r>
                <a:rPr lang="en-US" sz="2400"/>
                <a:t>C</a:t>
              </a:r>
              <a:r>
                <a:rPr lang="ru-RU" sz="2400" baseline="-25000"/>
                <a:t>1</a:t>
              </a:r>
              <a:r>
                <a:rPr lang="ru-RU" sz="2400"/>
                <a:t>.</a:t>
              </a:r>
              <a:r>
                <a:rPr lang="en-US" sz="2400"/>
                <a:t> </a:t>
              </a:r>
              <a:endParaRPr lang="ru-RU" sz="2400"/>
            </a:p>
            <a:p>
              <a:endParaRPr lang="ru-RU" sz="800"/>
            </a:p>
            <a:p>
              <a:r>
                <a:rPr lang="ru-RU" sz="2400"/>
                <a:t>Вектор </a:t>
              </a:r>
              <a:r>
                <a:rPr lang="en-US" sz="2400"/>
                <a:t>D</a:t>
              </a:r>
              <a:r>
                <a:rPr lang="ru-RU" sz="2400" baseline="-25000"/>
                <a:t>1</a:t>
              </a:r>
              <a:r>
                <a:rPr lang="ru-RU" sz="2400"/>
                <a:t>В не лежит в этой плоскости.</a:t>
              </a:r>
            </a:p>
          </p:txBody>
        </p:sp>
        <p:sp>
          <p:nvSpPr>
            <p:cNvPr id="1055" name="Line 41"/>
            <p:cNvSpPr>
              <a:spLocks noChangeShapeType="1"/>
            </p:cNvSpPr>
            <p:nvPr/>
          </p:nvSpPr>
          <p:spPr bwMode="auto">
            <a:xfrm>
              <a:off x="3600" y="139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Line 42"/>
            <p:cNvSpPr>
              <a:spLocks noChangeShapeType="1"/>
            </p:cNvSpPr>
            <p:nvPr/>
          </p:nvSpPr>
          <p:spPr bwMode="auto">
            <a:xfrm>
              <a:off x="3744" y="864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Line 43"/>
            <p:cNvSpPr>
              <a:spLocks noChangeShapeType="1"/>
            </p:cNvSpPr>
            <p:nvPr/>
          </p:nvSpPr>
          <p:spPr bwMode="auto">
            <a:xfrm>
              <a:off x="4272" y="864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026" name="Object 45"/>
          <p:cNvGraphicFramePr>
            <a:graphicFrameLocks noChangeAspect="1"/>
          </p:cNvGraphicFramePr>
          <p:nvPr/>
        </p:nvGraphicFramePr>
        <p:xfrm>
          <a:off x="4286250" y="2635250"/>
          <a:ext cx="114300" cy="215900"/>
        </p:xfrm>
        <a:graphic>
          <a:graphicData uri="http://schemas.openxmlformats.org/presentationml/2006/ole">
            <p:oleObj spid="_x0000_s1026" name="Формула" r:id="rId4" imgW="114120" imgH="215640" progId="Equation.3">
              <p:embed/>
            </p:oleObj>
          </a:graphicData>
        </a:graphic>
      </p:graphicFrame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1295400" y="5867400"/>
            <a:ext cx="6629400" cy="457200"/>
            <a:chOff x="1440" y="3888"/>
            <a:chExt cx="4176" cy="288"/>
          </a:xfrm>
        </p:grpSpPr>
        <p:sp>
          <p:nvSpPr>
            <p:cNvPr id="1050" name="Text Box 47"/>
            <p:cNvSpPr txBox="1">
              <a:spLocks noChangeArrowheads="1"/>
            </p:cNvSpPr>
            <p:nvPr/>
          </p:nvSpPr>
          <p:spPr bwMode="auto">
            <a:xfrm>
              <a:off x="1440" y="3888"/>
              <a:ext cx="41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 Векторы </a:t>
              </a:r>
              <a:r>
                <a:rPr lang="en-US" sz="2400"/>
                <a:t>AD</a:t>
              </a:r>
              <a:r>
                <a:rPr lang="ru-RU" sz="2400"/>
                <a:t>, А</a:t>
              </a:r>
              <a:r>
                <a:rPr lang="ru-RU" sz="2400" baseline="-25000"/>
                <a:t>1</a:t>
              </a:r>
              <a:r>
                <a:rPr lang="ru-RU" sz="2400"/>
                <a:t>С</a:t>
              </a:r>
              <a:r>
                <a:rPr lang="ru-RU" sz="2400" baseline="-25000"/>
                <a:t>1</a:t>
              </a:r>
              <a:r>
                <a:rPr lang="ru-RU" sz="2400"/>
                <a:t> и 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r>
                <a:rPr lang="en-US" sz="2400"/>
                <a:t>B</a:t>
              </a:r>
              <a:r>
                <a:rPr lang="ru-RU" sz="2400"/>
                <a:t> не компланарны.</a:t>
              </a:r>
            </a:p>
          </p:txBody>
        </p:sp>
        <p:sp>
          <p:nvSpPr>
            <p:cNvPr id="1051" name="Line 48"/>
            <p:cNvSpPr>
              <a:spLocks noChangeShapeType="1"/>
            </p:cNvSpPr>
            <p:nvPr/>
          </p:nvSpPr>
          <p:spPr bwMode="auto">
            <a:xfrm>
              <a:off x="2448" y="3888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49"/>
            <p:cNvSpPr>
              <a:spLocks/>
            </p:cNvSpPr>
            <p:nvPr/>
          </p:nvSpPr>
          <p:spPr bwMode="auto">
            <a:xfrm>
              <a:off x="2832" y="3888"/>
              <a:ext cx="304" cy="8"/>
            </a:xfrm>
            <a:custGeom>
              <a:avLst/>
              <a:gdLst>
                <a:gd name="T0" fmla="*/ 0 w 304"/>
                <a:gd name="T1" fmla="*/ 0 h 8"/>
                <a:gd name="T2" fmla="*/ 304 w 304"/>
                <a:gd name="T3" fmla="*/ 8 h 8"/>
                <a:gd name="T4" fmla="*/ 0 60000 65536"/>
                <a:gd name="T5" fmla="*/ 0 60000 65536"/>
                <a:gd name="T6" fmla="*/ 0 w 304"/>
                <a:gd name="T7" fmla="*/ 0 h 8"/>
                <a:gd name="T8" fmla="*/ 304 w 304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4" h="8">
                  <a:moveTo>
                    <a:pt x="0" y="0"/>
                  </a:moveTo>
                  <a:lnTo>
                    <a:pt x="304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50"/>
            <p:cNvSpPr>
              <a:spLocks/>
            </p:cNvSpPr>
            <p:nvPr/>
          </p:nvSpPr>
          <p:spPr bwMode="auto">
            <a:xfrm>
              <a:off x="3408" y="3888"/>
              <a:ext cx="304" cy="8"/>
            </a:xfrm>
            <a:custGeom>
              <a:avLst/>
              <a:gdLst>
                <a:gd name="T0" fmla="*/ 0 w 304"/>
                <a:gd name="T1" fmla="*/ 0 h 8"/>
                <a:gd name="T2" fmla="*/ 304 w 304"/>
                <a:gd name="T3" fmla="*/ 8 h 8"/>
                <a:gd name="T4" fmla="*/ 0 60000 65536"/>
                <a:gd name="T5" fmla="*/ 0 60000 65536"/>
                <a:gd name="T6" fmla="*/ 0 w 304"/>
                <a:gd name="T7" fmla="*/ 0 h 8"/>
                <a:gd name="T8" fmla="*/ 304 w 304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4" h="8">
                  <a:moveTo>
                    <a:pt x="0" y="0"/>
                  </a:moveTo>
                  <a:lnTo>
                    <a:pt x="304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42" name="Freeform 27"/>
          <p:cNvSpPr>
            <a:spLocks/>
          </p:cNvSpPr>
          <p:nvPr/>
        </p:nvSpPr>
        <p:spPr bwMode="auto">
          <a:xfrm>
            <a:off x="927100" y="4203700"/>
            <a:ext cx="863600" cy="863600"/>
          </a:xfrm>
          <a:custGeom>
            <a:avLst/>
            <a:gdLst>
              <a:gd name="T0" fmla="*/ 863600 w 544"/>
              <a:gd name="T1" fmla="*/ 0 h 544"/>
              <a:gd name="T2" fmla="*/ 0 w 544"/>
              <a:gd name="T3" fmla="*/ 863600 h 544"/>
              <a:gd name="T4" fmla="*/ 0 60000 65536"/>
              <a:gd name="T5" fmla="*/ 0 60000 65536"/>
              <a:gd name="T6" fmla="*/ 0 w 544"/>
              <a:gd name="T7" fmla="*/ 0 h 544"/>
              <a:gd name="T8" fmla="*/ 544 w 544"/>
              <a:gd name="T9" fmla="*/ 544 h 5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4" h="544">
                <a:moveTo>
                  <a:pt x="544" y="0"/>
                </a:moveTo>
                <a:lnTo>
                  <a:pt x="0" y="544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42082" name="Freeform 34"/>
          <p:cNvSpPr>
            <a:spLocks/>
          </p:cNvSpPr>
          <p:nvPr/>
        </p:nvSpPr>
        <p:spPr bwMode="auto">
          <a:xfrm>
            <a:off x="914400" y="4206875"/>
            <a:ext cx="901700" cy="866775"/>
          </a:xfrm>
          <a:custGeom>
            <a:avLst/>
            <a:gdLst>
              <a:gd name="T0" fmla="*/ 0 w 568"/>
              <a:gd name="T1" fmla="*/ 866775 h 546"/>
              <a:gd name="T2" fmla="*/ 901700 w 568"/>
              <a:gd name="T3" fmla="*/ 0 h 546"/>
              <a:gd name="T4" fmla="*/ 0 60000 65536"/>
              <a:gd name="T5" fmla="*/ 0 60000 65536"/>
              <a:gd name="T6" fmla="*/ 0 w 568"/>
              <a:gd name="T7" fmla="*/ 0 h 546"/>
              <a:gd name="T8" fmla="*/ 568 w 568"/>
              <a:gd name="T9" fmla="*/ 546 h 54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8" h="546">
                <a:moveTo>
                  <a:pt x="0" y="546"/>
                </a:moveTo>
                <a:lnTo>
                  <a:pt x="568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42059" name="Text Box 11"/>
          <p:cNvSpPr txBox="1">
            <a:spLocks noChangeArrowheads="1"/>
          </p:cNvSpPr>
          <p:nvPr/>
        </p:nvSpPr>
        <p:spPr bwMode="auto">
          <a:xfrm>
            <a:off x="457200" y="4948238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2076" name="Text Box 28"/>
          <p:cNvSpPr txBox="1">
            <a:spLocks noChangeArrowheads="1"/>
          </p:cNvSpPr>
          <p:nvPr/>
        </p:nvSpPr>
        <p:spPr bwMode="auto">
          <a:xfrm>
            <a:off x="1301750" y="38100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6" name="Freeform 29"/>
          <p:cNvSpPr>
            <a:spLocks/>
          </p:cNvSpPr>
          <p:nvPr/>
        </p:nvSpPr>
        <p:spPr bwMode="auto">
          <a:xfrm>
            <a:off x="914400" y="4206875"/>
            <a:ext cx="882650" cy="863600"/>
          </a:xfrm>
          <a:custGeom>
            <a:avLst/>
            <a:gdLst>
              <a:gd name="T0" fmla="*/ 0 w 556"/>
              <a:gd name="T1" fmla="*/ 863600 h 544"/>
              <a:gd name="T2" fmla="*/ 882650 w 556"/>
              <a:gd name="T3" fmla="*/ 0 h 544"/>
              <a:gd name="T4" fmla="*/ 0 60000 65536"/>
              <a:gd name="T5" fmla="*/ 0 60000 65536"/>
              <a:gd name="T6" fmla="*/ 0 w 556"/>
              <a:gd name="T7" fmla="*/ 0 h 544"/>
              <a:gd name="T8" fmla="*/ 556 w 556"/>
              <a:gd name="T9" fmla="*/ 544 h 5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56" h="544">
                <a:moveTo>
                  <a:pt x="0" y="544"/>
                </a:moveTo>
                <a:lnTo>
                  <a:pt x="556" y="0"/>
                </a:lnTo>
              </a:path>
            </a:pathLst>
          </a:custGeom>
          <a:noFill/>
          <a:ln w="38100">
            <a:solidFill>
              <a:srgbClr val="FF0000"/>
            </a:solidFill>
            <a:prstDash val="dash"/>
            <a:round/>
            <a:headEnd type="oval" w="sm" len="sm"/>
            <a:tailEnd type="stealth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6" name="Group 54"/>
          <p:cNvGrpSpPr>
            <a:grpSpLocks/>
          </p:cNvGrpSpPr>
          <p:nvPr/>
        </p:nvGrpSpPr>
        <p:grpSpPr bwMode="auto">
          <a:xfrm rot="735661">
            <a:off x="381000" y="1219200"/>
            <a:ext cx="4267200" cy="2139950"/>
            <a:chOff x="816" y="2262"/>
            <a:chExt cx="3048" cy="1452"/>
          </a:xfrm>
        </p:grpSpPr>
        <p:sp>
          <p:nvSpPr>
            <p:cNvPr id="1048" name="Freeform 55"/>
            <p:cNvSpPr>
              <a:spLocks/>
            </p:cNvSpPr>
            <p:nvPr/>
          </p:nvSpPr>
          <p:spPr bwMode="auto">
            <a:xfrm>
              <a:off x="816" y="2264"/>
              <a:ext cx="3040" cy="1432"/>
            </a:xfrm>
            <a:custGeom>
              <a:avLst/>
              <a:gdLst>
                <a:gd name="T0" fmla="*/ 576 w 3040"/>
                <a:gd name="T1" fmla="*/ 472 h 1432"/>
                <a:gd name="T2" fmla="*/ 3040 w 3040"/>
                <a:gd name="T3" fmla="*/ 0 h 1432"/>
                <a:gd name="T4" fmla="*/ 2400 w 3040"/>
                <a:gd name="T5" fmla="*/ 1000 h 1432"/>
                <a:gd name="T6" fmla="*/ 0 w 3040"/>
                <a:gd name="T7" fmla="*/ 1432 h 1432"/>
                <a:gd name="T8" fmla="*/ 576 w 3040"/>
                <a:gd name="T9" fmla="*/ 472 h 14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0"/>
                <a:gd name="T16" fmla="*/ 0 h 1432"/>
                <a:gd name="T17" fmla="*/ 3040 w 3040"/>
                <a:gd name="T18" fmla="*/ 1432 h 14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0" h="1432">
                  <a:moveTo>
                    <a:pt x="576" y="472"/>
                  </a:moveTo>
                  <a:lnTo>
                    <a:pt x="3040" y="0"/>
                  </a:lnTo>
                  <a:lnTo>
                    <a:pt x="2400" y="1000"/>
                  </a:lnTo>
                  <a:lnTo>
                    <a:pt x="0" y="1432"/>
                  </a:lnTo>
                  <a:lnTo>
                    <a:pt x="576" y="472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40999"/>
                  </a:schemeClr>
                </a:gs>
                <a:gs pos="100000">
                  <a:srgbClr val="FF6699">
                    <a:alpha val="43999"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56"/>
            <p:cNvSpPr>
              <a:spLocks/>
            </p:cNvSpPr>
            <p:nvPr/>
          </p:nvSpPr>
          <p:spPr bwMode="auto">
            <a:xfrm>
              <a:off x="816" y="2262"/>
              <a:ext cx="3048" cy="1452"/>
            </a:xfrm>
            <a:custGeom>
              <a:avLst/>
              <a:gdLst>
                <a:gd name="T0" fmla="*/ 0 w 3048"/>
                <a:gd name="T1" fmla="*/ 1434 h 1452"/>
                <a:gd name="T2" fmla="*/ 45 w 3048"/>
                <a:gd name="T3" fmla="*/ 1452 h 1452"/>
                <a:gd name="T4" fmla="*/ 2430 w 3048"/>
                <a:gd name="T5" fmla="*/ 1026 h 1452"/>
                <a:gd name="T6" fmla="*/ 2418 w 3048"/>
                <a:gd name="T7" fmla="*/ 1032 h 1452"/>
                <a:gd name="T8" fmla="*/ 3048 w 3048"/>
                <a:gd name="T9" fmla="*/ 36 h 1452"/>
                <a:gd name="T10" fmla="*/ 3042 w 3048"/>
                <a:gd name="T11" fmla="*/ 0 h 1452"/>
                <a:gd name="T12" fmla="*/ 2400 w 3048"/>
                <a:gd name="T13" fmla="*/ 996 h 1452"/>
                <a:gd name="T14" fmla="*/ 0 w 3048"/>
                <a:gd name="T15" fmla="*/ 1434 h 14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48"/>
                <a:gd name="T25" fmla="*/ 0 h 1452"/>
                <a:gd name="T26" fmla="*/ 3048 w 3048"/>
                <a:gd name="T27" fmla="*/ 1452 h 14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48" h="1452">
                  <a:moveTo>
                    <a:pt x="0" y="1434"/>
                  </a:moveTo>
                  <a:lnTo>
                    <a:pt x="45" y="1452"/>
                  </a:lnTo>
                  <a:lnTo>
                    <a:pt x="2430" y="1026"/>
                  </a:lnTo>
                  <a:lnTo>
                    <a:pt x="2418" y="1032"/>
                  </a:lnTo>
                  <a:lnTo>
                    <a:pt x="3048" y="36"/>
                  </a:lnTo>
                  <a:lnTo>
                    <a:pt x="3042" y="0"/>
                  </a:lnTo>
                  <a:lnTo>
                    <a:pt x="2400" y="996"/>
                  </a:lnTo>
                  <a:lnTo>
                    <a:pt x="0" y="14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6699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6" name="Номер слайда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0.00017 -0.34815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642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2082" grpId="0" animBg="1"/>
      <p:bldP spid="64208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1143000" y="2514600"/>
            <a:ext cx="3200400" cy="3263900"/>
            <a:chOff x="720" y="1824"/>
            <a:chExt cx="2016" cy="2056"/>
          </a:xfrm>
        </p:grpSpPr>
        <p:sp>
          <p:nvSpPr>
            <p:cNvPr id="12321" name="Freeform 41"/>
            <p:cNvSpPr>
              <a:spLocks/>
            </p:cNvSpPr>
            <p:nvPr/>
          </p:nvSpPr>
          <p:spPr bwMode="auto">
            <a:xfrm>
              <a:off x="720" y="1832"/>
              <a:ext cx="2016" cy="2008"/>
            </a:xfrm>
            <a:custGeom>
              <a:avLst/>
              <a:gdLst>
                <a:gd name="T0" fmla="*/ 2016 w 2016"/>
                <a:gd name="T1" fmla="*/ 1480 h 2008"/>
                <a:gd name="T2" fmla="*/ 544 w 2016"/>
                <a:gd name="T3" fmla="*/ 0 h 2008"/>
                <a:gd name="T4" fmla="*/ 0 w 2016"/>
                <a:gd name="T5" fmla="*/ 568 h 2008"/>
                <a:gd name="T6" fmla="*/ 1488 w 2016"/>
                <a:gd name="T7" fmla="*/ 2008 h 2008"/>
                <a:gd name="T8" fmla="*/ 2016 w 2016"/>
                <a:gd name="T9" fmla="*/ 1480 h 20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16"/>
                <a:gd name="T16" fmla="*/ 0 h 2008"/>
                <a:gd name="T17" fmla="*/ 2016 w 2016"/>
                <a:gd name="T18" fmla="*/ 2008 h 200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16" h="2008">
                  <a:moveTo>
                    <a:pt x="2016" y="1480"/>
                  </a:moveTo>
                  <a:lnTo>
                    <a:pt x="544" y="0"/>
                  </a:lnTo>
                  <a:lnTo>
                    <a:pt x="0" y="568"/>
                  </a:lnTo>
                  <a:lnTo>
                    <a:pt x="1488" y="2008"/>
                  </a:lnTo>
                  <a:lnTo>
                    <a:pt x="2016" y="1480"/>
                  </a:lnTo>
                  <a:close/>
                </a:path>
              </a:pathLst>
            </a:custGeom>
            <a:solidFill>
              <a:srgbClr val="FFFF00">
                <a:alpha val="47058"/>
              </a:srgbClr>
            </a:solidFill>
            <a:ln w="9525">
              <a:noFill/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2" name="Line 42"/>
            <p:cNvSpPr>
              <a:spLocks noChangeShapeType="1"/>
            </p:cNvSpPr>
            <p:nvPr/>
          </p:nvSpPr>
          <p:spPr bwMode="auto">
            <a:xfrm>
              <a:off x="1248" y="1824"/>
              <a:ext cx="1488" cy="1488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prstDash val="dash"/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3" name="Freeform 43"/>
            <p:cNvSpPr>
              <a:spLocks/>
            </p:cNvSpPr>
            <p:nvPr/>
          </p:nvSpPr>
          <p:spPr bwMode="auto">
            <a:xfrm>
              <a:off x="720" y="2400"/>
              <a:ext cx="1488" cy="1480"/>
            </a:xfrm>
            <a:custGeom>
              <a:avLst/>
              <a:gdLst>
                <a:gd name="T0" fmla="*/ 0 w 1488"/>
                <a:gd name="T1" fmla="*/ 0 h 1480"/>
                <a:gd name="T2" fmla="*/ 1488 w 1488"/>
                <a:gd name="T3" fmla="*/ 1480 h 1480"/>
                <a:gd name="T4" fmla="*/ 0 60000 65536"/>
                <a:gd name="T5" fmla="*/ 0 60000 65536"/>
                <a:gd name="T6" fmla="*/ 0 w 1488"/>
                <a:gd name="T7" fmla="*/ 0 h 1480"/>
                <a:gd name="T8" fmla="*/ 1488 w 1488"/>
                <a:gd name="T9" fmla="*/ 1480 h 14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88" h="1480">
                  <a:moveTo>
                    <a:pt x="0" y="0"/>
                  </a:moveTo>
                  <a:lnTo>
                    <a:pt x="1488" y="1480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1" name="AutoShape 2"/>
          <p:cNvSpPr>
            <a:spLocks noChangeArrowheads="1"/>
          </p:cNvSpPr>
          <p:nvPr/>
        </p:nvSpPr>
        <p:spPr bwMode="auto">
          <a:xfrm>
            <a:off x="1143000" y="2544763"/>
            <a:ext cx="3200400" cy="3217862"/>
          </a:xfrm>
          <a:prstGeom prst="cube">
            <a:avLst>
              <a:gd name="adj" fmla="val 26963"/>
            </a:avLst>
          </a:prstGeom>
          <a:gradFill rotWithShape="1">
            <a:gsLst>
              <a:gs pos="0">
                <a:schemeClr val="bg1">
                  <a:alpha val="32999"/>
                </a:schemeClr>
              </a:gs>
              <a:gs pos="100000">
                <a:srgbClr val="00FF00">
                  <a:alpha val="21001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Freeform 3"/>
          <p:cNvSpPr>
            <a:spLocks/>
          </p:cNvSpPr>
          <p:nvPr/>
        </p:nvSpPr>
        <p:spPr bwMode="auto">
          <a:xfrm>
            <a:off x="1993900" y="2552700"/>
            <a:ext cx="1473200" cy="3200400"/>
          </a:xfrm>
          <a:custGeom>
            <a:avLst/>
            <a:gdLst>
              <a:gd name="T0" fmla="*/ 0 w 928"/>
              <a:gd name="T1" fmla="*/ 0 h 2016"/>
              <a:gd name="T2" fmla="*/ 1473200 w 928"/>
              <a:gd name="T3" fmla="*/ 3200400 h 2016"/>
              <a:gd name="T4" fmla="*/ 0 60000 65536"/>
              <a:gd name="T5" fmla="*/ 0 60000 65536"/>
              <a:gd name="T6" fmla="*/ 0 w 928"/>
              <a:gd name="T7" fmla="*/ 0 h 2016"/>
              <a:gd name="T8" fmla="*/ 928 w 928"/>
              <a:gd name="T9" fmla="*/ 2016 h 20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8" h="2016">
                <a:moveTo>
                  <a:pt x="0" y="0"/>
                </a:moveTo>
                <a:lnTo>
                  <a:pt x="928" y="2016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3" name="Freeform 4"/>
          <p:cNvSpPr>
            <a:spLocks/>
          </p:cNvSpPr>
          <p:nvPr/>
        </p:nvSpPr>
        <p:spPr bwMode="auto">
          <a:xfrm>
            <a:off x="2006600" y="2540000"/>
            <a:ext cx="1473200" cy="3238500"/>
          </a:xfrm>
          <a:custGeom>
            <a:avLst/>
            <a:gdLst>
              <a:gd name="T0" fmla="*/ 0 w 928"/>
              <a:gd name="T1" fmla="*/ 0 h 2040"/>
              <a:gd name="T2" fmla="*/ 1473200 w 928"/>
              <a:gd name="T3" fmla="*/ 3238500 h 2040"/>
              <a:gd name="T4" fmla="*/ 0 60000 65536"/>
              <a:gd name="T5" fmla="*/ 0 60000 65536"/>
              <a:gd name="T6" fmla="*/ 0 w 928"/>
              <a:gd name="T7" fmla="*/ 0 h 2040"/>
              <a:gd name="T8" fmla="*/ 928 w 928"/>
              <a:gd name="T9" fmla="*/ 2040 h 20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8" h="2040">
                <a:moveTo>
                  <a:pt x="0" y="0"/>
                </a:moveTo>
                <a:lnTo>
                  <a:pt x="928" y="2040"/>
                </a:lnTo>
              </a:path>
            </a:pathLst>
          </a:custGeom>
          <a:noFill/>
          <a:ln w="38100">
            <a:solidFill>
              <a:srgbClr val="FF0000"/>
            </a:solidFill>
            <a:prstDash val="dash"/>
            <a:round/>
            <a:headEnd type="oval" w="sm" len="sm"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294" name="Freeform 5"/>
          <p:cNvSpPr>
            <a:spLocks/>
          </p:cNvSpPr>
          <p:nvPr/>
        </p:nvSpPr>
        <p:spPr bwMode="auto">
          <a:xfrm>
            <a:off x="2019300" y="2544763"/>
            <a:ext cx="1588" cy="2344737"/>
          </a:xfrm>
          <a:custGeom>
            <a:avLst/>
            <a:gdLst>
              <a:gd name="T0" fmla="*/ 1588 w 1"/>
              <a:gd name="T1" fmla="*/ 0 h 1477"/>
              <a:gd name="T2" fmla="*/ 0 w 1"/>
              <a:gd name="T3" fmla="*/ 2344737 h 1477"/>
              <a:gd name="T4" fmla="*/ 0 60000 65536"/>
              <a:gd name="T5" fmla="*/ 0 60000 65536"/>
              <a:gd name="T6" fmla="*/ 0 w 1"/>
              <a:gd name="T7" fmla="*/ 0 h 1477"/>
              <a:gd name="T8" fmla="*/ 1 w 1"/>
              <a:gd name="T9" fmla="*/ 1477 h 147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77">
                <a:moveTo>
                  <a:pt x="1" y="0"/>
                </a:moveTo>
                <a:lnTo>
                  <a:pt x="0" y="1477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5" name="Freeform 6"/>
          <p:cNvSpPr>
            <a:spLocks/>
          </p:cNvSpPr>
          <p:nvPr/>
        </p:nvSpPr>
        <p:spPr bwMode="auto">
          <a:xfrm>
            <a:off x="2019300" y="4889500"/>
            <a:ext cx="2336800" cy="1588"/>
          </a:xfrm>
          <a:custGeom>
            <a:avLst/>
            <a:gdLst>
              <a:gd name="T0" fmla="*/ 2336800 w 1472"/>
              <a:gd name="T1" fmla="*/ 0 h 1"/>
              <a:gd name="T2" fmla="*/ 0 w 1472"/>
              <a:gd name="T3" fmla="*/ 0 h 1"/>
              <a:gd name="T4" fmla="*/ 0 60000 65536"/>
              <a:gd name="T5" fmla="*/ 0 60000 65536"/>
              <a:gd name="T6" fmla="*/ 0 w 1472"/>
              <a:gd name="T7" fmla="*/ 0 h 1"/>
              <a:gd name="T8" fmla="*/ 1472 w 147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1">
                <a:moveTo>
                  <a:pt x="1472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40007" name="Text Box 7"/>
          <p:cNvSpPr txBox="1">
            <a:spLocks noChangeArrowheads="1"/>
          </p:cNvSpPr>
          <p:nvPr/>
        </p:nvSpPr>
        <p:spPr bwMode="auto">
          <a:xfrm>
            <a:off x="685800" y="5634038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0008" name="Text Box 8"/>
          <p:cNvSpPr txBox="1">
            <a:spLocks noChangeArrowheads="1"/>
          </p:cNvSpPr>
          <p:nvPr/>
        </p:nvSpPr>
        <p:spPr bwMode="auto">
          <a:xfrm>
            <a:off x="3200400" y="5768975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0009" name="Text Box 9"/>
          <p:cNvSpPr txBox="1">
            <a:spLocks noChangeArrowheads="1"/>
          </p:cNvSpPr>
          <p:nvPr/>
        </p:nvSpPr>
        <p:spPr bwMode="auto">
          <a:xfrm>
            <a:off x="4191000" y="489585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0010" name="Text Box 10"/>
          <p:cNvSpPr txBox="1">
            <a:spLocks noChangeArrowheads="1"/>
          </p:cNvSpPr>
          <p:nvPr/>
        </p:nvSpPr>
        <p:spPr bwMode="auto">
          <a:xfrm>
            <a:off x="609600" y="301625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0011" name="Text Box 11"/>
          <p:cNvSpPr txBox="1">
            <a:spLocks noChangeArrowheads="1"/>
          </p:cNvSpPr>
          <p:nvPr/>
        </p:nvSpPr>
        <p:spPr bwMode="auto">
          <a:xfrm>
            <a:off x="3359150" y="3216275"/>
            <a:ext cx="60325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0012" name="Text Box 12"/>
          <p:cNvSpPr txBox="1">
            <a:spLocks noChangeArrowheads="1"/>
          </p:cNvSpPr>
          <p:nvPr/>
        </p:nvSpPr>
        <p:spPr bwMode="auto">
          <a:xfrm>
            <a:off x="4343400" y="2276475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0013" name="Text Box 13"/>
          <p:cNvSpPr txBox="1">
            <a:spLocks noChangeArrowheads="1"/>
          </p:cNvSpPr>
          <p:nvPr/>
        </p:nvSpPr>
        <p:spPr bwMode="auto">
          <a:xfrm>
            <a:off x="1524000" y="22098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en-US" sz="2400" b="1" i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2303" name="Group 14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12313" name="Freeform 1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4" name="Freeform 1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5" name="Freeform 1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6" name="Freeform 1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7" name="Freeform 1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8" name="Freeform 2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9" name="Freeform 2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0" name="Freeform 2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304" name="Freeform 23"/>
          <p:cNvSpPr>
            <a:spLocks/>
          </p:cNvSpPr>
          <p:nvPr/>
        </p:nvSpPr>
        <p:spPr bwMode="auto">
          <a:xfrm>
            <a:off x="1155700" y="4889500"/>
            <a:ext cx="863600" cy="863600"/>
          </a:xfrm>
          <a:custGeom>
            <a:avLst/>
            <a:gdLst>
              <a:gd name="T0" fmla="*/ 863600 w 544"/>
              <a:gd name="T1" fmla="*/ 0 h 544"/>
              <a:gd name="T2" fmla="*/ 0 w 544"/>
              <a:gd name="T3" fmla="*/ 863600 h 544"/>
              <a:gd name="T4" fmla="*/ 0 60000 65536"/>
              <a:gd name="T5" fmla="*/ 0 60000 65536"/>
              <a:gd name="T6" fmla="*/ 0 w 544"/>
              <a:gd name="T7" fmla="*/ 0 h 544"/>
              <a:gd name="T8" fmla="*/ 544 w 544"/>
              <a:gd name="T9" fmla="*/ 544 h 5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4" h="544">
                <a:moveTo>
                  <a:pt x="544" y="0"/>
                </a:moveTo>
                <a:lnTo>
                  <a:pt x="0" y="544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40024" name="Text Box 24"/>
          <p:cNvSpPr txBox="1">
            <a:spLocks noChangeArrowheads="1"/>
          </p:cNvSpPr>
          <p:nvPr/>
        </p:nvSpPr>
        <p:spPr bwMode="auto">
          <a:xfrm>
            <a:off x="1530350" y="4495800"/>
            <a:ext cx="60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306" name="Freeform 33"/>
          <p:cNvSpPr>
            <a:spLocks/>
          </p:cNvSpPr>
          <p:nvPr/>
        </p:nvSpPr>
        <p:spPr bwMode="auto">
          <a:xfrm>
            <a:off x="1143000" y="4892675"/>
            <a:ext cx="882650" cy="863600"/>
          </a:xfrm>
          <a:custGeom>
            <a:avLst/>
            <a:gdLst>
              <a:gd name="T0" fmla="*/ 0 w 556"/>
              <a:gd name="T1" fmla="*/ 863600 h 544"/>
              <a:gd name="T2" fmla="*/ 882650 w 556"/>
              <a:gd name="T3" fmla="*/ 0 h 544"/>
              <a:gd name="T4" fmla="*/ 0 60000 65536"/>
              <a:gd name="T5" fmla="*/ 0 60000 65536"/>
              <a:gd name="T6" fmla="*/ 0 w 556"/>
              <a:gd name="T7" fmla="*/ 0 h 544"/>
              <a:gd name="T8" fmla="*/ 556 w 556"/>
              <a:gd name="T9" fmla="*/ 544 h 5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56" h="544">
                <a:moveTo>
                  <a:pt x="0" y="544"/>
                </a:moveTo>
                <a:lnTo>
                  <a:pt x="556" y="0"/>
                </a:lnTo>
              </a:path>
            </a:pathLst>
          </a:custGeom>
          <a:noFill/>
          <a:ln w="38100">
            <a:solidFill>
              <a:srgbClr val="FF0000"/>
            </a:solidFill>
            <a:prstDash val="dash"/>
            <a:round/>
            <a:headEnd type="oval" w="sm" len="sm"/>
            <a:tailEnd type="stealth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2307" name="Group 45"/>
          <p:cNvGrpSpPr>
            <a:grpSpLocks/>
          </p:cNvGrpSpPr>
          <p:nvPr/>
        </p:nvGrpSpPr>
        <p:grpSpPr bwMode="auto">
          <a:xfrm>
            <a:off x="533400" y="533400"/>
            <a:ext cx="8229600" cy="457200"/>
            <a:chOff x="336" y="96"/>
            <a:chExt cx="5184" cy="288"/>
          </a:xfrm>
        </p:grpSpPr>
        <p:sp>
          <p:nvSpPr>
            <p:cNvPr id="12310" name="Text Box 36"/>
            <p:cNvSpPr txBox="1">
              <a:spLocks noChangeArrowheads="1"/>
            </p:cNvSpPr>
            <p:nvPr/>
          </p:nvSpPr>
          <p:spPr bwMode="auto">
            <a:xfrm>
              <a:off x="336" y="96"/>
              <a:ext cx="51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    Являются ли векторы </a:t>
              </a:r>
              <a:r>
                <a:rPr lang="en-US" sz="2400"/>
                <a:t>AD</a:t>
              </a:r>
              <a:r>
                <a:rPr lang="ru-RU" sz="2400"/>
                <a:t> и </a:t>
              </a:r>
              <a:r>
                <a:rPr lang="en-US" sz="2400"/>
                <a:t>D</a:t>
              </a:r>
              <a:r>
                <a:rPr lang="en-US" sz="2400" baseline="-25000"/>
                <a:t>1</a:t>
              </a:r>
              <a:r>
                <a:rPr lang="en-US" sz="2400"/>
                <a:t>B</a:t>
              </a:r>
              <a:r>
                <a:rPr lang="ru-RU" sz="2400"/>
                <a:t> компланарными?</a:t>
              </a:r>
            </a:p>
          </p:txBody>
        </p:sp>
        <p:sp>
          <p:nvSpPr>
            <p:cNvPr id="12311" name="Line 37"/>
            <p:cNvSpPr>
              <a:spLocks noChangeShapeType="1"/>
            </p:cNvSpPr>
            <p:nvPr/>
          </p:nvSpPr>
          <p:spPr bwMode="auto">
            <a:xfrm>
              <a:off x="2688" y="9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2" name="Freeform 39"/>
            <p:cNvSpPr>
              <a:spLocks/>
            </p:cNvSpPr>
            <p:nvPr/>
          </p:nvSpPr>
          <p:spPr bwMode="auto">
            <a:xfrm>
              <a:off x="3120" y="96"/>
              <a:ext cx="304" cy="8"/>
            </a:xfrm>
            <a:custGeom>
              <a:avLst/>
              <a:gdLst>
                <a:gd name="T0" fmla="*/ 0 w 304"/>
                <a:gd name="T1" fmla="*/ 0 h 8"/>
                <a:gd name="T2" fmla="*/ 304 w 304"/>
                <a:gd name="T3" fmla="*/ 8 h 8"/>
                <a:gd name="T4" fmla="*/ 0 60000 65536"/>
                <a:gd name="T5" fmla="*/ 0 60000 65536"/>
                <a:gd name="T6" fmla="*/ 0 w 304"/>
                <a:gd name="T7" fmla="*/ 0 h 8"/>
                <a:gd name="T8" fmla="*/ 304 w 304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4" h="8">
                  <a:moveTo>
                    <a:pt x="0" y="0"/>
                  </a:moveTo>
                  <a:lnTo>
                    <a:pt x="304" y="8"/>
                  </a:lnTo>
                </a:path>
              </a:pathLst>
            </a:cu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0040" name="Freeform 40"/>
          <p:cNvSpPr>
            <a:spLocks/>
          </p:cNvSpPr>
          <p:nvPr/>
        </p:nvSpPr>
        <p:spPr bwMode="auto">
          <a:xfrm>
            <a:off x="1206500" y="4892675"/>
            <a:ext cx="838200" cy="822325"/>
          </a:xfrm>
          <a:custGeom>
            <a:avLst/>
            <a:gdLst>
              <a:gd name="T0" fmla="*/ 0 w 528"/>
              <a:gd name="T1" fmla="*/ 822325 h 518"/>
              <a:gd name="T2" fmla="*/ 838200 w 528"/>
              <a:gd name="T3" fmla="*/ 0 h 518"/>
              <a:gd name="T4" fmla="*/ 0 60000 65536"/>
              <a:gd name="T5" fmla="*/ 0 60000 65536"/>
              <a:gd name="T6" fmla="*/ 0 w 528"/>
              <a:gd name="T7" fmla="*/ 0 h 518"/>
              <a:gd name="T8" fmla="*/ 528 w 528"/>
              <a:gd name="T9" fmla="*/ 518 h 51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28" h="518">
                <a:moveTo>
                  <a:pt x="0" y="518"/>
                </a:moveTo>
                <a:lnTo>
                  <a:pt x="528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40046" name="Text Box 46"/>
          <p:cNvSpPr txBox="1">
            <a:spLocks noChangeArrowheads="1"/>
          </p:cNvSpPr>
          <p:nvPr/>
        </p:nvSpPr>
        <p:spPr bwMode="auto">
          <a:xfrm>
            <a:off x="1447800" y="1066800"/>
            <a:ext cx="662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Любые два вектора компланарны.</a:t>
            </a:r>
          </a:p>
        </p:txBody>
      </p:sp>
      <p:sp>
        <p:nvSpPr>
          <p:cNvPr id="36" name="Номер слайда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0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C 0.03507 -0.00232 0.04843 -0.00139 0.07777 -0.00741 C 0.08871 -0.00973 0.09739 -0.01482 0.10833 -0.01482 L 0.25 0.0037 " pathEditMode="relative" rAng="0" ptsTypes="ffAA">
                                      <p:cBhvr>
                                        <p:cTn id="9" dur="1000" fill="hold"/>
                                        <p:tgtEl>
                                          <p:spTgt spid="640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40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0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640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0040" grpId="0" animBg="1"/>
      <p:bldP spid="640040" grpId="1" animBg="1"/>
      <p:bldP spid="6400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>
            <a:spLocks/>
          </p:cNvSpPr>
          <p:nvPr/>
        </p:nvSpPr>
        <p:spPr bwMode="auto">
          <a:xfrm>
            <a:off x="1787525" y="2844800"/>
            <a:ext cx="3444875" cy="3276600"/>
          </a:xfrm>
          <a:custGeom>
            <a:avLst/>
            <a:gdLst>
              <a:gd name="T0" fmla="*/ 2247900 w 2170"/>
              <a:gd name="T1" fmla="*/ 668337 h 2064"/>
              <a:gd name="T2" fmla="*/ 1387475 w 2170"/>
              <a:gd name="T3" fmla="*/ 3276600 h 2064"/>
              <a:gd name="T4" fmla="*/ 2505075 w 2170"/>
              <a:gd name="T5" fmla="*/ 2667000 h 2064"/>
              <a:gd name="T6" fmla="*/ 3444875 w 2170"/>
              <a:gd name="T7" fmla="*/ 25400 h 2064"/>
              <a:gd name="T8" fmla="*/ 1133475 w 2170"/>
              <a:gd name="T9" fmla="*/ 0 h 2064"/>
              <a:gd name="T10" fmla="*/ 0 w 2170"/>
              <a:gd name="T11" fmla="*/ 620712 h 2064"/>
              <a:gd name="T12" fmla="*/ 2247900 w 2170"/>
              <a:gd name="T13" fmla="*/ 658812 h 20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70"/>
              <a:gd name="T22" fmla="*/ 0 h 2064"/>
              <a:gd name="T23" fmla="*/ 2170 w 2170"/>
              <a:gd name="T24" fmla="*/ 2064 h 20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70" h="2064">
                <a:moveTo>
                  <a:pt x="1416" y="421"/>
                </a:moveTo>
                <a:lnTo>
                  <a:pt x="874" y="2064"/>
                </a:lnTo>
                <a:lnTo>
                  <a:pt x="1578" y="1680"/>
                </a:lnTo>
                <a:lnTo>
                  <a:pt x="2170" y="16"/>
                </a:lnTo>
                <a:lnTo>
                  <a:pt x="714" y="0"/>
                </a:lnTo>
                <a:lnTo>
                  <a:pt x="0" y="391"/>
                </a:lnTo>
                <a:lnTo>
                  <a:pt x="1416" y="415"/>
                </a:lnTo>
              </a:path>
            </a:pathLst>
          </a:custGeom>
          <a:solidFill>
            <a:srgbClr val="00FFFF">
              <a:alpha val="1607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3315" name="Group 4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13339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0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1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2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3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4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5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6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4109" name="Text Box 13"/>
          <p:cNvSpPr txBox="1">
            <a:spLocks noChangeArrowheads="1"/>
          </p:cNvSpPr>
          <p:nvPr/>
        </p:nvSpPr>
        <p:spPr bwMode="auto">
          <a:xfrm>
            <a:off x="457200" y="152400"/>
            <a:ext cx="853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</a:t>
            </a:r>
            <a:r>
              <a:rPr 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№355</a:t>
            </a:r>
            <a:r>
              <a:rPr lang="ru-RU" sz="2400">
                <a:solidFill>
                  <a:schemeClr val="tx2"/>
                </a:solidFill>
              </a:rPr>
              <a:t>   Дан параллелепипед АВС</a:t>
            </a:r>
            <a:r>
              <a:rPr lang="en-US" sz="2400">
                <a:solidFill>
                  <a:schemeClr val="tx2"/>
                </a:solidFill>
              </a:rPr>
              <a:t>A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C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 </a:t>
            </a:r>
          </a:p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               Компланарны ли векторы?</a:t>
            </a:r>
          </a:p>
        </p:txBody>
      </p:sp>
      <p:sp>
        <p:nvSpPr>
          <p:cNvPr id="13317" name="Text Box 14"/>
          <p:cNvSpPr txBox="1">
            <a:spLocks noChangeArrowheads="1"/>
          </p:cNvSpPr>
          <p:nvPr/>
        </p:nvSpPr>
        <p:spPr bwMode="auto">
          <a:xfrm>
            <a:off x="1778000" y="51943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</a:p>
        </p:txBody>
      </p:sp>
      <p:sp>
        <p:nvSpPr>
          <p:cNvPr id="13318" name="Freeform 15"/>
          <p:cNvSpPr>
            <a:spLocks/>
          </p:cNvSpPr>
          <p:nvPr/>
        </p:nvSpPr>
        <p:spPr bwMode="auto">
          <a:xfrm>
            <a:off x="4038600" y="2870200"/>
            <a:ext cx="1168400" cy="635000"/>
          </a:xfrm>
          <a:custGeom>
            <a:avLst/>
            <a:gdLst>
              <a:gd name="T0" fmla="*/ 1168400 w 736"/>
              <a:gd name="T1" fmla="*/ 0 h 400"/>
              <a:gd name="T2" fmla="*/ 0 w 736"/>
              <a:gd name="T3" fmla="*/ 635000 h 400"/>
              <a:gd name="T4" fmla="*/ 0 60000 65536"/>
              <a:gd name="T5" fmla="*/ 0 60000 65536"/>
              <a:gd name="T6" fmla="*/ 0 w 736"/>
              <a:gd name="T7" fmla="*/ 0 h 400"/>
              <a:gd name="T8" fmla="*/ 736 w 736"/>
              <a:gd name="T9" fmla="*/ 400 h 4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6" h="400">
                <a:moveTo>
                  <a:pt x="736" y="0"/>
                </a:moveTo>
                <a:lnTo>
                  <a:pt x="0" y="40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9" name="Freeform 16"/>
          <p:cNvSpPr>
            <a:spLocks/>
          </p:cNvSpPr>
          <p:nvPr/>
        </p:nvSpPr>
        <p:spPr bwMode="auto">
          <a:xfrm>
            <a:off x="863600" y="2844800"/>
            <a:ext cx="2057400" cy="3302000"/>
          </a:xfrm>
          <a:custGeom>
            <a:avLst/>
            <a:gdLst>
              <a:gd name="T0" fmla="*/ 2057400 w 1296"/>
              <a:gd name="T1" fmla="*/ 0 h 2080"/>
              <a:gd name="T2" fmla="*/ 1219200 w 1296"/>
              <a:gd name="T3" fmla="*/ 2717799 h 2080"/>
              <a:gd name="T4" fmla="*/ 0 w 1296"/>
              <a:gd name="T5" fmla="*/ 3302000 h 2080"/>
              <a:gd name="T6" fmla="*/ 0 60000 65536"/>
              <a:gd name="T7" fmla="*/ 0 60000 65536"/>
              <a:gd name="T8" fmla="*/ 0 60000 65536"/>
              <a:gd name="T9" fmla="*/ 0 w 1296"/>
              <a:gd name="T10" fmla="*/ 0 h 2080"/>
              <a:gd name="T11" fmla="*/ 1296 w 1296"/>
              <a:gd name="T12" fmla="*/ 2080 h 20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2080">
                <a:moveTo>
                  <a:pt x="1296" y="0"/>
                </a:moveTo>
                <a:lnTo>
                  <a:pt x="768" y="1712"/>
                </a:lnTo>
                <a:lnTo>
                  <a:pt x="0" y="208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0" name="Freeform 17"/>
          <p:cNvSpPr>
            <a:spLocks/>
          </p:cNvSpPr>
          <p:nvPr/>
        </p:nvSpPr>
        <p:spPr bwMode="auto">
          <a:xfrm>
            <a:off x="2082800" y="5511800"/>
            <a:ext cx="2184400" cy="63500"/>
          </a:xfrm>
          <a:custGeom>
            <a:avLst/>
            <a:gdLst>
              <a:gd name="T0" fmla="*/ 0 w 1376"/>
              <a:gd name="T1" fmla="*/ 63500 h 40"/>
              <a:gd name="T2" fmla="*/ 2184400 w 1376"/>
              <a:gd name="T3" fmla="*/ 0 h 40"/>
              <a:gd name="T4" fmla="*/ 0 60000 65536"/>
              <a:gd name="T5" fmla="*/ 0 60000 65536"/>
              <a:gd name="T6" fmla="*/ 0 w 1376"/>
              <a:gd name="T7" fmla="*/ 0 h 40"/>
              <a:gd name="T8" fmla="*/ 1376 w 1376"/>
              <a:gd name="T9" fmla="*/ 40 h 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76" h="40">
                <a:moveTo>
                  <a:pt x="0" y="40"/>
                </a:moveTo>
                <a:lnTo>
                  <a:pt x="1376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Text Box 18"/>
          <p:cNvSpPr txBox="1">
            <a:spLocks noChangeArrowheads="1"/>
          </p:cNvSpPr>
          <p:nvPr/>
        </p:nvSpPr>
        <p:spPr bwMode="auto">
          <a:xfrm>
            <a:off x="482600" y="59563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</a:p>
        </p:txBody>
      </p:sp>
      <p:sp>
        <p:nvSpPr>
          <p:cNvPr id="13322" name="Text Box 19"/>
          <p:cNvSpPr txBox="1">
            <a:spLocks noChangeArrowheads="1"/>
          </p:cNvSpPr>
          <p:nvPr/>
        </p:nvSpPr>
        <p:spPr bwMode="auto">
          <a:xfrm>
            <a:off x="2616200" y="23749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13323" name="Text Box 20"/>
          <p:cNvSpPr txBox="1">
            <a:spLocks noChangeArrowheads="1"/>
          </p:cNvSpPr>
          <p:nvPr/>
        </p:nvSpPr>
        <p:spPr bwMode="auto">
          <a:xfrm>
            <a:off x="4953000" y="24511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13324" name="Text Box 21"/>
          <p:cNvSpPr txBox="1">
            <a:spLocks noChangeArrowheads="1"/>
          </p:cNvSpPr>
          <p:nvPr/>
        </p:nvSpPr>
        <p:spPr bwMode="auto">
          <a:xfrm>
            <a:off x="4079875" y="34417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13325" name="Text Box 22"/>
          <p:cNvSpPr txBox="1">
            <a:spLocks noChangeArrowheads="1"/>
          </p:cNvSpPr>
          <p:nvPr/>
        </p:nvSpPr>
        <p:spPr bwMode="auto">
          <a:xfrm>
            <a:off x="3149600" y="60325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13326" name="Text Box 23"/>
          <p:cNvSpPr txBox="1">
            <a:spLocks noChangeArrowheads="1"/>
          </p:cNvSpPr>
          <p:nvPr/>
        </p:nvSpPr>
        <p:spPr bwMode="auto">
          <a:xfrm>
            <a:off x="4421188" y="52705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</a:p>
        </p:txBody>
      </p:sp>
      <p:sp>
        <p:nvSpPr>
          <p:cNvPr id="13327" name="Freeform 24"/>
          <p:cNvSpPr>
            <a:spLocks/>
          </p:cNvSpPr>
          <p:nvPr/>
        </p:nvSpPr>
        <p:spPr bwMode="auto">
          <a:xfrm>
            <a:off x="884238" y="3475038"/>
            <a:ext cx="3151187" cy="2681287"/>
          </a:xfrm>
          <a:custGeom>
            <a:avLst/>
            <a:gdLst>
              <a:gd name="T0" fmla="*/ 2287587 w 1985"/>
              <a:gd name="T1" fmla="*/ 2646362 h 1689"/>
              <a:gd name="T2" fmla="*/ 0 w 1985"/>
              <a:gd name="T3" fmla="*/ 2681287 h 1689"/>
              <a:gd name="T4" fmla="*/ 903288 w 1985"/>
              <a:gd name="T5" fmla="*/ 0 h 1689"/>
              <a:gd name="T6" fmla="*/ 3151187 w 1985"/>
              <a:gd name="T7" fmla="*/ 19050 h 1689"/>
              <a:gd name="T8" fmla="*/ 2287587 w 1985"/>
              <a:gd name="T9" fmla="*/ 2646362 h 16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85"/>
              <a:gd name="T16" fmla="*/ 0 h 1689"/>
              <a:gd name="T17" fmla="*/ 1985 w 1985"/>
              <a:gd name="T18" fmla="*/ 1689 h 16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85" h="1689">
                <a:moveTo>
                  <a:pt x="1441" y="1667"/>
                </a:moveTo>
                <a:lnTo>
                  <a:pt x="0" y="1689"/>
                </a:lnTo>
                <a:lnTo>
                  <a:pt x="569" y="0"/>
                </a:lnTo>
                <a:lnTo>
                  <a:pt x="1985" y="12"/>
                </a:lnTo>
                <a:lnTo>
                  <a:pt x="1441" y="1667"/>
                </a:lnTo>
                <a:close/>
              </a:path>
            </a:pathLst>
          </a:custGeom>
          <a:solidFill>
            <a:srgbClr val="00FFFF">
              <a:alpha val="2705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8" name="Text Box 26"/>
          <p:cNvSpPr txBox="1">
            <a:spLocks noChangeArrowheads="1"/>
          </p:cNvSpPr>
          <p:nvPr/>
        </p:nvSpPr>
        <p:spPr bwMode="auto">
          <a:xfrm>
            <a:off x="1320800" y="30607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  <a:r>
              <a:rPr lang="ru-RU" sz="2400" b="1" baseline="-25000"/>
              <a:t>1</a:t>
            </a:r>
            <a:endParaRPr lang="ru-RU" sz="2400" b="1"/>
          </a:p>
        </p:txBody>
      </p:sp>
      <p:grpSp>
        <p:nvGrpSpPr>
          <p:cNvPr id="13329" name="Group 60"/>
          <p:cNvGrpSpPr>
            <a:grpSpLocks/>
          </p:cNvGrpSpPr>
          <p:nvPr/>
        </p:nvGrpSpPr>
        <p:grpSpPr bwMode="auto">
          <a:xfrm>
            <a:off x="304800" y="1676400"/>
            <a:ext cx="2362200" cy="457200"/>
            <a:chOff x="3408" y="2112"/>
            <a:chExt cx="1488" cy="288"/>
          </a:xfrm>
        </p:grpSpPr>
        <p:sp>
          <p:nvSpPr>
            <p:cNvPr id="13335" name="Text Box 55"/>
            <p:cNvSpPr txBox="1">
              <a:spLocks noChangeArrowheads="1"/>
            </p:cNvSpPr>
            <p:nvPr/>
          </p:nvSpPr>
          <p:spPr bwMode="auto">
            <a:xfrm>
              <a:off x="3408" y="2112"/>
              <a:ext cx="14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АА</a:t>
              </a:r>
              <a:r>
                <a:rPr lang="ru-RU" sz="2400" baseline="-25000"/>
                <a:t>1</a:t>
              </a:r>
              <a:r>
                <a:rPr lang="ru-RU" sz="2400"/>
                <a:t>, СС</a:t>
              </a:r>
              <a:r>
                <a:rPr lang="ru-RU" sz="2400" baseline="-25000"/>
                <a:t>1</a:t>
              </a:r>
              <a:r>
                <a:rPr lang="ru-RU" sz="2400"/>
                <a:t>, ВВ</a:t>
              </a:r>
              <a:r>
                <a:rPr lang="ru-RU" sz="2400" baseline="-25000"/>
                <a:t>1</a:t>
              </a:r>
              <a:endParaRPr lang="ru-RU" sz="2400"/>
            </a:p>
          </p:txBody>
        </p:sp>
        <p:sp>
          <p:nvSpPr>
            <p:cNvPr id="13336" name="Line 57"/>
            <p:cNvSpPr>
              <a:spLocks noChangeShapeType="1"/>
            </p:cNvSpPr>
            <p:nvPr/>
          </p:nvSpPr>
          <p:spPr bwMode="auto">
            <a:xfrm>
              <a:off x="3504" y="211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7" name="Line 58"/>
            <p:cNvSpPr>
              <a:spLocks noChangeShapeType="1"/>
            </p:cNvSpPr>
            <p:nvPr/>
          </p:nvSpPr>
          <p:spPr bwMode="auto">
            <a:xfrm>
              <a:off x="3984" y="211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8" name="Line 59"/>
            <p:cNvSpPr>
              <a:spLocks noChangeShapeType="1"/>
            </p:cNvSpPr>
            <p:nvPr/>
          </p:nvSpPr>
          <p:spPr bwMode="auto">
            <a:xfrm>
              <a:off x="4416" y="211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889000" y="2819400"/>
            <a:ext cx="4338638" cy="3302000"/>
            <a:chOff x="560" y="1776"/>
            <a:chExt cx="2733" cy="2080"/>
          </a:xfrm>
        </p:grpSpPr>
        <p:sp>
          <p:nvSpPr>
            <p:cNvPr id="13332" name="Freeform 31"/>
            <p:cNvSpPr>
              <a:spLocks/>
            </p:cNvSpPr>
            <p:nvPr/>
          </p:nvSpPr>
          <p:spPr bwMode="auto">
            <a:xfrm>
              <a:off x="2701" y="1805"/>
              <a:ext cx="592" cy="1680"/>
            </a:xfrm>
            <a:custGeom>
              <a:avLst/>
              <a:gdLst>
                <a:gd name="T0" fmla="*/ 0 w 592"/>
                <a:gd name="T1" fmla="*/ 1680 h 1680"/>
                <a:gd name="T2" fmla="*/ 592 w 592"/>
                <a:gd name="T3" fmla="*/ 0 h 1680"/>
                <a:gd name="T4" fmla="*/ 0 60000 65536"/>
                <a:gd name="T5" fmla="*/ 0 60000 65536"/>
                <a:gd name="T6" fmla="*/ 0 w 592"/>
                <a:gd name="T7" fmla="*/ 0 h 1680"/>
                <a:gd name="T8" fmla="*/ 592 w 592"/>
                <a:gd name="T9" fmla="*/ 1680 h 16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2" h="1680">
                  <a:moveTo>
                    <a:pt x="0" y="1680"/>
                  </a:moveTo>
                  <a:lnTo>
                    <a:pt x="592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 type="oval" w="sm" len="sm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3" name="Freeform 35"/>
            <p:cNvSpPr>
              <a:spLocks/>
            </p:cNvSpPr>
            <p:nvPr/>
          </p:nvSpPr>
          <p:spPr bwMode="auto">
            <a:xfrm>
              <a:off x="560" y="2192"/>
              <a:ext cx="576" cy="1664"/>
            </a:xfrm>
            <a:custGeom>
              <a:avLst/>
              <a:gdLst>
                <a:gd name="T0" fmla="*/ 0 w 576"/>
                <a:gd name="T1" fmla="*/ 1664 h 1664"/>
                <a:gd name="T2" fmla="*/ 576 w 576"/>
                <a:gd name="T3" fmla="*/ 0 h 1664"/>
                <a:gd name="T4" fmla="*/ 0 60000 65536"/>
                <a:gd name="T5" fmla="*/ 0 60000 65536"/>
                <a:gd name="T6" fmla="*/ 0 w 576"/>
                <a:gd name="T7" fmla="*/ 0 h 1664"/>
                <a:gd name="T8" fmla="*/ 576 w 576"/>
                <a:gd name="T9" fmla="*/ 1664 h 16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76" h="1664">
                  <a:moveTo>
                    <a:pt x="0" y="1664"/>
                  </a:moveTo>
                  <a:lnTo>
                    <a:pt x="576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 type="oval" w="sm" len="sm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4" name="Freeform 61"/>
            <p:cNvSpPr>
              <a:spLocks/>
            </p:cNvSpPr>
            <p:nvPr/>
          </p:nvSpPr>
          <p:spPr bwMode="auto">
            <a:xfrm>
              <a:off x="1312" y="1776"/>
              <a:ext cx="528" cy="1712"/>
            </a:xfrm>
            <a:custGeom>
              <a:avLst/>
              <a:gdLst>
                <a:gd name="T0" fmla="*/ 0 w 528"/>
                <a:gd name="T1" fmla="*/ 1712 h 1712"/>
                <a:gd name="T2" fmla="*/ 528 w 528"/>
                <a:gd name="T3" fmla="*/ 0 h 1712"/>
                <a:gd name="T4" fmla="*/ 0 60000 65536"/>
                <a:gd name="T5" fmla="*/ 0 60000 65536"/>
                <a:gd name="T6" fmla="*/ 0 w 528"/>
                <a:gd name="T7" fmla="*/ 0 h 1712"/>
                <a:gd name="T8" fmla="*/ 528 w 528"/>
                <a:gd name="T9" fmla="*/ 1712 h 17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8" h="1712">
                  <a:moveTo>
                    <a:pt x="0" y="1712"/>
                  </a:moveTo>
                  <a:lnTo>
                    <a:pt x="528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dash"/>
              <a:round/>
              <a:headEnd type="oval" w="sm" len="sm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4159" name="Text Box 63"/>
          <p:cNvSpPr txBox="1">
            <a:spLocks noChangeArrowheads="1"/>
          </p:cNvSpPr>
          <p:nvPr/>
        </p:nvSpPr>
        <p:spPr bwMode="auto">
          <a:xfrm>
            <a:off x="2209800" y="1447800"/>
            <a:ext cx="6477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>
                <a:solidFill>
                  <a:schemeClr val="tx2"/>
                </a:solidFill>
              </a:rPr>
              <a:t>     </a:t>
            </a: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Три вектора, среди которых имеются </a:t>
            </a:r>
          </a:p>
          <a:p>
            <a:pPr algn="ctr"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два коллинеарных, компланарны.</a:t>
            </a:r>
          </a:p>
        </p:txBody>
      </p:sp>
      <p:sp>
        <p:nvSpPr>
          <p:cNvPr id="35" name="Номер слайда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41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2"/>
          <p:cNvGrpSpPr>
            <a:grpSpLocks/>
          </p:cNvGrpSpPr>
          <p:nvPr/>
        </p:nvGrpSpPr>
        <p:grpSpPr bwMode="auto">
          <a:xfrm rot="259884">
            <a:off x="303213" y="5180013"/>
            <a:ext cx="5105400" cy="1373187"/>
            <a:chOff x="816" y="2262"/>
            <a:chExt cx="3048" cy="1452"/>
          </a:xfrm>
        </p:grpSpPr>
        <p:sp>
          <p:nvSpPr>
            <p:cNvPr id="14376" name="Freeform 53"/>
            <p:cNvSpPr>
              <a:spLocks/>
            </p:cNvSpPr>
            <p:nvPr/>
          </p:nvSpPr>
          <p:spPr bwMode="auto">
            <a:xfrm>
              <a:off x="816" y="2264"/>
              <a:ext cx="3040" cy="1432"/>
            </a:xfrm>
            <a:custGeom>
              <a:avLst/>
              <a:gdLst>
                <a:gd name="T0" fmla="*/ 576 w 3040"/>
                <a:gd name="T1" fmla="*/ 472 h 1432"/>
                <a:gd name="T2" fmla="*/ 3040 w 3040"/>
                <a:gd name="T3" fmla="*/ 0 h 1432"/>
                <a:gd name="T4" fmla="*/ 2400 w 3040"/>
                <a:gd name="T5" fmla="*/ 1000 h 1432"/>
                <a:gd name="T6" fmla="*/ 0 w 3040"/>
                <a:gd name="T7" fmla="*/ 1432 h 1432"/>
                <a:gd name="T8" fmla="*/ 576 w 3040"/>
                <a:gd name="T9" fmla="*/ 472 h 14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0"/>
                <a:gd name="T16" fmla="*/ 0 h 1432"/>
                <a:gd name="T17" fmla="*/ 3040 w 3040"/>
                <a:gd name="T18" fmla="*/ 1432 h 14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0" h="1432">
                  <a:moveTo>
                    <a:pt x="576" y="472"/>
                  </a:moveTo>
                  <a:lnTo>
                    <a:pt x="3040" y="0"/>
                  </a:lnTo>
                  <a:lnTo>
                    <a:pt x="2400" y="1000"/>
                  </a:lnTo>
                  <a:lnTo>
                    <a:pt x="0" y="1432"/>
                  </a:lnTo>
                  <a:lnTo>
                    <a:pt x="576" y="472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40999"/>
                  </a:schemeClr>
                </a:gs>
                <a:gs pos="100000">
                  <a:srgbClr val="FF6699">
                    <a:alpha val="43999"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7" name="Freeform 54"/>
            <p:cNvSpPr>
              <a:spLocks/>
            </p:cNvSpPr>
            <p:nvPr/>
          </p:nvSpPr>
          <p:spPr bwMode="auto">
            <a:xfrm>
              <a:off x="816" y="2262"/>
              <a:ext cx="3048" cy="1452"/>
            </a:xfrm>
            <a:custGeom>
              <a:avLst/>
              <a:gdLst>
                <a:gd name="T0" fmla="*/ 0 w 3048"/>
                <a:gd name="T1" fmla="*/ 1434 h 1452"/>
                <a:gd name="T2" fmla="*/ 45 w 3048"/>
                <a:gd name="T3" fmla="*/ 1452 h 1452"/>
                <a:gd name="T4" fmla="*/ 2430 w 3048"/>
                <a:gd name="T5" fmla="*/ 1026 h 1452"/>
                <a:gd name="T6" fmla="*/ 2418 w 3048"/>
                <a:gd name="T7" fmla="*/ 1032 h 1452"/>
                <a:gd name="T8" fmla="*/ 3048 w 3048"/>
                <a:gd name="T9" fmla="*/ 36 h 1452"/>
                <a:gd name="T10" fmla="*/ 3042 w 3048"/>
                <a:gd name="T11" fmla="*/ 0 h 1452"/>
                <a:gd name="T12" fmla="*/ 2400 w 3048"/>
                <a:gd name="T13" fmla="*/ 996 h 1452"/>
                <a:gd name="T14" fmla="*/ 0 w 3048"/>
                <a:gd name="T15" fmla="*/ 1434 h 14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48"/>
                <a:gd name="T25" fmla="*/ 0 h 1452"/>
                <a:gd name="T26" fmla="*/ 3048 w 3048"/>
                <a:gd name="T27" fmla="*/ 1452 h 14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48" h="1452">
                  <a:moveTo>
                    <a:pt x="0" y="1434"/>
                  </a:moveTo>
                  <a:lnTo>
                    <a:pt x="45" y="1452"/>
                  </a:lnTo>
                  <a:lnTo>
                    <a:pt x="2430" y="1026"/>
                  </a:lnTo>
                  <a:lnTo>
                    <a:pt x="2418" y="1032"/>
                  </a:lnTo>
                  <a:lnTo>
                    <a:pt x="3048" y="36"/>
                  </a:lnTo>
                  <a:lnTo>
                    <a:pt x="3042" y="0"/>
                  </a:lnTo>
                  <a:lnTo>
                    <a:pt x="2400" y="996"/>
                  </a:lnTo>
                  <a:lnTo>
                    <a:pt x="0" y="14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6699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39" name="Freeform 2"/>
          <p:cNvSpPr>
            <a:spLocks/>
          </p:cNvSpPr>
          <p:nvPr/>
        </p:nvSpPr>
        <p:spPr bwMode="auto">
          <a:xfrm>
            <a:off x="1787525" y="2844800"/>
            <a:ext cx="3444875" cy="3276600"/>
          </a:xfrm>
          <a:custGeom>
            <a:avLst/>
            <a:gdLst>
              <a:gd name="T0" fmla="*/ 2247900 w 2170"/>
              <a:gd name="T1" fmla="*/ 668337 h 2064"/>
              <a:gd name="T2" fmla="*/ 1387475 w 2170"/>
              <a:gd name="T3" fmla="*/ 3276600 h 2064"/>
              <a:gd name="T4" fmla="*/ 2505075 w 2170"/>
              <a:gd name="T5" fmla="*/ 2667000 h 2064"/>
              <a:gd name="T6" fmla="*/ 3444875 w 2170"/>
              <a:gd name="T7" fmla="*/ 25400 h 2064"/>
              <a:gd name="T8" fmla="*/ 1133475 w 2170"/>
              <a:gd name="T9" fmla="*/ 0 h 2064"/>
              <a:gd name="T10" fmla="*/ 0 w 2170"/>
              <a:gd name="T11" fmla="*/ 620712 h 2064"/>
              <a:gd name="T12" fmla="*/ 2247900 w 2170"/>
              <a:gd name="T13" fmla="*/ 658812 h 20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70"/>
              <a:gd name="T22" fmla="*/ 0 h 2064"/>
              <a:gd name="T23" fmla="*/ 2170 w 2170"/>
              <a:gd name="T24" fmla="*/ 2064 h 20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70" h="2064">
                <a:moveTo>
                  <a:pt x="1416" y="421"/>
                </a:moveTo>
                <a:lnTo>
                  <a:pt x="874" y="2064"/>
                </a:lnTo>
                <a:lnTo>
                  <a:pt x="1578" y="1680"/>
                </a:lnTo>
                <a:lnTo>
                  <a:pt x="2170" y="16"/>
                </a:lnTo>
                <a:lnTo>
                  <a:pt x="714" y="0"/>
                </a:lnTo>
                <a:lnTo>
                  <a:pt x="0" y="391"/>
                </a:lnTo>
                <a:lnTo>
                  <a:pt x="1416" y="415"/>
                </a:lnTo>
              </a:path>
            </a:pathLst>
          </a:custGeom>
          <a:solidFill>
            <a:srgbClr val="00FFFF">
              <a:alpha val="1607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14368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9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0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1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2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3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4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5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6157" name="Text Box 13"/>
          <p:cNvSpPr txBox="1">
            <a:spLocks noChangeArrowheads="1"/>
          </p:cNvSpPr>
          <p:nvPr/>
        </p:nvSpPr>
        <p:spPr bwMode="auto">
          <a:xfrm>
            <a:off x="457200" y="152400"/>
            <a:ext cx="853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</a:t>
            </a:r>
            <a:r>
              <a:rPr 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№355</a:t>
            </a:r>
            <a:r>
              <a:rPr lang="ru-RU" sz="2400">
                <a:solidFill>
                  <a:schemeClr val="tx2"/>
                </a:solidFill>
              </a:rPr>
              <a:t>   Дан параллелепипед АВС</a:t>
            </a:r>
            <a:r>
              <a:rPr lang="en-US" sz="2400">
                <a:solidFill>
                  <a:schemeClr val="tx2"/>
                </a:solidFill>
              </a:rPr>
              <a:t>A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C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en-US" sz="2400">
                <a:solidFill>
                  <a:schemeClr val="tx2"/>
                </a:solidFill>
              </a:rPr>
              <a:t>D</a:t>
            </a:r>
            <a:r>
              <a:rPr lang="ru-RU" sz="2400" baseline="-25000">
                <a:solidFill>
                  <a:schemeClr val="tx2"/>
                </a:solidFill>
              </a:rPr>
              <a:t>1</a:t>
            </a:r>
            <a:r>
              <a:rPr lang="ru-RU" sz="2400">
                <a:solidFill>
                  <a:schemeClr val="tx2"/>
                </a:solidFill>
              </a:rPr>
              <a:t>. </a:t>
            </a:r>
          </a:p>
          <a:p>
            <a:pPr>
              <a:defRPr/>
            </a:pPr>
            <a:r>
              <a:rPr lang="ru-RU" sz="2400">
                <a:solidFill>
                  <a:schemeClr val="tx2"/>
                </a:solidFill>
              </a:rPr>
              <a:t>                  Компланарны ли векторы?</a:t>
            </a:r>
          </a:p>
        </p:txBody>
      </p:sp>
      <p:sp>
        <p:nvSpPr>
          <p:cNvPr id="14342" name="Text Box 14"/>
          <p:cNvSpPr txBox="1">
            <a:spLocks noChangeArrowheads="1"/>
          </p:cNvSpPr>
          <p:nvPr/>
        </p:nvSpPr>
        <p:spPr bwMode="auto">
          <a:xfrm>
            <a:off x="1778000" y="51943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</a:p>
        </p:txBody>
      </p:sp>
      <p:sp>
        <p:nvSpPr>
          <p:cNvPr id="14343" name="Freeform 15"/>
          <p:cNvSpPr>
            <a:spLocks/>
          </p:cNvSpPr>
          <p:nvPr/>
        </p:nvSpPr>
        <p:spPr bwMode="auto">
          <a:xfrm>
            <a:off x="4038600" y="2870200"/>
            <a:ext cx="1168400" cy="635000"/>
          </a:xfrm>
          <a:custGeom>
            <a:avLst/>
            <a:gdLst>
              <a:gd name="T0" fmla="*/ 1168400 w 736"/>
              <a:gd name="T1" fmla="*/ 0 h 400"/>
              <a:gd name="T2" fmla="*/ 0 w 736"/>
              <a:gd name="T3" fmla="*/ 635000 h 400"/>
              <a:gd name="T4" fmla="*/ 0 60000 65536"/>
              <a:gd name="T5" fmla="*/ 0 60000 65536"/>
              <a:gd name="T6" fmla="*/ 0 w 736"/>
              <a:gd name="T7" fmla="*/ 0 h 400"/>
              <a:gd name="T8" fmla="*/ 736 w 736"/>
              <a:gd name="T9" fmla="*/ 400 h 4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6" h="400">
                <a:moveTo>
                  <a:pt x="736" y="0"/>
                </a:moveTo>
                <a:lnTo>
                  <a:pt x="0" y="40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4" name="Freeform 16"/>
          <p:cNvSpPr>
            <a:spLocks/>
          </p:cNvSpPr>
          <p:nvPr/>
        </p:nvSpPr>
        <p:spPr bwMode="auto">
          <a:xfrm>
            <a:off x="863600" y="2844800"/>
            <a:ext cx="2057400" cy="3302000"/>
          </a:xfrm>
          <a:custGeom>
            <a:avLst/>
            <a:gdLst>
              <a:gd name="T0" fmla="*/ 2057400 w 1296"/>
              <a:gd name="T1" fmla="*/ 0 h 2080"/>
              <a:gd name="T2" fmla="*/ 1219200 w 1296"/>
              <a:gd name="T3" fmla="*/ 2717799 h 2080"/>
              <a:gd name="T4" fmla="*/ 0 w 1296"/>
              <a:gd name="T5" fmla="*/ 3302000 h 2080"/>
              <a:gd name="T6" fmla="*/ 0 60000 65536"/>
              <a:gd name="T7" fmla="*/ 0 60000 65536"/>
              <a:gd name="T8" fmla="*/ 0 60000 65536"/>
              <a:gd name="T9" fmla="*/ 0 w 1296"/>
              <a:gd name="T10" fmla="*/ 0 h 2080"/>
              <a:gd name="T11" fmla="*/ 1296 w 1296"/>
              <a:gd name="T12" fmla="*/ 2080 h 20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2080">
                <a:moveTo>
                  <a:pt x="1296" y="0"/>
                </a:moveTo>
                <a:lnTo>
                  <a:pt x="768" y="1712"/>
                </a:lnTo>
                <a:lnTo>
                  <a:pt x="0" y="208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5" name="Freeform 17"/>
          <p:cNvSpPr>
            <a:spLocks/>
          </p:cNvSpPr>
          <p:nvPr/>
        </p:nvSpPr>
        <p:spPr bwMode="auto">
          <a:xfrm>
            <a:off x="2082800" y="5511800"/>
            <a:ext cx="2184400" cy="63500"/>
          </a:xfrm>
          <a:custGeom>
            <a:avLst/>
            <a:gdLst>
              <a:gd name="T0" fmla="*/ 0 w 1376"/>
              <a:gd name="T1" fmla="*/ 63500 h 40"/>
              <a:gd name="T2" fmla="*/ 2184400 w 1376"/>
              <a:gd name="T3" fmla="*/ 0 h 40"/>
              <a:gd name="T4" fmla="*/ 0 60000 65536"/>
              <a:gd name="T5" fmla="*/ 0 60000 65536"/>
              <a:gd name="T6" fmla="*/ 0 w 1376"/>
              <a:gd name="T7" fmla="*/ 0 h 40"/>
              <a:gd name="T8" fmla="*/ 1376 w 1376"/>
              <a:gd name="T9" fmla="*/ 40 h 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76" h="40">
                <a:moveTo>
                  <a:pt x="0" y="40"/>
                </a:moveTo>
                <a:lnTo>
                  <a:pt x="1376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6" name="Text Box 18"/>
          <p:cNvSpPr txBox="1">
            <a:spLocks noChangeArrowheads="1"/>
          </p:cNvSpPr>
          <p:nvPr/>
        </p:nvSpPr>
        <p:spPr bwMode="auto">
          <a:xfrm>
            <a:off x="482600" y="59563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</a:p>
        </p:txBody>
      </p:sp>
      <p:sp>
        <p:nvSpPr>
          <p:cNvPr id="14347" name="Text Box 19"/>
          <p:cNvSpPr txBox="1">
            <a:spLocks noChangeArrowheads="1"/>
          </p:cNvSpPr>
          <p:nvPr/>
        </p:nvSpPr>
        <p:spPr bwMode="auto">
          <a:xfrm>
            <a:off x="2616200" y="23749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14348" name="Text Box 20"/>
          <p:cNvSpPr txBox="1">
            <a:spLocks noChangeArrowheads="1"/>
          </p:cNvSpPr>
          <p:nvPr/>
        </p:nvSpPr>
        <p:spPr bwMode="auto">
          <a:xfrm>
            <a:off x="4953000" y="24511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14349" name="Text Box 21"/>
          <p:cNvSpPr txBox="1">
            <a:spLocks noChangeArrowheads="1"/>
          </p:cNvSpPr>
          <p:nvPr/>
        </p:nvSpPr>
        <p:spPr bwMode="auto">
          <a:xfrm>
            <a:off x="4079875" y="34417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14350" name="Text Box 22"/>
          <p:cNvSpPr txBox="1">
            <a:spLocks noChangeArrowheads="1"/>
          </p:cNvSpPr>
          <p:nvPr/>
        </p:nvSpPr>
        <p:spPr bwMode="auto">
          <a:xfrm>
            <a:off x="3149600" y="60325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14351" name="Text Box 23"/>
          <p:cNvSpPr txBox="1">
            <a:spLocks noChangeArrowheads="1"/>
          </p:cNvSpPr>
          <p:nvPr/>
        </p:nvSpPr>
        <p:spPr bwMode="auto">
          <a:xfrm>
            <a:off x="4421188" y="52705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</a:p>
        </p:txBody>
      </p:sp>
      <p:sp>
        <p:nvSpPr>
          <p:cNvPr id="14352" name="Freeform 24"/>
          <p:cNvSpPr>
            <a:spLocks/>
          </p:cNvSpPr>
          <p:nvPr/>
        </p:nvSpPr>
        <p:spPr bwMode="auto">
          <a:xfrm>
            <a:off x="884238" y="3475038"/>
            <a:ext cx="3151187" cy="2681287"/>
          </a:xfrm>
          <a:custGeom>
            <a:avLst/>
            <a:gdLst>
              <a:gd name="T0" fmla="*/ 2287587 w 1985"/>
              <a:gd name="T1" fmla="*/ 2646362 h 1689"/>
              <a:gd name="T2" fmla="*/ 0 w 1985"/>
              <a:gd name="T3" fmla="*/ 2681287 h 1689"/>
              <a:gd name="T4" fmla="*/ 903288 w 1985"/>
              <a:gd name="T5" fmla="*/ 0 h 1689"/>
              <a:gd name="T6" fmla="*/ 3151187 w 1985"/>
              <a:gd name="T7" fmla="*/ 19050 h 1689"/>
              <a:gd name="T8" fmla="*/ 2287587 w 1985"/>
              <a:gd name="T9" fmla="*/ 2646362 h 16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85"/>
              <a:gd name="T16" fmla="*/ 0 h 1689"/>
              <a:gd name="T17" fmla="*/ 1985 w 1985"/>
              <a:gd name="T18" fmla="*/ 1689 h 16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85" h="1689">
                <a:moveTo>
                  <a:pt x="1441" y="1667"/>
                </a:moveTo>
                <a:lnTo>
                  <a:pt x="0" y="1689"/>
                </a:lnTo>
                <a:lnTo>
                  <a:pt x="569" y="0"/>
                </a:lnTo>
                <a:lnTo>
                  <a:pt x="1985" y="12"/>
                </a:lnTo>
                <a:lnTo>
                  <a:pt x="1441" y="1667"/>
                </a:lnTo>
                <a:close/>
              </a:path>
            </a:pathLst>
          </a:custGeom>
          <a:solidFill>
            <a:srgbClr val="00FFFF">
              <a:alpha val="2705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3" name="Text Box 26"/>
          <p:cNvSpPr txBox="1">
            <a:spLocks noChangeArrowheads="1"/>
          </p:cNvSpPr>
          <p:nvPr/>
        </p:nvSpPr>
        <p:spPr bwMode="auto">
          <a:xfrm>
            <a:off x="1320800" y="30607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646172" name="Freeform 28"/>
          <p:cNvSpPr>
            <a:spLocks/>
          </p:cNvSpPr>
          <p:nvPr/>
        </p:nvSpPr>
        <p:spPr bwMode="auto">
          <a:xfrm>
            <a:off x="838200" y="6121400"/>
            <a:ext cx="2336800" cy="50800"/>
          </a:xfrm>
          <a:custGeom>
            <a:avLst/>
            <a:gdLst>
              <a:gd name="T0" fmla="*/ 2336800 w 1472"/>
              <a:gd name="T1" fmla="*/ 0 h 32"/>
              <a:gd name="T2" fmla="*/ 0 w 1472"/>
              <a:gd name="T3" fmla="*/ 50800 h 32"/>
              <a:gd name="T4" fmla="*/ 0 60000 65536"/>
              <a:gd name="T5" fmla="*/ 0 60000 65536"/>
              <a:gd name="T6" fmla="*/ 0 w 1472"/>
              <a:gd name="T7" fmla="*/ 0 h 32"/>
              <a:gd name="T8" fmla="*/ 1472 w 1472"/>
              <a:gd name="T9" fmla="*/ 32 h 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72" h="32">
                <a:moveTo>
                  <a:pt x="1472" y="0"/>
                </a:moveTo>
                <a:lnTo>
                  <a:pt x="0" y="32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lg" len="lg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46180" name="Freeform 36"/>
          <p:cNvSpPr>
            <a:spLocks/>
          </p:cNvSpPr>
          <p:nvPr/>
        </p:nvSpPr>
        <p:spPr bwMode="auto">
          <a:xfrm>
            <a:off x="889000" y="5562600"/>
            <a:ext cx="1193800" cy="584200"/>
          </a:xfrm>
          <a:custGeom>
            <a:avLst/>
            <a:gdLst>
              <a:gd name="T0" fmla="*/ 1193800 w 752"/>
              <a:gd name="T1" fmla="*/ 0 h 368"/>
              <a:gd name="T2" fmla="*/ 0 w 752"/>
              <a:gd name="T3" fmla="*/ 584200 h 368"/>
              <a:gd name="T4" fmla="*/ 0 w 752"/>
              <a:gd name="T5" fmla="*/ 584200 h 368"/>
              <a:gd name="T6" fmla="*/ 0 w 752"/>
              <a:gd name="T7" fmla="*/ 584200 h 368"/>
              <a:gd name="T8" fmla="*/ 0 60000 65536"/>
              <a:gd name="T9" fmla="*/ 0 60000 65536"/>
              <a:gd name="T10" fmla="*/ 0 60000 65536"/>
              <a:gd name="T11" fmla="*/ 0 60000 65536"/>
              <a:gd name="T12" fmla="*/ 0 w 752"/>
              <a:gd name="T13" fmla="*/ 0 h 368"/>
              <a:gd name="T14" fmla="*/ 752 w 752"/>
              <a:gd name="T15" fmla="*/ 368 h 3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52" h="368">
                <a:moveTo>
                  <a:pt x="752" y="0"/>
                </a:moveTo>
                <a:lnTo>
                  <a:pt x="0" y="368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 type="triangl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46188" name="Freeform 44"/>
          <p:cNvSpPr>
            <a:spLocks/>
          </p:cNvSpPr>
          <p:nvPr/>
        </p:nvSpPr>
        <p:spPr bwMode="auto">
          <a:xfrm>
            <a:off x="889000" y="3479800"/>
            <a:ext cx="914400" cy="2641600"/>
          </a:xfrm>
          <a:custGeom>
            <a:avLst/>
            <a:gdLst>
              <a:gd name="T0" fmla="*/ 0 w 576"/>
              <a:gd name="T1" fmla="*/ 2641600 h 1664"/>
              <a:gd name="T2" fmla="*/ 914400 w 576"/>
              <a:gd name="T3" fmla="*/ 0 h 1664"/>
              <a:gd name="T4" fmla="*/ 0 60000 65536"/>
              <a:gd name="T5" fmla="*/ 0 60000 65536"/>
              <a:gd name="T6" fmla="*/ 0 w 576"/>
              <a:gd name="T7" fmla="*/ 0 h 1664"/>
              <a:gd name="T8" fmla="*/ 576 w 576"/>
              <a:gd name="T9" fmla="*/ 1664 h 16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76" h="1664">
                <a:moveTo>
                  <a:pt x="0" y="1664"/>
                </a:moveTo>
                <a:lnTo>
                  <a:pt x="576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oval" w="sm" len="sm"/>
            <a:tailEnd type="triangl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4357" name="Group 47"/>
          <p:cNvGrpSpPr>
            <a:grpSpLocks/>
          </p:cNvGrpSpPr>
          <p:nvPr/>
        </p:nvGrpSpPr>
        <p:grpSpPr bwMode="auto">
          <a:xfrm>
            <a:off x="304800" y="1371600"/>
            <a:ext cx="2362200" cy="457200"/>
            <a:chOff x="3408" y="2112"/>
            <a:chExt cx="1488" cy="288"/>
          </a:xfrm>
        </p:grpSpPr>
        <p:sp>
          <p:nvSpPr>
            <p:cNvPr id="14364" name="Text Box 48"/>
            <p:cNvSpPr txBox="1">
              <a:spLocks noChangeArrowheads="1"/>
            </p:cNvSpPr>
            <p:nvPr/>
          </p:nvSpPr>
          <p:spPr bwMode="auto">
            <a:xfrm>
              <a:off x="3408" y="2112"/>
              <a:ext cx="14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 АВ,  А</a:t>
              </a:r>
              <a:r>
                <a:rPr lang="en-US" sz="2400"/>
                <a:t>D</a:t>
              </a:r>
              <a:r>
                <a:rPr lang="ru-RU" sz="2400"/>
                <a:t>,  АА</a:t>
              </a:r>
              <a:r>
                <a:rPr lang="ru-RU" sz="2400" baseline="-25000"/>
                <a:t>1</a:t>
              </a:r>
              <a:endParaRPr lang="ru-RU" sz="2400"/>
            </a:p>
          </p:txBody>
        </p:sp>
        <p:sp>
          <p:nvSpPr>
            <p:cNvPr id="14365" name="Line 49"/>
            <p:cNvSpPr>
              <a:spLocks noChangeShapeType="1"/>
            </p:cNvSpPr>
            <p:nvPr/>
          </p:nvSpPr>
          <p:spPr bwMode="auto">
            <a:xfrm>
              <a:off x="3504" y="211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6" name="Line 50"/>
            <p:cNvSpPr>
              <a:spLocks noChangeShapeType="1"/>
            </p:cNvSpPr>
            <p:nvPr/>
          </p:nvSpPr>
          <p:spPr bwMode="auto">
            <a:xfrm>
              <a:off x="3984" y="211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7" name="Line 51"/>
            <p:cNvSpPr>
              <a:spLocks noChangeShapeType="1"/>
            </p:cNvSpPr>
            <p:nvPr/>
          </p:nvSpPr>
          <p:spPr bwMode="auto">
            <a:xfrm>
              <a:off x="4416" y="211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2590800" y="1295400"/>
            <a:ext cx="6477000" cy="1020763"/>
            <a:chOff x="1632" y="816"/>
            <a:chExt cx="4080" cy="643"/>
          </a:xfrm>
        </p:grpSpPr>
        <p:sp>
          <p:nvSpPr>
            <p:cNvPr id="14359" name="Text Box 56"/>
            <p:cNvSpPr txBox="1">
              <a:spLocks noChangeArrowheads="1"/>
            </p:cNvSpPr>
            <p:nvPr/>
          </p:nvSpPr>
          <p:spPr bwMode="auto">
            <a:xfrm>
              <a:off x="1632" y="826"/>
              <a:ext cx="4080" cy="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Векторы АВ, А</a:t>
              </a:r>
              <a:r>
                <a:rPr lang="en-US" sz="2400"/>
                <a:t>D</a:t>
              </a:r>
              <a:r>
                <a:rPr lang="ru-RU" sz="2400"/>
                <a:t> и АА</a:t>
              </a:r>
              <a:r>
                <a:rPr lang="ru-RU" sz="2400" baseline="-25000"/>
                <a:t>1</a:t>
              </a:r>
              <a:r>
                <a:rPr lang="ru-RU" sz="2400"/>
                <a:t> не компланарны, так </a:t>
              </a:r>
            </a:p>
            <a:p>
              <a:endParaRPr lang="ru-RU" sz="1200"/>
            </a:p>
            <a:p>
              <a:r>
                <a:rPr lang="ru-RU" sz="2400"/>
                <a:t>как вектор АА</a:t>
              </a:r>
              <a:r>
                <a:rPr lang="ru-RU" sz="2400" baseline="-25000"/>
                <a:t>1</a:t>
              </a:r>
              <a:r>
                <a:rPr lang="ru-RU" sz="2400"/>
                <a:t> не лежит в плоскости АВС.</a:t>
              </a:r>
            </a:p>
          </p:txBody>
        </p:sp>
        <p:sp>
          <p:nvSpPr>
            <p:cNvPr id="14360" name="Line 57"/>
            <p:cNvSpPr>
              <a:spLocks noChangeShapeType="1"/>
            </p:cNvSpPr>
            <p:nvPr/>
          </p:nvSpPr>
          <p:spPr bwMode="auto">
            <a:xfrm>
              <a:off x="2688" y="115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1" name="Line 58"/>
            <p:cNvSpPr>
              <a:spLocks noChangeShapeType="1"/>
            </p:cNvSpPr>
            <p:nvPr/>
          </p:nvSpPr>
          <p:spPr bwMode="auto">
            <a:xfrm>
              <a:off x="2496" y="81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2" name="Line 59"/>
            <p:cNvSpPr>
              <a:spLocks noChangeShapeType="1"/>
            </p:cNvSpPr>
            <p:nvPr/>
          </p:nvSpPr>
          <p:spPr bwMode="auto">
            <a:xfrm>
              <a:off x="2880" y="81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3" name="Line 60"/>
            <p:cNvSpPr>
              <a:spLocks noChangeShapeType="1"/>
            </p:cNvSpPr>
            <p:nvPr/>
          </p:nvSpPr>
          <p:spPr bwMode="auto">
            <a:xfrm>
              <a:off x="3360" y="81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2" name="Номер слайда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2F625-4FAF-4250-94E7-6F641CF545D8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4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4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172" grpId="0" animBg="1"/>
      <p:bldP spid="646180" grpId="0" animBg="1"/>
      <p:bldP spid="646188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2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2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7323</TotalTime>
  <Words>1797</Words>
  <Application>Microsoft Office PowerPoint</Application>
  <PresentationFormat>Экран (4:3)</PresentationFormat>
  <Paragraphs>514</Paragraphs>
  <Slides>28</Slides>
  <Notes>28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Оформление по умолчанию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Таня</dc:creator>
  <cp:lastModifiedBy>Учитель</cp:lastModifiedBy>
  <cp:revision>358</cp:revision>
  <cp:lastPrinted>1601-01-01T00:00:00Z</cp:lastPrinted>
  <dcterms:created xsi:type="dcterms:W3CDTF">1601-01-01T00:00:00Z</dcterms:created>
  <dcterms:modified xsi:type="dcterms:W3CDTF">2016-05-13T09:46:35Z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