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8" r:id="rId3"/>
    <p:sldId id="260" r:id="rId4"/>
    <p:sldId id="263" r:id="rId5"/>
    <p:sldId id="264" r:id="rId6"/>
    <p:sldId id="257" r:id="rId7"/>
    <p:sldId id="256" r:id="rId8"/>
    <p:sldId id="259" r:id="rId9"/>
    <p:sldId id="262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CCFF66"/>
    <a:srgbClr val="CCFFFF"/>
    <a:srgbClr val="CCFF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8" autoAdjust="0"/>
    <p:restoredTop sz="94705" autoAdjust="0"/>
  </p:normalViewPr>
  <p:slideViewPr>
    <p:cSldViewPr>
      <p:cViewPr>
        <p:scale>
          <a:sx n="75" d="100"/>
          <a:sy n="75" d="100"/>
        </p:scale>
        <p:origin x="-1656" y="-26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 err="1" smtClean="0">
                <a:solidFill>
                  <a:srgbClr val="92D050"/>
                </a:solidFill>
              </a:rPr>
              <a:t>Zahlw</a:t>
            </a:r>
            <a:r>
              <a:rPr lang="de-DE" sz="4800" b="1" dirty="0" err="1" smtClean="0">
                <a:solidFill>
                  <a:srgbClr val="92D050"/>
                </a:solidFill>
              </a:rPr>
              <a:t>örter</a:t>
            </a:r>
            <a:r>
              <a:rPr lang="de-DE" sz="4800" b="1" dirty="0" smtClean="0">
                <a:solidFill>
                  <a:srgbClr val="92D050"/>
                </a:solidFill>
              </a:rPr>
              <a:t> 1</a:t>
            </a:r>
            <a:r>
              <a:rPr lang="en-US" sz="4800" b="1" dirty="0" smtClean="0">
                <a:solidFill>
                  <a:srgbClr val="92D050"/>
                </a:solidFill>
              </a:rPr>
              <a:t>-100</a:t>
            </a:r>
            <a:endParaRPr lang="ru-RU" sz="4800" b="1" dirty="0">
              <a:solidFill>
                <a:srgbClr val="92D05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1916832"/>
            <a:ext cx="3528392" cy="3168352"/>
          </a:xfrm>
        </p:spPr>
      </p:pic>
    </p:spTree>
    <p:extLst>
      <p:ext uri="{BB962C8B-B14F-4D97-AF65-F5344CB8AC3E}">
        <p14:creationId xmlns:p14="http://schemas.microsoft.com/office/powerpoint/2010/main" val="1724954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en-US" sz="3200" b="1" dirty="0" err="1" smtClean="0">
                <a:solidFill>
                  <a:srgbClr val="0070C0"/>
                </a:solidFill>
              </a:rPr>
              <a:t>Zahl</a:t>
            </a:r>
            <a:r>
              <a:rPr lang="de-DE" sz="3200" b="1" dirty="0" err="1" smtClean="0">
                <a:solidFill>
                  <a:srgbClr val="0070C0"/>
                </a:solidFill>
              </a:rPr>
              <a:t>wörter</a:t>
            </a:r>
            <a:r>
              <a:rPr lang="de-DE" sz="3200" b="1" dirty="0" smtClean="0">
                <a:solidFill>
                  <a:srgbClr val="0070C0"/>
                </a:solidFill>
              </a:rPr>
              <a:t> 1-12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989040"/>
          </a:xfrm>
        </p:spPr>
        <p:txBody>
          <a:bodyPr numCol="2">
            <a:noAutofit/>
          </a:bodyPr>
          <a:lstStyle/>
          <a:p>
            <a:pPr marL="0" indent="0">
              <a:buNone/>
            </a:pPr>
            <a:r>
              <a:rPr lang="de-DE" b="1" dirty="0" smtClean="0">
                <a:solidFill>
                  <a:srgbClr val="0070C0"/>
                </a:solidFill>
              </a:rPr>
              <a:t>0 - null</a:t>
            </a:r>
          </a:p>
          <a:p>
            <a:pPr marL="0" indent="0">
              <a:buNone/>
            </a:pPr>
            <a:r>
              <a:rPr lang="de-DE" b="1" dirty="0" smtClean="0">
                <a:solidFill>
                  <a:srgbClr val="0070C0"/>
                </a:solidFill>
              </a:rPr>
              <a:t>1 - eins</a:t>
            </a:r>
          </a:p>
          <a:p>
            <a:pPr marL="0" indent="0">
              <a:buNone/>
            </a:pPr>
            <a:r>
              <a:rPr lang="de-DE" b="1" dirty="0" smtClean="0">
                <a:solidFill>
                  <a:srgbClr val="0070C0"/>
                </a:solidFill>
              </a:rPr>
              <a:t>2 - zwei</a:t>
            </a:r>
          </a:p>
          <a:p>
            <a:pPr marL="0" indent="0">
              <a:buNone/>
            </a:pPr>
            <a:r>
              <a:rPr lang="de-DE" b="1" dirty="0" smtClean="0">
                <a:solidFill>
                  <a:srgbClr val="0070C0"/>
                </a:solidFill>
              </a:rPr>
              <a:t>3 - drei</a:t>
            </a:r>
          </a:p>
          <a:p>
            <a:pPr marL="0" indent="0">
              <a:buNone/>
            </a:pPr>
            <a:r>
              <a:rPr lang="de-DE" b="1" dirty="0" smtClean="0">
                <a:solidFill>
                  <a:srgbClr val="0070C0"/>
                </a:solidFill>
              </a:rPr>
              <a:t>4 - vier</a:t>
            </a:r>
          </a:p>
          <a:p>
            <a:pPr marL="0" indent="0">
              <a:buNone/>
            </a:pPr>
            <a:r>
              <a:rPr lang="de-DE" b="1" dirty="0" smtClean="0">
                <a:solidFill>
                  <a:srgbClr val="0070C0"/>
                </a:solidFill>
              </a:rPr>
              <a:t>5 - fünf</a:t>
            </a:r>
          </a:p>
          <a:p>
            <a:pPr marL="0" indent="0">
              <a:buNone/>
            </a:pPr>
            <a:r>
              <a:rPr lang="de-DE" b="1" dirty="0" smtClean="0">
                <a:solidFill>
                  <a:srgbClr val="0070C0"/>
                </a:solidFill>
              </a:rPr>
              <a:t>6 – sechs</a:t>
            </a:r>
          </a:p>
          <a:p>
            <a:pPr marL="0" indent="0">
              <a:buNone/>
            </a:pPr>
            <a:r>
              <a:rPr lang="de-DE" b="1" dirty="0" smtClean="0">
                <a:solidFill>
                  <a:srgbClr val="0070C0"/>
                </a:solidFill>
              </a:rPr>
              <a:t>7 - sieben</a:t>
            </a:r>
          </a:p>
          <a:p>
            <a:pPr marL="0" indent="0">
              <a:buNone/>
            </a:pPr>
            <a:r>
              <a:rPr lang="de-DE" b="1" dirty="0" smtClean="0">
                <a:solidFill>
                  <a:srgbClr val="0070C0"/>
                </a:solidFill>
              </a:rPr>
              <a:t>8 - acht</a:t>
            </a:r>
          </a:p>
          <a:p>
            <a:pPr marL="0" indent="0">
              <a:buNone/>
            </a:pPr>
            <a:r>
              <a:rPr lang="de-DE" b="1" dirty="0" smtClean="0">
                <a:solidFill>
                  <a:srgbClr val="0070C0"/>
                </a:solidFill>
              </a:rPr>
              <a:t>9 - neun</a:t>
            </a:r>
          </a:p>
          <a:p>
            <a:pPr marL="0" indent="0">
              <a:buNone/>
            </a:pPr>
            <a:r>
              <a:rPr lang="de-DE" b="1" dirty="0" smtClean="0">
                <a:solidFill>
                  <a:srgbClr val="0070C0"/>
                </a:solidFill>
              </a:rPr>
              <a:t>10 - zehn</a:t>
            </a:r>
          </a:p>
          <a:p>
            <a:pPr marL="0" indent="0">
              <a:buNone/>
            </a:pPr>
            <a:r>
              <a:rPr lang="de-DE" b="1" dirty="0" smtClean="0">
                <a:solidFill>
                  <a:srgbClr val="0070C0"/>
                </a:solidFill>
              </a:rPr>
              <a:t>11 - elf</a:t>
            </a:r>
          </a:p>
          <a:p>
            <a:pPr marL="0" indent="0">
              <a:buNone/>
            </a:pPr>
            <a:r>
              <a:rPr lang="de-DE" b="1" dirty="0" smtClean="0">
                <a:solidFill>
                  <a:srgbClr val="0070C0"/>
                </a:solidFill>
              </a:rPr>
              <a:t>12 - zwölf</a:t>
            </a:r>
            <a:endParaRPr lang="ru-RU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083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296144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b="1" dirty="0" smtClean="0">
                <a:solidFill>
                  <a:srgbClr val="0070C0"/>
                </a:solidFill>
              </a:rPr>
              <a:t/>
            </a:r>
            <a:br>
              <a:rPr lang="en-US" sz="3600" b="1" dirty="0" smtClean="0">
                <a:solidFill>
                  <a:srgbClr val="0070C0"/>
                </a:solidFill>
              </a:rPr>
            </a:br>
            <a:r>
              <a:rPr lang="en-US" sz="3600" b="1" dirty="0" smtClean="0">
                <a:solidFill>
                  <a:srgbClr val="0070C0"/>
                </a:solidFill>
              </a:rPr>
              <a:t>13 </a:t>
            </a:r>
            <a:r>
              <a:rPr lang="en-US" sz="3600" b="1" dirty="0">
                <a:solidFill>
                  <a:srgbClr val="0070C0"/>
                </a:solidFill>
              </a:rPr>
              <a:t>– 19 + </a:t>
            </a:r>
            <a:r>
              <a:rPr lang="en-US" sz="3600" b="1" dirty="0" err="1">
                <a:solidFill>
                  <a:srgbClr val="0070C0"/>
                </a:solidFill>
              </a:rPr>
              <a:t>zehn</a:t>
            </a:r>
            <a:r>
              <a:rPr lang="en-US" dirty="0"/>
              <a:t/>
            </a:r>
            <a:br>
              <a:rPr lang="en-US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4137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    </a:t>
            </a:r>
            <a:r>
              <a:rPr lang="en-US" dirty="0" smtClean="0">
                <a:solidFill>
                  <a:srgbClr val="0070C0"/>
                </a:solidFill>
              </a:rPr>
              <a:t>13 </a:t>
            </a:r>
            <a:r>
              <a:rPr lang="en-US" dirty="0">
                <a:solidFill>
                  <a:srgbClr val="0070C0"/>
                </a:solidFill>
              </a:rPr>
              <a:t>- </a:t>
            </a:r>
            <a:r>
              <a:rPr lang="en-US" dirty="0" err="1">
                <a:solidFill>
                  <a:srgbClr val="0070C0"/>
                </a:solidFill>
              </a:rPr>
              <a:t>dreizehn</a:t>
            </a:r>
            <a:endParaRPr lang="en-US" dirty="0">
              <a:solidFill>
                <a:srgbClr val="0070C0"/>
              </a:solidFill>
            </a:endParaRPr>
          </a:p>
          <a:p>
            <a:r>
              <a:rPr lang="en-US" dirty="0">
                <a:solidFill>
                  <a:srgbClr val="0070C0"/>
                </a:solidFill>
              </a:rPr>
              <a:t>14 - </a:t>
            </a:r>
            <a:r>
              <a:rPr lang="en-US" dirty="0" err="1">
                <a:solidFill>
                  <a:srgbClr val="0070C0"/>
                </a:solidFill>
              </a:rPr>
              <a:t>vierzehn</a:t>
            </a:r>
            <a:endParaRPr lang="en-US" dirty="0">
              <a:solidFill>
                <a:srgbClr val="0070C0"/>
              </a:solidFill>
            </a:endParaRPr>
          </a:p>
          <a:p>
            <a:r>
              <a:rPr lang="en-US" dirty="0">
                <a:solidFill>
                  <a:srgbClr val="0070C0"/>
                </a:solidFill>
              </a:rPr>
              <a:t>15 - </a:t>
            </a:r>
            <a:r>
              <a:rPr lang="en-US" dirty="0" err="1">
                <a:solidFill>
                  <a:srgbClr val="0070C0"/>
                </a:solidFill>
              </a:rPr>
              <a:t>fünfzehn</a:t>
            </a:r>
            <a:endParaRPr lang="en-US" dirty="0">
              <a:solidFill>
                <a:srgbClr val="0070C0"/>
              </a:solidFill>
            </a:endParaRPr>
          </a:p>
          <a:p>
            <a:r>
              <a:rPr lang="en-US" dirty="0">
                <a:solidFill>
                  <a:srgbClr val="0070C0"/>
                </a:solidFill>
              </a:rPr>
              <a:t>16 - </a:t>
            </a:r>
            <a:r>
              <a:rPr lang="en-US" dirty="0" err="1">
                <a:solidFill>
                  <a:srgbClr val="0070C0"/>
                </a:solidFill>
              </a:rPr>
              <a:t>sechzehn</a:t>
            </a:r>
            <a:r>
              <a:rPr lang="en-US" dirty="0">
                <a:solidFill>
                  <a:srgbClr val="0070C0"/>
                </a:solidFill>
              </a:rPr>
              <a:t> (</a:t>
            </a:r>
            <a:r>
              <a:rPr lang="ru-RU" dirty="0">
                <a:solidFill>
                  <a:srgbClr val="0070C0"/>
                </a:solidFill>
              </a:rPr>
              <a:t>корень теряет –</a:t>
            </a:r>
            <a:r>
              <a:rPr lang="en-US" dirty="0">
                <a:solidFill>
                  <a:srgbClr val="0070C0"/>
                </a:solidFill>
              </a:rPr>
              <a:t>s)</a:t>
            </a:r>
          </a:p>
          <a:p>
            <a:r>
              <a:rPr lang="en-US" dirty="0">
                <a:solidFill>
                  <a:srgbClr val="0070C0"/>
                </a:solidFill>
              </a:rPr>
              <a:t>17 - </a:t>
            </a:r>
            <a:r>
              <a:rPr lang="en-US" dirty="0" err="1">
                <a:solidFill>
                  <a:srgbClr val="0070C0"/>
                </a:solidFill>
              </a:rPr>
              <a:t>siebzehn</a:t>
            </a:r>
            <a:r>
              <a:rPr lang="en-US" dirty="0">
                <a:solidFill>
                  <a:srgbClr val="0070C0"/>
                </a:solidFill>
              </a:rPr>
              <a:t> (</a:t>
            </a:r>
            <a:r>
              <a:rPr lang="ru-RU" dirty="0">
                <a:solidFill>
                  <a:srgbClr val="0070C0"/>
                </a:solidFill>
              </a:rPr>
              <a:t>корень теряет -</a:t>
            </a:r>
            <a:r>
              <a:rPr lang="en-US" dirty="0" err="1">
                <a:solidFill>
                  <a:srgbClr val="0070C0"/>
                </a:solidFill>
              </a:rPr>
              <a:t>en</a:t>
            </a:r>
            <a:r>
              <a:rPr lang="en-US" dirty="0">
                <a:solidFill>
                  <a:srgbClr val="0070C0"/>
                </a:solidFill>
              </a:rPr>
              <a:t>)</a:t>
            </a:r>
          </a:p>
          <a:p>
            <a:r>
              <a:rPr lang="en-US" dirty="0">
                <a:solidFill>
                  <a:srgbClr val="0070C0"/>
                </a:solidFill>
              </a:rPr>
              <a:t>18 - </a:t>
            </a:r>
            <a:r>
              <a:rPr lang="en-US" dirty="0" err="1">
                <a:solidFill>
                  <a:srgbClr val="0070C0"/>
                </a:solidFill>
              </a:rPr>
              <a:t>achtzehn</a:t>
            </a:r>
            <a:endParaRPr lang="en-US" dirty="0">
              <a:solidFill>
                <a:srgbClr val="0070C0"/>
              </a:solidFill>
            </a:endParaRPr>
          </a:p>
          <a:p>
            <a:r>
              <a:rPr lang="en-US" dirty="0" smtClean="0">
                <a:solidFill>
                  <a:srgbClr val="0070C0"/>
                </a:solidFill>
              </a:rPr>
              <a:t>19 - </a:t>
            </a:r>
            <a:r>
              <a:rPr lang="en-US" dirty="0" err="1" smtClean="0">
                <a:solidFill>
                  <a:srgbClr val="0070C0"/>
                </a:solidFill>
              </a:rPr>
              <a:t>neunzehn</a:t>
            </a:r>
            <a:endParaRPr lang="en-US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smtClean="0">
                <a:solidFill>
                  <a:srgbClr val="0070C0"/>
                </a:solidFill>
              </a:rPr>
              <a:t>  </a:t>
            </a:r>
            <a:r>
              <a:rPr lang="en-US" dirty="0" smtClean="0">
                <a:solidFill>
                  <a:srgbClr val="0070C0"/>
                </a:solidFill>
              </a:rPr>
              <a:t>  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969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rmAutofit/>
          </a:bodyPr>
          <a:lstStyle/>
          <a:p>
            <a:pPr algn="l"/>
            <a:r>
              <a:rPr lang="de-DE" sz="3200" b="1" dirty="0" smtClean="0">
                <a:solidFill>
                  <a:srgbClr val="0070C0"/>
                </a:solidFill>
              </a:rPr>
              <a:t>20</a:t>
            </a:r>
            <a:r>
              <a:rPr lang="en-US" sz="3200" b="1" dirty="0">
                <a:solidFill>
                  <a:srgbClr val="0070C0"/>
                </a:solidFill>
              </a:rPr>
              <a:t> – </a:t>
            </a:r>
            <a:r>
              <a:rPr lang="en-US" sz="3200" b="1" dirty="0" smtClean="0">
                <a:solidFill>
                  <a:srgbClr val="0070C0"/>
                </a:solidFill>
              </a:rPr>
              <a:t>90+zig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  <a:defRPr/>
            </a:pPr>
            <a:r>
              <a:rPr lang="de-DE" dirty="0">
                <a:solidFill>
                  <a:srgbClr val="0070C0"/>
                </a:solidFill>
              </a:rPr>
              <a:t>20 - zwanzig (</a:t>
            </a:r>
            <a:r>
              <a:rPr lang="ru-RU" dirty="0">
                <a:solidFill>
                  <a:srgbClr val="0070C0"/>
                </a:solidFill>
              </a:rPr>
              <a:t>меняется корень)</a:t>
            </a:r>
          </a:p>
          <a:p>
            <a:pPr>
              <a:lnSpc>
                <a:spcPct val="90000"/>
              </a:lnSpc>
              <a:defRPr/>
            </a:pPr>
            <a:r>
              <a:rPr lang="de-DE" dirty="0">
                <a:solidFill>
                  <a:srgbClr val="0070C0"/>
                </a:solidFill>
              </a:rPr>
              <a:t>30 - dreißig </a:t>
            </a:r>
            <a:r>
              <a:rPr lang="ru-RU" dirty="0">
                <a:solidFill>
                  <a:srgbClr val="0070C0"/>
                </a:solidFill>
              </a:rPr>
              <a:t>(меняется суффикс)</a:t>
            </a:r>
            <a:endParaRPr lang="de-DE" dirty="0">
              <a:solidFill>
                <a:srgbClr val="0070C0"/>
              </a:solidFill>
            </a:endParaRPr>
          </a:p>
          <a:p>
            <a:pPr>
              <a:lnSpc>
                <a:spcPct val="90000"/>
              </a:lnSpc>
              <a:defRPr/>
            </a:pPr>
            <a:r>
              <a:rPr lang="de-DE" dirty="0">
                <a:solidFill>
                  <a:srgbClr val="0070C0"/>
                </a:solidFill>
              </a:rPr>
              <a:t>40 - vierzig</a:t>
            </a:r>
          </a:p>
          <a:p>
            <a:pPr>
              <a:lnSpc>
                <a:spcPct val="90000"/>
              </a:lnSpc>
              <a:defRPr/>
            </a:pPr>
            <a:r>
              <a:rPr lang="de-DE" dirty="0">
                <a:solidFill>
                  <a:srgbClr val="0070C0"/>
                </a:solidFill>
              </a:rPr>
              <a:t>50 - fünfzig</a:t>
            </a:r>
          </a:p>
          <a:p>
            <a:pPr>
              <a:lnSpc>
                <a:spcPct val="90000"/>
              </a:lnSpc>
              <a:defRPr/>
            </a:pPr>
            <a:r>
              <a:rPr lang="de-DE" dirty="0">
                <a:solidFill>
                  <a:srgbClr val="0070C0"/>
                </a:solidFill>
              </a:rPr>
              <a:t>60 - sechzig (</a:t>
            </a:r>
            <a:r>
              <a:rPr lang="ru-RU" dirty="0">
                <a:solidFill>
                  <a:srgbClr val="0070C0"/>
                </a:solidFill>
              </a:rPr>
              <a:t>корень теряет </a:t>
            </a:r>
            <a:r>
              <a:rPr lang="de-DE" dirty="0">
                <a:solidFill>
                  <a:srgbClr val="0070C0"/>
                </a:solidFill>
              </a:rPr>
              <a:t>-</a:t>
            </a:r>
            <a:r>
              <a:rPr lang="de-DE" b="1" i="1" u="sng" dirty="0">
                <a:solidFill>
                  <a:srgbClr val="0070C0"/>
                </a:solidFill>
              </a:rPr>
              <a:t>s</a:t>
            </a:r>
            <a:r>
              <a:rPr lang="de-DE" dirty="0">
                <a:solidFill>
                  <a:srgbClr val="0070C0"/>
                </a:solidFill>
              </a:rPr>
              <a:t>)</a:t>
            </a:r>
            <a:endParaRPr lang="ru-RU" dirty="0">
              <a:solidFill>
                <a:srgbClr val="0070C0"/>
              </a:solidFill>
            </a:endParaRPr>
          </a:p>
          <a:p>
            <a:pPr>
              <a:lnSpc>
                <a:spcPct val="90000"/>
              </a:lnSpc>
              <a:defRPr/>
            </a:pPr>
            <a:r>
              <a:rPr lang="ru-RU" dirty="0">
                <a:solidFill>
                  <a:srgbClr val="0070C0"/>
                </a:solidFill>
              </a:rPr>
              <a:t>70</a:t>
            </a:r>
            <a:r>
              <a:rPr lang="de-DE" dirty="0">
                <a:solidFill>
                  <a:srgbClr val="0070C0"/>
                </a:solidFill>
              </a:rPr>
              <a:t> - </a:t>
            </a:r>
            <a:r>
              <a:rPr lang="ru-RU" dirty="0">
                <a:solidFill>
                  <a:srgbClr val="0070C0"/>
                </a:solidFill>
              </a:rPr>
              <a:t> </a:t>
            </a:r>
            <a:r>
              <a:rPr lang="de-DE" dirty="0">
                <a:solidFill>
                  <a:srgbClr val="0070C0"/>
                </a:solidFill>
              </a:rPr>
              <a:t>siebzig (</a:t>
            </a:r>
            <a:r>
              <a:rPr lang="ru-RU" dirty="0">
                <a:solidFill>
                  <a:srgbClr val="0070C0"/>
                </a:solidFill>
              </a:rPr>
              <a:t>корень теряет </a:t>
            </a:r>
            <a:r>
              <a:rPr lang="de-DE" dirty="0">
                <a:solidFill>
                  <a:srgbClr val="0070C0"/>
                </a:solidFill>
              </a:rPr>
              <a:t>-</a:t>
            </a:r>
            <a:r>
              <a:rPr lang="de-DE" b="1" i="1" u="sng" dirty="0">
                <a:solidFill>
                  <a:srgbClr val="0070C0"/>
                </a:solidFill>
              </a:rPr>
              <a:t>en</a:t>
            </a:r>
            <a:r>
              <a:rPr lang="de-DE" dirty="0">
                <a:solidFill>
                  <a:srgbClr val="0070C0"/>
                </a:solidFill>
              </a:rPr>
              <a:t>)</a:t>
            </a:r>
            <a:endParaRPr lang="ru-RU" dirty="0">
              <a:solidFill>
                <a:srgbClr val="0070C0"/>
              </a:solidFill>
            </a:endParaRPr>
          </a:p>
          <a:p>
            <a:pPr>
              <a:lnSpc>
                <a:spcPct val="90000"/>
              </a:lnSpc>
              <a:defRPr/>
            </a:pPr>
            <a:r>
              <a:rPr lang="de-DE" dirty="0">
                <a:solidFill>
                  <a:srgbClr val="0070C0"/>
                </a:solidFill>
              </a:rPr>
              <a:t>80 – achtzig</a:t>
            </a:r>
          </a:p>
          <a:p>
            <a:pPr>
              <a:lnSpc>
                <a:spcPct val="90000"/>
              </a:lnSpc>
              <a:defRPr/>
            </a:pPr>
            <a:r>
              <a:rPr lang="de-DE" dirty="0">
                <a:solidFill>
                  <a:srgbClr val="0070C0"/>
                </a:solidFill>
              </a:rPr>
              <a:t>90 </a:t>
            </a:r>
            <a:r>
              <a:rPr lang="de-DE" dirty="0" smtClean="0">
                <a:solidFill>
                  <a:srgbClr val="0070C0"/>
                </a:solidFill>
              </a:rPr>
              <a:t>– neunzig</a:t>
            </a:r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en-US" b="1" dirty="0">
                <a:solidFill>
                  <a:srgbClr val="0070C0"/>
                </a:solidFill>
              </a:rPr>
              <a:t>100</a:t>
            </a:r>
            <a:r>
              <a:rPr lang="de-DE" b="1" dirty="0">
                <a:solidFill>
                  <a:srgbClr val="0070C0"/>
                </a:solidFill>
              </a:rPr>
              <a:t> </a:t>
            </a:r>
            <a:r>
              <a:rPr lang="en-US" b="1" dirty="0">
                <a:solidFill>
                  <a:srgbClr val="0070C0"/>
                </a:solidFill>
              </a:rPr>
              <a:t>- </a:t>
            </a:r>
            <a:r>
              <a:rPr lang="de-DE" b="1" dirty="0">
                <a:solidFill>
                  <a:srgbClr val="0070C0"/>
                </a:solidFill>
              </a:rPr>
              <a:t>hundert</a:t>
            </a:r>
            <a:endParaRPr lang="en-US" b="1" dirty="0">
              <a:solidFill>
                <a:srgbClr val="0070C0"/>
              </a:solidFill>
            </a:endParaRPr>
          </a:p>
          <a:p>
            <a:pPr>
              <a:lnSpc>
                <a:spcPct val="90000"/>
              </a:lnSpc>
              <a:defRPr/>
            </a:pPr>
            <a:endParaRPr lang="ru-RU" dirty="0">
              <a:solidFill>
                <a:srgbClr val="0070C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0334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ru-RU" dirty="0">
                <a:solidFill>
                  <a:srgbClr val="0070C0"/>
                </a:solidFill>
              </a:rPr>
              <a:t>25 -  </a:t>
            </a:r>
            <a:r>
              <a:rPr lang="de-DE" dirty="0">
                <a:solidFill>
                  <a:srgbClr val="0070C0"/>
                </a:solidFill>
              </a:rPr>
              <a:t>fünf + und + zwanzig </a:t>
            </a:r>
            <a:r>
              <a:rPr lang="ru-RU" dirty="0">
                <a:solidFill>
                  <a:srgbClr val="0070C0"/>
                </a:solidFill>
              </a:rPr>
              <a:t>= </a:t>
            </a:r>
            <a:r>
              <a:rPr lang="de-DE" dirty="0">
                <a:solidFill>
                  <a:srgbClr val="0070C0"/>
                </a:solidFill>
              </a:rPr>
              <a:t>fünfundzwanzig</a:t>
            </a:r>
          </a:p>
          <a:p>
            <a:pPr>
              <a:defRPr/>
            </a:pPr>
            <a:r>
              <a:rPr lang="de-DE" dirty="0">
                <a:solidFill>
                  <a:srgbClr val="0070C0"/>
                </a:solidFill>
              </a:rPr>
              <a:t>36 – </a:t>
            </a:r>
            <a:r>
              <a:rPr lang="de-DE" dirty="0" err="1">
                <a:solidFill>
                  <a:srgbClr val="0070C0"/>
                </a:solidFill>
              </a:rPr>
              <a:t>sechs+und+dreißig</a:t>
            </a:r>
            <a:r>
              <a:rPr lang="de-DE" dirty="0">
                <a:solidFill>
                  <a:srgbClr val="0070C0"/>
                </a:solidFill>
              </a:rPr>
              <a:t> = sechsunddreißig</a:t>
            </a:r>
          </a:p>
          <a:p>
            <a:pPr>
              <a:defRPr/>
            </a:pPr>
            <a:r>
              <a:rPr lang="de-DE" dirty="0">
                <a:solidFill>
                  <a:srgbClr val="0070C0"/>
                </a:solidFill>
              </a:rPr>
              <a:t>68 – </a:t>
            </a:r>
            <a:r>
              <a:rPr lang="de-DE" dirty="0" err="1">
                <a:solidFill>
                  <a:srgbClr val="0070C0"/>
                </a:solidFill>
              </a:rPr>
              <a:t>acht+und+sechzig</a:t>
            </a:r>
            <a:r>
              <a:rPr lang="de-DE" dirty="0">
                <a:solidFill>
                  <a:srgbClr val="0070C0"/>
                </a:solidFill>
              </a:rPr>
              <a:t> = achtundsechzig</a:t>
            </a:r>
          </a:p>
          <a:p>
            <a:pPr>
              <a:defRPr/>
            </a:pPr>
            <a:r>
              <a:rPr lang="de-DE" dirty="0">
                <a:solidFill>
                  <a:srgbClr val="0070C0"/>
                </a:solidFill>
              </a:rPr>
              <a:t>53</a:t>
            </a:r>
          </a:p>
          <a:p>
            <a:pPr>
              <a:defRPr/>
            </a:pPr>
            <a:r>
              <a:rPr lang="de-DE" dirty="0">
                <a:solidFill>
                  <a:srgbClr val="0070C0"/>
                </a:solidFill>
              </a:rPr>
              <a:t>74</a:t>
            </a:r>
          </a:p>
          <a:p>
            <a:pPr>
              <a:defRPr/>
            </a:pPr>
            <a:r>
              <a:rPr lang="de-DE" dirty="0">
                <a:solidFill>
                  <a:srgbClr val="0070C0"/>
                </a:solidFill>
              </a:rPr>
              <a:t>49</a:t>
            </a:r>
            <a:endParaRPr lang="ru-RU" dirty="0">
              <a:solidFill>
                <a:srgbClr val="0070C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5027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336328"/>
            <a:ext cx="6768752" cy="4756968"/>
          </a:xfrm>
        </p:spPr>
      </p:pic>
      <p:sp>
        <p:nvSpPr>
          <p:cNvPr id="2" name="TextBox 1"/>
          <p:cNvSpPr txBox="1"/>
          <p:nvPr/>
        </p:nvSpPr>
        <p:spPr>
          <a:xfrm>
            <a:off x="539552" y="620688"/>
            <a:ext cx="43924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</a:rPr>
              <a:t>1. </a:t>
            </a:r>
            <a:r>
              <a:rPr lang="en-US" sz="3200" b="1" dirty="0" err="1" smtClean="0">
                <a:solidFill>
                  <a:srgbClr val="002060"/>
                </a:solidFill>
              </a:rPr>
              <a:t>Finde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Zahlen</a:t>
            </a:r>
            <a:endParaRPr lang="ru-RU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9584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24"/>
          <a:stretch/>
        </p:blipFill>
        <p:spPr>
          <a:xfrm>
            <a:off x="-10763" y="1484768"/>
            <a:ext cx="9144000" cy="4104472"/>
          </a:xfrm>
        </p:spPr>
      </p:pic>
      <p:sp>
        <p:nvSpPr>
          <p:cNvPr id="2" name="TextBox 1"/>
          <p:cNvSpPr txBox="1"/>
          <p:nvPr/>
        </p:nvSpPr>
        <p:spPr>
          <a:xfrm flipH="1">
            <a:off x="488421" y="725157"/>
            <a:ext cx="55759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2. </a:t>
            </a:r>
            <a:r>
              <a:rPr lang="en-US" sz="3200" b="1" dirty="0" err="1" smtClean="0">
                <a:solidFill>
                  <a:srgbClr val="FF0000"/>
                </a:solidFill>
              </a:rPr>
              <a:t>Welche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Zahlen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sind</a:t>
            </a:r>
            <a:r>
              <a:rPr lang="en-US" sz="3200" b="1" dirty="0" smtClean="0">
                <a:solidFill>
                  <a:srgbClr val="FF0000"/>
                </a:solidFill>
              </a:rPr>
              <a:t> das</a:t>
            </a:r>
            <a:r>
              <a:rPr lang="ru-RU" sz="3200" b="1" dirty="0" smtClean="0">
                <a:solidFill>
                  <a:srgbClr val="FF0000"/>
                </a:solidFill>
              </a:rPr>
              <a:t>?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3960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00"/>
          <a:stretch/>
        </p:blipFill>
        <p:spPr>
          <a:xfrm>
            <a:off x="1691680" y="2408221"/>
            <a:ext cx="4968552" cy="1884875"/>
          </a:xfrm>
        </p:spPr>
      </p:pic>
      <p:sp>
        <p:nvSpPr>
          <p:cNvPr id="5" name="TextBox 4"/>
          <p:cNvSpPr txBox="1"/>
          <p:nvPr/>
        </p:nvSpPr>
        <p:spPr>
          <a:xfrm>
            <a:off x="323528" y="908719"/>
            <a:ext cx="37444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</a:rPr>
              <a:t>3. </a:t>
            </a:r>
            <a:r>
              <a:rPr lang="de-DE" sz="3200" b="1" dirty="0" smtClean="0">
                <a:solidFill>
                  <a:srgbClr val="0070C0"/>
                </a:solidFill>
              </a:rPr>
              <a:t>Was</a:t>
            </a:r>
            <a:r>
              <a:rPr lang="en-US" sz="3200" b="1" dirty="0" smtClean="0">
                <a:solidFill>
                  <a:srgbClr val="0070C0"/>
                </a:solidFill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</a:rPr>
              <a:t>fehlt</a:t>
            </a:r>
            <a:r>
              <a:rPr lang="ru-RU" sz="3200" b="1" dirty="0">
                <a:solidFill>
                  <a:srgbClr val="0070C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096392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b="1" dirty="0" smtClean="0">
                <a:solidFill>
                  <a:srgbClr val="002060"/>
                </a:solidFill>
              </a:rPr>
              <a:t>4.Rechenaufgabe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3600" dirty="0" smtClean="0">
                <a:solidFill>
                  <a:srgbClr val="00B050"/>
                </a:solidFill>
              </a:rPr>
              <a:t>13+15=?</a:t>
            </a:r>
          </a:p>
          <a:p>
            <a:pPr marL="0" indent="0">
              <a:buNone/>
            </a:pPr>
            <a:r>
              <a:rPr lang="ru-RU" sz="3600" dirty="0" smtClean="0">
                <a:solidFill>
                  <a:srgbClr val="FF0000"/>
                </a:solidFill>
              </a:rPr>
              <a:t>9+10=?</a:t>
            </a:r>
          </a:p>
          <a:p>
            <a:pPr marL="0" indent="0">
              <a:buNone/>
            </a:pPr>
            <a:r>
              <a:rPr lang="ru-RU" sz="3600" dirty="0" smtClean="0">
                <a:solidFill>
                  <a:srgbClr val="0070C0"/>
                </a:solidFill>
              </a:rPr>
              <a:t>36+11=?</a:t>
            </a:r>
          </a:p>
          <a:p>
            <a:pPr marL="0" indent="0">
              <a:buNone/>
            </a:pPr>
            <a:r>
              <a:rPr lang="ru-RU" sz="3600" dirty="0" smtClean="0">
                <a:solidFill>
                  <a:srgbClr val="C00000"/>
                </a:solidFill>
              </a:rPr>
              <a:t>12+48=?</a:t>
            </a:r>
          </a:p>
          <a:p>
            <a:pPr marL="0" indent="0">
              <a:buNone/>
            </a:pPr>
            <a:r>
              <a:rPr lang="ru-RU" sz="3600" dirty="0" smtClean="0">
                <a:solidFill>
                  <a:srgbClr val="7030A0"/>
                </a:solidFill>
              </a:rPr>
              <a:t>62+17=?</a:t>
            </a:r>
          </a:p>
          <a:p>
            <a:pPr marL="0" indent="0">
              <a:buNone/>
            </a:pPr>
            <a:r>
              <a:rPr lang="ru-RU" sz="3600" dirty="0" smtClean="0">
                <a:solidFill>
                  <a:srgbClr val="FF00FF"/>
                </a:solidFill>
              </a:rPr>
              <a:t>81+54=?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6441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</TotalTime>
  <Words>182</Words>
  <Application>Microsoft Office PowerPoint</Application>
  <PresentationFormat>Экран (4:3)</PresentationFormat>
  <Paragraphs>50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Zahlwörter 1-100</vt:lpstr>
      <vt:lpstr>Zahlwörter 1-12</vt:lpstr>
      <vt:lpstr> 13 – 19 + zehn </vt:lpstr>
      <vt:lpstr>20 – 90+zig</vt:lpstr>
      <vt:lpstr>Презентация PowerPoint</vt:lpstr>
      <vt:lpstr>Презентация PowerPoint</vt:lpstr>
      <vt:lpstr>Презентация PowerPoint</vt:lpstr>
      <vt:lpstr>Презентация PowerPoint</vt:lpstr>
      <vt:lpstr>4.Rechenaufgabe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Vignola</dc:creator>
  <cp:lastModifiedBy>Schendels</cp:lastModifiedBy>
  <cp:revision>20</cp:revision>
  <dcterms:created xsi:type="dcterms:W3CDTF">2012-09-14T17:10:45Z</dcterms:created>
  <dcterms:modified xsi:type="dcterms:W3CDTF">2014-10-21T15:24:51Z</dcterms:modified>
</cp:coreProperties>
</file>