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8" r:id="rId3"/>
    <p:sldId id="260" r:id="rId4"/>
    <p:sldId id="263" r:id="rId5"/>
    <p:sldId id="264" r:id="rId6"/>
    <p:sldId id="257" r:id="rId7"/>
    <p:sldId id="256" r:id="rId8"/>
    <p:sldId id="259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66"/>
    <a:srgbClr val="CCFFFF"/>
    <a:srgbClr val="CCFF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705" autoAdjust="0"/>
  </p:normalViewPr>
  <p:slideViewPr>
    <p:cSldViewPr>
      <p:cViewPr>
        <p:scale>
          <a:sx n="75" d="100"/>
          <a:sy n="75" d="100"/>
        </p:scale>
        <p:origin x="-1656" y="-26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solidFill>
                  <a:srgbClr val="92D050"/>
                </a:solidFill>
              </a:rPr>
              <a:t>Zahlw</a:t>
            </a:r>
            <a:r>
              <a:rPr lang="de-DE" sz="4800" b="1" dirty="0" err="1" smtClean="0">
                <a:solidFill>
                  <a:srgbClr val="92D050"/>
                </a:solidFill>
              </a:rPr>
              <a:t>örter</a:t>
            </a:r>
            <a:r>
              <a:rPr lang="de-DE" sz="4800" b="1" dirty="0" smtClean="0">
                <a:solidFill>
                  <a:srgbClr val="92D050"/>
                </a:solidFill>
              </a:rPr>
              <a:t> 1</a:t>
            </a:r>
            <a:r>
              <a:rPr lang="en-US" sz="4800" b="1" dirty="0" smtClean="0">
                <a:solidFill>
                  <a:srgbClr val="92D050"/>
                </a:solidFill>
              </a:rPr>
              <a:t>-100</a:t>
            </a:r>
            <a:endParaRPr lang="ru-RU" sz="4800" b="1" dirty="0">
              <a:solidFill>
                <a:srgbClr val="92D05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916832"/>
            <a:ext cx="3528392" cy="3168352"/>
          </a:xfrm>
        </p:spPr>
      </p:pic>
    </p:spTree>
    <p:extLst>
      <p:ext uri="{BB962C8B-B14F-4D97-AF65-F5344CB8AC3E}">
        <p14:creationId xmlns:p14="http://schemas.microsoft.com/office/powerpoint/2010/main" val="172495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</a:rPr>
              <a:t>Zahl</a:t>
            </a:r>
            <a:r>
              <a:rPr lang="de-DE" sz="3200" b="1" dirty="0" err="1" smtClean="0">
                <a:solidFill>
                  <a:srgbClr val="0070C0"/>
                </a:solidFill>
              </a:rPr>
              <a:t>wörter</a:t>
            </a:r>
            <a:r>
              <a:rPr lang="de-DE" sz="3200" b="1" dirty="0" smtClean="0">
                <a:solidFill>
                  <a:srgbClr val="0070C0"/>
                </a:solidFill>
              </a:rPr>
              <a:t> 1-12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89040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de-DE" b="1" dirty="0" smtClean="0">
                <a:solidFill>
                  <a:srgbClr val="0070C0"/>
                </a:solidFill>
              </a:rPr>
              <a:t>0 - null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0070C0"/>
                </a:solidFill>
              </a:rPr>
              <a:t>1 - eins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0070C0"/>
                </a:solidFill>
              </a:rPr>
              <a:t>2 - zwei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0070C0"/>
                </a:solidFill>
              </a:rPr>
              <a:t>3 - drei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0070C0"/>
                </a:solidFill>
              </a:rPr>
              <a:t>4 - vier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0070C0"/>
                </a:solidFill>
              </a:rPr>
              <a:t>5 - fünf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0070C0"/>
                </a:solidFill>
              </a:rPr>
              <a:t>6 – sechs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0070C0"/>
                </a:solidFill>
              </a:rPr>
              <a:t>7 - sieben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0070C0"/>
                </a:solidFill>
              </a:rPr>
              <a:t>8 - acht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0070C0"/>
                </a:solidFill>
              </a:rPr>
              <a:t>9 - neun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0070C0"/>
                </a:solidFill>
              </a:rPr>
              <a:t>10 - zehn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0070C0"/>
                </a:solidFill>
              </a:rPr>
              <a:t>11 - elf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0070C0"/>
                </a:solidFill>
              </a:rPr>
              <a:t>12 - zwölf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08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96144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>
                <a:solidFill>
                  <a:srgbClr val="0070C0"/>
                </a:solidFill>
              </a:rPr>
              <a:t/>
            </a:r>
            <a:br>
              <a:rPr lang="en-US" sz="3600" b="1" dirty="0" smtClean="0">
                <a:solidFill>
                  <a:srgbClr val="0070C0"/>
                </a:solidFill>
              </a:rPr>
            </a:br>
            <a:r>
              <a:rPr lang="en-US" sz="3600" b="1" dirty="0" smtClean="0">
                <a:solidFill>
                  <a:srgbClr val="0070C0"/>
                </a:solidFill>
              </a:rPr>
              <a:t>13 </a:t>
            </a:r>
            <a:r>
              <a:rPr lang="en-US" sz="3600" b="1" dirty="0">
                <a:solidFill>
                  <a:srgbClr val="0070C0"/>
                </a:solidFill>
              </a:rPr>
              <a:t>– 19 + </a:t>
            </a:r>
            <a:r>
              <a:rPr lang="en-US" sz="3600" b="1" dirty="0" err="1">
                <a:solidFill>
                  <a:srgbClr val="0070C0"/>
                </a:solidFill>
              </a:rPr>
              <a:t>zehn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rgbClr val="0070C0"/>
                </a:solidFill>
              </a:rPr>
              <a:t>13 </a:t>
            </a:r>
            <a:r>
              <a:rPr lang="en-US" dirty="0">
                <a:solidFill>
                  <a:srgbClr val="0070C0"/>
                </a:solidFill>
              </a:rPr>
              <a:t>- </a:t>
            </a:r>
            <a:r>
              <a:rPr lang="en-US" dirty="0" err="1">
                <a:solidFill>
                  <a:srgbClr val="0070C0"/>
                </a:solidFill>
              </a:rPr>
              <a:t>dreizehn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14 - </a:t>
            </a:r>
            <a:r>
              <a:rPr lang="en-US" dirty="0" err="1">
                <a:solidFill>
                  <a:srgbClr val="0070C0"/>
                </a:solidFill>
              </a:rPr>
              <a:t>vierzehn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15 - </a:t>
            </a:r>
            <a:r>
              <a:rPr lang="en-US" dirty="0" err="1">
                <a:solidFill>
                  <a:srgbClr val="0070C0"/>
                </a:solidFill>
              </a:rPr>
              <a:t>fünfzehn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16 - </a:t>
            </a:r>
            <a:r>
              <a:rPr lang="en-US" dirty="0" err="1">
                <a:solidFill>
                  <a:srgbClr val="0070C0"/>
                </a:solidFill>
              </a:rPr>
              <a:t>sechzehn</a:t>
            </a:r>
            <a:r>
              <a:rPr lang="en-US" dirty="0">
                <a:solidFill>
                  <a:srgbClr val="0070C0"/>
                </a:solidFill>
              </a:rPr>
              <a:t> (</a:t>
            </a:r>
            <a:r>
              <a:rPr lang="ru-RU" dirty="0">
                <a:solidFill>
                  <a:srgbClr val="0070C0"/>
                </a:solidFill>
              </a:rPr>
              <a:t>корень теряет –</a:t>
            </a:r>
            <a:r>
              <a:rPr lang="en-US" dirty="0">
                <a:solidFill>
                  <a:srgbClr val="0070C0"/>
                </a:solidFill>
              </a:rPr>
              <a:t>s)</a:t>
            </a:r>
          </a:p>
          <a:p>
            <a:r>
              <a:rPr lang="en-US" dirty="0">
                <a:solidFill>
                  <a:srgbClr val="0070C0"/>
                </a:solidFill>
              </a:rPr>
              <a:t>17 - </a:t>
            </a:r>
            <a:r>
              <a:rPr lang="en-US" dirty="0" err="1">
                <a:solidFill>
                  <a:srgbClr val="0070C0"/>
                </a:solidFill>
              </a:rPr>
              <a:t>siebzehn</a:t>
            </a:r>
            <a:r>
              <a:rPr lang="en-US" dirty="0">
                <a:solidFill>
                  <a:srgbClr val="0070C0"/>
                </a:solidFill>
              </a:rPr>
              <a:t> (</a:t>
            </a:r>
            <a:r>
              <a:rPr lang="ru-RU" dirty="0">
                <a:solidFill>
                  <a:srgbClr val="0070C0"/>
                </a:solidFill>
              </a:rPr>
              <a:t>корень теряет -</a:t>
            </a:r>
            <a:r>
              <a:rPr lang="en-US" dirty="0" err="1">
                <a:solidFill>
                  <a:srgbClr val="0070C0"/>
                </a:solidFill>
              </a:rPr>
              <a:t>en</a:t>
            </a:r>
            <a:r>
              <a:rPr lang="en-US" dirty="0">
                <a:solidFill>
                  <a:srgbClr val="0070C0"/>
                </a:solidFill>
              </a:rPr>
              <a:t>)</a:t>
            </a:r>
          </a:p>
          <a:p>
            <a:r>
              <a:rPr lang="en-US" dirty="0">
                <a:solidFill>
                  <a:srgbClr val="0070C0"/>
                </a:solidFill>
              </a:rPr>
              <a:t>18 - </a:t>
            </a:r>
            <a:r>
              <a:rPr lang="en-US" dirty="0" err="1">
                <a:solidFill>
                  <a:srgbClr val="0070C0"/>
                </a:solidFill>
              </a:rPr>
              <a:t>achtzehn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19 - </a:t>
            </a:r>
            <a:r>
              <a:rPr lang="en-US" dirty="0" err="1" smtClean="0">
                <a:solidFill>
                  <a:srgbClr val="0070C0"/>
                </a:solidFill>
              </a:rPr>
              <a:t>neunzehn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  </a:t>
            </a:r>
            <a:r>
              <a:rPr lang="en-US" dirty="0" smtClean="0">
                <a:solidFill>
                  <a:srgbClr val="0070C0"/>
                </a:solidFill>
              </a:rPr>
              <a:t>  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96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pPr algn="l"/>
            <a:r>
              <a:rPr lang="de-DE" sz="3200" b="1" dirty="0" smtClean="0">
                <a:solidFill>
                  <a:srgbClr val="0070C0"/>
                </a:solidFill>
              </a:rPr>
              <a:t>20</a:t>
            </a:r>
            <a:r>
              <a:rPr lang="en-US" sz="3200" b="1" dirty="0">
                <a:solidFill>
                  <a:srgbClr val="0070C0"/>
                </a:solidFill>
              </a:rPr>
              <a:t> – </a:t>
            </a:r>
            <a:r>
              <a:rPr lang="en-US" sz="3200" b="1" dirty="0" smtClean="0">
                <a:solidFill>
                  <a:srgbClr val="0070C0"/>
                </a:solidFill>
              </a:rPr>
              <a:t>90+zig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de-DE" dirty="0">
                <a:solidFill>
                  <a:srgbClr val="0070C0"/>
                </a:solidFill>
              </a:rPr>
              <a:t>20 - zwanzig (</a:t>
            </a:r>
            <a:r>
              <a:rPr lang="ru-RU" dirty="0">
                <a:solidFill>
                  <a:srgbClr val="0070C0"/>
                </a:solidFill>
              </a:rPr>
              <a:t>меняется корень)</a:t>
            </a:r>
          </a:p>
          <a:p>
            <a:pPr>
              <a:lnSpc>
                <a:spcPct val="90000"/>
              </a:lnSpc>
              <a:defRPr/>
            </a:pPr>
            <a:r>
              <a:rPr lang="de-DE" dirty="0">
                <a:solidFill>
                  <a:srgbClr val="0070C0"/>
                </a:solidFill>
              </a:rPr>
              <a:t>30 - dreißig </a:t>
            </a:r>
            <a:r>
              <a:rPr lang="ru-RU" dirty="0">
                <a:solidFill>
                  <a:srgbClr val="0070C0"/>
                </a:solidFill>
              </a:rPr>
              <a:t>(меняется суффикс)</a:t>
            </a:r>
            <a:endParaRPr lang="de-DE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de-DE" dirty="0">
                <a:solidFill>
                  <a:srgbClr val="0070C0"/>
                </a:solidFill>
              </a:rPr>
              <a:t>40 - vierzig</a:t>
            </a:r>
          </a:p>
          <a:p>
            <a:pPr>
              <a:lnSpc>
                <a:spcPct val="90000"/>
              </a:lnSpc>
              <a:defRPr/>
            </a:pPr>
            <a:r>
              <a:rPr lang="de-DE" dirty="0">
                <a:solidFill>
                  <a:srgbClr val="0070C0"/>
                </a:solidFill>
              </a:rPr>
              <a:t>50 - fünfzig</a:t>
            </a:r>
          </a:p>
          <a:p>
            <a:pPr>
              <a:lnSpc>
                <a:spcPct val="90000"/>
              </a:lnSpc>
              <a:defRPr/>
            </a:pPr>
            <a:r>
              <a:rPr lang="de-DE" dirty="0">
                <a:solidFill>
                  <a:srgbClr val="0070C0"/>
                </a:solidFill>
              </a:rPr>
              <a:t>60 - sechzig (</a:t>
            </a:r>
            <a:r>
              <a:rPr lang="ru-RU" dirty="0">
                <a:solidFill>
                  <a:srgbClr val="0070C0"/>
                </a:solidFill>
              </a:rPr>
              <a:t>корень теряет </a:t>
            </a:r>
            <a:r>
              <a:rPr lang="de-DE" dirty="0">
                <a:solidFill>
                  <a:srgbClr val="0070C0"/>
                </a:solidFill>
              </a:rPr>
              <a:t>-</a:t>
            </a:r>
            <a:r>
              <a:rPr lang="de-DE" b="1" i="1" u="sng" dirty="0">
                <a:solidFill>
                  <a:srgbClr val="0070C0"/>
                </a:solidFill>
              </a:rPr>
              <a:t>s</a:t>
            </a:r>
            <a:r>
              <a:rPr lang="de-DE" dirty="0">
                <a:solidFill>
                  <a:srgbClr val="0070C0"/>
                </a:solidFill>
              </a:rPr>
              <a:t>)</a:t>
            </a:r>
            <a:endParaRPr lang="ru-RU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ru-RU" dirty="0">
                <a:solidFill>
                  <a:srgbClr val="0070C0"/>
                </a:solidFill>
              </a:rPr>
              <a:t>70</a:t>
            </a:r>
            <a:r>
              <a:rPr lang="de-DE" dirty="0">
                <a:solidFill>
                  <a:srgbClr val="0070C0"/>
                </a:solidFill>
              </a:rPr>
              <a:t> - 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de-DE" dirty="0">
                <a:solidFill>
                  <a:srgbClr val="0070C0"/>
                </a:solidFill>
              </a:rPr>
              <a:t>siebzig (</a:t>
            </a:r>
            <a:r>
              <a:rPr lang="ru-RU" dirty="0">
                <a:solidFill>
                  <a:srgbClr val="0070C0"/>
                </a:solidFill>
              </a:rPr>
              <a:t>корень теряет </a:t>
            </a:r>
            <a:r>
              <a:rPr lang="de-DE" dirty="0">
                <a:solidFill>
                  <a:srgbClr val="0070C0"/>
                </a:solidFill>
              </a:rPr>
              <a:t>-</a:t>
            </a:r>
            <a:r>
              <a:rPr lang="de-DE" b="1" i="1" u="sng" dirty="0">
                <a:solidFill>
                  <a:srgbClr val="0070C0"/>
                </a:solidFill>
              </a:rPr>
              <a:t>en</a:t>
            </a:r>
            <a:r>
              <a:rPr lang="de-DE" dirty="0">
                <a:solidFill>
                  <a:srgbClr val="0070C0"/>
                </a:solidFill>
              </a:rPr>
              <a:t>)</a:t>
            </a:r>
            <a:endParaRPr lang="ru-RU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de-DE" dirty="0">
                <a:solidFill>
                  <a:srgbClr val="0070C0"/>
                </a:solidFill>
              </a:rPr>
              <a:t>80 – achtzig</a:t>
            </a:r>
          </a:p>
          <a:p>
            <a:pPr>
              <a:lnSpc>
                <a:spcPct val="90000"/>
              </a:lnSpc>
              <a:defRPr/>
            </a:pPr>
            <a:r>
              <a:rPr lang="de-DE" dirty="0">
                <a:solidFill>
                  <a:srgbClr val="0070C0"/>
                </a:solidFill>
              </a:rPr>
              <a:t>90 </a:t>
            </a:r>
            <a:r>
              <a:rPr lang="de-DE" dirty="0" smtClean="0">
                <a:solidFill>
                  <a:srgbClr val="0070C0"/>
                </a:solidFill>
              </a:rPr>
              <a:t>– neunzig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b="1" dirty="0">
                <a:solidFill>
                  <a:srgbClr val="0070C0"/>
                </a:solidFill>
              </a:rPr>
              <a:t>100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- </a:t>
            </a:r>
            <a:r>
              <a:rPr lang="de-DE" b="1" dirty="0">
                <a:solidFill>
                  <a:srgbClr val="0070C0"/>
                </a:solidFill>
              </a:rPr>
              <a:t>hundert</a:t>
            </a:r>
            <a:endParaRPr lang="en-US" b="1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ru-RU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033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srgbClr val="0070C0"/>
                </a:solidFill>
              </a:rPr>
              <a:t>25 -  </a:t>
            </a:r>
            <a:r>
              <a:rPr lang="de-DE" dirty="0">
                <a:solidFill>
                  <a:srgbClr val="0070C0"/>
                </a:solidFill>
              </a:rPr>
              <a:t>fünf + und + zwanzig </a:t>
            </a:r>
            <a:r>
              <a:rPr lang="ru-RU" dirty="0">
                <a:solidFill>
                  <a:srgbClr val="0070C0"/>
                </a:solidFill>
              </a:rPr>
              <a:t>= </a:t>
            </a:r>
            <a:r>
              <a:rPr lang="de-DE" dirty="0">
                <a:solidFill>
                  <a:srgbClr val="0070C0"/>
                </a:solidFill>
              </a:rPr>
              <a:t>fünfundzwanzig</a:t>
            </a:r>
          </a:p>
          <a:p>
            <a:pPr>
              <a:defRPr/>
            </a:pPr>
            <a:r>
              <a:rPr lang="de-DE" dirty="0">
                <a:solidFill>
                  <a:srgbClr val="0070C0"/>
                </a:solidFill>
              </a:rPr>
              <a:t>36 – </a:t>
            </a:r>
            <a:r>
              <a:rPr lang="de-DE" dirty="0" err="1">
                <a:solidFill>
                  <a:srgbClr val="0070C0"/>
                </a:solidFill>
              </a:rPr>
              <a:t>sechs+und+dreißig</a:t>
            </a:r>
            <a:r>
              <a:rPr lang="de-DE" dirty="0">
                <a:solidFill>
                  <a:srgbClr val="0070C0"/>
                </a:solidFill>
              </a:rPr>
              <a:t> = sechsunddreißig</a:t>
            </a:r>
          </a:p>
          <a:p>
            <a:pPr>
              <a:defRPr/>
            </a:pPr>
            <a:r>
              <a:rPr lang="de-DE" dirty="0">
                <a:solidFill>
                  <a:srgbClr val="0070C0"/>
                </a:solidFill>
              </a:rPr>
              <a:t>68 – </a:t>
            </a:r>
            <a:r>
              <a:rPr lang="de-DE" dirty="0" err="1">
                <a:solidFill>
                  <a:srgbClr val="0070C0"/>
                </a:solidFill>
              </a:rPr>
              <a:t>acht+und+sechzig</a:t>
            </a:r>
            <a:r>
              <a:rPr lang="de-DE" dirty="0">
                <a:solidFill>
                  <a:srgbClr val="0070C0"/>
                </a:solidFill>
              </a:rPr>
              <a:t> = achtundsechzig</a:t>
            </a:r>
          </a:p>
          <a:p>
            <a:pPr>
              <a:defRPr/>
            </a:pPr>
            <a:r>
              <a:rPr lang="de-DE" dirty="0">
                <a:solidFill>
                  <a:srgbClr val="0070C0"/>
                </a:solidFill>
              </a:rPr>
              <a:t>53</a:t>
            </a:r>
          </a:p>
          <a:p>
            <a:pPr>
              <a:defRPr/>
            </a:pPr>
            <a:r>
              <a:rPr lang="de-DE" dirty="0">
                <a:solidFill>
                  <a:srgbClr val="0070C0"/>
                </a:solidFill>
              </a:rPr>
              <a:t>74</a:t>
            </a:r>
          </a:p>
          <a:p>
            <a:pPr>
              <a:defRPr/>
            </a:pPr>
            <a:r>
              <a:rPr lang="de-DE" dirty="0">
                <a:solidFill>
                  <a:srgbClr val="0070C0"/>
                </a:solidFill>
              </a:rPr>
              <a:t>49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02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336328"/>
            <a:ext cx="6768752" cy="4756968"/>
          </a:xfrm>
        </p:spPr>
      </p:pic>
      <p:sp>
        <p:nvSpPr>
          <p:cNvPr id="2" name="TextBox 1"/>
          <p:cNvSpPr txBox="1"/>
          <p:nvPr/>
        </p:nvSpPr>
        <p:spPr>
          <a:xfrm>
            <a:off x="539552" y="620688"/>
            <a:ext cx="4392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1. </a:t>
            </a:r>
            <a:r>
              <a:rPr lang="en-US" sz="3200" b="1" dirty="0" err="1" smtClean="0">
                <a:solidFill>
                  <a:srgbClr val="002060"/>
                </a:solidFill>
              </a:rPr>
              <a:t>Finde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Zahlen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58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24"/>
          <a:stretch/>
        </p:blipFill>
        <p:spPr>
          <a:xfrm>
            <a:off x="-10763" y="1484768"/>
            <a:ext cx="9144000" cy="4104472"/>
          </a:xfrm>
        </p:spPr>
      </p:pic>
      <p:sp>
        <p:nvSpPr>
          <p:cNvPr id="2" name="TextBox 1"/>
          <p:cNvSpPr txBox="1"/>
          <p:nvPr/>
        </p:nvSpPr>
        <p:spPr>
          <a:xfrm flipH="1">
            <a:off x="488421" y="725157"/>
            <a:ext cx="5575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2. </a:t>
            </a:r>
            <a:r>
              <a:rPr lang="en-US" sz="3200" b="1" dirty="0" err="1" smtClean="0">
                <a:solidFill>
                  <a:srgbClr val="FF0000"/>
                </a:solidFill>
              </a:rPr>
              <a:t>Welche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Zahlen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sind</a:t>
            </a:r>
            <a:r>
              <a:rPr lang="en-US" sz="3200" b="1" dirty="0" smtClean="0">
                <a:solidFill>
                  <a:srgbClr val="FF0000"/>
                </a:solidFill>
              </a:rPr>
              <a:t> das</a:t>
            </a:r>
            <a:r>
              <a:rPr lang="ru-RU" sz="3200" b="1" dirty="0" smtClean="0">
                <a:solidFill>
                  <a:srgbClr val="FF0000"/>
                </a:solidFill>
              </a:rPr>
              <a:t>?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96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00"/>
          <a:stretch/>
        </p:blipFill>
        <p:spPr>
          <a:xfrm>
            <a:off x="1691680" y="2408221"/>
            <a:ext cx="4968552" cy="1884875"/>
          </a:xfrm>
        </p:spPr>
      </p:pic>
      <p:sp>
        <p:nvSpPr>
          <p:cNvPr id="5" name="TextBox 4"/>
          <p:cNvSpPr txBox="1"/>
          <p:nvPr/>
        </p:nvSpPr>
        <p:spPr>
          <a:xfrm>
            <a:off x="323528" y="908719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3. </a:t>
            </a:r>
            <a:r>
              <a:rPr lang="de-DE" sz="3200" b="1" dirty="0" smtClean="0">
                <a:solidFill>
                  <a:srgbClr val="0070C0"/>
                </a:solidFill>
              </a:rPr>
              <a:t>Was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fehlt</a:t>
            </a:r>
            <a:r>
              <a:rPr lang="ru-RU" sz="3200" b="1" dirty="0">
                <a:solidFill>
                  <a:srgbClr val="0070C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9639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>
                <a:solidFill>
                  <a:srgbClr val="002060"/>
                </a:solidFill>
              </a:rPr>
              <a:t>4.Rechenaufgabe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dirty="0" smtClean="0">
                <a:solidFill>
                  <a:srgbClr val="00B050"/>
                </a:solidFill>
              </a:rPr>
              <a:t>13+15=?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9+10=?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0070C0"/>
                </a:solidFill>
              </a:rPr>
              <a:t>36+11=?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12+48=?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7030A0"/>
                </a:solidFill>
              </a:rPr>
              <a:t>62+17=?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FF00FF"/>
                </a:solidFill>
              </a:rPr>
              <a:t>81+54=?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644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182</Words>
  <Application>Microsoft Office PowerPoint</Application>
  <PresentationFormat>Экран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Zahlwörter 1-100</vt:lpstr>
      <vt:lpstr>Zahlwörter 1-12</vt:lpstr>
      <vt:lpstr> 13 – 19 + zehn </vt:lpstr>
      <vt:lpstr>20 – 90+zig</vt:lpstr>
      <vt:lpstr>Презентация PowerPoint</vt:lpstr>
      <vt:lpstr>Презентация PowerPoint</vt:lpstr>
      <vt:lpstr>Презентация PowerPoint</vt:lpstr>
      <vt:lpstr>Презентация PowerPoint</vt:lpstr>
      <vt:lpstr>4.Rechenaufgabe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Vignola</dc:creator>
  <cp:lastModifiedBy>Schendels</cp:lastModifiedBy>
  <cp:revision>20</cp:revision>
  <dcterms:created xsi:type="dcterms:W3CDTF">2012-09-14T17:10:45Z</dcterms:created>
  <dcterms:modified xsi:type="dcterms:W3CDTF">2014-10-21T15:24:51Z</dcterms:modified>
</cp:coreProperties>
</file>