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61" r:id="rId3"/>
    <p:sldId id="297" r:id="rId4"/>
    <p:sldId id="298" r:id="rId5"/>
    <p:sldId id="262" r:id="rId6"/>
    <p:sldId id="257" r:id="rId7"/>
    <p:sldId id="286" r:id="rId8"/>
    <p:sldId id="287" r:id="rId9"/>
    <p:sldId id="288" r:id="rId10"/>
    <p:sldId id="289" r:id="rId11"/>
    <p:sldId id="303" r:id="rId12"/>
    <p:sldId id="301" r:id="rId13"/>
    <p:sldId id="302" r:id="rId14"/>
    <p:sldId id="265" r:id="rId15"/>
    <p:sldId id="290" r:id="rId16"/>
    <p:sldId id="258" r:id="rId17"/>
    <p:sldId id="274" r:id="rId18"/>
    <p:sldId id="293" r:id="rId19"/>
    <p:sldId id="294" r:id="rId20"/>
    <p:sldId id="300" r:id="rId21"/>
    <p:sldId id="279" r:id="rId22"/>
    <p:sldId id="280" r:id="rId23"/>
    <p:sldId id="281" r:id="rId24"/>
    <p:sldId id="282" r:id="rId25"/>
    <p:sldId id="295" r:id="rId26"/>
    <p:sldId id="296" r:id="rId27"/>
    <p:sldId id="292" r:id="rId28"/>
    <p:sldId id="291" r:id="rId29"/>
    <p:sldId id="283" r:id="rId30"/>
    <p:sldId id="284" r:id="rId31"/>
    <p:sldId id="285" r:id="rId32"/>
    <p:sldId id="268" r:id="rId33"/>
    <p:sldId id="263" r:id="rId34"/>
    <p:sldId id="278" r:id="rId35"/>
    <p:sldId id="264" r:id="rId36"/>
    <p:sldId id="260" r:id="rId37"/>
    <p:sldId id="275" r:id="rId38"/>
    <p:sldId id="305" r:id="rId39"/>
    <p:sldId id="266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109" d="100"/>
          <a:sy n="109" d="100"/>
        </p:scale>
        <p:origin x="16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B306CF-8366-4E1E-8557-4EB79F6E996A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E87C84-2A85-44DE-912C-EED0EF4F7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A5738B-9490-4343-873C-E32A1416B74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A25A2F-C1BA-4038-BB57-AC559491959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Идёт подсчет баллов, подводятся итоги.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87C84-2A85-44DE-912C-EED0EF4F70E2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FF38-E28E-4461-B84C-6F463D864A61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32BC-ADB1-4119-A941-12F105B60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C73A-4927-495E-80C1-6C419CC122EC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441A-E2D2-4349-9C7D-C0102436A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1C69-B373-4EF5-99F3-305F643C186B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70B3-1DCF-41A9-9E8A-A06F9F0C7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E72F58-D5DE-4243-84CA-B25E4FB66F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5BA9-008F-46F4-9C50-DD75C3D423BF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1778-F95B-478F-A0A1-4294E9138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843A-4120-4835-8765-39E23E7B0235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921C-6D78-445A-BEEF-9550BAA5D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866C-C9C0-4C82-9940-943656ED1C8D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FBBA-EE47-4587-BF64-CB745CDCF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542D-A234-4059-8B16-3B74B6F3AE1D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D671-2263-44C5-92F0-A35480730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4017-3C29-448B-BF7C-1120E81E98A4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6244-7AE0-4173-BDA3-91F27049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A2BA-D298-4A0F-B7F3-E4E7FF6C023C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7614-FEC1-4EA2-B70D-056FB9359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002E-30CE-48BC-96BE-94B84DA8578E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4FBA-F1AE-4F26-8988-FFD4769C0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C298-E81D-4547-9858-2D84B846ACCC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EBF13-70E7-4B7F-A027-7AB06A369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E5FB83-4F68-4DFB-96B5-983821711DB7}" type="datetime1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FB2507-A550-47AD-87A0-E6F89AD2C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1785926"/>
            <a:ext cx="7772400" cy="281463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Обобщающий урок по теме: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«Поэтическая тетрадь»</a:t>
            </a:r>
            <a:br>
              <a:rPr lang="ru-RU" sz="4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692150"/>
            <a:ext cx="4868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        10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. Не до ворчанья и няне седой, </a:t>
            </a:r>
            <a:endParaRPr lang="ru-RU" sz="2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450" y="1062038"/>
            <a:ext cx="50652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ru-RU" sz="2000" b="1" i="1" dirty="0" smtClean="0">
                <a:solidFill>
                  <a:srgbClr val="000000"/>
                </a:solidFill>
                <a:cs typeface="Times New Roman" pitchFamily="18" charset="0"/>
              </a:rPr>
              <a:t>           Любит </a:t>
            </a:r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она её смех молодой…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27538" y="1914525"/>
            <a:ext cx="4021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11. Лес, точно терем расписной,</a:t>
            </a:r>
            <a:endParaRPr lang="ru-RU" sz="2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45000" y="2276475"/>
            <a:ext cx="4164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Лиловый, золотой, багряный,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Веселой, пестрою стеной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Стоит над светлою поляной.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22375" y="3798888"/>
            <a:ext cx="392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12. Лес пахнет дубом и сосной,</a:t>
            </a:r>
            <a:endParaRPr lang="ru-RU" sz="2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87463" y="4149725"/>
            <a:ext cx="47244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За лето высох он от солнца,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И Осень тихою вдовой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Вступает в пестрый терем свой.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628775"/>
            <a:ext cx="2706688" cy="201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0600" y="4014788"/>
            <a:ext cx="2538413" cy="205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2" y="423863"/>
            <a:ext cx="156053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Осень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             в творчестве русских художников      </a:t>
            </a:r>
            <a:endParaRPr lang="ru-RU" sz="36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100811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И. Левитан</a:t>
            </a:r>
          </a:p>
          <a:p>
            <a:pPr algn="ctr"/>
            <a:r>
              <a:rPr lang="ru-RU" dirty="0" smtClean="0"/>
              <a:t>«Поздняя осень. Стог»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93610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И. Левитан</a:t>
            </a:r>
          </a:p>
          <a:p>
            <a:pPr algn="ctr"/>
            <a:r>
              <a:rPr lang="ru-RU" dirty="0" smtClean="0"/>
              <a:t>«Золотая осень»</a:t>
            </a: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52839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7444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2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Зима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             в творчестве русских художников</a:t>
            </a:r>
            <a:endParaRPr lang="ru-RU" sz="36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100811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К. </a:t>
            </a:r>
            <a:r>
              <a:rPr lang="ru-RU" dirty="0" err="1" smtClean="0"/>
              <a:t>Юон</a:t>
            </a:r>
            <a:endParaRPr lang="ru-RU" dirty="0" smtClean="0"/>
          </a:p>
          <a:p>
            <a:pPr algn="ctr"/>
            <a:r>
              <a:rPr lang="ru-RU" dirty="0" smtClean="0"/>
              <a:t>«Зимний день»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93610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К. </a:t>
            </a:r>
            <a:r>
              <a:rPr lang="ru-RU" dirty="0" err="1" smtClean="0"/>
              <a:t>Юон</a:t>
            </a:r>
            <a:endParaRPr lang="ru-RU" dirty="0" smtClean="0"/>
          </a:p>
          <a:p>
            <a:pPr algn="ctr"/>
            <a:r>
              <a:rPr lang="ru-RU" dirty="0" smtClean="0"/>
              <a:t>«Зимний лес»</a:t>
            </a:r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36004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60032" y="2852936"/>
            <a:ext cx="3681735" cy="2984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5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Весна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             в творчестве русских художников</a:t>
            </a:r>
            <a:endParaRPr lang="ru-RU" sz="36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5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А. Саврасов </a:t>
            </a:r>
          </a:p>
          <a:p>
            <a:pPr algn="ctr"/>
            <a:r>
              <a:rPr lang="ru-RU" dirty="0" smtClean="0"/>
              <a:t>«Грачи прилетели» 1879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5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И. Левитан </a:t>
            </a:r>
          </a:p>
          <a:p>
            <a:pPr algn="ctr"/>
            <a:r>
              <a:rPr lang="ru-RU" dirty="0" smtClean="0"/>
              <a:t>«Последний снег»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2403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5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/>
              <a:t>Чем стихотворение отличается от других литературных жанров?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515320" cy="15001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Ритм-</a:t>
            </a:r>
            <a:r>
              <a:rPr lang="ru-RU" b="1" dirty="0" smtClean="0"/>
              <a:t> равномерное чередование каких-нибудь элементов (в звучании, в движении)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B1778-F95B-478F-A0A1-4294E91389D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250030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Рифма</a:t>
            </a:r>
            <a:r>
              <a:rPr lang="ru-RU" sz="2800" b="1" dirty="0" smtClean="0"/>
              <a:t>- созвучие концов стихотворных строк.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0043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Строфы</a:t>
            </a:r>
            <a:r>
              <a:rPr lang="ru-RU" sz="2800" b="1" dirty="0" smtClean="0"/>
              <a:t> – части стихотворения , отличающиеся  одним количеством строк в каждой из них, одинаковым расположением рифм </a:t>
            </a:r>
          </a:p>
          <a:p>
            <a:r>
              <a:rPr lang="ru-RU" sz="2800" b="1" dirty="0" smtClean="0"/>
              <a:t>и относительной законченностью. Различают такие строфы: двустишие, трёхстишие, четверостишие и т.д.)</a:t>
            </a:r>
            <a:endParaRPr lang="ru-RU" sz="2800" dirty="0" smtClean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600" b="1" dirty="0">
                <a:solidFill>
                  <a:srgbClr val="000066"/>
                </a:solidFill>
              </a:rPr>
              <a:t>  </a:t>
            </a:r>
            <a:r>
              <a:rPr lang="ru-RU" sz="3600" b="1" dirty="0" smtClean="0">
                <a:solidFill>
                  <a:srgbClr val="000066"/>
                </a:solidFill>
              </a:rPr>
              <a:t>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Олицетворение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>
                <a:solidFill>
                  <a:srgbClr val="FF0000"/>
                </a:solidFill>
              </a:rPr>
              <a:t>–</a:t>
            </a:r>
            <a:r>
              <a:rPr lang="ru-RU" sz="4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dirty="0"/>
              <a:t>это наделение предметов, явлений природы чувствами, настроением, способностями, характером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Подберите  рифму.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1655762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dirty="0" smtClean="0"/>
              <a:t>ель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/>
              <a:t>метель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/>
              <a:t>таять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/>
              <a:t>сиять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/>
              <a:t>берёзы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484313"/>
            <a:ext cx="5986462" cy="46418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/>
              <a:t>Ночью в полях, под </a:t>
            </a:r>
            <a:r>
              <a:rPr lang="ru-RU" b="1" dirty="0" err="1" smtClean="0"/>
              <a:t>напевы_____</a:t>
            </a:r>
            <a:r>
              <a:rPr lang="ru-RU" b="1" dirty="0" smtClean="0"/>
              <a:t>,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Дремлют, качаясь, берёзки и __...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Месяц меж тучек над </a:t>
            </a:r>
            <a:r>
              <a:rPr lang="ru-RU" b="1" dirty="0" err="1" smtClean="0"/>
              <a:t>полем____</a:t>
            </a:r>
            <a:r>
              <a:rPr lang="ru-RU" b="1" dirty="0" smtClean="0"/>
              <a:t>,-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Бледная тень набегает и _____...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Мнится мне ночью: меж </a:t>
            </a:r>
            <a:r>
              <a:rPr lang="ru-RU" b="1" dirty="0" err="1" smtClean="0"/>
              <a:t>белых___</a:t>
            </a:r>
            <a:endParaRPr lang="ru-RU" b="1" dirty="0" smtClean="0"/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Бродит в туманном сиянье Мороз.</a:t>
            </a:r>
          </a:p>
          <a:p>
            <a:pPr algn="r" eaLnBrk="1" hangingPunct="1">
              <a:buFontTx/>
              <a:buNone/>
              <a:defRPr/>
            </a:pPr>
            <a:r>
              <a:rPr lang="ru-RU" b="1" dirty="0" smtClean="0"/>
              <a:t>И.Бунин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build="p"/>
      <p:bldP spid="717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857364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Ночью в полях, под напевы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метели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Дремлют, качаясь, берёзки 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Месяц меж тучек над полем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сияет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Бледная тень набегает и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тает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Мнится мне ночью: меж белых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берёз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Бродит в туманном сиянье Мороз.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И.Бунин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Метель.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258888" y="1268413"/>
            <a:ext cx="669607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Акростих</a:t>
            </a:r>
          </a:p>
        </p:txBody>
      </p:sp>
      <p:pic>
        <p:nvPicPr>
          <p:cNvPr id="32773" name="Picture 5" descr="book17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3841750"/>
            <a:ext cx="3419475" cy="2605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064500" cy="5761038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dirty="0"/>
              <a:t>   </a:t>
            </a:r>
            <a:r>
              <a:rPr lang="ru-RU" sz="4800" dirty="0" smtClean="0"/>
              <a:t>               </a:t>
            </a:r>
            <a:r>
              <a:rPr lang="ru-RU" sz="5400" dirty="0" smtClean="0">
                <a:solidFill>
                  <a:srgbClr val="FF0000"/>
                </a:solidFill>
              </a:rPr>
              <a:t>Акростих </a:t>
            </a:r>
            <a:r>
              <a:rPr lang="ru-RU" sz="5400" dirty="0">
                <a:solidFill>
                  <a:srgbClr val="FF0000"/>
                </a:solidFill>
              </a:rPr>
              <a:t>– </a:t>
            </a:r>
          </a:p>
          <a:p>
            <a:pPr>
              <a:buFontTx/>
              <a:buNone/>
            </a:pPr>
            <a:r>
              <a:rPr lang="ru-RU" sz="5400" dirty="0" smtClean="0"/>
              <a:t>       это </a:t>
            </a:r>
            <a:r>
              <a:rPr lang="ru-RU" sz="5400" dirty="0"/>
              <a:t>стихотворение, в котором начальные буквы строк составляют какое-либо слово. Это была любимая игра в России в </a:t>
            </a:r>
            <a:r>
              <a:rPr lang="en-US" sz="5400" dirty="0"/>
              <a:t>XIX</a:t>
            </a:r>
            <a:r>
              <a:rPr lang="ru-RU" sz="5400" dirty="0"/>
              <a:t>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0" y="1571612"/>
            <a:ext cx="5715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Иван </a:t>
            </a:r>
            <a:r>
              <a:rPr lang="ru-RU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Саввич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Никитин</a:t>
            </a:r>
            <a:endParaRPr lang="ru-RU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0" y="2214554"/>
            <a:ext cx="52149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Афанасий Афанасьевич </a:t>
            </a: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Фет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0" y="2786058"/>
            <a:ext cx="5929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3.Евгений Абрамович Баратынский</a:t>
            </a:r>
            <a:endParaRPr lang="ru-RU" sz="2800" dirty="0">
              <a:solidFill>
                <a:srgbClr val="60474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9" name="Прямоугольник 6"/>
          <p:cNvSpPr>
            <a:spLocks noChangeArrowheads="1"/>
          </p:cNvSpPr>
          <p:nvPr/>
        </p:nvSpPr>
        <p:spPr bwMode="auto">
          <a:xfrm>
            <a:off x="0" y="3357562"/>
            <a:ext cx="5857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4.Иван Алексеевич Бунин</a:t>
            </a:r>
            <a:endParaRPr lang="ru-RU" sz="2800" dirty="0">
              <a:solidFill>
                <a:srgbClr val="60474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0" y="4000504"/>
            <a:ext cx="5786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Николай Алексеевич Некрасов</a:t>
            </a:r>
            <a:endParaRPr lang="ru-RU" sz="2800" dirty="0">
              <a:solidFill>
                <a:srgbClr val="60474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0" y="4714884"/>
            <a:ext cx="5857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Алексей Николаевич Плещеев</a:t>
            </a:r>
            <a:endParaRPr lang="ru-RU" sz="2800" dirty="0">
              <a:solidFill>
                <a:srgbClr val="60474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42952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Произведения каких поэтов мы  изучали в этой поэтической тетради?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00702"/>
            <a:ext cx="550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7.Фёдор Иванович Тютчев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фото\32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00628" y="2357435"/>
            <a:ext cx="485778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  <p:bldP spid="3083" grpId="0"/>
      <p:bldP spid="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740224" cy="4857403"/>
          </a:xfrm>
        </p:spPr>
        <p:txBody>
          <a:bodyPr/>
          <a:lstStyle/>
          <a:p>
            <a:pPr marL="0" indent="0" algn="ctr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4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6A2BA-D298-4A0F-B7F3-E4E7FF6C023C}" type="datetime1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97614-FEC1-4EA2-B70D-056FB9359B5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6A2BA-D298-4A0F-B7F3-E4E7FF6C023C}" type="datetime1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97614-FEC1-4EA2-B70D-056FB9359B5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6A2BA-D298-4A0F-B7F3-E4E7FF6C023C}" type="datetime1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97614-FEC1-4EA2-B70D-056FB9359B5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6A2BA-D298-4A0F-B7F3-E4E7FF6C023C}" type="datetime1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97614-FEC1-4EA2-B70D-056FB9359B5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850900" y="1125538"/>
            <a:ext cx="77057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1. Кто из авторов и в каком произведении упоминает о разговоре с птичкой? </a:t>
            </a:r>
          </a:p>
          <a:p>
            <a:pPr eaLnBrk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2. Кому из поэтов принадлежат строки «…Ковёр зимы покрыл холмы, луга и долы»? 	</a:t>
            </a:r>
          </a:p>
          <a:p>
            <a:pPr eaLnBrk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3. Приходу какого времени года посвятил своё стихотворение Фёдор Иванович Тютчев? </a:t>
            </a:r>
          </a:p>
          <a:p>
            <a:pPr eaLnBrk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4. В своём произведении этот автор сравнивает лес с теремом. Как называется это произведение и кто автор? </a:t>
            </a:r>
          </a:p>
          <a:p>
            <a:pPr eaLnBrk="0"/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5. А можете ли вы сказать, кому из русских поэтов принадлежит стихотворение, в котором описывается начало дождя? Назвать автора и произведение? 	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571868" y="500042"/>
            <a:ext cx="1978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Вопросы: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901700" y="1484313"/>
            <a:ext cx="75596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/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6. Кто автор и как называется стихотворение, в котором описывается заботливое отношение о подопечной? </a:t>
            </a:r>
          </a:p>
          <a:p>
            <a:pPr eaLnBrk="0"/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7. В своём произведении этот автор сравнивает одно из явлений природы с аркой. Как называется это произведение и кто автор? </a:t>
            </a:r>
          </a:p>
          <a:p>
            <a:pPr eaLnBrk="0"/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8. Кому принадлежат слова «Шумят ручьи! Блестят ручьи!...» и как называется это произведение?</a:t>
            </a:r>
            <a:r>
              <a:rPr lang="ru-RU" sz="24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endParaRPr lang="ru-RU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0"/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9. Какое произведение и какого автора посвящено человеку, который очень хотел учиться? </a:t>
            </a:r>
          </a:p>
          <a:p>
            <a:pPr eaLnBrk="0"/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10. В своём произведении этот автор сравнивает одно из явлений природы с аркой. Как называется это произведение и кто автор? </a:t>
            </a:r>
          </a:p>
          <a:p>
            <a:pPr eaLnBrk="0"/>
            <a:endParaRPr lang="ru-RU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6A2BA-D298-4A0F-B7F3-E4E7FF6C023C}" type="datetime1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97614-FEC1-4EA2-B70D-056FB9359B5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6A2BA-D298-4A0F-B7F3-E4E7FF6C023C}" type="datetime1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97614-FEC1-4EA2-B70D-056FB9359B5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6A2BA-D298-4A0F-B7F3-E4E7FF6C023C}" type="datetime1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97614-FEC1-4EA2-B70D-056FB9359B5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2500330" cy="121444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Федор 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Иванович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Тютчев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14678" y="1428736"/>
            <a:ext cx="2571768" cy="135732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Афанасий 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Афанасьевич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Фет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5720" y="3000372"/>
            <a:ext cx="2643206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14678" y="3000372"/>
            <a:ext cx="2643206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43636" y="3000372"/>
            <a:ext cx="2714644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286512" y="1428736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Евгений </a:t>
            </a:r>
          </a:p>
          <a:p>
            <a:pPr marL="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Абрамович</a:t>
            </a:r>
          </a:p>
          <a:p>
            <a:pPr marL="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Баратынский</a:t>
            </a:r>
          </a:p>
        </p:txBody>
      </p:sp>
    </p:spTree>
    <p:extLst>
      <p:ext uri="{BB962C8B-B14F-4D97-AF65-F5344CB8AC3E}">
        <p14:creationId xmlns:p14="http://schemas.microsoft.com/office/powerpoint/2010/main" val="23863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6A2BA-D298-4A0F-B7F3-E4E7FF6C023C}" type="datetime1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97614-FEC1-4EA2-B70D-056FB9359B5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6A2BA-D298-4A0F-B7F3-E4E7FF6C023C}" type="datetime1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97614-FEC1-4EA2-B70D-056FB9359B5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B1778-F95B-478F-A0A1-4294E91389D1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2612"/>
          </a:xfrm>
        </p:spPr>
        <p:txBody>
          <a:bodyPr/>
          <a:lstStyle/>
          <a:p>
            <a:r>
              <a:rPr lang="ru-RU" dirty="0" smtClean="0"/>
              <a:t>Узнай поэта.</a:t>
            </a:r>
            <a:endParaRPr lang="ru-RU" dirty="0"/>
          </a:p>
        </p:txBody>
      </p:sp>
      <p:pic>
        <p:nvPicPr>
          <p:cNvPr id="6" name="Picture 7" descr="Бунин 192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1857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лещеев Алексей Никола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14422"/>
            <a:ext cx="2143140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57187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И. Бунин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357187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А.Плещеев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" name="Picture 5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214422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72264" y="357187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А.Фет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143380"/>
            <a:ext cx="1781175" cy="24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14678" y="550070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Ф. Тютчев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143380"/>
            <a:ext cx="1857388" cy="24288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15206" y="5715016"/>
            <a:ext cx="208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И. Никитин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автор этих строк?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B1778-F95B-478F-A0A1-4294E91389D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6" name="Picture 4" descr="j042795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14422"/>
            <a:ext cx="32861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6338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Как неожиданно и ярко,</a:t>
            </a:r>
          </a:p>
          <a:p>
            <a:r>
              <a:rPr lang="ru-RU" sz="3200" b="1" dirty="0" smtClean="0"/>
              <a:t>На влажной неба синеве,</a:t>
            </a:r>
          </a:p>
          <a:p>
            <a:r>
              <a:rPr lang="ru-RU" sz="3200" b="1" dirty="0" smtClean="0"/>
              <a:t>Воздушная воздвиглась арка</a:t>
            </a:r>
          </a:p>
          <a:p>
            <a:r>
              <a:rPr lang="ru-RU" sz="3200" b="1" dirty="0" smtClean="0"/>
              <a:t>В своём минутном торжестве.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5143512"/>
            <a:ext cx="4720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Ф.И. Тютчев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«Как неожиданно и ярко»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Documents and Settings\Юлечка\Рабочий стол\для сайта картинки\пух тан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5904656" cy="59914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71611"/>
            <a:ext cx="4214810" cy="3429025"/>
          </a:xfrm>
        </p:spPr>
        <p:txBody>
          <a:bodyPr/>
          <a:lstStyle/>
          <a:p>
            <a:r>
              <a:rPr lang="ru-RU" sz="2800" b="1" dirty="0" smtClean="0"/>
              <a:t>Ты прав.</a:t>
            </a:r>
          </a:p>
          <a:p>
            <a:r>
              <a:rPr lang="ru-RU" sz="2800" b="1" dirty="0" smtClean="0"/>
              <a:t>Одним воздушным очертаньем</a:t>
            </a:r>
          </a:p>
          <a:p>
            <a:r>
              <a:rPr lang="ru-RU" sz="2800" b="1" dirty="0" smtClean="0"/>
              <a:t>Я так мила.</a:t>
            </a:r>
          </a:p>
          <a:p>
            <a:r>
              <a:rPr lang="ru-RU" sz="2800" b="1" dirty="0" smtClean="0"/>
              <a:t>Весь бархат мой с его живым миганьем-</a:t>
            </a:r>
          </a:p>
          <a:p>
            <a:r>
              <a:rPr lang="ru-RU" sz="2800" b="1" dirty="0" smtClean="0"/>
              <a:t>Лишь два крыла.</a:t>
            </a:r>
            <a:endParaRPr lang="ru-RU" sz="2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04FBA-F1AE-4F26-8988-FFD4769C01E2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16386" name="Picture 2" descr="D:\Мои документы\Мои рисунки\Картинки\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66"/>
            <a:ext cx="4714908" cy="5357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572140"/>
            <a:ext cx="41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А.А.Фет «Бабочка»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Определите стихотворение по ритмическому рисунку.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/>
              <a:t>           Х </a:t>
            </a:r>
            <a:r>
              <a:rPr lang="ru-RU" b="1" dirty="0" err="1" smtClean="0"/>
              <a:t>х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ru-RU" b="1" dirty="0" smtClean="0"/>
              <a:t> / Х </a:t>
            </a:r>
            <a:r>
              <a:rPr lang="ru-RU" b="1" dirty="0" err="1" smtClean="0"/>
              <a:t>х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ru-RU" b="1" dirty="0" smtClean="0"/>
              <a:t> / Х </a:t>
            </a:r>
            <a:r>
              <a:rPr lang="ru-RU" b="1" dirty="0" err="1" smtClean="0"/>
              <a:t>х</a:t>
            </a:r>
            <a:endParaRPr lang="ru-RU" b="1" dirty="0" smtClean="0"/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           Х </a:t>
            </a:r>
            <a:r>
              <a:rPr lang="ru-RU" b="1" dirty="0" err="1" smtClean="0"/>
              <a:t>х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ru-RU" b="1" dirty="0" smtClean="0"/>
              <a:t> / Х </a:t>
            </a:r>
            <a:r>
              <a:rPr lang="ru-RU" b="1" dirty="0" err="1" smtClean="0"/>
              <a:t>х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ru-RU" b="1" dirty="0" smtClean="0"/>
              <a:t> / Х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1.Слава тебе, поднебесный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   Радостный краткий покой! </a:t>
            </a:r>
          </a:p>
          <a:p>
            <a:pPr eaLnBrk="1" hangingPunct="1">
              <a:buFontTx/>
              <a:buNone/>
              <a:defRPr/>
            </a:pPr>
            <a:endParaRPr lang="ru-RU" b="1" dirty="0" smtClean="0"/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                    2. Снег обтаял под сосною,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                        И тепло на мягком мху,..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 smtClean="0"/>
              <a:t>Вспомни стихотворение.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46244-7AE0-4173-BDA3-91F270492D05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5" name="Picture 4" descr="obl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1604" y="1214422"/>
            <a:ext cx="6624637" cy="4611685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103512" y="5929330"/>
            <a:ext cx="9040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И.С. Никитин  «В синем небе плывут над полями»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Дом.задание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Проверь </a:t>
            </a:r>
            <a:r>
              <a:rPr lang="ru-RU" smtClean="0"/>
              <a:t>себя стр.126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85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B5BA9-008F-46F4-9C50-DD75C3D423BF}" type="datetime1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B1778-F95B-478F-A0A1-4294E91389D1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Ваше настроение.</a:t>
            </a:r>
            <a:endParaRPr lang="ru-RU" dirty="0"/>
          </a:p>
        </p:txBody>
      </p:sp>
      <p:pic>
        <p:nvPicPr>
          <p:cNvPr id="7" name="Рисунок 6" descr="4f8880777b9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00" y="1285860"/>
            <a:ext cx="6786610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2071702" cy="1143000"/>
          </a:xfrm>
        </p:spPr>
        <p:txBody>
          <a:bodyPr/>
          <a:lstStyle/>
          <a:p>
            <a:pPr marL="0" indent="0"/>
            <a:r>
              <a:rPr lang="ru-RU" sz="1800" dirty="0" smtClean="0">
                <a:latin typeface="Arial" pitchFamily="34" charset="0"/>
                <a:cs typeface="Arial" pitchFamily="34" charset="0"/>
              </a:rPr>
              <a:t>Иван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 Алексеевич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Бунин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14678" y="2071678"/>
            <a:ext cx="1928826" cy="100013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Иван </a:t>
            </a:r>
          </a:p>
          <a:p>
            <a:pPr marL="0" indent="0" algn="ctr">
              <a:buNone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Саввич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Никитин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20" y="1928802"/>
            <a:ext cx="2428892" cy="107157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Алексей 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Николаевич 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Плещеев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14282" y="3143248"/>
            <a:ext cx="2714644" cy="30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43240" y="3143248"/>
            <a:ext cx="2714644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43636" y="3135525"/>
            <a:ext cx="2714644" cy="30081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929454" y="2000240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Николай </a:t>
            </a:r>
          </a:p>
          <a:p>
            <a:pPr marL="0" indent="0" algn="ctr">
              <a:buNone/>
            </a:pPr>
            <a:r>
              <a:rPr lang="ru-RU" dirty="0" smtClean="0"/>
              <a:t>Алексеевич </a:t>
            </a:r>
          </a:p>
          <a:p>
            <a:pPr marL="0" indent="0" algn="ctr">
              <a:buNone/>
            </a:pPr>
            <a:r>
              <a:rPr lang="ru-RU" dirty="0" smtClean="0"/>
              <a:t>Некрасов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857752" y="285728"/>
            <a:ext cx="2214578" cy="2571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«ДА-НЕТ»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8658225" cy="757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1. Тютчева зовут Фёдор Иванович?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1785938"/>
            <a:ext cx="91440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Автор стихотворения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Весенний дождь»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Фет А.А.?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2357438"/>
            <a:ext cx="85867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Никитина зовут Иван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Саввич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2928938"/>
            <a:ext cx="85867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Автор стихотворения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 синем небе плывут…»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Никитин И.С.?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3714752"/>
            <a:ext cx="9144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5. Автор стихотворения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«Школьник» Тютчев Ф.И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.?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4500563"/>
            <a:ext cx="9143999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6. Автор стихотворения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Листопад»Е.А.Баратынский?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5143512"/>
            <a:ext cx="887251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7. Фета зовут Афанасий Андреевич?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0" y="5715000"/>
            <a:ext cx="9144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8. Стихотворение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«Дети и птичка»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написал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А. Н. Плещеев?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        О каком поэте идёт речь?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А.С. Пушкин сказал о нём: «… оригинален- ибо мыслит».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21BF-16FD-47A7-A4FF-C0B1BC787F04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57554" y="228599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Е.А.Баратынский.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928934"/>
            <a:ext cx="721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Современники вспоминали его как исключительного и мягкого человека, всегда готового прийти на помощь.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414338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А.Н. Плещеев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4500570"/>
            <a:ext cx="8690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Он открыл в Воронеже книжный магазин и при нём дешёвую библиотеку, которые стали центром общественной жизни города.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585789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И.С. Никитин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700338" y="508000"/>
            <a:ext cx="5259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Игра «Продолжи стихотворение»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2988" y="1089025"/>
            <a:ext cx="6192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       1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. Как неожиданно и ярко, </a:t>
            </a:r>
          </a:p>
          <a:p>
            <a:pPr eaLnBrk="0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           На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влажной неба синеве,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2988" y="17684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Воздушная воздвиглась арка</a:t>
            </a:r>
          </a:p>
          <a:p>
            <a:pPr eaLnBrk="0"/>
            <a:r>
              <a:rPr lang="ru-RU" sz="2000" b="1" i="1" dirty="0"/>
              <a:t>В своем минутном торжестве!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8963" y="2576513"/>
            <a:ext cx="4575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2. </a:t>
            </a:r>
            <a:r>
              <a:rPr lang="ru-RU" sz="2000" dirty="0"/>
              <a:t>Не спрашивай: откуда появилась?</a:t>
            </a:r>
          </a:p>
          <a:p>
            <a:r>
              <a:rPr lang="ru-RU" sz="2000" dirty="0"/>
              <a:t>Куда спешу?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59113" y="3297238"/>
            <a:ext cx="568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/>
              <a:t>Здесь на цветок я легкий опустилась</a:t>
            </a:r>
            <a:endParaRPr lang="ru-RU" sz="2000" dirty="0"/>
          </a:p>
          <a:p>
            <a:r>
              <a:rPr lang="ru-RU" sz="2000" b="1" i="1" dirty="0"/>
              <a:t>И вот – дышу.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2988" y="4149725"/>
            <a:ext cx="4092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3. </a:t>
            </a:r>
            <a:r>
              <a:rPr lang="ru-RU" sz="2000" dirty="0"/>
              <a:t>Весна, весна! Как воздух чист!</a:t>
            </a:r>
          </a:p>
          <a:p>
            <a:r>
              <a:rPr lang="ru-RU" sz="2000" dirty="0"/>
              <a:t>Как ясен небосклон!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2988" y="4854575"/>
            <a:ext cx="3030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Своей </a:t>
            </a:r>
            <a:r>
              <a:rPr lang="ru-RU" sz="2000" b="1" i="1" dirty="0" err="1"/>
              <a:t>лазурию</a:t>
            </a:r>
            <a:r>
              <a:rPr lang="ru-RU" sz="2000" b="1" i="1" dirty="0"/>
              <a:t> живой</a:t>
            </a:r>
            <a:endParaRPr lang="ru-RU" sz="2000" dirty="0"/>
          </a:p>
          <a:p>
            <a:r>
              <a:rPr lang="ru-RU" sz="2000" b="1" i="1" dirty="0"/>
              <a:t>Слепит мне очи он.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4988" y="1035050"/>
            <a:ext cx="246697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76500"/>
            <a:ext cx="1928826" cy="159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4988" y="4086225"/>
            <a:ext cx="29146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2988" y="765175"/>
            <a:ext cx="62791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         4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. «Птичка! Нам жаль твоих песенок звонких!</a:t>
            </a:r>
          </a:p>
          <a:p>
            <a:pPr eaLnBrk="0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                Не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улетай от нас прочь… Подожди!»-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3" y="1411288"/>
            <a:ext cx="4964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«Милые крошки! Из вашей сторонки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Гонят меня холода и дожди.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2650" y="2449513"/>
            <a:ext cx="531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</a:rPr>
              <a:t>5. </a:t>
            </a:r>
            <a:r>
              <a:rPr lang="ru-RU" sz="2000" dirty="0"/>
              <a:t>«Скоро ли, птичка, вернешься ты к нам?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40113" y="2849563"/>
            <a:ext cx="39195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«Я с запасом новых песен</a:t>
            </a:r>
            <a:endParaRPr lang="ru-RU" sz="2000" dirty="0"/>
          </a:p>
          <a:p>
            <a:r>
              <a:rPr lang="ru-RU" sz="2000" b="1" i="1" dirty="0"/>
              <a:t>К вам вернусь, когда с полей</a:t>
            </a:r>
            <a:endParaRPr lang="ru-RU" sz="2000" dirty="0"/>
          </a:p>
          <a:p>
            <a:r>
              <a:rPr lang="ru-RU" sz="2000" b="1" i="1" dirty="0"/>
              <a:t>Снег сойдет, когда в овраге</a:t>
            </a:r>
            <a:endParaRPr lang="ru-RU" sz="2000" dirty="0"/>
          </a:p>
          <a:p>
            <a:r>
              <a:rPr lang="ru-RU" sz="2000" b="1" i="1" dirty="0"/>
              <a:t>Зажурчит, блестя ручей.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8888" y="4459288"/>
            <a:ext cx="4457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6. </a:t>
            </a:r>
            <a:r>
              <a:rPr lang="ru-RU" sz="2000" dirty="0"/>
              <a:t>В синем небе плывут над полями</a:t>
            </a:r>
          </a:p>
          <a:p>
            <a:r>
              <a:rPr lang="ru-RU" sz="2000" dirty="0"/>
              <a:t>Облака с золотыми краями;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58888" y="5167313"/>
            <a:ext cx="4484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Чуть заметен над лесом туман,</a:t>
            </a:r>
            <a:endParaRPr lang="ru-RU" sz="2000" dirty="0"/>
          </a:p>
          <a:p>
            <a:r>
              <a:rPr lang="ru-RU" sz="2000" b="1" i="1" dirty="0"/>
              <a:t>Теплый вечер прозрачно - румян.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58800"/>
            <a:ext cx="171451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292600"/>
            <a:ext cx="270195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8888" y="765175"/>
            <a:ext cx="4142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         7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. Ноги босы, грязно тело</a:t>
            </a:r>
          </a:p>
          <a:p>
            <a:pPr eaLnBrk="0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             И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едва прикрыта грудь…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8888" y="1377950"/>
            <a:ext cx="3956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Не </a:t>
            </a:r>
            <a:r>
              <a:rPr lang="ru-RU" sz="2000" b="1" i="1" dirty="0" err="1">
                <a:solidFill>
                  <a:srgbClr val="000000"/>
                </a:solidFill>
                <a:cs typeface="Times New Roman" pitchFamily="18" charset="0"/>
              </a:rPr>
              <a:t>стыдися</a:t>
            </a:r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! Что за дело?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Это многих славных путь…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97413" y="2295525"/>
            <a:ext cx="3494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8. Там уж поприще широко:</a:t>
            </a:r>
          </a:p>
          <a:p>
            <a:pPr eaLnBrk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Знай работай да не трусь…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54563" y="3003550"/>
            <a:ext cx="356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Вот за что тебя глубоко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Я люблю, родная Русь!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58888" y="40767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9. В зимние сумерки нянины сказки</a:t>
            </a:r>
          </a:p>
          <a:p>
            <a:pPr eaLnBrk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Саша любила. Поутру в салазки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6443663" y="328453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2225" y="4752975"/>
            <a:ext cx="4557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Саша садилась, летела стрелой,</a:t>
            </a:r>
          </a:p>
          <a:p>
            <a:pPr eaLnBrk="0"/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Полная счастья, с горы ледяной.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8604"/>
            <a:ext cx="214314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95500"/>
            <a:ext cx="2357454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6813" y="3829050"/>
            <a:ext cx="232571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Литератур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3</Template>
  <TotalTime>549</TotalTime>
  <Words>935</Words>
  <Application>Microsoft Office PowerPoint</Application>
  <PresentationFormat>Экран (4:3)</PresentationFormat>
  <Paragraphs>212</Paragraphs>
  <Slides>39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Impact</vt:lpstr>
      <vt:lpstr>Times New Roman</vt:lpstr>
      <vt:lpstr>Литература 3</vt:lpstr>
      <vt:lpstr> Обобщающий урок по теме: «Поэтическая тетрадь»   </vt:lpstr>
      <vt:lpstr>Произведения каких поэтов мы  изучали в этой поэтической тетради?</vt:lpstr>
      <vt:lpstr>Презентация PowerPoint</vt:lpstr>
      <vt:lpstr>Иван  Алексеевич  Бунин</vt:lpstr>
      <vt:lpstr>Игра «ДА-НЕТ»</vt:lpstr>
      <vt:lpstr>        О каком поэте идёт речь?</vt:lpstr>
      <vt:lpstr>Презентация PowerPoint</vt:lpstr>
      <vt:lpstr>Презентация PowerPoint</vt:lpstr>
      <vt:lpstr>Презентация PowerPoint</vt:lpstr>
      <vt:lpstr>Презентация PowerPoint</vt:lpstr>
      <vt:lpstr>Осень               в творчестве русских художников      </vt:lpstr>
      <vt:lpstr>Зима               в творчестве русских художников</vt:lpstr>
      <vt:lpstr>Весна              в творчестве русских художников</vt:lpstr>
      <vt:lpstr> Чем стихотворение отличается от других литературных жанров?</vt:lpstr>
      <vt:lpstr>Презентация PowerPoint</vt:lpstr>
      <vt:lpstr>Подберите  рифму.</vt:lpstr>
      <vt:lpstr>Метель.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Узнай поэта.</vt:lpstr>
      <vt:lpstr>Кто автор этих строк?</vt:lpstr>
      <vt:lpstr>Презентация PowerPoint</vt:lpstr>
      <vt:lpstr>Презентация PowerPoint</vt:lpstr>
      <vt:lpstr>Определите стихотворение по ритмическому рисунку.</vt:lpstr>
      <vt:lpstr>Вспомни стихотворение.</vt:lpstr>
      <vt:lpstr>Дом.задание.</vt:lpstr>
      <vt:lpstr>Ваше настроение.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Обобщающий урок по теме: «Поэтическая тетрадь 1» 4 класс  </dc:title>
  <dc:creator>User</dc:creator>
  <dc:description>http://aida.ucoz.ru</dc:description>
  <cp:lastModifiedBy>Пользователь</cp:lastModifiedBy>
  <cp:revision>51</cp:revision>
  <dcterms:created xsi:type="dcterms:W3CDTF">2011-11-13T14:56:55Z</dcterms:created>
  <dcterms:modified xsi:type="dcterms:W3CDTF">2020-03-27T07:52:08Z</dcterms:modified>
  <cp:category>шаблоны к 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443810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