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5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7445"/>
    <a:srgbClr val="772C03"/>
    <a:srgbClr val="85BD5B"/>
    <a:srgbClr val="F7F5F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34" autoAdjust="0"/>
  </p:normalViewPr>
  <p:slideViewPr>
    <p:cSldViewPr>
      <p:cViewPr varScale="1">
        <p:scale>
          <a:sx n="68" d="100"/>
          <a:sy n="68" d="100"/>
        </p:scale>
        <p:origin x="-144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Одобряете ли вы принятие закона об обязательном полном (среднем) образовании?</a:t>
            </a:r>
            <a:endParaRPr lang="ru-RU" dirty="0"/>
          </a:p>
        </c:rich>
      </c:tx>
      <c:layout>
        <c:manualLayout>
          <c:xMode val="edge"/>
          <c:yMode val="edge"/>
          <c:x val="0.1877028941228753"/>
          <c:y val="3.0822984723978746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одобряю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ответили</c:v>
                </c:pt>
              </c:strCache>
            </c:strRef>
          </c:cat>
          <c:val>
            <c:numRef>
              <c:f>Лист1!$B$2</c:f>
              <c:numCache>
                <c:formatCode>0%</c:formatCode>
                <c:ptCount val="1"/>
                <c:pt idx="0">
                  <c:v>0.70000000000000007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одобряю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ответили</c:v>
                </c:pt>
              </c:strCache>
            </c:strRef>
          </c:cat>
          <c:val>
            <c:numRef>
              <c:f>Лист1!$C$2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ответили</c:v>
                </c:pt>
              </c:strCache>
            </c:strRef>
          </c:cat>
          <c:val>
            <c:numRef>
              <c:f>Лист1!$D$2</c:f>
              <c:numCache>
                <c:formatCode>0%</c:formatCode>
                <c:ptCount val="1"/>
                <c:pt idx="0">
                  <c:v>0.2</c:v>
                </c:pt>
              </c:numCache>
            </c:numRef>
          </c:val>
        </c:ser>
        <c:dLbls/>
        <c:axId val="58537088"/>
        <c:axId val="58579968"/>
      </c:barChart>
      <c:catAx>
        <c:axId val="58537088"/>
        <c:scaling>
          <c:orientation val="minMax"/>
        </c:scaling>
        <c:delete val="1"/>
        <c:axPos val="b"/>
        <c:majorTickMark val="none"/>
        <c:tickLblPos val="nextTo"/>
        <c:crossAx val="58579968"/>
        <c:crosses val="autoZero"/>
        <c:auto val="1"/>
        <c:lblAlgn val="ctr"/>
        <c:lblOffset val="100"/>
      </c:catAx>
      <c:valAx>
        <c:axId val="58579968"/>
        <c:scaling>
          <c:orientation val="minMax"/>
        </c:scaling>
        <c:axPos val="l"/>
        <c:majorGridlines/>
        <c:numFmt formatCode="0%" sourceLinked="1"/>
        <c:majorTickMark val="none"/>
        <c:tickLblPos val="nextTo"/>
        <c:crossAx val="585370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074186201533176"/>
          <c:y val="0.50676627396227802"/>
          <c:w val="0.24867598044661704"/>
          <c:h val="0.42946390511551236"/>
        </c:manualLayout>
      </c:layout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4328-1CB5-4481-B046-663606390EC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2ABC-1F85-4E8D-AC88-7C280DD4F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4328-1CB5-4481-B046-663606390EC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2ABC-1F85-4E8D-AC88-7C280DD4F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4328-1CB5-4481-B046-663606390EC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2ABC-1F85-4E8D-AC88-7C280DD4F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4328-1CB5-4481-B046-663606390EC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2ABC-1F85-4E8D-AC88-7C280DD4F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4328-1CB5-4481-B046-663606390EC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2ABC-1F85-4E8D-AC88-7C280DD4F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4328-1CB5-4481-B046-663606390EC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2ABC-1F85-4E8D-AC88-7C280DD4F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4328-1CB5-4481-B046-663606390EC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2ABC-1F85-4E8D-AC88-7C280DD4F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4328-1CB5-4481-B046-663606390EC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2ABC-1F85-4E8D-AC88-7C280DD4F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4328-1CB5-4481-B046-663606390EC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2ABC-1F85-4E8D-AC88-7C280DD4F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4328-1CB5-4481-B046-663606390EC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2ABC-1F85-4E8D-AC88-7C280DD4F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4328-1CB5-4481-B046-663606390EC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2ABC-1F85-4E8D-AC88-7C280DD4F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94328-1CB5-4481-B046-663606390EC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12ABC-1F85-4E8D-AC88-7C280DD4F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chemeClr val="accent5">
                <a:lumMod val="7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 rot="20367972">
            <a:off x="3222653" y="3716020"/>
            <a:ext cx="55793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Правовое регулирование в сфере образования</a:t>
            </a:r>
            <a:endParaRPr lang="ru-RU" sz="4000" b="1" dirty="0">
              <a:ln w="19050">
                <a:solidFill>
                  <a:schemeClr val="accent3">
                    <a:lumMod val="60000"/>
                    <a:lumOff val="40000"/>
                  </a:schemeClr>
                </a:solidFill>
                <a:prstDash val="solid"/>
              </a:ln>
              <a:solidFill>
                <a:srgbClr val="85BD5B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755576" y="320873"/>
            <a:ext cx="4286280" cy="5286412"/>
            <a:chOff x="1857356" y="571480"/>
            <a:chExt cx="4286280" cy="5286412"/>
          </a:xfrm>
          <a:scene3d>
            <a:camera prst="perspectiveHeroicExtremeRightFacing">
              <a:rot lat="600000" lon="20400000" rev="174516"/>
            </a:camera>
            <a:lightRig rig="threePt" dir="t"/>
          </a:scene3d>
        </p:grpSpPr>
        <p:sp>
          <p:nvSpPr>
            <p:cNvPr id="16" name="Прямоугольник 15"/>
            <p:cNvSpPr/>
            <p:nvPr/>
          </p:nvSpPr>
          <p:spPr>
            <a:xfrm>
              <a:off x="1857356" y="571480"/>
              <a:ext cx="4286280" cy="5286412"/>
            </a:xfrm>
            <a:prstGeom prst="rect">
              <a:avLst/>
            </a:prstGeom>
            <a:solidFill>
              <a:srgbClr val="85BD5B"/>
            </a:solidFill>
            <a:ln w="9525" cmpd="sng">
              <a:solidFill>
                <a:schemeClr val="accent3"/>
              </a:solidFill>
            </a:ln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17" name="Группа 16"/>
            <p:cNvGrpSpPr/>
            <p:nvPr/>
          </p:nvGrpSpPr>
          <p:grpSpPr>
            <a:xfrm>
              <a:off x="3000364" y="2428868"/>
              <a:ext cx="2000264" cy="1214446"/>
              <a:chOff x="3214678" y="2428868"/>
              <a:chExt cx="1857388" cy="857256"/>
            </a:xfrm>
          </p:grpSpPr>
          <p:cxnSp>
            <p:nvCxnSpPr>
              <p:cNvPr id="19" name="Прямая соединительная линия 18"/>
              <p:cNvCxnSpPr/>
              <p:nvPr/>
            </p:nvCxnSpPr>
            <p:spPr>
              <a:xfrm>
                <a:off x="3214678" y="2643182"/>
                <a:ext cx="1857388" cy="0"/>
              </a:xfrm>
              <a:prstGeom prst="line">
                <a:avLst/>
              </a:prstGeom>
              <a:ln w="15875">
                <a:solidFill>
                  <a:schemeClr val="tx1">
                    <a:lumMod val="75000"/>
                    <a:lumOff val="25000"/>
                  </a:schemeClr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>
                <a:off x="3214678" y="2857496"/>
                <a:ext cx="1857388" cy="0"/>
              </a:xfrm>
              <a:prstGeom prst="line">
                <a:avLst/>
              </a:prstGeom>
              <a:ln w="15875">
                <a:solidFill>
                  <a:schemeClr val="tx1">
                    <a:lumMod val="75000"/>
                    <a:lumOff val="25000"/>
                  </a:schemeClr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3214678" y="3071810"/>
                <a:ext cx="1857388" cy="0"/>
              </a:xfrm>
              <a:prstGeom prst="line">
                <a:avLst/>
              </a:prstGeom>
              <a:ln w="15875">
                <a:solidFill>
                  <a:schemeClr val="tx1">
                    <a:lumMod val="75000"/>
                    <a:lumOff val="25000"/>
                  </a:schemeClr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>
                <a:off x="3214678" y="3286124"/>
                <a:ext cx="1857388" cy="0"/>
              </a:xfrm>
              <a:prstGeom prst="line">
                <a:avLst/>
              </a:prstGeom>
              <a:ln w="15875">
                <a:solidFill>
                  <a:schemeClr val="tx1">
                    <a:lumMod val="75000"/>
                    <a:lumOff val="25000"/>
                  </a:schemeClr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3214678" y="2428868"/>
                <a:ext cx="1857388" cy="0"/>
              </a:xfrm>
              <a:prstGeom prst="line">
                <a:avLst/>
              </a:prstGeom>
              <a:ln w="15875">
                <a:solidFill>
                  <a:schemeClr val="tx1">
                    <a:lumMod val="75000"/>
                    <a:lumOff val="25000"/>
                  </a:schemeClr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TextBox 17"/>
            <p:cNvSpPr txBox="1"/>
            <p:nvPr/>
          </p:nvSpPr>
          <p:spPr>
            <a:xfrm>
              <a:off x="3000364" y="1643050"/>
              <a:ext cx="2071702" cy="2062103"/>
            </a:xfrm>
            <a:prstGeom prst="rect">
              <a:avLst/>
            </a:prstGeom>
            <a:noFill/>
            <a:sp3d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  </a:t>
              </a:r>
              <a:r>
                <a:rPr lang="ru-RU" dirty="0" smtClean="0">
                  <a:latin typeface="CyrillicOld" pitchFamily="2" charset="0"/>
                </a:rPr>
                <a:t> </a:t>
              </a:r>
              <a:r>
                <a:rPr lang="ru-RU" sz="3200" dirty="0" smtClean="0">
                  <a:latin typeface="CyrillicOld" pitchFamily="2" charset="0"/>
                </a:rPr>
                <a:t>Тетрадь </a:t>
              </a:r>
              <a:r>
                <a:rPr lang="ru-RU" sz="3200" b="1" i="1" dirty="0" smtClean="0">
                  <a:latin typeface="CyrillicOld" pitchFamily="2" charset="0"/>
                </a:rPr>
                <a:t>по обществознанию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chemeClr val="accent5">
                <a:lumMod val="7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642918"/>
            <a:ext cx="7929618" cy="5643602"/>
          </a:xfrm>
          <a:prstGeom prst="rect">
            <a:avLst/>
          </a:prstGeom>
          <a:solidFill>
            <a:srgbClr val="F7F5F3"/>
          </a:solidFill>
          <a:ln w="19050" cmpd="sng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2"/>
          </p:cNvCxnSpPr>
          <p:nvPr/>
        </p:nvCxnSpPr>
        <p:spPr>
          <a:xfrm rot="16200000" flipH="1">
            <a:off x="1714480" y="3464719"/>
            <a:ext cx="5643602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>
            <a:outerShdw blurRad="101600" dist="25400" algn="l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-167882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510778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38"/>
          <p:cNvGrpSpPr/>
          <p:nvPr/>
        </p:nvGrpSpPr>
        <p:grpSpPr>
          <a:xfrm>
            <a:off x="571472" y="1071546"/>
            <a:ext cx="7929618" cy="4857784"/>
            <a:chOff x="571472" y="1000108"/>
            <a:chExt cx="7929618" cy="4857784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rot="10800000">
              <a:off x="571472" y="100010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10800000">
              <a:off x="571472" y="128586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10800000">
              <a:off x="571472" y="157161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10800000">
              <a:off x="571472" y="185736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10800000">
              <a:off x="571472" y="242886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0800000">
              <a:off x="571472" y="214311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10800000">
              <a:off x="571472" y="271462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10800000">
              <a:off x="571472" y="300037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10800000">
              <a:off x="571472" y="357187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10800000">
              <a:off x="571472" y="328612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10800000">
              <a:off x="571472" y="385762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>
              <a:off x="571472" y="414338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rot="10800000">
              <a:off x="571472" y="442913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10800000">
              <a:off x="571472" y="528638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10800000">
              <a:off x="571472" y="500063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rot="10800000">
              <a:off x="571472" y="471488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10800000">
              <a:off x="571472" y="557214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10800000">
              <a:off x="571472" y="585789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71472" y="642918"/>
            <a:ext cx="7929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Century Schoolbook" pitchFamily="18" charset="0"/>
              </a:rPr>
              <a:t>Домашнее задание:</a:t>
            </a:r>
          </a:p>
          <a:p>
            <a:pPr algn="ctr"/>
            <a:r>
              <a:rPr lang="ru-RU" sz="3200" dirty="0" smtClean="0"/>
              <a:t>§</a:t>
            </a:r>
            <a:r>
              <a:rPr lang="ru-RU" sz="3200" dirty="0" smtClean="0">
                <a:latin typeface="Century Schoolbook" pitchFamily="18" charset="0"/>
              </a:rPr>
              <a:t> 23, раздел «В классе и дома», сс. </a:t>
            </a:r>
            <a:r>
              <a:rPr lang="ru-RU" sz="3200" dirty="0" smtClean="0">
                <a:latin typeface="Century Schoolbook" pitchFamily="18" charset="0"/>
              </a:rPr>
              <a:t>191-192.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chemeClr val="accent5">
                <a:lumMod val="7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642918"/>
            <a:ext cx="7929618" cy="5643602"/>
          </a:xfrm>
          <a:prstGeom prst="rect">
            <a:avLst/>
          </a:prstGeom>
          <a:solidFill>
            <a:srgbClr val="F7F5F3"/>
          </a:solidFill>
          <a:ln w="19050" cmpd="sng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2"/>
          </p:cNvCxnSpPr>
          <p:nvPr/>
        </p:nvCxnSpPr>
        <p:spPr>
          <a:xfrm rot="16200000" flipH="1">
            <a:off x="1714480" y="3464719"/>
            <a:ext cx="5643602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>
            <a:outerShdw blurRad="101600" dist="25400" algn="l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-167882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510778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Группа 38"/>
          <p:cNvGrpSpPr/>
          <p:nvPr/>
        </p:nvGrpSpPr>
        <p:grpSpPr>
          <a:xfrm>
            <a:off x="571472" y="1071546"/>
            <a:ext cx="7929618" cy="4857784"/>
            <a:chOff x="571472" y="1000108"/>
            <a:chExt cx="7929618" cy="4857784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rot="10800000">
              <a:off x="571472" y="100010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10800000">
              <a:off x="571472" y="128586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10800000">
              <a:off x="571472" y="157161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10800000">
              <a:off x="571472" y="185736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10800000">
              <a:off x="571472" y="242886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0800000">
              <a:off x="571472" y="214311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10800000">
              <a:off x="571472" y="271462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10800000">
              <a:off x="571472" y="300037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10800000">
              <a:off x="571472" y="357187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10800000">
              <a:off x="571472" y="328612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10800000">
              <a:off x="571472" y="385762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>
              <a:off x="571472" y="414338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rot="10800000">
              <a:off x="571472" y="442913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10800000">
              <a:off x="571472" y="528638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10800000">
              <a:off x="571472" y="500063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rot="10800000">
              <a:off x="571472" y="471488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10800000">
              <a:off x="571472" y="557214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10800000">
              <a:off x="571472" y="585789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571472" y="2341334"/>
            <a:ext cx="792961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latin typeface="Century Schoolbook" pitchFamily="18" charset="0"/>
                <a:ea typeface="Batang" pitchFamily="18" charset="-127"/>
              </a:rPr>
              <a:t>План:</a:t>
            </a:r>
          </a:p>
          <a:p>
            <a:pPr marL="514350" indent="-514350">
              <a:buAutoNum type="arabicPeriod"/>
            </a:pPr>
            <a:r>
              <a:rPr lang="ru-RU" sz="2800" b="1" i="1" dirty="0" smtClean="0">
                <a:latin typeface="Century Schoolbook" pitchFamily="18" charset="0"/>
                <a:ea typeface="Batang" pitchFamily="18" charset="-127"/>
              </a:rPr>
              <a:t>Законодательство в сфере образования.</a:t>
            </a:r>
          </a:p>
          <a:p>
            <a:pPr marL="514350" indent="-514350">
              <a:buAutoNum type="arabicPeriod"/>
            </a:pPr>
            <a:r>
              <a:rPr lang="ru-RU" sz="2800" b="1" i="1" dirty="0" smtClean="0">
                <a:latin typeface="Century Schoolbook" pitchFamily="18" charset="0"/>
                <a:ea typeface="Batang" pitchFamily="18" charset="-127"/>
              </a:rPr>
              <a:t>Образование в РФ – право и обязанность.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chemeClr val="accent5">
                <a:lumMod val="7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642918"/>
            <a:ext cx="7929618" cy="5643602"/>
          </a:xfrm>
          <a:prstGeom prst="rect">
            <a:avLst/>
          </a:prstGeom>
          <a:solidFill>
            <a:srgbClr val="F7F5F3"/>
          </a:solidFill>
          <a:ln w="19050" cmpd="sng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2"/>
          </p:cNvCxnSpPr>
          <p:nvPr/>
        </p:nvCxnSpPr>
        <p:spPr>
          <a:xfrm rot="16200000" flipH="1">
            <a:off x="1714480" y="3464719"/>
            <a:ext cx="5643602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>
            <a:outerShdw blurRad="101600" dist="25400" algn="l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-167882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510778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38"/>
          <p:cNvGrpSpPr/>
          <p:nvPr/>
        </p:nvGrpSpPr>
        <p:grpSpPr>
          <a:xfrm>
            <a:off x="571472" y="1071546"/>
            <a:ext cx="7929618" cy="4857784"/>
            <a:chOff x="571472" y="1000108"/>
            <a:chExt cx="7929618" cy="4857784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rot="10800000">
              <a:off x="571472" y="100010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10800000">
              <a:off x="571472" y="128586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10800000">
              <a:off x="571472" y="157161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10800000">
              <a:off x="571472" y="185736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10800000">
              <a:off x="571472" y="242886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0800000">
              <a:off x="571472" y="214311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10800000">
              <a:off x="571472" y="271462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10800000">
              <a:off x="571472" y="300037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10800000">
              <a:off x="571472" y="357187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10800000">
              <a:off x="571472" y="328612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10800000">
              <a:off x="571472" y="385762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>
              <a:off x="571472" y="414338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rot="10800000">
              <a:off x="571472" y="442913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10800000">
              <a:off x="571472" y="528638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10800000">
              <a:off x="571472" y="500063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rot="10800000">
              <a:off x="571472" y="471488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10800000">
              <a:off x="571472" y="557214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10800000">
              <a:off x="571472" y="585789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71472" y="642918"/>
            <a:ext cx="79296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Century Schoolbook" pitchFamily="18" charset="0"/>
              </a:rPr>
              <a:t>Вопрос:</a:t>
            </a:r>
          </a:p>
          <a:p>
            <a:pPr marL="457200" indent="-457200">
              <a:buAutoNum type="arabicPeriod"/>
            </a:pPr>
            <a:r>
              <a:rPr lang="ru-RU" sz="2400" b="1" i="1" dirty="0" smtClean="0">
                <a:latin typeface="Century Schoolbook" pitchFamily="18" charset="0"/>
              </a:rPr>
              <a:t>Какие законы регулируют образование в нашей стране?</a:t>
            </a:r>
          </a:p>
          <a:p>
            <a:pPr marL="457200" indent="-457200">
              <a:buAutoNum type="arabicPeriod"/>
            </a:pPr>
            <a:r>
              <a:rPr lang="ru-RU" sz="2400" b="1" i="1" dirty="0" smtClean="0">
                <a:latin typeface="Century Schoolbook" pitchFamily="18" charset="0"/>
              </a:rPr>
              <a:t>Нужны ли вообще законы, регулирующие образование?</a:t>
            </a:r>
          </a:p>
          <a:p>
            <a:pPr marL="457200" indent="-457200">
              <a:buAutoNum type="arabicPeriod"/>
            </a:pPr>
            <a:r>
              <a:rPr lang="ru-RU" sz="2400" b="1" i="1" dirty="0" smtClean="0">
                <a:latin typeface="Century Schoolbook" pitchFamily="18" charset="0"/>
              </a:rPr>
              <a:t>Каковы основные элементы системы образования в РФ?</a:t>
            </a:r>
          </a:p>
          <a:p>
            <a:pPr marL="457200" indent="-457200">
              <a:buAutoNum type="arabicPeriod"/>
            </a:pPr>
            <a:r>
              <a:rPr lang="ru-RU" sz="2400" b="1" i="1" dirty="0" smtClean="0">
                <a:latin typeface="Century Schoolbook" pitchFamily="18" charset="0"/>
              </a:rPr>
              <a:t>Что такое непрерывное образование?</a:t>
            </a:r>
            <a:endParaRPr lang="ru-RU" sz="2400" b="1" i="1" dirty="0">
              <a:latin typeface="Century Schoolbook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9097" y="3909863"/>
            <a:ext cx="2921492" cy="2191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0589" y="3919612"/>
            <a:ext cx="3003667" cy="2181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24255" y="4195909"/>
            <a:ext cx="2809875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chemeClr val="accent5">
                <a:lumMod val="7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642918"/>
            <a:ext cx="7929618" cy="5643602"/>
          </a:xfrm>
          <a:prstGeom prst="rect">
            <a:avLst/>
          </a:prstGeom>
          <a:solidFill>
            <a:srgbClr val="F7F5F3"/>
          </a:solidFill>
          <a:ln w="19050" cmpd="sng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2"/>
          </p:cNvCxnSpPr>
          <p:nvPr/>
        </p:nvCxnSpPr>
        <p:spPr>
          <a:xfrm rot="16200000" flipH="1">
            <a:off x="1714480" y="3464719"/>
            <a:ext cx="5643602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>
            <a:outerShdw blurRad="101600" dist="25400" algn="l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-167882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510778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38"/>
          <p:cNvGrpSpPr/>
          <p:nvPr/>
        </p:nvGrpSpPr>
        <p:grpSpPr>
          <a:xfrm>
            <a:off x="571472" y="1071546"/>
            <a:ext cx="7929618" cy="4857784"/>
            <a:chOff x="571472" y="1000108"/>
            <a:chExt cx="7929618" cy="4857784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rot="10800000">
              <a:off x="571472" y="100010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10800000">
              <a:off x="571472" y="128586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10800000">
              <a:off x="571472" y="157161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10800000">
              <a:off x="571472" y="185736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10800000">
              <a:off x="571472" y="242886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0800000">
              <a:off x="571472" y="214311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10800000">
              <a:off x="571472" y="271462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10800000">
              <a:off x="571472" y="300037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10800000">
              <a:off x="571472" y="357187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10800000">
              <a:off x="571472" y="328612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10800000">
              <a:off x="571472" y="385762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>
              <a:off x="571472" y="414338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rot="10800000">
              <a:off x="571472" y="442913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10800000">
              <a:off x="571472" y="528638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10800000">
              <a:off x="571472" y="500063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rot="10800000">
              <a:off x="571472" y="471488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10800000">
              <a:off x="571472" y="557214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10800000">
              <a:off x="571472" y="585789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71472" y="642918"/>
            <a:ext cx="79296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Образование – это феномен человечества!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Сколько знаний и какие мы приобрели за тысячелетия существования человеческой цивилизации! Назовите их.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Мы сами определили, что нам интересно и стали это изучать. Постепенно накоплен-</a:t>
            </a:r>
            <a:r>
              <a:rPr lang="ru-RU" sz="2400" b="1" i="1" dirty="0" err="1" smtClean="0">
                <a:latin typeface="Century Schoolbook" pitchFamily="18" charset="0"/>
              </a:rPr>
              <a:t>ных</a:t>
            </a:r>
            <a:r>
              <a:rPr lang="ru-RU" sz="2400" b="1" i="1" dirty="0" smtClean="0">
                <a:latin typeface="Century Schoolbook" pitchFamily="18" charset="0"/>
              </a:rPr>
              <a:t> знаний стало так много и они были столь разнообразны, что человек захотел их передать следующим поколениям, сохранить их для потомков. Так возникла идея создания школы.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Государство быстро осознало ценность учёных людей и стало стремиться к тому, чтобы знания, преподаваемые в школе были полезны и обществу и государству.</a:t>
            </a:r>
          </a:p>
        </p:txBody>
      </p:sp>
    </p:spTree>
    <p:extLst>
      <p:ext uri="{BB962C8B-B14F-4D97-AF65-F5344CB8AC3E}">
        <p14:creationId xmlns:p14="http://schemas.microsoft.com/office/powerpoint/2010/main" xmlns="" val="146027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chemeClr val="accent5">
                <a:lumMod val="7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642918"/>
            <a:ext cx="7929618" cy="5643602"/>
          </a:xfrm>
          <a:prstGeom prst="rect">
            <a:avLst/>
          </a:prstGeom>
          <a:solidFill>
            <a:srgbClr val="F7F5F3"/>
          </a:solidFill>
          <a:ln w="19050" cmpd="sng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2"/>
          </p:cNvCxnSpPr>
          <p:nvPr/>
        </p:nvCxnSpPr>
        <p:spPr>
          <a:xfrm rot="16200000" flipH="1">
            <a:off x="1714480" y="3464719"/>
            <a:ext cx="5643602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>
            <a:outerShdw blurRad="101600" dist="25400" algn="l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-167882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510778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38"/>
          <p:cNvGrpSpPr/>
          <p:nvPr/>
        </p:nvGrpSpPr>
        <p:grpSpPr>
          <a:xfrm>
            <a:off x="571472" y="1071546"/>
            <a:ext cx="7929618" cy="4857784"/>
            <a:chOff x="571472" y="1000108"/>
            <a:chExt cx="7929618" cy="4857784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rot="10800000">
              <a:off x="571472" y="100010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10800000">
              <a:off x="571472" y="128586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10800000">
              <a:off x="571472" y="157161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10800000">
              <a:off x="571472" y="185736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10800000">
              <a:off x="571472" y="242886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0800000">
              <a:off x="571472" y="214311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10800000">
              <a:off x="571472" y="271462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10800000">
              <a:off x="571472" y="300037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10800000">
              <a:off x="571472" y="357187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10800000">
              <a:off x="571472" y="328612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10800000">
              <a:off x="571472" y="385762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>
              <a:off x="571472" y="414338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rot="10800000">
              <a:off x="571472" y="442913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10800000">
              <a:off x="571472" y="528638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10800000">
              <a:off x="571472" y="500063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rot="10800000">
              <a:off x="571472" y="471488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10800000">
              <a:off x="571472" y="557214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10800000">
              <a:off x="571472" y="585789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71472" y="642918"/>
            <a:ext cx="79296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Так возникла необходимость </a:t>
            </a:r>
            <a:r>
              <a:rPr lang="ru-RU" sz="2400" b="1" i="1" dirty="0" err="1" smtClean="0">
                <a:latin typeface="Century Schoolbook" pitchFamily="18" charset="0"/>
              </a:rPr>
              <a:t>государствен</a:t>
            </a:r>
            <a:r>
              <a:rPr lang="ru-RU" sz="2400" b="1" i="1" dirty="0" smtClean="0">
                <a:latin typeface="Century Schoolbook" pitchFamily="18" charset="0"/>
              </a:rPr>
              <a:t>-ной регламентации школьных знаний.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В современной России в 1992 году был принят Закон об образовании. А в 2010 г. в силу вступила новая редакция этого Закона.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В 2007 г. был принят Закон о проведении в РФ ЕГЭ, изменилась система итоговой аттестации выпускников 11-х, а затем и 9-х классов.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>
                <a:latin typeface="Century Schoolbook" pitchFamily="18" charset="0"/>
              </a:rPr>
              <a:t>В</a:t>
            </a:r>
            <a:r>
              <a:rPr lang="ru-RU" sz="2400" b="1" i="1" dirty="0" smtClean="0">
                <a:latin typeface="Century Schoolbook" pitchFamily="18" charset="0"/>
              </a:rPr>
              <a:t>се эти законы были созданы в соответствии с 43 ст. Конституции РФ.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Раб. </a:t>
            </a:r>
            <a:r>
              <a:rPr lang="ru-RU" sz="2400" b="1" i="1" dirty="0" err="1">
                <a:latin typeface="Century Schoolbook" pitchFamily="18" charset="0"/>
              </a:rPr>
              <a:t>т</a:t>
            </a:r>
            <a:r>
              <a:rPr lang="ru-RU" sz="2400" b="1" i="1" dirty="0" err="1" smtClean="0">
                <a:latin typeface="Century Schoolbook" pitchFamily="18" charset="0"/>
              </a:rPr>
              <a:t>етр</a:t>
            </a:r>
            <a:r>
              <a:rPr lang="ru-RU" sz="2400" b="1" i="1" dirty="0" smtClean="0">
                <a:latin typeface="Century Schoolbook" pitchFamily="18" charset="0"/>
              </a:rPr>
              <a:t>., с.101. Прочитайте статью и ответьте на вопросы к ней (сс.102 </a:t>
            </a:r>
            <a:r>
              <a:rPr lang="ru-RU" sz="2400" b="1" i="1" dirty="0" err="1" smtClean="0">
                <a:latin typeface="Century Schoolbook" pitchFamily="18" charset="0"/>
              </a:rPr>
              <a:t>раб.тет</a:t>
            </a:r>
            <a:r>
              <a:rPr lang="ru-RU" sz="2400" b="1" i="1" dirty="0" smtClean="0">
                <a:latin typeface="Century Schoolbook" pitchFamily="18" charset="0"/>
              </a:rPr>
              <a:t>.).</a:t>
            </a:r>
          </a:p>
        </p:txBody>
      </p:sp>
    </p:spTree>
    <p:extLst>
      <p:ext uri="{BB962C8B-B14F-4D97-AF65-F5344CB8AC3E}">
        <p14:creationId xmlns:p14="http://schemas.microsoft.com/office/powerpoint/2010/main" xmlns="" val="72708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chemeClr val="accent5">
                <a:lumMod val="7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642918"/>
            <a:ext cx="7929618" cy="5643602"/>
          </a:xfrm>
          <a:prstGeom prst="rect">
            <a:avLst/>
          </a:prstGeom>
          <a:solidFill>
            <a:srgbClr val="F7F5F3"/>
          </a:solidFill>
          <a:ln w="19050" cmpd="sng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2"/>
          </p:cNvCxnSpPr>
          <p:nvPr/>
        </p:nvCxnSpPr>
        <p:spPr>
          <a:xfrm rot="16200000" flipH="1">
            <a:off x="1714480" y="3464719"/>
            <a:ext cx="5643602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>
            <a:outerShdw blurRad="101600" dist="25400" algn="l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-167882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510778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38"/>
          <p:cNvGrpSpPr/>
          <p:nvPr/>
        </p:nvGrpSpPr>
        <p:grpSpPr>
          <a:xfrm>
            <a:off x="551887" y="1087558"/>
            <a:ext cx="7929618" cy="4857784"/>
            <a:chOff x="571472" y="1000108"/>
            <a:chExt cx="7929618" cy="4857784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rot="10800000">
              <a:off x="571472" y="100010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10800000">
              <a:off x="571472" y="128586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10800000">
              <a:off x="571472" y="157161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10800000">
              <a:off x="571472" y="185736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10800000">
              <a:off x="571472" y="242886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0800000">
              <a:off x="571472" y="214311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10800000">
              <a:off x="571472" y="271462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10800000">
              <a:off x="571472" y="300037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10800000">
              <a:off x="571472" y="357187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10800000">
              <a:off x="571472" y="328612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10800000">
              <a:off x="571472" y="385762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>
              <a:off x="571472" y="414338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rot="10800000">
              <a:off x="571472" y="442913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10800000">
              <a:off x="571472" y="528638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10800000">
              <a:off x="571472" y="500063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rot="10800000">
              <a:off x="571472" y="471488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10800000">
              <a:off x="571472" y="557214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10800000">
              <a:off x="571472" y="585789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71472" y="642918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Выполните задание 2 с.102 раб. </a:t>
            </a:r>
            <a:r>
              <a:rPr lang="ru-RU" sz="2400" b="1" i="1" dirty="0" err="1">
                <a:latin typeface="Century Schoolbook" pitchFamily="18" charset="0"/>
              </a:rPr>
              <a:t>т</a:t>
            </a:r>
            <a:r>
              <a:rPr lang="ru-RU" sz="2400" b="1" i="1" dirty="0" err="1" smtClean="0">
                <a:latin typeface="Century Schoolbook" pitchFamily="18" charset="0"/>
              </a:rPr>
              <a:t>етр</a:t>
            </a:r>
            <a:r>
              <a:rPr lang="ru-RU" sz="2400" b="1" i="1" dirty="0" smtClean="0">
                <a:latin typeface="Century Schoolbook" pitchFamily="18" charset="0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Проверьте себя: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951820" y="5733256"/>
            <a:ext cx="3240360" cy="5532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2"/>
                </a:solidFill>
              </a:rPr>
              <a:t>ДОШКОЛЬНОЕ</a:t>
            </a:r>
            <a:endParaRPr lang="ru-RU" sz="2800" dirty="0">
              <a:solidFill>
                <a:schemeClr val="tx2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536281" y="5357827"/>
            <a:ext cx="0" cy="37542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2303748" y="4516582"/>
            <a:ext cx="4536504" cy="8572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2"/>
                </a:solidFill>
              </a:rPr>
              <a:t>ОБЩЕЕ ОБРАЗОВАНИЕ (школы, лицеи, гимназии)</a:t>
            </a:r>
            <a:endParaRPr lang="ru-RU" sz="2800" dirty="0">
              <a:solidFill>
                <a:schemeClr val="tx2"/>
              </a:solidFill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4536848" y="4141154"/>
            <a:ext cx="0" cy="37542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2231740" y="2802071"/>
            <a:ext cx="4680520" cy="13199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2"/>
                </a:solidFill>
              </a:rPr>
              <a:t>ПРОФЕССИОНАЛЬНО-ТЕХНИЧЕСКОЕ ОБРАЗОВАНИЕ (колледжи)</a:t>
            </a:r>
            <a:endParaRPr lang="ru-RU" sz="2800" dirty="0">
              <a:solidFill>
                <a:schemeClr val="tx2"/>
              </a:solidFill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4561924" y="2373441"/>
            <a:ext cx="20152" cy="42862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1979712" y="1516184"/>
            <a:ext cx="5184576" cy="8572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2"/>
                </a:solidFill>
              </a:rPr>
              <a:t>ВЫСШЕЕ ОБРАЗОВАНИЕ (вузы)</a:t>
            </a: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7416316" y="1501363"/>
            <a:ext cx="1476164" cy="28275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dirty="0" smtClean="0">
                <a:solidFill>
                  <a:schemeClr val="tx2"/>
                </a:solidFill>
              </a:rPr>
              <a:t>Повышение квалификации, переподготовка кадров</a:t>
            </a:r>
            <a:endParaRPr lang="ru-RU" sz="2600" dirty="0">
              <a:solidFill>
                <a:schemeClr val="tx2"/>
              </a:solidFill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flipV="1">
            <a:off x="2063108" y="4952059"/>
            <a:ext cx="252028" cy="1482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586944" y="4122022"/>
            <a:ext cx="1476164" cy="20648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dirty="0" smtClean="0">
                <a:solidFill>
                  <a:schemeClr val="tx2"/>
                </a:solidFill>
              </a:rPr>
              <a:t>Учреждения </a:t>
            </a:r>
            <a:r>
              <a:rPr lang="ru-RU" sz="2600" dirty="0" err="1" smtClean="0">
                <a:solidFill>
                  <a:schemeClr val="tx2"/>
                </a:solidFill>
              </a:rPr>
              <a:t>допобразования</a:t>
            </a:r>
            <a:r>
              <a:rPr lang="ru-RU" sz="2600" dirty="0" smtClean="0">
                <a:solidFill>
                  <a:schemeClr val="tx2"/>
                </a:solidFill>
              </a:rPr>
              <a:t> детей</a:t>
            </a:r>
            <a:endParaRPr lang="ru-RU" sz="2600" dirty="0">
              <a:solidFill>
                <a:schemeClr val="tx2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179512" y="1473915"/>
            <a:ext cx="1476164" cy="24711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dirty="0" smtClean="0">
                <a:solidFill>
                  <a:schemeClr val="tx2"/>
                </a:solidFill>
              </a:rPr>
              <a:t>Духов-</a:t>
            </a:r>
            <a:r>
              <a:rPr lang="ru-RU" sz="2600" dirty="0" err="1" smtClean="0">
                <a:solidFill>
                  <a:schemeClr val="tx2"/>
                </a:solidFill>
              </a:rPr>
              <a:t>ные</a:t>
            </a:r>
            <a:r>
              <a:rPr lang="ru-RU" sz="2600" dirty="0" smtClean="0">
                <a:solidFill>
                  <a:schemeClr val="tx2"/>
                </a:solidFill>
              </a:rPr>
              <a:t> </a:t>
            </a:r>
            <a:r>
              <a:rPr lang="ru-RU" sz="2600" dirty="0" err="1" smtClean="0">
                <a:solidFill>
                  <a:schemeClr val="tx2"/>
                </a:solidFill>
              </a:rPr>
              <a:t>учзаведения</a:t>
            </a:r>
            <a:r>
              <a:rPr lang="ru-RU" sz="2600" dirty="0" smtClean="0">
                <a:solidFill>
                  <a:schemeClr val="tx2"/>
                </a:solidFill>
              </a:rPr>
              <a:t> (семинарии) </a:t>
            </a:r>
            <a:endParaRPr lang="ru-RU" sz="2600" dirty="0">
              <a:solidFill>
                <a:schemeClr val="tx2"/>
              </a:solidFill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2085471" y="5945343"/>
            <a:ext cx="866349" cy="6454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 50"/>
          <p:cNvSpPr/>
          <p:nvPr/>
        </p:nvSpPr>
        <p:spPr>
          <a:xfrm>
            <a:off x="7041920" y="4476636"/>
            <a:ext cx="1850560" cy="11829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dirty="0" smtClean="0">
                <a:solidFill>
                  <a:schemeClr val="tx2"/>
                </a:solidFill>
              </a:rPr>
              <a:t>Прочие учебные заведения</a:t>
            </a:r>
            <a:endParaRPr lang="ru-RU" sz="2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25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9" grpId="0" animBg="1"/>
      <p:bldP spid="41" grpId="0" animBg="1"/>
      <p:bldP spid="43" grpId="0" animBg="1"/>
      <p:bldP spid="45" grpId="0" animBg="1"/>
      <p:bldP spid="47" grpId="0" animBg="1"/>
      <p:bldP spid="49" grpId="0" animBg="1"/>
      <p:bldP spid="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chemeClr val="accent5">
                <a:lumMod val="7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642918"/>
            <a:ext cx="7929618" cy="5643602"/>
          </a:xfrm>
          <a:prstGeom prst="rect">
            <a:avLst/>
          </a:prstGeom>
          <a:solidFill>
            <a:srgbClr val="F7F5F3"/>
          </a:solidFill>
          <a:ln w="19050" cmpd="sng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2"/>
          </p:cNvCxnSpPr>
          <p:nvPr/>
        </p:nvCxnSpPr>
        <p:spPr>
          <a:xfrm rot="16200000" flipH="1">
            <a:off x="1714480" y="3464719"/>
            <a:ext cx="5643602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>
            <a:outerShdw blurRad="101600" dist="25400" algn="l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-167882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510778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38"/>
          <p:cNvGrpSpPr/>
          <p:nvPr/>
        </p:nvGrpSpPr>
        <p:grpSpPr>
          <a:xfrm>
            <a:off x="571472" y="1071546"/>
            <a:ext cx="7929618" cy="4857784"/>
            <a:chOff x="571472" y="1000108"/>
            <a:chExt cx="7929618" cy="4857784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rot="10800000">
              <a:off x="571472" y="100010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10800000">
              <a:off x="571472" y="128586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10800000">
              <a:off x="571472" y="157161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10800000">
              <a:off x="571472" y="185736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10800000">
              <a:off x="571472" y="242886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0800000">
              <a:off x="571472" y="214311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10800000">
              <a:off x="571472" y="271462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10800000">
              <a:off x="571472" y="300037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10800000">
              <a:off x="571472" y="357187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10800000">
              <a:off x="571472" y="328612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10800000">
              <a:off x="571472" y="385762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>
              <a:off x="571472" y="414338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rot="10800000">
              <a:off x="571472" y="442913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10800000">
              <a:off x="571472" y="528638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10800000">
              <a:off x="571472" y="500063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rot="10800000">
              <a:off x="571472" y="471488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10800000">
              <a:off x="571472" y="557214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10800000">
              <a:off x="571472" y="585789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71472" y="642918"/>
            <a:ext cx="79296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Прочитайте ст. 2 Закона об образовании (</a:t>
            </a:r>
            <a:r>
              <a:rPr lang="ru-RU" sz="2400" b="1" i="1" dirty="0" err="1" smtClean="0">
                <a:latin typeface="Century Schoolbook" pitchFamily="18" charset="0"/>
              </a:rPr>
              <a:t>уч</a:t>
            </a:r>
            <a:r>
              <a:rPr lang="ru-RU" sz="2400" b="1" i="1" dirty="0" smtClean="0">
                <a:latin typeface="Century Schoolbook" pitchFamily="18" charset="0"/>
              </a:rPr>
              <a:t>-к, с. 205).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Давайте прокомментируем принципы государственной политики в сфере образования: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400" b="1" i="1" dirty="0" smtClean="0">
                <a:latin typeface="Century Schoolbook" pitchFamily="18" charset="0"/>
              </a:rPr>
              <a:t>Гуманистический характер.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400" b="1" i="1" dirty="0" smtClean="0">
                <a:latin typeface="Century Schoolbook" pitchFamily="18" charset="0"/>
              </a:rPr>
              <a:t>Единство культурного и образовательного пространства.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400" b="1" i="1" dirty="0" smtClean="0">
                <a:latin typeface="Century Schoolbook" pitchFamily="18" charset="0"/>
              </a:rPr>
              <a:t>Общедоступность.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400" b="1" i="1" dirty="0" smtClean="0">
                <a:latin typeface="Century Schoolbook" pitchFamily="18" charset="0"/>
              </a:rPr>
              <a:t>Светский характер.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400" b="1" i="1" dirty="0" smtClean="0">
                <a:latin typeface="Century Schoolbook" pitchFamily="18" charset="0"/>
              </a:rPr>
              <a:t>Свобода и плюрализм (многообразие).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400" b="1" i="1" dirty="0" smtClean="0">
                <a:latin typeface="Century Schoolbook" pitchFamily="18" charset="0"/>
              </a:rPr>
              <a:t>Демократический характер управления образованием, автономность (самостоятельность) образовательных учреждений.</a:t>
            </a: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3851920" y="431207"/>
            <a:ext cx="4464496" cy="1519579"/>
          </a:xfrm>
          <a:prstGeom prst="wedgeRoundRectCallout">
            <a:avLst>
              <a:gd name="adj1" fmla="val -9356"/>
              <a:gd name="adj2" fmla="val 95931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400" dirty="0" smtClean="0"/>
              <a:t>Гуманизм – </a:t>
            </a:r>
          </a:p>
          <a:p>
            <a:r>
              <a:rPr lang="ru-RU" sz="2400" dirty="0" smtClean="0"/>
              <a:t>человеколюбие.</a:t>
            </a: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19771"/>
            <a:ext cx="1792240" cy="13424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Скругленная прямоугольная выноска 38"/>
          <p:cNvSpPr/>
          <p:nvPr/>
        </p:nvSpPr>
        <p:spPr>
          <a:xfrm>
            <a:off x="3915476" y="1183780"/>
            <a:ext cx="4464496" cy="1735602"/>
          </a:xfrm>
          <a:prstGeom prst="wedgeRoundRectCallout">
            <a:avLst>
              <a:gd name="adj1" fmla="val -56171"/>
              <a:gd name="adj2" fmla="val 79429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400" dirty="0" smtClean="0"/>
              <a:t>В </a:t>
            </a:r>
            <a:r>
              <a:rPr lang="ru-RU" sz="2400" dirty="0" err="1" smtClean="0"/>
              <a:t>многонациональ</a:t>
            </a:r>
            <a:r>
              <a:rPr lang="ru-RU" sz="2400" dirty="0" smtClean="0"/>
              <a:t>-</a:t>
            </a:r>
          </a:p>
          <a:p>
            <a:r>
              <a:rPr lang="ru-RU" sz="2400" dirty="0" smtClean="0"/>
              <a:t>ном государстве за-</a:t>
            </a:r>
          </a:p>
          <a:p>
            <a:r>
              <a:rPr lang="ru-RU" sz="2400" dirty="0" err="1" smtClean="0"/>
              <a:t>щищают</a:t>
            </a:r>
            <a:r>
              <a:rPr lang="ru-RU" sz="2400" dirty="0" smtClean="0"/>
              <a:t> и </a:t>
            </a:r>
            <a:r>
              <a:rPr lang="ru-RU" sz="2400" dirty="0" err="1" smtClean="0"/>
              <a:t>развива</a:t>
            </a:r>
            <a:r>
              <a:rPr lang="ru-RU" sz="2400" dirty="0" smtClean="0"/>
              <a:t>-</a:t>
            </a:r>
          </a:p>
          <a:p>
            <a:r>
              <a:rPr lang="ru-RU" sz="2400" dirty="0" smtClean="0"/>
              <a:t>ют все культуры.</a:t>
            </a:r>
            <a:endParaRPr lang="ru-RU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20251" y="1292403"/>
            <a:ext cx="1422809" cy="146895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Скругленная прямоугольная выноска 39"/>
          <p:cNvSpPr/>
          <p:nvPr/>
        </p:nvSpPr>
        <p:spPr>
          <a:xfrm>
            <a:off x="4283968" y="2056289"/>
            <a:ext cx="4464496" cy="1301274"/>
          </a:xfrm>
          <a:prstGeom prst="wedgeRoundRectCallout">
            <a:avLst>
              <a:gd name="adj1" fmla="val -50319"/>
              <a:gd name="adj2" fmla="val 81101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400" dirty="0" smtClean="0"/>
              <a:t>Могут получить </a:t>
            </a:r>
          </a:p>
          <a:p>
            <a:r>
              <a:rPr lang="ru-RU" sz="2400" dirty="0" smtClean="0"/>
              <a:t>все, кто в нём </a:t>
            </a:r>
            <a:r>
              <a:rPr lang="ru-RU" sz="2400" dirty="0" err="1" smtClean="0"/>
              <a:t>нуж</a:t>
            </a:r>
            <a:r>
              <a:rPr lang="ru-RU" sz="2400" dirty="0" smtClean="0"/>
              <a:t>-</a:t>
            </a:r>
          </a:p>
          <a:p>
            <a:r>
              <a:rPr lang="ru-RU" sz="2400" dirty="0" smtClean="0"/>
              <a:t>дается.</a:t>
            </a:r>
            <a:endParaRPr lang="ru-RU" sz="24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1342" y="2184789"/>
            <a:ext cx="1394159" cy="104427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Скругленная прямоугольная выноска 40"/>
          <p:cNvSpPr/>
          <p:nvPr/>
        </p:nvSpPr>
        <p:spPr>
          <a:xfrm>
            <a:off x="4479950" y="2421173"/>
            <a:ext cx="4464496" cy="1137439"/>
          </a:xfrm>
          <a:prstGeom prst="wedgeRoundRectCallout">
            <a:avLst>
              <a:gd name="adj1" fmla="val -49669"/>
              <a:gd name="adj2" fmla="val 100242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400" dirty="0" smtClean="0"/>
              <a:t>Школа отделена от </a:t>
            </a:r>
          </a:p>
          <a:p>
            <a:r>
              <a:rPr lang="ru-RU" sz="2400" dirty="0" smtClean="0"/>
              <a:t>церкви.</a:t>
            </a:r>
            <a:endParaRPr lang="ru-RU" sz="2400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10613" y="2478648"/>
            <a:ext cx="1171601" cy="10224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Скругленная прямоугольная выноска 41"/>
          <p:cNvSpPr/>
          <p:nvPr/>
        </p:nvSpPr>
        <p:spPr>
          <a:xfrm>
            <a:off x="5237506" y="2890353"/>
            <a:ext cx="3806509" cy="1324465"/>
          </a:xfrm>
          <a:prstGeom prst="wedgeRoundRectCallout">
            <a:avLst>
              <a:gd name="adj1" fmla="val 1807"/>
              <a:gd name="adj2" fmla="val 64468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400" dirty="0" smtClean="0"/>
              <a:t>Каждый </a:t>
            </a:r>
            <a:r>
              <a:rPr lang="ru-RU" sz="2400" dirty="0" err="1" smtClean="0"/>
              <a:t>выбира</a:t>
            </a:r>
            <a:r>
              <a:rPr lang="ru-RU" sz="2400" dirty="0" smtClean="0"/>
              <a:t>-</a:t>
            </a:r>
          </a:p>
          <a:p>
            <a:r>
              <a:rPr lang="ru-RU" sz="2400" dirty="0" err="1" smtClean="0"/>
              <a:t>ет</a:t>
            </a:r>
            <a:r>
              <a:rPr lang="ru-RU" sz="2400" dirty="0" smtClean="0"/>
              <a:t> школу, какую </a:t>
            </a:r>
          </a:p>
          <a:p>
            <a:r>
              <a:rPr lang="ru-RU" sz="2400" dirty="0" smtClean="0"/>
              <a:t>хочет.</a:t>
            </a:r>
            <a:endParaRPr lang="ru-RU" sz="2400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015022"/>
            <a:ext cx="1400156" cy="10871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Скругленная прямоугольная выноска 42"/>
          <p:cNvSpPr/>
          <p:nvPr/>
        </p:nvSpPr>
        <p:spPr>
          <a:xfrm>
            <a:off x="4644009" y="4033362"/>
            <a:ext cx="4352484" cy="1771902"/>
          </a:xfrm>
          <a:prstGeom prst="wedgeRoundRectCallout">
            <a:avLst>
              <a:gd name="adj1" fmla="val -81657"/>
              <a:gd name="adj2" fmla="val 54349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400" dirty="0" smtClean="0"/>
              <a:t>Самоуправление </a:t>
            </a:r>
          </a:p>
          <a:p>
            <a:r>
              <a:rPr lang="ru-RU" sz="2400" dirty="0" smtClean="0"/>
              <a:t>школы в </a:t>
            </a:r>
            <a:r>
              <a:rPr lang="ru-RU" sz="2400" dirty="0" err="1" smtClean="0"/>
              <a:t>сочета</a:t>
            </a:r>
            <a:r>
              <a:rPr lang="ru-RU" sz="2400" dirty="0" smtClean="0"/>
              <a:t>-</a:t>
            </a:r>
          </a:p>
          <a:p>
            <a:r>
              <a:rPr lang="ru-RU" sz="2400" dirty="0" err="1" smtClean="0"/>
              <a:t>нии</a:t>
            </a:r>
            <a:r>
              <a:rPr lang="ru-RU" sz="2400" dirty="0" smtClean="0"/>
              <a:t> с </a:t>
            </a:r>
            <a:r>
              <a:rPr lang="ru-RU" sz="2400" dirty="0" err="1" smtClean="0"/>
              <a:t>госруко</a:t>
            </a:r>
            <a:r>
              <a:rPr lang="ru-RU" sz="2400" dirty="0" smtClean="0"/>
              <a:t>-</a:t>
            </a:r>
          </a:p>
          <a:p>
            <a:r>
              <a:rPr lang="ru-RU" sz="2400" dirty="0" err="1" smtClean="0"/>
              <a:t>водством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1684" y="4214819"/>
            <a:ext cx="1913477" cy="1435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2424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chemeClr val="accent5">
                <a:lumMod val="7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642918"/>
            <a:ext cx="7929618" cy="5643602"/>
          </a:xfrm>
          <a:prstGeom prst="rect">
            <a:avLst/>
          </a:prstGeom>
          <a:solidFill>
            <a:srgbClr val="F7F5F3"/>
          </a:solidFill>
          <a:ln w="19050" cmpd="sng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2"/>
          </p:cNvCxnSpPr>
          <p:nvPr/>
        </p:nvCxnSpPr>
        <p:spPr>
          <a:xfrm rot="16200000" flipH="1">
            <a:off x="1714480" y="3464719"/>
            <a:ext cx="5643602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>
            <a:outerShdw blurRad="101600" dist="25400" algn="l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-167882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510778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38"/>
          <p:cNvGrpSpPr/>
          <p:nvPr/>
        </p:nvGrpSpPr>
        <p:grpSpPr>
          <a:xfrm>
            <a:off x="571472" y="1071546"/>
            <a:ext cx="7929618" cy="4857784"/>
            <a:chOff x="571472" y="1000108"/>
            <a:chExt cx="7929618" cy="4857784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rot="10800000">
              <a:off x="571472" y="100010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10800000">
              <a:off x="571472" y="128586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10800000">
              <a:off x="571472" y="157161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10800000">
              <a:off x="571472" y="185736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10800000">
              <a:off x="571472" y="242886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0800000">
              <a:off x="571472" y="214311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10800000">
              <a:off x="571472" y="271462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10800000">
              <a:off x="571472" y="300037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10800000">
              <a:off x="571472" y="357187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10800000">
              <a:off x="571472" y="328612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10800000">
              <a:off x="571472" y="385762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>
              <a:off x="571472" y="414338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rot="10800000">
              <a:off x="571472" y="442913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10800000">
              <a:off x="571472" y="528638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10800000">
              <a:off x="571472" y="500063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rot="10800000">
              <a:off x="571472" y="471488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10800000">
              <a:off x="571472" y="557214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10800000">
              <a:off x="571472" y="585789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71472" y="642918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Проанализируйте результаты соцопроса.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2876421832"/>
              </p:ext>
            </p:extLst>
          </p:nvPr>
        </p:nvGraphicFramePr>
        <p:xfrm>
          <a:off x="935880" y="1198553"/>
          <a:ext cx="7200800" cy="4532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27584" y="5764429"/>
            <a:ext cx="39732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Зад. 3 с. 103 раб. </a:t>
            </a:r>
            <a:r>
              <a:rPr lang="ru-RU" sz="2800" dirty="0" err="1" smtClean="0"/>
              <a:t>тетр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75507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chemeClr val="accent5">
                <a:lumMod val="7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642918"/>
            <a:ext cx="7929618" cy="5643602"/>
          </a:xfrm>
          <a:prstGeom prst="rect">
            <a:avLst/>
          </a:prstGeom>
          <a:solidFill>
            <a:srgbClr val="F7F5F3"/>
          </a:solidFill>
          <a:ln w="19050" cmpd="sng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2"/>
          </p:cNvCxnSpPr>
          <p:nvPr/>
        </p:nvCxnSpPr>
        <p:spPr>
          <a:xfrm rot="16200000" flipH="1">
            <a:off x="1714480" y="3464719"/>
            <a:ext cx="5643602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>
            <a:outerShdw blurRad="101600" dist="25400" algn="l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-167882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5107785" y="3464719"/>
            <a:ext cx="56436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38"/>
          <p:cNvGrpSpPr/>
          <p:nvPr/>
        </p:nvGrpSpPr>
        <p:grpSpPr>
          <a:xfrm>
            <a:off x="571472" y="1071546"/>
            <a:ext cx="7929618" cy="4857784"/>
            <a:chOff x="571472" y="1000108"/>
            <a:chExt cx="7929618" cy="4857784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rot="10800000">
              <a:off x="571472" y="100010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10800000">
              <a:off x="571472" y="128586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10800000">
              <a:off x="571472" y="157161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10800000">
              <a:off x="571472" y="185736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10800000">
              <a:off x="571472" y="242886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0800000">
              <a:off x="571472" y="214311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10800000">
              <a:off x="571472" y="271462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10800000">
              <a:off x="571472" y="300037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10800000">
              <a:off x="571472" y="357187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10800000">
              <a:off x="571472" y="328612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10800000">
              <a:off x="571472" y="385762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>
              <a:off x="571472" y="414338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rot="10800000">
              <a:off x="571472" y="442913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10800000">
              <a:off x="571472" y="5286388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10800000">
              <a:off x="571472" y="5000636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rot="10800000">
              <a:off x="571472" y="4714884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10800000">
              <a:off x="571472" y="5572140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10800000">
              <a:off x="571472" y="5857892"/>
              <a:ext cx="7929618" cy="0"/>
            </a:xfrm>
            <a:prstGeom prst="line">
              <a:avLst/>
            </a:prstGeom>
            <a:ln w="127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71472" y="642918"/>
            <a:ext cx="79296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Century Schoolbook" pitchFamily="18" charset="0"/>
              </a:rPr>
              <a:t>Государство заботиться о возможности </a:t>
            </a:r>
            <a:r>
              <a:rPr lang="ru-RU" sz="2400" b="1" i="1" dirty="0" err="1" smtClean="0">
                <a:latin typeface="Century Schoolbook" pitchFamily="18" charset="0"/>
              </a:rPr>
              <a:t>по-лучения</a:t>
            </a:r>
            <a:r>
              <a:rPr lang="ru-RU" sz="2400" b="1" i="1" dirty="0" smtClean="0">
                <a:latin typeface="Century Schoolbook" pitchFamily="18" charset="0"/>
              </a:rPr>
              <a:t> образования: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Все в возрасте до 17-19 лет обязаны получить среднее образование.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Помимо общего можно получить дополни-тельное образование в системе </a:t>
            </a:r>
            <a:r>
              <a:rPr lang="ru-RU" sz="2400" b="1" i="1" dirty="0" err="1" smtClean="0">
                <a:latin typeface="Century Schoolbook" pitchFamily="18" charset="0"/>
              </a:rPr>
              <a:t>государст</a:t>
            </a:r>
            <a:r>
              <a:rPr lang="ru-RU" sz="2400" b="1" i="1" dirty="0" smtClean="0">
                <a:latin typeface="Century Schoolbook" pitchFamily="18" charset="0"/>
              </a:rPr>
              <a:t>-венных и негосударственных учреждений.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Государство берёт на себя ответствен-</a:t>
            </a:r>
            <a:r>
              <a:rPr lang="ru-RU" sz="2400" b="1" i="1" dirty="0" err="1" smtClean="0">
                <a:latin typeface="Century Schoolbook" pitchFamily="18" charset="0"/>
              </a:rPr>
              <a:t>ность</a:t>
            </a:r>
            <a:r>
              <a:rPr lang="ru-RU" sz="2400" b="1" i="1" dirty="0" smtClean="0">
                <a:latin typeface="Century Schoolbook" pitchFamily="18" charset="0"/>
              </a:rPr>
              <a:t> за доступность образования.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i="1" dirty="0" smtClean="0">
                <a:latin typeface="Century Schoolbook" pitchFamily="18" charset="0"/>
              </a:rPr>
              <a:t>Государство обеспечивает финансирование сферы образования.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65841" y="4797902"/>
            <a:ext cx="4812318" cy="1871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62084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шаблон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64B8D27-7D05-41AF-9DD0-25F79AF3F4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</Template>
  <TotalTime>180</TotalTime>
  <Words>475</Words>
  <Application>Microsoft Office PowerPoint</Application>
  <PresentationFormat>Экран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шаблон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nout</cp:lastModifiedBy>
  <cp:revision>17</cp:revision>
  <dcterms:created xsi:type="dcterms:W3CDTF">2014-05-14T13:29:08Z</dcterms:created>
  <dcterms:modified xsi:type="dcterms:W3CDTF">2020-05-03T18:40:43Z</dcterms:modified>
  <cp:category>Книга</cp:category>
  <cp:contentStatus>Шаблон</cp:contentStatus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TC300097569990</vt:lpwstr>
  </property>
</Properties>
</file>