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90" r:id="rId5"/>
    <p:sldId id="260" r:id="rId6"/>
    <p:sldId id="286" r:id="rId7"/>
    <p:sldId id="274" r:id="rId8"/>
    <p:sldId id="287" r:id="rId9"/>
    <p:sldId id="268" r:id="rId10"/>
    <p:sldId id="275" r:id="rId11"/>
    <p:sldId id="276" r:id="rId12"/>
    <p:sldId id="282" r:id="rId13"/>
    <p:sldId id="289" r:id="rId14"/>
    <p:sldId id="283" r:id="rId15"/>
    <p:sldId id="259" r:id="rId16"/>
    <p:sldId id="284" r:id="rId17"/>
    <p:sldId id="285" r:id="rId18"/>
    <p:sldId id="263" r:id="rId19"/>
    <p:sldId id="312" r:id="rId20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F294EF1-9B48-4330-88A6-EE4A5062BFE8}" type="datetimeFigureOut">
              <a:rPr lang="ru-RU"/>
              <a:pPr>
                <a:defRPr/>
              </a:pPr>
              <a:t>30.04.2020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E935D1A3-1328-4ADE-AB06-93ABFE87966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19685D-6754-4AE3-B718-C80B57DC71D9}" type="datetimeFigureOut">
              <a:rPr lang="ru-RU"/>
              <a:pPr>
                <a:defRPr/>
              </a:pPr>
              <a:t>30.04.2020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852567-4B4B-4113-AD98-EAD7048D052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55135632"/>
      </p:ext>
    </p:extLst>
  </p:cSld>
  <p:clrMapOvr>
    <a:masterClrMapping/>
  </p:clrMapOvr>
  <p:transition>
    <p:cover dir="l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0ACDFA-0FD9-4157-BD0E-EF2C431CEED5}" type="datetimeFigureOut">
              <a:rPr lang="ru-RU"/>
              <a:pPr>
                <a:defRPr/>
              </a:pPr>
              <a:t>30.04.2020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73921F-C43D-413A-BAAD-09D3CC4D3F3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10760901"/>
      </p:ext>
    </p:extLst>
  </p:cSld>
  <p:clrMapOvr>
    <a:masterClrMapping/>
  </p:clrMapOvr>
  <p:transition>
    <p:cover dir="l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D08A43-F96C-45BC-A123-D7A01797A6C9}" type="datetimeFigureOut">
              <a:rPr lang="ru-RU"/>
              <a:pPr>
                <a:defRPr/>
              </a:pPr>
              <a:t>30.04.2020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0ECCCA-3A3D-431C-BF7D-929736B83CA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88181379"/>
      </p:ext>
    </p:extLst>
  </p:cSld>
  <p:clrMapOvr>
    <a:masterClrMapping/>
  </p:clrMapOvr>
  <p:transition>
    <p:cover dir="l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E3ADD1-52B9-41D0-BB56-4941F7C3CD84}" type="datetimeFigureOut">
              <a:rPr lang="ru-RU"/>
              <a:pPr>
                <a:defRPr/>
              </a:pPr>
              <a:t>30.04.2020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272F38-9938-4A88-A9B5-2D79AE5CEA4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8848439"/>
      </p:ext>
    </p:extLst>
  </p:cSld>
  <p:clrMapOvr>
    <a:masterClrMapping/>
  </p:clrMapOvr>
  <p:transition>
    <p:cover dir="l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C013D9-E95B-4E05-9F3F-89F71F382FCD}" type="datetimeFigureOut">
              <a:rPr lang="ru-RU"/>
              <a:pPr>
                <a:defRPr/>
              </a:pPr>
              <a:t>30.04.2020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C578AE-707E-4C99-9D25-56C7D425B8F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36181839"/>
      </p:ext>
    </p:extLst>
  </p:cSld>
  <p:clrMapOvr>
    <a:masterClrMapping/>
  </p:clrMapOvr>
  <p:transition>
    <p:cover dir="l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8CBA45-D7F4-4613-A17A-870FA880B751}" type="datetimeFigureOut">
              <a:rPr lang="ru-RU"/>
              <a:pPr>
                <a:defRPr/>
              </a:pPr>
              <a:t>30.04.2020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665FA0-AF96-472F-B4D8-CED980A382F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73849738"/>
      </p:ext>
    </p:extLst>
  </p:cSld>
  <p:clrMapOvr>
    <a:masterClrMapping/>
  </p:clrMapOvr>
  <p:transition>
    <p:cover dir="l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C4D290-623E-43DF-BE73-2AC8881D762B}" type="datetimeFigureOut">
              <a:rPr lang="ru-RU"/>
              <a:pPr>
                <a:defRPr/>
              </a:pPr>
              <a:t>30.04.2020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72A895-BC05-44D9-8ACE-CAB67B19DA5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46514824"/>
      </p:ext>
    </p:extLst>
  </p:cSld>
  <p:clrMapOvr>
    <a:masterClrMapping/>
  </p:clrMapOvr>
  <p:transition>
    <p:cover dir="l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898625-62AF-4664-B740-4E7360EC0A03}" type="datetimeFigureOut">
              <a:rPr lang="ru-RU"/>
              <a:pPr>
                <a:defRPr/>
              </a:pPr>
              <a:t>30.04.2020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1B9B6D-0B49-42D4-8DEE-FB245C6F023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18505372"/>
      </p:ext>
    </p:extLst>
  </p:cSld>
  <p:clrMapOvr>
    <a:masterClrMapping/>
  </p:clrMapOvr>
  <p:transition>
    <p:cover dir="l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C00204-3747-48FB-8587-2434E4DD9E62}" type="datetimeFigureOut">
              <a:rPr lang="ru-RU"/>
              <a:pPr>
                <a:defRPr/>
              </a:pPr>
              <a:t>30.04.2020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02CBA2-0D68-439E-97A1-A3B4BCD557D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02081759"/>
      </p:ext>
    </p:extLst>
  </p:cSld>
  <p:clrMapOvr>
    <a:masterClrMapping/>
  </p:clrMapOvr>
  <p:transition>
    <p:cover dir="l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0B19F5-05FC-47D2-8D15-36D3F0C8475A}" type="datetimeFigureOut">
              <a:rPr lang="ru-RU"/>
              <a:pPr>
                <a:defRPr/>
              </a:pPr>
              <a:t>30.04.2020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9F92E2-0B88-42D7-9471-B6FC80C7765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92758707"/>
      </p:ext>
    </p:extLst>
  </p:cSld>
  <p:clrMapOvr>
    <a:masterClrMapping/>
  </p:clrMapOvr>
  <p:transition>
    <p:cover dir="l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20A9D2-8445-4B82-932F-0F218E242CB1}" type="datetimeFigureOut">
              <a:rPr lang="ru-RU"/>
              <a:pPr>
                <a:defRPr/>
              </a:pPr>
              <a:t>30.04.2020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A86551-22CE-4397-935E-5A43D0772B4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09653908"/>
      </p:ext>
    </p:extLst>
  </p:cSld>
  <p:clrMapOvr>
    <a:masterClrMapping/>
  </p:clrMapOvr>
  <p:transition>
    <p:cover dir="l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BBFC3C7-2CA6-4720-9C6C-91D10AFC145E}" type="datetimeFigureOut">
              <a:rPr lang="ru-RU"/>
              <a:pPr>
                <a:defRPr/>
              </a:pPr>
              <a:t>30.04.2020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8AF84481-41BE-4FCE-8A07-D294A6AE24E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cover dir="lu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Прямоугольник 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4238" y="560388"/>
            <a:ext cx="7693025" cy="217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8" descr="http://jsmagic.net/westpaintingsindian/img4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088" y="2060575"/>
            <a:ext cx="2605087" cy="2663825"/>
          </a:xfrm>
          <a:prstGeom prst="rect">
            <a:avLst/>
          </a:prstGeom>
          <a:noFill/>
          <a:ln w="38100" cap="sq">
            <a:solidFill>
              <a:srgbClr val="C00000"/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42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5" name="Прямоугольник 1"/>
          <p:cNvSpPr>
            <a:spLocks noChangeArrowheads="1"/>
          </p:cNvSpPr>
          <p:nvPr/>
        </p:nvSpPr>
        <p:spPr bwMode="auto">
          <a:xfrm>
            <a:off x="395288" y="188913"/>
            <a:ext cx="8569325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latin typeface="Arial" panose="020B0604020202020204" pitchFamily="34" charset="0"/>
              </a:rPr>
              <a:t>А сейчас мы познакомимся с фольклором этой страны. </a:t>
            </a:r>
            <a:br>
              <a:rPr lang="ru-RU" altLang="ru-RU" sz="2400" b="1">
                <a:latin typeface="Arial" panose="020B0604020202020204" pitchFamily="34" charset="0"/>
              </a:rPr>
            </a:br>
            <a:r>
              <a:rPr lang="ru-RU" altLang="ru-RU" sz="2400" b="1">
                <a:latin typeface="Arial" panose="020B0604020202020204" pitchFamily="34" charset="0"/>
              </a:rPr>
              <a:t>- Давайте вспомним, что такое фольклор? </a:t>
            </a:r>
            <a:br>
              <a:rPr lang="ru-RU" altLang="ru-RU" sz="2400" b="1">
                <a:latin typeface="Arial" panose="020B0604020202020204" pitchFamily="34" charset="0"/>
              </a:rPr>
            </a:br>
            <a:endParaRPr lang="ru-RU" altLang="ru-RU" sz="2400" b="1">
              <a:latin typeface="Arial" panose="020B0604020202020204" pitchFamily="34" charset="0"/>
            </a:endParaRPr>
          </a:p>
        </p:txBody>
      </p:sp>
      <p:sp>
        <p:nvSpPr>
          <p:cNvPr id="13316" name="Прямоугольник 2"/>
          <p:cNvSpPr>
            <a:spLocks noChangeArrowheads="1"/>
          </p:cNvSpPr>
          <p:nvPr/>
        </p:nvSpPr>
        <p:spPr bwMode="auto">
          <a:xfrm>
            <a:off x="323850" y="5084763"/>
            <a:ext cx="8569325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b="1" dirty="0">
                <a:latin typeface="Arial" panose="020B0604020202020204" pitchFamily="34" charset="0"/>
              </a:rPr>
              <a:t>Зарубежный народный фольклор, богат и разнообразен. Благодаря переводу </a:t>
            </a:r>
            <a:r>
              <a:rPr lang="ru-RU" altLang="ru-RU" sz="2400" b="1" dirty="0" smtClean="0">
                <a:latin typeface="Arial" panose="020B0604020202020204" pitchFamily="34" charset="0"/>
              </a:rPr>
              <a:t>Л. Яхнина,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b="1" dirty="0" smtClean="0">
                <a:latin typeface="Arial" panose="020B0604020202020204" pitchFamily="34" charset="0"/>
              </a:rPr>
              <a:t>С. Маршака</a:t>
            </a:r>
            <a:r>
              <a:rPr lang="ru-RU" altLang="ru-RU" sz="2400" b="1" dirty="0">
                <a:latin typeface="Arial" panose="020B0604020202020204" pitchFamily="34" charset="0"/>
              </a:rPr>
              <a:t>, </a:t>
            </a:r>
            <a:r>
              <a:rPr lang="ru-RU" altLang="ru-RU" sz="2400" b="1" dirty="0" smtClean="0">
                <a:latin typeface="Arial" panose="020B0604020202020204" pitchFamily="34" charset="0"/>
              </a:rPr>
              <a:t>К. Чуковского </a:t>
            </a:r>
            <a:r>
              <a:rPr lang="ru-RU" altLang="ru-RU" sz="2400" b="1" dirty="0">
                <a:latin typeface="Arial" panose="020B0604020202020204" pitchFamily="34" charset="0"/>
              </a:rPr>
              <a:t>и других поэтов, сегодня мы сможем познакомиться с детскими песенками.</a:t>
            </a:r>
          </a:p>
        </p:txBody>
      </p:sp>
      <p:pic>
        <p:nvPicPr>
          <p:cNvPr id="13317" name="Picture 6" descr="http://www.greenwichworkshop.com/Terpning/images/HowardTerpningGhostDanceWatermarke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11675" y="1700213"/>
            <a:ext cx="4283075" cy="3024187"/>
          </a:xfrm>
          <a:prstGeom prst="rect">
            <a:avLst/>
          </a:prstGeom>
          <a:noFill/>
          <a:ln w="38100" cap="sq">
            <a:solidFill>
              <a:srgbClr val="C00000"/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42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5288" y="1557338"/>
            <a:ext cx="8064500" cy="95408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Фольклор – это искусство, созданное народом. 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1" name="Picture 6" descr="http://thumbs.dreamstime.com/z/dog-breeds-bulldog-16596740.jpg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80528" y="3824833"/>
            <a:ext cx="2468563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8" name="Прямоугольник 1"/>
          <p:cNvSpPr>
            <a:spLocks noChangeArrowheads="1"/>
          </p:cNvSpPr>
          <p:nvPr/>
        </p:nvSpPr>
        <p:spPr bwMode="auto">
          <a:xfrm>
            <a:off x="323850" y="188913"/>
            <a:ext cx="8675688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b="1" dirty="0">
                <a:solidFill>
                  <a:srgbClr val="C00000"/>
                </a:solidFill>
                <a:latin typeface="Arial" panose="020B0604020202020204" pitchFamily="34" charset="0"/>
              </a:rPr>
              <a:t>Чтение песенки «Бульдог по кличке Дог</a:t>
            </a:r>
            <a:r>
              <a:rPr lang="ru-RU" altLang="ru-RU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»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(учебник стр. 174-175)</a:t>
            </a:r>
          </a:p>
        </p:txBody>
      </p:sp>
      <p:sp>
        <p:nvSpPr>
          <p:cNvPr id="14339" name="Прямоугольник 2"/>
          <p:cNvSpPr>
            <a:spLocks noChangeArrowheads="1"/>
          </p:cNvSpPr>
          <p:nvPr/>
        </p:nvSpPr>
        <p:spPr bwMode="auto">
          <a:xfrm>
            <a:off x="539552" y="1412777"/>
            <a:ext cx="8604448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800" b="1" dirty="0" smtClean="0">
                <a:latin typeface="Arial" panose="020B0604020202020204" pitchFamily="34" charset="0"/>
              </a:rPr>
              <a:t>Ответьте на вопросы: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800" b="1" dirty="0" smtClean="0">
                <a:latin typeface="Arial" panose="020B0604020202020204" pitchFamily="34" charset="0"/>
              </a:rPr>
              <a:t>-</a:t>
            </a:r>
            <a:r>
              <a:rPr lang="ru-RU" altLang="ru-RU" sz="2800" dirty="0" smtClean="0">
                <a:latin typeface="Arial" panose="020B0604020202020204" pitchFamily="34" charset="0"/>
              </a:rPr>
              <a:t>  </a:t>
            </a:r>
            <a:r>
              <a:rPr lang="ru-RU" altLang="ru-RU" sz="2800" b="1" dirty="0" smtClean="0">
                <a:latin typeface="Arial" panose="020B0604020202020204" pitchFamily="34" charset="0"/>
              </a:rPr>
              <a:t>Как </a:t>
            </a:r>
            <a:r>
              <a:rPr lang="ru-RU" altLang="ru-RU" sz="2800" b="1" dirty="0">
                <a:latin typeface="Arial" panose="020B0604020202020204" pitchFamily="34" charset="0"/>
              </a:rPr>
              <a:t>звали старушку, у которой жил Дог?</a:t>
            </a:r>
            <a:br>
              <a:rPr lang="ru-RU" altLang="ru-RU" sz="2800" b="1" dirty="0">
                <a:latin typeface="Arial" panose="020B0604020202020204" pitchFamily="34" charset="0"/>
              </a:rPr>
            </a:br>
            <a:r>
              <a:rPr lang="ru-RU" altLang="ru-RU" sz="2800" b="1" dirty="0">
                <a:latin typeface="Arial" panose="020B0604020202020204" pitchFamily="34" charset="0"/>
              </a:rPr>
              <a:t>- Как помогал старушке бульдог? </a:t>
            </a:r>
            <a:br>
              <a:rPr lang="ru-RU" altLang="ru-RU" sz="2800" b="1" dirty="0">
                <a:latin typeface="Arial" panose="020B0604020202020204" pitchFamily="34" charset="0"/>
              </a:rPr>
            </a:br>
            <a:r>
              <a:rPr lang="ru-RU" altLang="ru-RU" sz="2800" b="1" dirty="0">
                <a:latin typeface="Arial" panose="020B0604020202020204" pitchFamily="34" charset="0"/>
              </a:rPr>
              <a:t>- Посмотрите, трудная ли рифма в этой песенке?</a:t>
            </a:r>
            <a:br>
              <a:rPr lang="ru-RU" altLang="ru-RU" sz="2800" b="1" dirty="0">
                <a:latin typeface="Arial" panose="020B0604020202020204" pitchFamily="34" charset="0"/>
              </a:rPr>
            </a:br>
            <a:r>
              <a:rPr lang="ru-RU" altLang="ru-RU" sz="2800" b="1" dirty="0" smtClean="0">
                <a:latin typeface="Arial" panose="020B0604020202020204" pitchFamily="34" charset="0"/>
              </a:rPr>
              <a:t>         - </a:t>
            </a:r>
            <a:r>
              <a:rPr lang="ru-RU" altLang="ru-RU" sz="2800" b="1" dirty="0">
                <a:latin typeface="Arial" panose="020B0604020202020204" pitchFamily="34" charset="0"/>
              </a:rPr>
              <a:t>Вспомните русские </a:t>
            </a:r>
            <a:r>
              <a:rPr lang="ru-RU" altLang="ru-RU" b="1" i="1" dirty="0">
                <a:solidFill>
                  <a:srgbClr val="C00000"/>
                </a:solidFill>
                <a:latin typeface="Arial" panose="020B0604020202020204" pitchFamily="34" charset="0"/>
              </a:rPr>
              <a:t>народные</a:t>
            </a:r>
            <a:r>
              <a:rPr lang="ru-RU" altLang="ru-RU" sz="2800" b="1" dirty="0">
                <a:latin typeface="Arial" panose="020B0604020202020204" pitchFamily="34" charset="0"/>
              </a:rPr>
              <a:t> </a:t>
            </a:r>
            <a:r>
              <a:rPr lang="ru-RU" altLang="ru-RU" sz="2800" b="1" dirty="0" smtClean="0">
                <a:latin typeface="Arial" panose="020B0604020202020204" pitchFamily="34" charset="0"/>
              </a:rPr>
              <a:t>песенки 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800" b="1" dirty="0">
                <a:latin typeface="Arial" panose="020B0604020202020204" pitchFamily="34" charset="0"/>
              </a:rPr>
              <a:t> </a:t>
            </a:r>
            <a:r>
              <a:rPr lang="ru-RU" altLang="ru-RU" sz="2800" b="1" dirty="0" smtClean="0">
                <a:latin typeface="Arial" panose="020B0604020202020204" pitchFamily="34" charset="0"/>
              </a:rPr>
              <a:t>          (например, «Во поле березка стояла»           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800" b="1" dirty="0" smtClean="0">
                <a:latin typeface="Arial" panose="020B0604020202020204" pitchFamily="34" charset="0"/>
              </a:rPr>
              <a:t>             или «А мы просо сеяли»).   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800" b="1" dirty="0">
                <a:latin typeface="Arial" panose="020B0604020202020204" pitchFamily="34" charset="0"/>
              </a:rPr>
              <a:t> </a:t>
            </a:r>
            <a:r>
              <a:rPr lang="ru-RU" altLang="ru-RU" sz="2800" b="1" dirty="0" smtClean="0">
                <a:latin typeface="Arial" panose="020B0604020202020204" pitchFamily="34" charset="0"/>
              </a:rPr>
              <a:t>           - </a:t>
            </a:r>
            <a:r>
              <a:rPr lang="ru-RU" altLang="ru-RU" sz="2800" b="1" dirty="0">
                <a:latin typeface="Arial" panose="020B0604020202020204" pitchFamily="34" charset="0"/>
              </a:rPr>
              <a:t>К</a:t>
            </a:r>
            <a:r>
              <a:rPr lang="ru-RU" altLang="ru-RU" sz="2800" b="1" dirty="0" smtClean="0">
                <a:latin typeface="Arial" panose="020B0604020202020204" pitchFamily="34" charset="0"/>
              </a:rPr>
              <a:t>акой </a:t>
            </a:r>
            <a:r>
              <a:rPr lang="ru-RU" altLang="ru-RU" sz="2800" b="1" dirty="0">
                <a:latin typeface="Arial" panose="020B0604020202020204" pitchFamily="34" charset="0"/>
              </a:rPr>
              <a:t>приём часто используется?</a:t>
            </a:r>
            <a:r>
              <a:rPr lang="ru-RU" altLang="ru-RU" sz="2400" b="1" dirty="0">
                <a:latin typeface="Arial" panose="020B0604020202020204" pitchFamily="34" charset="0"/>
              </a:rPr>
              <a:t/>
            </a:r>
            <a:br>
              <a:rPr lang="ru-RU" altLang="ru-RU" sz="2400" b="1" dirty="0">
                <a:latin typeface="Arial" panose="020B0604020202020204" pitchFamily="34" charset="0"/>
              </a:rPr>
            </a:br>
            <a:endParaRPr lang="ru-RU" altLang="ru-RU" sz="2400" b="1" dirty="0">
              <a:latin typeface="Arial" panose="020B0604020202020204" pitchFamily="34" charset="0"/>
            </a:endParaRPr>
          </a:p>
        </p:txBody>
      </p:sp>
      <p:pic>
        <p:nvPicPr>
          <p:cNvPr id="4" name="Прямоугольник 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7864" y="5445224"/>
            <a:ext cx="546100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Прямоугольник 1"/>
          <p:cNvSpPr>
            <a:spLocks noChangeArrowheads="1"/>
          </p:cNvSpPr>
          <p:nvPr/>
        </p:nvSpPr>
        <p:spPr bwMode="auto">
          <a:xfrm>
            <a:off x="468313" y="188913"/>
            <a:ext cx="8496300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rgbClr val="C00000"/>
                </a:solidFill>
                <a:latin typeface="Arial" panose="020B0604020202020204" pitchFamily="34" charset="0"/>
              </a:rPr>
              <a:t>Великобритания</a:t>
            </a:r>
            <a:r>
              <a:rPr lang="ru-RU" altLang="ru-RU" sz="2000" b="1">
                <a:latin typeface="Arial" panose="020B0604020202020204" pitchFamily="34" charset="0"/>
              </a:rPr>
              <a:t> – островное государство в Западной Европе. В состав Соединённого Королевства входят Англия, Шотландия, Уэльс, Северная Ирландия. На реке Темзе, расположена столица Великобритании – Лондон. Это один из старейших городов в Европе. Здесь много зелени, в самом большом парке Лондона – Гайдпарке – собираются туристы.</a:t>
            </a:r>
          </a:p>
        </p:txBody>
      </p:sp>
      <p:pic>
        <p:nvPicPr>
          <p:cNvPr id="24580" name="Picture 4" descr="http://akademicheskiymedia.ru/upload/iblock/7b7/7b7df4fa0a87d1238e4ef533fe046ad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6600" y="2492375"/>
            <a:ext cx="5343525" cy="4083050"/>
          </a:xfrm>
          <a:prstGeom prst="rect">
            <a:avLst/>
          </a:prstGeom>
          <a:noFill/>
          <a:ln w="38100" cap="sq">
            <a:solidFill>
              <a:srgbClr val="C00000"/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42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2" name="Picture 6" descr="http://files.tpg.ua/files/country/europa/%D0%92%D0%B5%D0%BB%D0%B8%D0%BA%D0%BE%D0%B1%D1%80%D0%B8%D1%82%D0%B0%D0%BD%D0%B8%D1%8F/eu0027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50" y="2276475"/>
            <a:ext cx="3341688" cy="2506663"/>
          </a:xfrm>
          <a:prstGeom prst="rect">
            <a:avLst/>
          </a:prstGeom>
          <a:noFill/>
          <a:ln w="38100" cap="sq">
            <a:solidFill>
              <a:srgbClr val="C00000"/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42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Прямоугольник 1"/>
          <p:cNvSpPr>
            <a:spLocks noChangeArrowheads="1"/>
          </p:cNvSpPr>
          <p:nvPr/>
        </p:nvSpPr>
        <p:spPr bwMode="auto">
          <a:xfrm>
            <a:off x="468313" y="188913"/>
            <a:ext cx="8496300" cy="163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1" dirty="0">
                <a:solidFill>
                  <a:srgbClr val="C00000"/>
                </a:solidFill>
                <a:latin typeface="Arial" panose="020B0604020202020204" pitchFamily="34" charset="0"/>
              </a:rPr>
              <a:t>Англия</a:t>
            </a:r>
            <a:r>
              <a:rPr lang="ru-RU" altLang="ru-RU" sz="2000" b="1" dirty="0">
                <a:latin typeface="Arial" panose="020B0604020202020204" pitchFamily="34" charset="0"/>
              </a:rPr>
              <a:t> – страна древней культуры, родина талантливых учёных, писателей: И</a:t>
            </a:r>
            <a:r>
              <a:rPr lang="ru-RU" altLang="ru-RU" sz="2000" b="1" dirty="0" smtClean="0">
                <a:latin typeface="Arial" panose="020B0604020202020204" pitchFamily="34" charset="0"/>
              </a:rPr>
              <a:t>. Ньютона</a:t>
            </a:r>
            <a:r>
              <a:rPr lang="ru-RU" altLang="ru-RU" sz="2000" b="1" dirty="0">
                <a:latin typeface="Arial" panose="020B0604020202020204" pitchFamily="34" charset="0"/>
              </a:rPr>
              <a:t>, В. Шекспира, В. Скотта, Б. Шоу. </a:t>
            </a:r>
            <a:br>
              <a:rPr lang="ru-RU" altLang="ru-RU" sz="2000" b="1" dirty="0">
                <a:latin typeface="Arial" panose="020B0604020202020204" pitchFamily="34" charset="0"/>
              </a:rPr>
            </a:br>
            <a:r>
              <a:rPr lang="ru-RU" altLang="ru-RU" sz="2000" b="1" dirty="0">
                <a:latin typeface="Arial" panose="020B0604020202020204" pitchFamily="34" charset="0"/>
              </a:rPr>
              <a:t>Спорт занимает важное место. Многие спортивные игры, распространенные по всему миру, родом из Англии, например, футбол.</a:t>
            </a:r>
          </a:p>
        </p:txBody>
      </p:sp>
      <p:pic>
        <p:nvPicPr>
          <p:cNvPr id="25604" name="Picture 4" descr="http://en.academic.ru/pictures/enwiki/77/Morris_m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68538" y="1773238"/>
            <a:ext cx="6432550" cy="4824412"/>
          </a:xfrm>
          <a:prstGeom prst="rect">
            <a:avLst/>
          </a:prstGeom>
          <a:noFill/>
          <a:ln w="38100" cap="sq">
            <a:solidFill>
              <a:srgbClr val="C00000"/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42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Прямоугольник 1"/>
          <p:cNvSpPr>
            <a:spLocks noChangeArrowheads="1"/>
          </p:cNvSpPr>
          <p:nvPr/>
        </p:nvSpPr>
        <p:spPr bwMode="auto">
          <a:xfrm>
            <a:off x="395288" y="404813"/>
            <a:ext cx="8532812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1" dirty="0">
                <a:latin typeface="Arial" panose="020B0604020202020204" pitchFamily="34" charset="0"/>
              </a:rPr>
              <a:t> </a:t>
            </a:r>
            <a:r>
              <a:rPr lang="ru-RU" altLang="ru-RU" sz="2000" b="1" dirty="0">
                <a:solidFill>
                  <a:srgbClr val="C00000"/>
                </a:solidFill>
                <a:latin typeface="Arial" panose="020B0604020202020204" pitchFamily="34" charset="0"/>
              </a:rPr>
              <a:t>Тауэр</a:t>
            </a:r>
            <a:r>
              <a:rPr lang="ru-RU" altLang="ru-RU" sz="2000" b="1" dirty="0">
                <a:latin typeface="Arial" panose="020B0604020202020204" pitchFamily="34" charset="0"/>
              </a:rPr>
              <a:t> – мрачная неприступная крепость на берегу Темзы. Одна легенда утверждает, что </a:t>
            </a:r>
            <a:r>
              <a:rPr lang="ru-RU" altLang="ru-RU" sz="2000" b="1" dirty="0" smtClean="0">
                <a:latin typeface="Arial" panose="020B0604020202020204" pitchFamily="34" charset="0"/>
              </a:rPr>
              <a:t>Тауэр</a:t>
            </a:r>
            <a:r>
              <a:rPr lang="ru-RU" altLang="ru-RU" sz="2000" b="1" dirty="0">
                <a:latin typeface="Arial" panose="020B0604020202020204" pitchFamily="34" charset="0"/>
              </a:rPr>
              <a:t>, а с ним вместе и Английское королевство будут стоять, покуда здесь живут вороны, поселившиеся в крепости в далёкие времена. А вороны живут и в настоящее </a:t>
            </a:r>
            <a:r>
              <a:rPr lang="ru-RU" altLang="ru-RU" sz="2000" b="1" dirty="0" smtClean="0">
                <a:latin typeface="Arial" panose="020B0604020202020204" pitchFamily="34" charset="0"/>
              </a:rPr>
              <a:t>время. </a:t>
            </a:r>
            <a:r>
              <a:rPr lang="ru-RU" altLang="ru-RU" sz="2000" b="1" dirty="0">
                <a:latin typeface="Arial" panose="020B0604020202020204" pitchFamily="34" charset="0"/>
              </a:rPr>
              <a:t>Их восемь. К ним приставлен специальный служитель. За ними ухаживают. Их кормят. Злые языки даже утверждают, будто им предусмотрительно подрезали крылья, чтобы они, не дай Бог, не улетели. </a:t>
            </a:r>
          </a:p>
        </p:txBody>
      </p:sp>
      <p:pic>
        <p:nvPicPr>
          <p:cNvPr id="26628" name="Picture 4" descr="http://i.ytimg.com/vi/Ex_-HK4cIyU/maxresdefau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00563" y="3644900"/>
            <a:ext cx="4270375" cy="2962275"/>
          </a:xfrm>
          <a:prstGeom prst="rect">
            <a:avLst/>
          </a:prstGeom>
          <a:noFill/>
          <a:ln w="38100" cap="sq">
            <a:solidFill>
              <a:srgbClr val="C00000"/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42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30" name="Picture 6" descr="http://mail.tambovgrad.ru/modules/photo/images/1182-Tauerskij-vor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50" y="4076700"/>
            <a:ext cx="3954463" cy="2565400"/>
          </a:xfrm>
          <a:prstGeom prst="rect">
            <a:avLst/>
          </a:prstGeom>
          <a:noFill/>
          <a:ln w="38100" cap="sq">
            <a:solidFill>
              <a:srgbClr val="C00000"/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42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Прямоугольник 1"/>
          <p:cNvSpPr>
            <a:spLocks noChangeArrowheads="1"/>
          </p:cNvSpPr>
          <p:nvPr/>
        </p:nvSpPr>
        <p:spPr bwMode="auto">
          <a:xfrm>
            <a:off x="684213" y="260350"/>
            <a:ext cx="80645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Чтение английской народной песенки «Перчатки» </a:t>
            </a:r>
            <a:endParaRPr lang="ru-RU" altLang="ru-RU" sz="2800" b="1" dirty="0">
              <a:solidFill>
                <a:srgbClr val="C000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800" b="1" dirty="0">
                <a:solidFill>
                  <a:srgbClr val="C00000"/>
                </a:solidFill>
                <a:latin typeface="Arial" panose="020B0604020202020204" pitchFamily="34" charset="0"/>
              </a:rPr>
              <a:t>                      </a:t>
            </a:r>
            <a:r>
              <a:rPr lang="ru-RU" altLang="ru-RU" sz="28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(учебник стр. 176-177)</a:t>
            </a:r>
            <a:endParaRPr lang="ru-RU" altLang="ru-RU" sz="2800" b="1" dirty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sp>
        <p:nvSpPr>
          <p:cNvPr id="32771" name="Прямоугольник 2"/>
          <p:cNvSpPr>
            <a:spLocks noChangeArrowheads="1"/>
          </p:cNvSpPr>
          <p:nvPr/>
        </p:nvSpPr>
        <p:spPr bwMode="auto">
          <a:xfrm>
            <a:off x="179512" y="2636912"/>
            <a:ext cx="8497230" cy="3108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ru-RU" altLang="ru-RU" sz="2800" b="1" dirty="0" smtClean="0">
                <a:latin typeface="Arial" panose="020B0604020202020204" pitchFamily="34" charset="0"/>
              </a:rPr>
              <a:t>Ответьте на вопросы: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ru-RU" altLang="ru-RU" sz="2800" b="1" dirty="0" smtClean="0">
                <a:latin typeface="Arial" panose="020B0604020202020204" pitchFamily="34" charset="0"/>
              </a:rPr>
              <a:t>- Что </a:t>
            </a:r>
            <a:r>
              <a:rPr lang="ru-RU" altLang="ru-RU" sz="2800" b="1" dirty="0">
                <a:latin typeface="Arial" panose="020B0604020202020204" pitchFamily="34" charset="0"/>
              </a:rPr>
              <a:t>случилось с котятами?</a:t>
            </a:r>
            <a:br>
              <a:rPr lang="ru-RU" altLang="ru-RU" sz="2800" b="1" dirty="0">
                <a:latin typeface="Arial" panose="020B0604020202020204" pitchFamily="34" charset="0"/>
              </a:rPr>
            </a:br>
            <a:r>
              <a:rPr lang="ru-RU" altLang="ru-RU" sz="2800" b="1" dirty="0">
                <a:solidFill>
                  <a:srgbClr val="00B0F0"/>
                </a:solidFill>
                <a:latin typeface="Arial" panose="020B0604020202020204" pitchFamily="34" charset="0"/>
              </a:rPr>
              <a:t>- Какое чувство вы пережили?</a:t>
            </a:r>
            <a:br>
              <a:rPr lang="ru-RU" altLang="ru-RU" sz="2800" b="1" dirty="0">
                <a:solidFill>
                  <a:srgbClr val="00B0F0"/>
                </a:solidFill>
                <a:latin typeface="Arial" panose="020B0604020202020204" pitchFamily="34" charset="0"/>
              </a:rPr>
            </a:br>
            <a:r>
              <a:rPr lang="ru-RU" altLang="ru-RU" sz="2800" b="1" dirty="0">
                <a:latin typeface="Arial" panose="020B0604020202020204" pitchFamily="34" charset="0"/>
              </a:rPr>
              <a:t>- Рассердилась ли на </a:t>
            </a:r>
            <a:r>
              <a:rPr lang="ru-RU" altLang="ru-RU" sz="2800" b="1" dirty="0" smtClean="0">
                <a:latin typeface="Arial" panose="020B0604020202020204" pitchFamily="34" charset="0"/>
              </a:rPr>
              <a:t>котят </a:t>
            </a:r>
            <a:r>
              <a:rPr lang="ru-RU" altLang="ru-RU" sz="2800" b="1" dirty="0">
                <a:latin typeface="Arial" panose="020B0604020202020204" pitchFamily="34" charset="0"/>
              </a:rPr>
              <a:t>мама?</a:t>
            </a:r>
            <a:br>
              <a:rPr lang="ru-RU" altLang="ru-RU" sz="2800" b="1" dirty="0">
                <a:latin typeface="Arial" panose="020B0604020202020204" pitchFamily="34" charset="0"/>
              </a:rPr>
            </a:br>
            <a:r>
              <a:rPr lang="ru-RU" altLang="ru-RU" sz="2800" b="1" dirty="0">
                <a:solidFill>
                  <a:srgbClr val="7030A0"/>
                </a:solidFill>
                <a:latin typeface="Arial" panose="020B0604020202020204" pitchFamily="34" charset="0"/>
              </a:rPr>
              <a:t>- Что она им сказала?</a:t>
            </a:r>
            <a:r>
              <a:rPr lang="ru-RU" altLang="ru-RU" sz="2800" b="1" dirty="0">
                <a:latin typeface="Arial" panose="020B0604020202020204" pitchFamily="34" charset="0"/>
              </a:rPr>
              <a:t/>
            </a:r>
            <a:br>
              <a:rPr lang="ru-RU" altLang="ru-RU" sz="2800" b="1" dirty="0">
                <a:latin typeface="Arial" panose="020B0604020202020204" pitchFamily="34" charset="0"/>
              </a:rPr>
            </a:br>
            <a:r>
              <a:rPr lang="ru-RU" altLang="ru-RU" sz="2800" b="1" dirty="0">
                <a:solidFill>
                  <a:srgbClr val="00B050"/>
                </a:solidFill>
                <a:latin typeface="Arial" panose="020B0604020202020204" pitchFamily="34" charset="0"/>
              </a:rPr>
              <a:t>- Удалось ли котятам найти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800" b="1" dirty="0">
                <a:solidFill>
                  <a:srgbClr val="00B050"/>
                </a:solidFill>
                <a:latin typeface="Arial" panose="020B0604020202020204" pitchFamily="34" charset="0"/>
              </a:rPr>
              <a:t>   свои перчатки?</a:t>
            </a:r>
          </a:p>
        </p:txBody>
      </p:sp>
      <p:pic>
        <p:nvPicPr>
          <p:cNvPr id="20485" name="Picture 5" descr="http://www.biblus.ru/pics/e/1/5/100055178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54788" y="2497320"/>
            <a:ext cx="2193925" cy="3387725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Box 1"/>
          <p:cNvSpPr txBox="1">
            <a:spLocks noChangeArrowheads="1"/>
          </p:cNvSpPr>
          <p:nvPr/>
        </p:nvSpPr>
        <p:spPr bwMode="auto">
          <a:xfrm>
            <a:off x="323528" y="188913"/>
            <a:ext cx="856964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36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Чтение песенки «Храбрецы»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36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(учебник стр.177-178)</a:t>
            </a:r>
            <a:endParaRPr lang="ru-RU" altLang="ru-RU" sz="3600" b="1" dirty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sp>
        <p:nvSpPr>
          <p:cNvPr id="35843" name="TextBox 2"/>
          <p:cNvSpPr txBox="1">
            <a:spLocks noChangeArrowheads="1"/>
          </p:cNvSpPr>
          <p:nvPr/>
        </p:nvSpPr>
        <p:spPr bwMode="auto">
          <a:xfrm>
            <a:off x="539750" y="1700213"/>
            <a:ext cx="8353425" cy="440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800" b="1" dirty="0" smtClean="0">
                <a:latin typeface="Arial" panose="020B0604020202020204" pitchFamily="34" charset="0"/>
              </a:rPr>
              <a:t>– Обратите </a:t>
            </a:r>
            <a:r>
              <a:rPr lang="ru-RU" altLang="ru-RU" sz="2800" b="1" dirty="0">
                <a:latin typeface="Arial" panose="020B0604020202020204" pitchFamily="34" charset="0"/>
              </a:rPr>
              <a:t>внимание на следующие 2 текста.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800" b="1" dirty="0" smtClean="0">
                <a:latin typeface="Arial" panose="020B0604020202020204" pitchFamily="34" charset="0"/>
              </a:rPr>
              <a:t>- Что </a:t>
            </a:r>
            <a:r>
              <a:rPr lang="ru-RU" altLang="ru-RU" sz="2800" b="1" dirty="0">
                <a:latin typeface="Arial" panose="020B0604020202020204" pitchFamily="34" charset="0"/>
              </a:rPr>
              <a:t>вы заметили?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800" b="1" dirty="0" smtClean="0">
                <a:solidFill>
                  <a:srgbClr val="00B050"/>
                </a:solidFill>
                <a:latin typeface="Arial" panose="020B0604020202020204" pitchFamily="34" charset="0"/>
              </a:rPr>
              <a:t>- Кто </a:t>
            </a:r>
            <a:r>
              <a:rPr lang="ru-RU" altLang="ru-RU" sz="2800" b="1" dirty="0">
                <a:solidFill>
                  <a:srgbClr val="00B050"/>
                </a:solidFill>
                <a:latin typeface="Arial" panose="020B0604020202020204" pitchFamily="34" charset="0"/>
              </a:rPr>
              <a:t>указан как переводчик?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800" b="1" dirty="0" smtClean="0">
                <a:latin typeface="Arial" panose="020B0604020202020204" pitchFamily="34" charset="0"/>
              </a:rPr>
              <a:t>- Прочитайте</a:t>
            </a:r>
            <a:r>
              <a:rPr lang="ru-RU" altLang="ru-RU" sz="2800" b="1" dirty="0">
                <a:latin typeface="Arial" panose="020B0604020202020204" pitchFamily="34" charset="0"/>
              </a:rPr>
              <a:t>. Найдите отличия.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800" b="1" dirty="0">
                <a:latin typeface="Arial" panose="020B0604020202020204" pitchFamily="34" charset="0"/>
              </a:rPr>
              <a:t>- Объясните, с какой интонацией надо прочитать название?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800" b="1" dirty="0" smtClean="0">
                <a:solidFill>
                  <a:srgbClr val="00B0F0"/>
                </a:solidFill>
                <a:latin typeface="Arial" panose="020B0604020202020204" pitchFamily="34" charset="0"/>
              </a:rPr>
              <a:t>- Что </a:t>
            </a:r>
            <a:r>
              <a:rPr lang="ru-RU" altLang="ru-RU" sz="2800" b="1" dirty="0">
                <a:solidFill>
                  <a:srgbClr val="00B0F0"/>
                </a:solidFill>
                <a:latin typeface="Arial" panose="020B0604020202020204" pitchFamily="34" charset="0"/>
              </a:rPr>
              <a:t>надо выразить: </a:t>
            </a:r>
            <a:r>
              <a:rPr lang="ru-RU" altLang="ru-RU" sz="2800" b="1" dirty="0" smtClean="0">
                <a:solidFill>
                  <a:srgbClr val="00B0F0"/>
                </a:solidFill>
                <a:latin typeface="Arial" panose="020B0604020202020204" pitchFamily="34" charset="0"/>
              </a:rPr>
              <a:t>смех, </a:t>
            </a:r>
            <a:r>
              <a:rPr lang="ru-RU" altLang="ru-RU" sz="2800" b="1" dirty="0">
                <a:solidFill>
                  <a:srgbClr val="00B0F0"/>
                </a:solidFill>
                <a:latin typeface="Arial" panose="020B0604020202020204" pitchFamily="34" charset="0"/>
              </a:rPr>
              <a:t>удивление, гордость, осуждение поступков портных?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800" b="1" dirty="0" smtClean="0">
                <a:solidFill>
                  <a:srgbClr val="7030A0"/>
                </a:solidFill>
                <a:latin typeface="Arial" panose="020B0604020202020204" pitchFamily="34" charset="0"/>
              </a:rPr>
              <a:t>- В </a:t>
            </a:r>
            <a:r>
              <a:rPr lang="ru-RU" altLang="ru-RU" sz="2800" b="1" dirty="0">
                <a:solidFill>
                  <a:srgbClr val="7030A0"/>
                </a:solidFill>
                <a:latin typeface="Arial" panose="020B0604020202020204" pitchFamily="34" charset="0"/>
              </a:rPr>
              <a:t>шутку или в серьёз героев </a:t>
            </a:r>
            <a:r>
              <a:rPr lang="ru-RU" altLang="ru-RU" sz="2800" b="1" dirty="0" smtClean="0">
                <a:solidFill>
                  <a:srgbClr val="7030A0"/>
                </a:solidFill>
                <a:latin typeface="Arial" panose="020B0604020202020204" pitchFamily="34" charset="0"/>
              </a:rPr>
              <a:t>песенки назвали </a:t>
            </a:r>
            <a:r>
              <a:rPr lang="ru-RU" altLang="ru-RU" sz="2800" b="1" dirty="0">
                <a:solidFill>
                  <a:srgbClr val="7030A0"/>
                </a:solidFill>
                <a:latin typeface="Arial" panose="020B0604020202020204" pitchFamily="34" charset="0"/>
              </a:rPr>
              <a:t>храбрецами?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Box 1"/>
          <p:cNvSpPr txBox="1">
            <a:spLocks noChangeArrowheads="1"/>
          </p:cNvSpPr>
          <p:nvPr/>
        </p:nvSpPr>
        <p:spPr bwMode="auto">
          <a:xfrm>
            <a:off x="900113" y="620713"/>
            <a:ext cx="4824412" cy="6186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3600" b="1" dirty="0">
                <a:solidFill>
                  <a:srgbClr val="FF0000"/>
                </a:solidFill>
                <a:latin typeface="Arial" panose="020B0604020202020204" pitchFamily="34" charset="0"/>
              </a:rPr>
              <a:t>-С </a:t>
            </a:r>
            <a:r>
              <a:rPr lang="ru-RU" altLang="ru-RU" sz="36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какими произведениями вы познакомились сегодня?</a:t>
            </a:r>
            <a:endParaRPr lang="ru-RU" altLang="ru-RU" sz="3600" b="1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3600" b="1" dirty="0">
                <a:solidFill>
                  <a:srgbClr val="7030A0"/>
                </a:solidFill>
                <a:latin typeface="Arial" panose="020B0604020202020204" pitchFamily="34" charset="0"/>
              </a:rPr>
              <a:t>-Что такое фольклор?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3600" b="1" dirty="0">
                <a:latin typeface="Arial" panose="020B0604020202020204" pitchFamily="34" charset="0"/>
              </a:rPr>
              <a:t>-Кто </a:t>
            </a:r>
            <a:r>
              <a:rPr lang="ru-RU" altLang="ru-RU" sz="3600" b="1" dirty="0" smtClean="0">
                <a:latin typeface="Arial" panose="020B0604020202020204" pitchFamily="34" charset="0"/>
              </a:rPr>
              <a:t>перевел для читателей английские и американские  песенки?</a:t>
            </a:r>
            <a:endParaRPr lang="ru-RU" altLang="ru-RU" sz="3600" b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6505" y="2564904"/>
            <a:ext cx="6869702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Спасибо за работу!</a:t>
            </a:r>
            <a:endParaRPr lang="ru-RU" sz="5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http://im2.spacebro.net/f_a36d272f26b80daa74f92915916b7a8d19f6895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24128" y="2348880"/>
            <a:ext cx="2945967" cy="2448818"/>
          </a:xfrm>
          <a:prstGeom prst="rect">
            <a:avLst/>
          </a:prstGeom>
          <a:noFill/>
          <a:ln w="38100" cap="sq">
            <a:solidFill>
              <a:srgbClr val="C00000"/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42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http://3.bp.blogspot.com/_S6HB7h8_M0I/S8LQ1xVHCmI/AAAAAAAABpU/sq3WitTl6E0/s1600/Rus_fo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3903325"/>
            <a:ext cx="5817147" cy="2767003"/>
          </a:xfrm>
          <a:prstGeom prst="rect">
            <a:avLst/>
          </a:prstGeom>
          <a:noFill/>
          <a:ln w="38100" cap="sq">
            <a:solidFill>
              <a:srgbClr val="C00000"/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42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9" name="Прямоугольник 2"/>
          <p:cNvSpPr>
            <a:spLocks noChangeArrowheads="1"/>
          </p:cNvSpPr>
          <p:nvPr/>
        </p:nvSpPr>
        <p:spPr bwMode="auto">
          <a:xfrm>
            <a:off x="827088" y="476250"/>
            <a:ext cx="784860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800" b="1" dirty="0" smtClean="0">
                <a:latin typeface="Arial" panose="020B0604020202020204" pitchFamily="34" charset="0"/>
              </a:rPr>
              <a:t>Ребята, вспомните, что такое устное народное творчество или фольклор.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800" b="1" dirty="0" smtClean="0">
                <a:latin typeface="Arial" panose="020B0604020202020204" pitchFamily="34" charset="0"/>
              </a:rPr>
              <a:t>Назовите </a:t>
            </a:r>
            <a:r>
              <a:rPr lang="ru-RU" altLang="ru-RU" sz="2800" b="1" dirty="0">
                <a:latin typeface="Arial" panose="020B0604020202020204" pitchFamily="34" charset="0"/>
              </a:rPr>
              <a:t>самые распространённые </a:t>
            </a:r>
            <a:r>
              <a:rPr lang="ru-RU" altLang="ru-RU" sz="2800" b="1" dirty="0" smtClean="0">
                <a:latin typeface="Arial" panose="020B0604020202020204" pitchFamily="34" charset="0"/>
              </a:rPr>
              <a:t>жанры устного народного творчества. </a:t>
            </a:r>
            <a:endParaRPr lang="ru-RU" altLang="ru-RU" sz="2800" b="1" dirty="0">
              <a:latin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9750" y="4149725"/>
            <a:ext cx="8208963" cy="224631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28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(Скороговорки, считалки, небылицы, пословицы, поговорки, загадки, сказки, легенды, былины, </a:t>
            </a:r>
            <a:r>
              <a:rPr lang="ru-RU" sz="28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потешки</a:t>
            </a:r>
            <a:r>
              <a:rPr lang="ru-RU" sz="28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прибаутки, протяжные лирические, хороводные и плясовые песни, частушки.)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Прямоугольник 1"/>
          <p:cNvSpPr>
            <a:spLocks noChangeArrowheads="1"/>
          </p:cNvSpPr>
          <p:nvPr/>
        </p:nvSpPr>
        <p:spPr bwMode="auto">
          <a:xfrm>
            <a:off x="2555875" y="2781300"/>
            <a:ext cx="6408738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3600" b="1" dirty="0">
                <a:latin typeface="Arial" panose="020B0604020202020204" pitchFamily="34" charset="0"/>
              </a:rPr>
              <a:t>Какие сказочные </a:t>
            </a:r>
            <a:r>
              <a:rPr lang="ru-RU" altLang="ru-RU" sz="3600" b="1" dirty="0" smtClean="0">
                <a:latin typeface="Arial" panose="020B0604020202020204" pitchFamily="34" charset="0"/>
              </a:rPr>
              <a:t>средства </a:t>
            </a:r>
            <a:r>
              <a:rPr lang="ru-RU" altLang="ru-RU" sz="3600" b="1" dirty="0">
                <a:latin typeface="Arial" panose="020B0604020202020204" pitchFamily="34" charset="0"/>
              </a:rPr>
              <a:t>передвижения вы </a:t>
            </a:r>
            <a:r>
              <a:rPr lang="ru-RU" altLang="ru-RU" sz="3600" b="1" dirty="0" smtClean="0">
                <a:latin typeface="Arial" panose="020B0604020202020204" pitchFamily="34" charset="0"/>
              </a:rPr>
              <a:t>знаете?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3600" b="1" dirty="0" smtClean="0">
                <a:latin typeface="Arial" panose="020B0604020202020204" pitchFamily="34" charset="0"/>
              </a:rPr>
              <a:t>В каких сказках вы с ними встречались?</a:t>
            </a:r>
            <a:endParaRPr lang="ru-RU" altLang="ru-RU" sz="3600" b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Прямоугольник 2"/>
          <p:cNvSpPr>
            <a:spLocks noChangeArrowheads="1"/>
          </p:cNvSpPr>
          <p:nvPr/>
        </p:nvSpPr>
        <p:spPr bwMode="auto">
          <a:xfrm>
            <a:off x="250825" y="5517233"/>
            <a:ext cx="8605838" cy="1200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 dirty="0" smtClean="0">
                <a:latin typeface="Arial" panose="020B0604020202020204" pitchFamily="34" charset="0"/>
              </a:rPr>
              <a:t>Отправляемся в путешествие!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 dirty="0" smtClean="0">
                <a:latin typeface="Arial" panose="020B0604020202020204" pitchFamily="34" charset="0"/>
              </a:rPr>
              <a:t>Выберем </a:t>
            </a:r>
            <a:r>
              <a:rPr lang="ru-RU" altLang="ru-RU" sz="2400" b="1" dirty="0">
                <a:latin typeface="Arial" panose="020B0604020202020204" pitchFamily="34" charset="0"/>
              </a:rPr>
              <a:t>средство передвижения для нас, чтобы оно было удобным, вместительным, скоростным.</a:t>
            </a:r>
          </a:p>
        </p:txBody>
      </p:sp>
      <p:pic>
        <p:nvPicPr>
          <p:cNvPr id="6147" name="Picture 5" descr="http://s007.radikal.ru/i301/1106/fa/ceb32a6d1dca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549275"/>
            <a:ext cx="2665413" cy="225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7" descr="http://otvet.imgsmail.ru/download/4fb18d0cf1abf786694573c820b998bf_i-133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288" y="3357563"/>
            <a:ext cx="2592387" cy="1957387"/>
          </a:xfrm>
          <a:prstGeom prst="rect">
            <a:avLst/>
          </a:prstGeom>
          <a:noFill/>
          <a:ln w="38100" cap="sq">
            <a:solidFill>
              <a:srgbClr val="C00000"/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42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9" descr="http://s4.uploads.ru/t/VNB7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99188" y="3303588"/>
            <a:ext cx="2895600" cy="307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11" descr="http://content.schools.by/ddu99grodno/library/%D0%91%D0%B0%D0%B1%D0%B0_%D0%AF%D0%B3%D0%B0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07000" y="260350"/>
            <a:ext cx="3649663" cy="2736850"/>
          </a:xfrm>
          <a:prstGeom prst="rect">
            <a:avLst/>
          </a:prstGeom>
          <a:noFill/>
          <a:ln w="38100" cap="sq">
            <a:solidFill>
              <a:srgbClr val="C00000"/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42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13" descr="http://mignews.com.ua/modules/news/images/articles/changing/1227072_480_32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6750" y="3297238"/>
            <a:ext cx="2944813" cy="431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15" descr="http://img0.liveinternet.ru/images/attach/c/8/100/109/100109146_24941615f214a39ea7ce510.pn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84438" y="0"/>
            <a:ext cx="2697162" cy="275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Прямоугольник 1"/>
          <p:cNvSpPr>
            <a:spLocks noChangeArrowheads="1"/>
          </p:cNvSpPr>
          <p:nvPr/>
        </p:nvSpPr>
        <p:spPr bwMode="auto">
          <a:xfrm>
            <a:off x="395288" y="260350"/>
            <a:ext cx="8424862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latin typeface="Arial" panose="020B0604020202020204" pitchFamily="34" charset="0"/>
              </a:rPr>
              <a:t>               </a:t>
            </a:r>
            <a:r>
              <a:rPr lang="ru-RU" altLang="ru-RU" sz="2400" b="1" i="1">
                <a:solidFill>
                  <a:srgbClr val="C00000"/>
                </a:solidFill>
                <a:latin typeface="Arial" panose="020B0604020202020204" pitchFamily="34" charset="0"/>
              </a:rPr>
              <a:t>Америка – это континент.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latin typeface="Arial" panose="020B0604020202020204" pitchFamily="34" charset="0"/>
              </a:rPr>
              <a:t>А что означают «Соединённые Штаты»?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latin typeface="Arial" panose="020B0604020202020204" pitchFamily="34" charset="0"/>
              </a:rPr>
              <a:t>Если мы обратимся к истории, то узнаем, что эта могущественная держава более двух веков назад была колонией Англии. Раньше на этих землях проживали индейские племена: ирокезы, семинолы, апачи и другие.</a:t>
            </a:r>
            <a:br>
              <a:rPr lang="ru-RU" altLang="ru-RU" sz="2400" b="1">
                <a:latin typeface="Arial" panose="020B0604020202020204" pitchFamily="34" charset="0"/>
              </a:rPr>
            </a:br>
            <a:endParaRPr lang="ru-RU" altLang="ru-RU" sz="2400" b="1">
              <a:latin typeface="Arial" panose="020B0604020202020204" pitchFamily="34" charset="0"/>
            </a:endParaRPr>
          </a:p>
        </p:txBody>
      </p:sp>
      <p:pic>
        <p:nvPicPr>
          <p:cNvPr id="7172" name="Picture 4" descr="http://user.vse42.ru/files/ui-51f24048cc8413.72454124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95600" y="2762250"/>
            <a:ext cx="5803900" cy="391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Прямоугольник 1"/>
          <p:cNvSpPr>
            <a:spLocks noChangeArrowheads="1"/>
          </p:cNvSpPr>
          <p:nvPr/>
        </p:nvSpPr>
        <p:spPr bwMode="auto">
          <a:xfrm>
            <a:off x="395288" y="260350"/>
            <a:ext cx="8424862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latin typeface="Arial" panose="020B0604020202020204" pitchFamily="34" charset="0"/>
              </a:rPr>
              <a:t>Вслед за Христофором Колумбом в Америку стали прибывать европейцы. Отношения между ними складывались не очень мирно. По разным причинам люди уезжали в далёкую Америку. Они вносили свой вклад в экономическое и культурное развитие США.</a:t>
            </a:r>
          </a:p>
        </p:txBody>
      </p:sp>
      <p:pic>
        <p:nvPicPr>
          <p:cNvPr id="1026" name="Picture 2" descr="5 фактов о том, как Колумб открывал Америку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5214" y="2348880"/>
            <a:ext cx="5685010" cy="3903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Прямоугольник 1"/>
          <p:cNvSpPr>
            <a:spLocks noChangeArrowheads="1"/>
          </p:cNvSpPr>
          <p:nvPr/>
        </p:nvSpPr>
        <p:spPr bwMode="auto">
          <a:xfrm>
            <a:off x="395288" y="333375"/>
            <a:ext cx="8497887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latin typeface="Arial" panose="020B0604020202020204" pitchFamily="34" charset="0"/>
              </a:rPr>
              <a:t>Столица страны </a:t>
            </a:r>
            <a:r>
              <a:rPr lang="ru-RU" altLang="ru-RU" sz="2400" b="1" i="1">
                <a:solidFill>
                  <a:srgbClr val="C00000"/>
                </a:solidFill>
                <a:latin typeface="Arial" panose="020B0604020202020204" pitchFamily="34" charset="0"/>
              </a:rPr>
              <a:t>Вашингтон </a:t>
            </a:r>
            <a:r>
              <a:rPr lang="ru-RU" altLang="ru-RU" sz="2400" b="1">
                <a:latin typeface="Arial" panose="020B0604020202020204" pitchFamily="34" charset="0"/>
              </a:rPr>
              <a:t>– названа так в честь первого американского президента. В столице много государственных учреждений, музеев, памятников, парков и нет промышленных предприятий. </a:t>
            </a:r>
          </a:p>
        </p:txBody>
      </p:sp>
      <p:pic>
        <p:nvPicPr>
          <p:cNvPr id="9220" name="Picture 4" descr="http://static.comicvine.com/uploads/original/11111/111119761/4341642-washington+dc+trip+06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57325" y="2152650"/>
            <a:ext cx="6089650" cy="461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Прямоугольник 1"/>
          <p:cNvSpPr>
            <a:spLocks noChangeArrowheads="1"/>
          </p:cNvSpPr>
          <p:nvPr/>
        </p:nvSpPr>
        <p:spPr bwMode="auto">
          <a:xfrm>
            <a:off x="395288" y="333375"/>
            <a:ext cx="8497887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latin typeface="Arial" panose="020B0604020202020204" pitchFamily="34" charset="0"/>
              </a:rPr>
              <a:t>Самый большой и знаменитый город - </a:t>
            </a:r>
            <a:r>
              <a:rPr lang="ru-RU" altLang="ru-RU" sz="2400" b="1" i="1">
                <a:solidFill>
                  <a:srgbClr val="C00000"/>
                </a:solidFill>
                <a:latin typeface="Arial" panose="020B0604020202020204" pitchFamily="34" charset="0"/>
              </a:rPr>
              <a:t>Нью-Йорк. </a:t>
            </a:r>
            <a:r>
              <a:rPr lang="ru-RU" altLang="ru-RU" sz="2400" b="1">
                <a:latin typeface="Arial" panose="020B0604020202020204" pitchFamily="34" charset="0"/>
              </a:rPr>
              <a:t>Центр города застроен небоскрёбами, находится на острове Манхэттен. Гигантская статуя Свободы в Нью-Йоркской бухте – символ демократии. Этот город считается самым «неамериканским» городом, там живут много недавних переселенцев со всего мира.</a:t>
            </a:r>
          </a:p>
        </p:txBody>
      </p:sp>
      <p:pic>
        <p:nvPicPr>
          <p:cNvPr id="10244" name="Picture 4" descr="http://geliovostok.ru/uploads/GalleryItem/743/image/geliovostok_city_23_19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9250" y="2781300"/>
            <a:ext cx="5832475" cy="3894138"/>
          </a:xfrm>
          <a:prstGeom prst="rect">
            <a:avLst/>
          </a:prstGeom>
          <a:noFill/>
          <a:ln w="38100" cap="sq">
            <a:solidFill>
              <a:srgbClr val="C00000"/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42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Прямоугольник 1"/>
          <p:cNvSpPr>
            <a:spLocks noChangeArrowheads="1"/>
          </p:cNvSpPr>
          <p:nvPr/>
        </p:nvSpPr>
        <p:spPr bwMode="auto">
          <a:xfrm>
            <a:off x="323850" y="188913"/>
            <a:ext cx="8532813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b="1" i="1">
                <a:solidFill>
                  <a:srgbClr val="C00000"/>
                </a:solidFill>
                <a:latin typeface="Arial" panose="020B0604020202020204" pitchFamily="34" charset="0"/>
              </a:rPr>
              <a:t>Лос-Анджелес</a:t>
            </a:r>
            <a:r>
              <a:rPr lang="ru-RU" altLang="ru-RU" sz="2400" b="1">
                <a:latin typeface="Arial" panose="020B0604020202020204" pitchFamily="34" charset="0"/>
              </a:rPr>
              <a:t> – город с широкими улицами. В нём находится мировой центр кинематографии – Голливуд. Недалеко от Лос-Анджелеса к неописуемой радости ребят создан парк развлечений – Диснейленд.</a:t>
            </a:r>
            <a:br>
              <a:rPr lang="ru-RU" altLang="ru-RU" sz="2400" b="1">
                <a:latin typeface="Arial" panose="020B0604020202020204" pitchFamily="34" charset="0"/>
              </a:rPr>
            </a:br>
            <a:r>
              <a:rPr lang="ru-RU" altLang="ru-RU" sz="2400" b="1">
                <a:latin typeface="Arial" panose="020B0604020202020204" pitchFamily="34" charset="0"/>
              </a:rPr>
              <a:t>А самым красивым городом тихоокеанского побережья Америки считается </a:t>
            </a:r>
            <a:r>
              <a:rPr lang="ru-RU" altLang="ru-RU" sz="2400" b="1" i="1">
                <a:solidFill>
                  <a:srgbClr val="C00000"/>
                </a:solidFill>
                <a:latin typeface="Arial" panose="020B0604020202020204" pitchFamily="34" charset="0"/>
              </a:rPr>
              <a:t>Сан-Франциско.</a:t>
            </a:r>
            <a:r>
              <a:rPr lang="ru-RU" altLang="ru-RU" sz="2400" b="1">
                <a:latin typeface="Arial" panose="020B0604020202020204" pitchFamily="34" charset="0"/>
              </a:rPr>
              <a:t> Он раскинулся на холмах у живописного залива. Город славится двумя гигантскими красавцами мостами. </a:t>
            </a:r>
          </a:p>
        </p:txBody>
      </p:sp>
      <p:pic>
        <p:nvPicPr>
          <p:cNvPr id="11268" name="Picture 4" descr="http://i86.beon.ru/5/76/2037605/24/69198224/0b097808869c618e1f1974b20a0b7183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288" y="3644900"/>
            <a:ext cx="4537075" cy="3048000"/>
          </a:xfrm>
          <a:prstGeom prst="rect">
            <a:avLst/>
          </a:prstGeom>
          <a:noFill/>
          <a:ln w="38100" cap="sq">
            <a:solidFill>
              <a:srgbClr val="C00000"/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42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http://imgcdn1.luxnet.ua/tv24/resources/photos/news/640_DIR/201505/57866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825" y="4076700"/>
            <a:ext cx="3906838" cy="2198688"/>
          </a:xfrm>
          <a:prstGeom prst="rect">
            <a:avLst/>
          </a:prstGeom>
          <a:noFill/>
          <a:ln w="38100" cap="sq">
            <a:solidFill>
              <a:srgbClr val="C00000"/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42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303</TotalTime>
  <Words>591</Words>
  <Application>Microsoft Office PowerPoint</Application>
  <PresentationFormat>Экран (4:3)</PresentationFormat>
  <Paragraphs>46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2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Еленга Берюхова</dc:creator>
  <cp:lastModifiedBy>YAHOO</cp:lastModifiedBy>
  <cp:revision>28</cp:revision>
  <dcterms:created xsi:type="dcterms:W3CDTF">2015-11-17T16:56:37Z</dcterms:created>
  <dcterms:modified xsi:type="dcterms:W3CDTF">2020-04-30T11:01:28Z</dcterms:modified>
</cp:coreProperties>
</file>