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2" r:id="rId5"/>
    <p:sldId id="264" r:id="rId6"/>
    <p:sldId id="266" r:id="rId7"/>
    <p:sldId id="271" r:id="rId8"/>
    <p:sldId id="273" r:id="rId9"/>
    <p:sldId id="274" r:id="rId10"/>
    <p:sldId id="275" r:id="rId11"/>
    <p:sldId id="277" r:id="rId12"/>
    <p:sldId id="290" r:id="rId13"/>
    <p:sldId id="279" r:id="rId14"/>
    <p:sldId id="281" r:id="rId15"/>
    <p:sldId id="283" r:id="rId16"/>
    <p:sldId id="285" r:id="rId17"/>
    <p:sldId id="293" r:id="rId18"/>
    <p:sldId id="294" r:id="rId19"/>
    <p:sldId id="287" r:id="rId20"/>
    <p:sldId id="289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56D1AAB-C015-4E2D-B66C-8A27EB148D4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9853FDD-7688-4C20-9670-016198D64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6500D7-A5A8-4EAE-A51E-441976113ECC}" type="slidenum">
              <a:rPr lang="ru-RU">
                <a:cs typeface="Arial" charset="0"/>
              </a:rPr>
              <a:pPr/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C0BB-5A59-452C-BB44-07B443973761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8724-99C4-4AD3-ADC6-0222705D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67EB-AF3B-4921-9DB7-B6D0331294E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EDB1-11E2-45B0-A1ED-3A8E12074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61B8-67D0-4EE4-AE66-2C11CB54267D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03BE-2ABF-4BA2-8C9E-270DB9E1F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6C9B-5998-474B-93DE-332FB2571DC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9C75-24C6-4BE6-BBF8-F8B741D40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36F5-DDC7-4BAB-8770-618088998A6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B370-1C81-4342-A0AF-C155D639D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8827-C0C1-4E6A-A404-C7AA9FC15E64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3AD1-C42A-447D-A51D-9468D5A0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5C90-E468-4699-AFF7-9C3009EC9AA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3EC3-9B01-4105-B8EC-9BC10176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993C-8CB5-49B9-9773-69E4362C505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D410-F558-439F-B04F-90DDDD65D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A09D-1122-47EC-B1BC-1782716A16C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97E1-1C9C-45E2-BCF2-83DC0D075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A177-AB1A-4671-871B-3B2ED61834E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5AA8-549B-4810-AF4E-F341DE235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BD63-067F-4C89-B7BD-3CB01CCC12D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CAF7-7EE2-4987-95BA-927D37BEF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5A681-A2D1-440C-9E58-88E5E685BB8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E3BE5-AE7B-40CD-97D3-14E667A8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img_url=http://www.crimea.com/~asi/images/cloud09.jpg&amp;iorient=&amp;ih=&amp;icolor=&amp;p=2&amp;site=&amp;text=%D0%BA%D0%B0%D1%80%D1%82%D0%B8%D0%BD%D0%BA%D0%B8:%20%D1%82%D1%83%D1%87%D0%B8,%20%D0%BD%D0%B0%D0%BF%D0%B8%D1%82%D0%B0%D0%BD%D0%BD%D1%8B%D0%B5%20%D0%B2%D0%BB%D0%B0%D0%B3%D0%BE%D0%B9%20%D0%B2%D0%B8%D1%81%D1%8F%D1%82%20%D0%BD%D0%B0%D0%B4%20%D0%B7%D0%B5%D0%BC%D0%BB%D0%B5%D0%B9&amp;iw=&amp;wp=&amp;pos=63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ics.livejournal.com/pat_cholman/pic/00002cw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21605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2565400"/>
            <a:ext cx="8785225" cy="2663825"/>
          </a:xfrm>
        </p:spPr>
        <p:txBody>
          <a:bodyPr/>
          <a:lstStyle/>
          <a:p>
            <a:pPr algn="l"/>
            <a:r>
              <a:rPr lang="ru-RU" sz="3600" i="1" smtClean="0">
                <a:solidFill>
                  <a:srgbClr val="002060"/>
                </a:solidFill>
              </a:rPr>
              <a:t>Словосочетание как единица  синтаксиса</a:t>
            </a:r>
          </a:p>
          <a:p>
            <a:endParaRPr lang="ru-RU" i="1" smtClean="0">
              <a:solidFill>
                <a:srgbClr val="002060"/>
              </a:solidFill>
            </a:endParaRPr>
          </a:p>
          <a:p>
            <a:r>
              <a:rPr lang="ru-RU" i="1" smtClean="0">
                <a:solidFill>
                  <a:srgbClr val="00B050"/>
                </a:solidFill>
              </a:rPr>
              <a:t>Урок русского языка в 6 классе</a:t>
            </a:r>
          </a:p>
          <a:p>
            <a:endParaRPr lang="ru-RU" i="1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744485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Синтаксис и пунктуация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9177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Рисунок 1" descr="Анимашки Цв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652963"/>
            <a:ext cx="3392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подлежащего и сказуемого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светит солнце, </a:t>
            </a:r>
          </a:p>
          <a:p>
            <a:pPr marL="274320" indent="-274320" fontAlgn="auto"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однородных членов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</a:t>
            </a: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травы, </a:t>
            </a:r>
          </a:p>
          <a:p>
            <a:pPr marL="274320" indent="-274320" fontAlgn="auto"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предлога и слова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3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колодца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является элементарной единицей синтаксиса, служащей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«строительным материалом»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предложения.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Не является словосочетанием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57375"/>
          </a:xfrm>
        </p:spPr>
        <p:txBody>
          <a:bodyPr>
            <a:normAutofit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Arial" pitchFamily="34" charset="0"/>
              </a:rPr>
              <a:t>▪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Словосочетание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не выражает и не сообщает мысль, а выполняет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номинативную функцию,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т.е. служит распространенным названием.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адание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определите, что обозначают словосочетания. </a:t>
            </a:r>
          </a:p>
        </p:txBody>
      </p:sp>
      <p:graphicFrame>
        <p:nvGraphicFramePr>
          <p:cNvPr id="36891" name="Group 27"/>
          <p:cNvGraphicFramePr>
            <a:graphicFrameLocks noGrp="1"/>
          </p:cNvGraphicFramePr>
          <p:nvPr>
            <p:ph idx="1"/>
          </p:nvPr>
        </p:nvGraphicFramePr>
        <p:xfrm>
          <a:off x="0" y="2286000"/>
          <a:ext cx="9144000" cy="2289175"/>
        </p:xfrm>
        <a:graphic>
          <a:graphicData uri="http://schemas.openxmlformats.org/drawingml/2006/table">
            <a:tbl>
              <a:tblPr/>
              <a:tblGrid>
                <a:gridCol w="2952185"/>
                <a:gridCol w="3095054"/>
                <a:gridCol w="3096761"/>
              </a:tblGrid>
              <a:tr h="121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Предмет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 его признак</a:t>
                      </a:r>
                    </a:p>
                  </a:txBody>
                  <a:tcPr marL="82292" marR="82292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Действие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 его признак</a:t>
                      </a:r>
                    </a:p>
                  </a:txBody>
                  <a:tcPr marL="82292" marR="82292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Действие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 объект действия</a:t>
                      </a:r>
                    </a:p>
                  </a:txBody>
                  <a:tcPr marL="82292" marR="82292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2292" marR="82292"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2292" marR="82292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2292" marR="82292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000625"/>
            <a:ext cx="9144000" cy="1857375"/>
          </a:xfrm>
        </p:spPr>
        <p:txBody>
          <a:bodyPr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Зимний вечер, говорить по-русски, собирать грибы, хрустящий снег, спокойно спать, читать книги, капризная девочка, радостно смеяться, встретиться с сестрой.</a:t>
            </a:r>
          </a:p>
          <a:p>
            <a:pPr marL="274320" indent="-274320" algn="just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11638" y="274638"/>
            <a:ext cx="4475162" cy="1143000"/>
          </a:xfrm>
        </p:spPr>
        <p:txBody>
          <a:bodyPr/>
          <a:lstStyle/>
          <a:p>
            <a:r>
              <a:rPr lang="ru-RU" sz="8000" smtClean="0">
                <a:solidFill>
                  <a:srgbClr val="92D050"/>
                </a:solidFill>
              </a:rPr>
              <a:t/>
            </a:r>
            <a:br>
              <a:rPr lang="ru-RU" sz="8000" smtClean="0">
                <a:solidFill>
                  <a:srgbClr val="92D050"/>
                </a:solidFill>
              </a:rPr>
            </a:br>
            <a:r>
              <a:rPr lang="ru-RU" sz="8000" smtClean="0">
                <a:solidFill>
                  <a:srgbClr val="92D050"/>
                </a:solidFill>
              </a:rPr>
              <a:t/>
            </a:r>
            <a:br>
              <a:rPr lang="ru-RU" sz="8000" smtClean="0">
                <a:solidFill>
                  <a:srgbClr val="92D050"/>
                </a:solidFill>
              </a:rPr>
            </a:br>
            <a:r>
              <a:rPr lang="ru-RU" sz="8000" smtClean="0">
                <a:solidFill>
                  <a:srgbClr val="92D050"/>
                </a:solidFill>
              </a:rPr>
              <a:t/>
            </a:r>
            <a:br>
              <a:rPr lang="ru-RU" sz="8000" smtClean="0">
                <a:solidFill>
                  <a:srgbClr val="92D050"/>
                </a:solidFill>
              </a:rPr>
            </a:br>
            <a:r>
              <a:rPr lang="ru-RU" sz="8000" smtClean="0">
                <a:solidFill>
                  <a:srgbClr val="92D050"/>
                </a:solidFill>
              </a:rPr>
              <a:t/>
            </a:r>
            <a:br>
              <a:rPr lang="ru-RU" sz="8000" smtClean="0">
                <a:solidFill>
                  <a:srgbClr val="92D050"/>
                </a:solidFill>
              </a:rPr>
            </a:br>
            <a:r>
              <a:rPr lang="ru-RU" sz="8000" smtClean="0">
                <a:solidFill>
                  <a:srgbClr val="92D050"/>
                </a:solidFill>
              </a:rPr>
              <a:t>Физкультминутка</a:t>
            </a:r>
          </a:p>
        </p:txBody>
      </p:sp>
      <p:pic>
        <p:nvPicPr>
          <p:cNvPr id="26626" name="Рисунок 4" descr="http://www.mobinations.com/mediacontent/image/7817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3529012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Типы словосочетаний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75"/>
          <a:ext cx="9144000" cy="5857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488"/>
                <a:gridCol w="3357586"/>
                <a:gridCol w="2928926"/>
              </a:tblGrid>
              <a:tr h="1441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Именные</a:t>
                      </a:r>
                      <a:endParaRPr lang="ru-RU" sz="2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существительное,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прилагательное,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числительное,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местоимение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душистый цветок,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всеми любимый,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две подруги,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что-то смешное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6350"/>
            <a:ext cx="9156700" cy="768350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813"/>
          <a:ext cx="9144000" cy="600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40"/>
                <a:gridCol w="3071834"/>
                <a:gridCol w="2928926"/>
              </a:tblGrid>
              <a:tr h="173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Глагольные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формы глагола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приехал поздно,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подарить сестре,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построенный по проекту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Типы словосочетаний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75"/>
          <a:ext cx="9144000" cy="6072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1914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Наречные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наречие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по-матерински ласково,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недалеко от озера,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чрезвычайно опасно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  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адание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 </a:t>
            </a:r>
            <a:br>
              <a:rPr lang="ru-RU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составьте   словосочетания из данных слов.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глубокий, озеро;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2) встать, стол;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3) мой, книга;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4) очень, веселый;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5) гулять, парк;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6) встретиться, друзья;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7) смеяться, весело;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8) лепесток, роза;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9) всматриваться, пристально;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10) лежать, трава;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11) фонтан, брызги;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12) недалеко, поляна;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13) уставший, работа.</a:t>
            </a:r>
          </a:p>
        </p:txBody>
      </p:sp>
      <p:pic>
        <p:nvPicPr>
          <p:cNvPr id="30723" name="Рисунок 7" descr="http://cs316721.vk.me/v316721273/3d3f/-U64aIEkq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92375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u="sng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Управление</a:t>
            </a:r>
            <a:endParaRPr lang="ru-RU" sz="60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843" name="Объект 1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07375" cy="4540250"/>
          </a:xfrm>
        </p:spPr>
        <p:txBody>
          <a:bodyPr/>
          <a:lstStyle/>
          <a:p>
            <a:pPr marL="547688" indent="-411163"/>
            <a:endParaRPr lang="ru-RU" smtClean="0"/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95288" y="1268413"/>
            <a:ext cx="83534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</a:rPr>
              <a:t>Управление</a:t>
            </a:r>
            <a:r>
              <a:rPr lang="ru-RU" altLang="ru-RU" sz="3200">
                <a:latin typeface="Times New Roman" pitchFamily="18" charset="0"/>
              </a:rPr>
              <a:t>– это такой способ связи, при котором зависимое слово (сущ. или другая часть речи в значении сущ.) ставится при главном слове в определённом падеже:  </a:t>
            </a:r>
          </a:p>
          <a:p>
            <a:r>
              <a:rPr lang="ru-RU" altLang="ru-RU" sz="3200">
                <a:solidFill>
                  <a:srgbClr val="92D050"/>
                </a:solidFill>
                <a:latin typeface="Times New Roman" pitchFamily="18" charset="0"/>
              </a:rPr>
              <a:t>         </a:t>
            </a:r>
            <a:r>
              <a:rPr lang="ru-RU" altLang="ru-RU" sz="3600">
                <a:solidFill>
                  <a:srgbClr val="92D050"/>
                </a:solidFill>
                <a:latin typeface="Times New Roman" pitchFamily="18" charset="0"/>
              </a:rPr>
              <a:t>наслаждаюсь пением </a:t>
            </a:r>
            <a:r>
              <a:rPr lang="ru-RU" altLang="ru-RU" sz="3200">
                <a:latin typeface="Times New Roman" pitchFamily="18" charset="0"/>
              </a:rPr>
              <a:t>(Творит. падеж). </a:t>
            </a:r>
          </a:p>
          <a:p>
            <a:r>
              <a:rPr lang="ru-RU" altLang="ru-RU" sz="3200">
                <a:latin typeface="Times New Roman" pitchFamily="18" charset="0"/>
              </a:rPr>
              <a:t>  При управлении с изменением формы главного слова форма зависимого слова не изменяется:  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наслаждаюсь пени</a:t>
            </a:r>
            <a:r>
              <a:rPr lang="ru-RU" altLang="ru-RU" sz="3200">
                <a:solidFill>
                  <a:schemeClr val="accent2"/>
                </a:solidFill>
                <a:latin typeface="Times New Roman" pitchFamily="18" charset="0"/>
              </a:rPr>
              <a:t>ем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,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наслаждался пени</a:t>
            </a:r>
            <a:r>
              <a:rPr lang="ru-RU" altLang="ru-RU" sz="3200">
                <a:solidFill>
                  <a:schemeClr val="accent2"/>
                </a:solidFill>
                <a:latin typeface="Times New Roman" pitchFamily="18" charset="0"/>
              </a:rPr>
              <a:t>ем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,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пение соловь</a:t>
            </a:r>
            <a:r>
              <a:rPr lang="ru-RU" altLang="ru-RU" sz="3200">
                <a:solidFill>
                  <a:schemeClr val="accent2"/>
                </a:solidFill>
                <a:latin typeface="Times New Roman" pitchFamily="18" charset="0"/>
              </a:rPr>
              <a:t>я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, пением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</a:rPr>
              <a:t>       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соловь</a:t>
            </a:r>
            <a:r>
              <a:rPr lang="ru-RU" altLang="ru-RU" sz="3200">
                <a:solidFill>
                  <a:schemeClr val="accent2"/>
                </a:solidFill>
                <a:latin typeface="Times New Roman" pitchFamily="18" charset="0"/>
              </a:rPr>
              <a:t>я</a:t>
            </a:r>
            <a:r>
              <a:rPr lang="ru-RU" altLang="ru-RU" sz="3200">
                <a:solidFill>
                  <a:srgbClr val="00B050"/>
                </a:solidFill>
                <a:latin typeface="Times New Roman" pitchFamily="18" charset="0"/>
              </a:rPr>
              <a:t>.</a:t>
            </a:r>
            <a:endParaRPr lang="ru-RU" sz="320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584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661025"/>
            <a:ext cx="1403350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 descr="английский язык для детей и школьников в Атырау - изображение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23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Синтаксис 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>
            <a:norm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(от греч.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syntaxis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«порядок», «построение», «составление») – раздел науки о языке,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котором изучаются основные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синтаксические единицы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(словосочетание, предложение) </a:t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их функции. </a:t>
            </a:r>
          </a:p>
          <a:p>
            <a:pPr marL="274320" indent="-274320"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единицы синтаксиса: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неравнозначные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-274320" algn="ctr" fontAlgn="auto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Словосочетание    Предложение      Текст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14500" y="5572125"/>
            <a:ext cx="484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43563" y="5572125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001000" y="5500688"/>
            <a:ext cx="484188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5" y="857250"/>
            <a:ext cx="48418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6600" smtClean="0">
                <a:solidFill>
                  <a:srgbClr val="C00000"/>
                </a:solidFill>
              </a:rPr>
              <a:t>Домашнее задание</a:t>
            </a:r>
            <a:r>
              <a:rPr lang="ru-RU" smtClean="0"/>
              <a:t>: </a:t>
            </a:r>
            <a:r>
              <a:rPr lang="ru-RU" smtClean="0">
                <a:solidFill>
                  <a:srgbClr val="00B050"/>
                </a:solidFill>
              </a:rPr>
              <a:t>составить и записать по </a:t>
            </a:r>
            <a:br>
              <a:rPr lang="ru-RU" smtClean="0">
                <a:solidFill>
                  <a:srgbClr val="00B050"/>
                </a:solidFill>
              </a:rPr>
            </a:br>
            <a:r>
              <a:rPr lang="ru-RU" smtClean="0">
                <a:solidFill>
                  <a:srgbClr val="00B050"/>
                </a:solidFill>
              </a:rPr>
              <a:t>5 словосочетаний на каждую группу: именные, </a:t>
            </a:r>
            <a:br>
              <a:rPr lang="ru-RU" smtClean="0">
                <a:solidFill>
                  <a:srgbClr val="00B050"/>
                </a:solidFill>
              </a:rPr>
            </a:br>
            <a:r>
              <a:rPr lang="ru-RU" smtClean="0">
                <a:solidFill>
                  <a:srgbClr val="00B050"/>
                </a:solidFill>
              </a:rPr>
              <a:t>глагольные, наречные.</a:t>
            </a:r>
          </a:p>
        </p:txBody>
      </p:sp>
      <p:pic>
        <p:nvPicPr>
          <p:cNvPr id="32770" name="Рисунок 4" descr="http://internika.org/sites/default/files/imagecache/work_n/users/user4444/vin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92600"/>
            <a:ext cx="38877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Содержимое 3" descr="http://img0.liveinternet.ru/images/attach/c/2/64/176/64176280_1284821666_29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14398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</a:rPr>
              <a:t>Молодцы! </a:t>
            </a:r>
            <a:br>
              <a:rPr lang="ru-RU" sz="4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6">
                    <a:lumMod val="50000"/>
                  </a:schemeClr>
                </a:solidFill>
              </a:rPr>
              <a:t>Все работали на «5»</a:t>
            </a:r>
            <a:endParaRPr lang="ru-RU" sz="4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Рисунок 3" descr="Анимашки Трехмерные 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5038"/>
            <a:ext cx="2590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Содержимое 3" descr="http://900igr.net/datas/fizika/Urok-po-fizike-Davlenie/0023-023-Spasibo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284538"/>
            <a:ext cx="5616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5-tub-ru.yandex.net/i?id=7745682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2992438"/>
            <a:ext cx="915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Предложение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синтаксическая единица, служащая средством общения,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единица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Например:</a:t>
            </a:r>
          </a:p>
          <a:p>
            <a:pPr marL="274320" indent="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Тяжелые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тучи, напитанные холодной влагой, висят над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землей.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	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Паустовский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Синтаксис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всегда изучается вместе с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пунктуацией.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единица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синтаксиса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http://www.wiki.vladimir.i-edu.ru/images/a/a5/Sig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492625"/>
            <a:ext cx="3797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Пунктуация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rm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(от лат.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punktum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точка) – 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система правил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постановки знаков препинания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(препинание – остановка, перерыв)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это знаки, которые ставятся между словами и группами слов в письменной речи.</a:t>
            </a:r>
          </a:p>
          <a:p>
            <a:pPr marL="274320" indent="-274320"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Казнить нельзя помиловать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«Знаки препинания –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		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ноты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при чтении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»</a:t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					А.П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Чехов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475"/>
            <a:ext cx="9144000" cy="4581525"/>
          </a:xfrm>
        </p:spPr>
        <p:txBody>
          <a:bodyPr>
            <a:normAutofit fontScale="92500" lnSpcReduction="20000"/>
          </a:bodyPr>
          <a:lstStyle/>
          <a:p>
            <a:pPr marL="274320" indent="4572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Arial" pitchFamily="34" charset="0"/>
              </a:rPr>
              <a:t>▪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Знаки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препинания служат важным средством оформления письменной речи,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45720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так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как при их помощи происходит ее членение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</a:p>
          <a:p>
            <a:pPr marL="274320" indent="457200" algn="ctr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457200" algn="ctr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Текст </a:t>
            </a:r>
          </a:p>
          <a:p>
            <a:pPr marL="274320" indent="-274320" algn="ctr" fontAlgn="auto"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группа предложений,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определенным образом связанных,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тематически и логически объединенных.</a:t>
            </a:r>
          </a:p>
          <a:p>
            <a:pPr marL="274320" indent="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643438" y="3429000"/>
            <a:ext cx="48577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18436" name="Picture 2" descr="http://pics.livejournal.com/pat_cholman/pic/00002cw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0"/>
            <a:ext cx="23399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>
              <a:tabLst>
                <a:tab pos="4043363" algn="l"/>
              </a:tabLst>
            </a:pPr>
            <a:r>
              <a:rPr lang="ru-RU" sz="3600" b="1" smtClean="0">
                <a:solidFill>
                  <a:srgbClr val="C00000"/>
                </a:solidFill>
              </a:rPr>
              <a:t>Попробуйте  сложить  из  данных слов предложение.  Запишите  и подчеркните  грамматическую  основу. 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8229600" cy="443706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4400" i="1" smtClean="0">
                <a:solidFill>
                  <a:srgbClr val="00B050"/>
                </a:solidFill>
              </a:rPr>
              <a:t>За, огромное, солнце, горизонт, и, лучами, освещало, верхушку, садилось, высокого, косыми, дуба.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59" name="Рисунок 8" descr="http://www.jums.ac.ir/_DouranPortal/images/EDC/2367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24400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>
            <a:normAutofit/>
          </a:bodyPr>
          <a:lstStyle/>
          <a:p>
            <a:pPr marL="274320" indent="-274320" algn="ctr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словосочетание: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весело</a:t>
            </a:r>
            <a:r>
              <a:rPr lang="ru-RU" b="1" i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смеяться	 		</a:t>
            </a:r>
            <a:r>
              <a:rPr lang="ru-RU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Песчаный </a:t>
            </a: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берег</a:t>
            </a:r>
            <a:endParaRPr lang="ru-RU" sz="2400" b="1" i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-274320" algn="ctr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наедине </a:t>
            </a:r>
            <a:r>
              <a:rPr lang="ru-RU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</a:t>
            </a:r>
            <a:r>
              <a:rPr lang="ru-RU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другом</a:t>
            </a:r>
          </a:p>
          <a:p>
            <a:pPr marL="274320" indent="-274320" algn="ctr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	</a:t>
            </a: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домик </a:t>
            </a:r>
            <a:r>
              <a:rPr lang="ru-RU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палисадником</a:t>
            </a:r>
          </a:p>
          <a:p>
            <a:pPr marL="274320" indent="-274320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сказочно</a:t>
            </a:r>
            <a:r>
              <a:rPr lang="ru-RU" b="1" i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красивый </a:t>
            </a:r>
            <a:endParaRPr lang="ru-RU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Синтаксическая единица,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рассматриваемая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как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один из компонентов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предложения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5" y="1143000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r>
              <a:rPr lang="ru-RU" sz="2800" smtClean="0"/>
              <a:t>Спишите,вставьте буквы, 3 предложение разобрать по членам предложения.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</a:rPr>
              <a:t> Спишите, вставьте пропущенные буквы, недостающие знаки препинания. Сделайте синтаксический разбор 3-его предложения. </a:t>
            </a:r>
          </a:p>
          <a:p>
            <a:r>
              <a:rPr lang="ru-RU" smtClean="0">
                <a:solidFill>
                  <a:srgbClr val="002060"/>
                </a:solidFill>
              </a:rPr>
              <a:t>1.Раск..лолось небо грянул гром блес..нула саблями молния.</a:t>
            </a:r>
          </a:p>
          <a:p>
            <a:r>
              <a:rPr lang="ru-RU" smtClean="0">
                <a:solidFill>
                  <a:srgbClr val="002060"/>
                </a:solidFill>
              </a:rPr>
              <a:t>2. Сол..це сжигает посевы а гр..за спасает урожай.</a:t>
            </a:r>
          </a:p>
          <a:p>
            <a:r>
              <a:rPr lang="ru-RU" smtClean="0">
                <a:solidFill>
                  <a:srgbClr val="002060"/>
                </a:solidFill>
              </a:rPr>
              <a:t>3.Загорелась в.ршина дуба но пош..л дождь и залил огонь.</a:t>
            </a:r>
          </a:p>
          <a:p>
            <a:r>
              <a:rPr lang="ru-RU" smtClean="0">
                <a:solidFill>
                  <a:srgbClr val="002060"/>
                </a:solidFill>
              </a:rPr>
              <a:t>4. В конце осен.. бывают дни когда вдруг отступают первые зам.р.зки.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www.photoline.ru/critic/picpart/1263/1263789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5353050"/>
            <a:ext cx="2590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>
            <a:normAutofit lnSpcReduction="10000"/>
          </a:bodyPr>
          <a:lstStyle/>
          <a:p>
            <a:pPr marL="0" indent="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сочетание двух и более слов, </a:t>
            </a:r>
          </a:p>
          <a:p>
            <a:pPr marL="0" indent="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связанных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подчинительной связью и представляющих собой смысловое единство.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▪ Признаки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словосочетания: 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состав словосочетания – </a:t>
            </a:r>
          </a:p>
          <a:p>
            <a:pPr marL="0" indent="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два (и более) самостоятельных слова;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смысловое единство слов;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подчинительная грамматическая связь </a:t>
            </a:r>
          </a:p>
          <a:p>
            <a:pPr marL="0" indent="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между компонентами словосочетания.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▪ Структура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словосочетания:</a:t>
            </a:r>
          </a:p>
          <a:p>
            <a:pPr marL="0" indent="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главное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подчиненное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(зависимое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 marL="0" indent="274320" algn="ctr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горная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река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274320" algn="ctr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главный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компонент –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274320" algn="ctr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подчиненный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горная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Словосочетание: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71938" y="428625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28813" y="4857750"/>
            <a:ext cx="48418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857750" y="4857750"/>
            <a:ext cx="48418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6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</Template>
  <TotalTime>201</TotalTime>
  <Words>534</Words>
  <Application>Microsoft Office PowerPoint</Application>
  <PresentationFormat>Экран (4:3)</PresentationFormat>
  <Paragraphs>124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Wingdings 2</vt:lpstr>
      <vt:lpstr>Bookman Old Style</vt:lpstr>
      <vt:lpstr>Arial Unicode MS</vt:lpstr>
      <vt:lpstr>Times New Roman</vt:lpstr>
      <vt:lpstr>68</vt:lpstr>
      <vt:lpstr>Слайд 1</vt:lpstr>
      <vt:lpstr>Синтаксис </vt:lpstr>
      <vt:lpstr>Главная единица синтаксиса </vt:lpstr>
      <vt:lpstr>Пунктуация</vt:lpstr>
      <vt:lpstr>«Знаки препинания –    ноты при чтении»      А.П. Чехов</vt:lpstr>
      <vt:lpstr>Попробуйте  сложить  из  данных слов предложение.  Запишите  и подчеркните  грамматическую  основу.  </vt:lpstr>
      <vt:lpstr>Синтаксическая единица, рассматриваемая как один из компонентов предложения</vt:lpstr>
      <vt:lpstr>                     Спишите,вставьте буквы, 3 предложение разобрать по членам предложения.</vt:lpstr>
      <vt:lpstr>Словосочетание:</vt:lpstr>
      <vt:lpstr>Не является словосочетанием </vt:lpstr>
      <vt:lpstr>▪ Словосочетание не выражает и не сообщает мысль, а выполняет номинативную функцию, т.е. служит распространенным названием.  Задание: определите, что обозначают словосочетания. </vt:lpstr>
      <vt:lpstr>    Физкультминутка</vt:lpstr>
      <vt:lpstr>Типы словосочетаний</vt:lpstr>
      <vt:lpstr>Слайд 14</vt:lpstr>
      <vt:lpstr>Типы словосочетаний</vt:lpstr>
      <vt:lpstr>     Задание:  составьте   словосочетания из данных слов.</vt:lpstr>
      <vt:lpstr>Слайд 17</vt:lpstr>
      <vt:lpstr>Слайд 18</vt:lpstr>
      <vt:lpstr>Слайд 19</vt:lpstr>
      <vt:lpstr>    Домашнее задание: составить и записать по  5 словосочетаний на каждую группу: именные,  глагольные, наречные.</vt:lpstr>
      <vt:lpstr>   Молодцы!  Все работали на «5»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Надежда Николаевна</cp:lastModifiedBy>
  <cp:revision>15</cp:revision>
  <dcterms:created xsi:type="dcterms:W3CDTF">2014-09-28T15:47:34Z</dcterms:created>
  <dcterms:modified xsi:type="dcterms:W3CDTF">2017-11-06T19:20:29Z</dcterms:modified>
</cp:coreProperties>
</file>