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54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C00000"/>
                </a:solidFill>
                <a:effectLst/>
                <a:latin typeface="GungsuhChe" pitchFamily="49" charset="-127"/>
              </a:rPr>
              <a:t>Природные зоны Земли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2103438" y="2047875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4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237288"/>
            <a:ext cx="8385175" cy="2873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6096000"/>
            <a:ext cx="8007350" cy="212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900" smtClean="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50825" y="1158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 i="1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0" y="0"/>
            <a:ext cx="92313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i="1"/>
              <a:t>Дикие животные (антилопы, зебры) могут пробегать</a:t>
            </a:r>
          </a:p>
          <a:p>
            <a:pPr eaLnBrk="1" hangingPunct="1"/>
            <a:r>
              <a:rPr lang="ru-RU" sz="2400" i="1"/>
              <a:t>большие расстояния в поисках воды и пищи, величественно</a:t>
            </a:r>
          </a:p>
          <a:p>
            <a:pPr eaLnBrk="1" hangingPunct="1"/>
            <a:r>
              <a:rPr lang="ru-RU" sz="2400" i="1"/>
              <a:t>ступают слоны. Самые известные хищники – львы, гепарды.</a:t>
            </a:r>
          </a:p>
        </p:txBody>
      </p:sp>
      <p:pic>
        <p:nvPicPr>
          <p:cNvPr id="12294" name="Picture 6" descr="aslanl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60800"/>
            <a:ext cx="388778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0_57cd2_3b948120_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3860800"/>
            <a:ext cx="3779838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 descr="1b34d1903aec1b56be9103c0295c65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96975"/>
            <a:ext cx="35115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 descr="zebry_antilopy_foto_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1557338"/>
            <a:ext cx="284321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1" descr="slon_foto_01-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113" y="1268413"/>
            <a:ext cx="316865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87450" y="5300663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6021388"/>
            <a:ext cx="8007350" cy="8572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800" smtClean="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07950" y="-100013"/>
            <a:ext cx="9182100" cy="301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/>
              <a:t>Отличительной особенностью </a:t>
            </a:r>
            <a:r>
              <a:rPr lang="ru-RU" sz="2400" b="1" i="1" u="sng"/>
              <a:t>пустыни</a:t>
            </a:r>
            <a:r>
              <a:rPr lang="ru-RU" sz="2400" b="1" i="1"/>
              <a:t> </a:t>
            </a:r>
            <a:r>
              <a:rPr lang="ru-RU" sz="2400" i="1"/>
              <a:t>– недостаток </a:t>
            </a:r>
          </a:p>
          <a:p>
            <a:pPr eaLnBrk="1" hangingPunct="1"/>
            <a:r>
              <a:rPr lang="ru-RU" sz="2400" i="1"/>
              <a:t>влаги, высокие температуры в течение всего года и их </a:t>
            </a:r>
          </a:p>
          <a:p>
            <a:pPr eaLnBrk="1" hangingPunct="1"/>
            <a:r>
              <a:rPr lang="ru-RU" sz="2400" i="1"/>
              <a:t>большие суточные амплитуды, скудность растительности </a:t>
            </a:r>
          </a:p>
          <a:p>
            <a:pPr eaLnBrk="1" hangingPunct="1"/>
            <a:r>
              <a:rPr lang="ru-RU" sz="2400" i="1"/>
              <a:t>и животного мира. На материке Африка располагается </a:t>
            </a:r>
          </a:p>
          <a:p>
            <a:pPr eaLnBrk="1" hangingPunct="1"/>
            <a:r>
              <a:rPr lang="ru-RU" sz="2400" i="1"/>
              <a:t>Одна из величайших пустынь планеты – Сахара, на западе</a:t>
            </a:r>
          </a:p>
          <a:p>
            <a:pPr eaLnBrk="1" hangingPunct="1"/>
            <a:r>
              <a:rPr lang="ru-RU" sz="2400" i="1"/>
              <a:t>Южной Америки самая сухая пустыня – Атакама. В оазисах</a:t>
            </a:r>
          </a:p>
          <a:p>
            <a:pPr eaLnBrk="1" hangingPunct="1"/>
            <a:r>
              <a:rPr lang="ru-RU" sz="2400" i="1"/>
              <a:t>                                                 растет царица пустыни –</a:t>
            </a:r>
          </a:p>
          <a:p>
            <a:pPr eaLnBrk="1" hangingPunct="1"/>
            <a:r>
              <a:rPr lang="ru-RU" sz="2400" i="1"/>
              <a:t>                                                 финиковая пальма.</a:t>
            </a:r>
          </a:p>
        </p:txBody>
      </p:sp>
      <p:pic>
        <p:nvPicPr>
          <p:cNvPr id="13317" name="Picture 5" descr="99379ebf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276475"/>
            <a:ext cx="37084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oazis_v_pustyne_foto_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3068638"/>
            <a:ext cx="462597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1254305372_peyzazhi0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4724400"/>
            <a:ext cx="3449637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742113"/>
            <a:ext cx="8385175" cy="1158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6096000"/>
            <a:ext cx="8007350" cy="212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900" smtClean="0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07950" y="-7938"/>
            <a:ext cx="9070975" cy="191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/>
              <a:t>Животный мир представлен грызунами (тушканчики,</a:t>
            </a:r>
          </a:p>
          <a:p>
            <a:pPr eaLnBrk="1" hangingPunct="1"/>
            <a:r>
              <a:rPr lang="ru-RU" sz="2400" i="1"/>
              <a:t>песчанки),копытными животными (антилопами,</a:t>
            </a:r>
          </a:p>
          <a:p>
            <a:pPr eaLnBrk="1" hangingPunct="1"/>
            <a:r>
              <a:rPr lang="ru-RU" sz="2400" i="1"/>
              <a:t>верблюдами). Водятся змеи, ящерицы. Много насекомых – </a:t>
            </a:r>
          </a:p>
          <a:p>
            <a:pPr eaLnBrk="1" hangingPunct="1"/>
            <a:r>
              <a:rPr lang="ru-RU" sz="2400" i="1"/>
              <a:t>скорпионов, пауков, муравьев.</a:t>
            </a:r>
          </a:p>
          <a:p>
            <a:pPr eaLnBrk="1" hangingPunct="1"/>
            <a:endParaRPr lang="ru-RU" sz="2400" i="1"/>
          </a:p>
        </p:txBody>
      </p:sp>
      <p:pic>
        <p:nvPicPr>
          <p:cNvPr id="14341" name="Picture 6" descr="gerboi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557338"/>
            <a:ext cx="29527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7" descr="x_bfe20a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1412875"/>
            <a:ext cx="32416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8" descr="komodocrop-789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933825"/>
            <a:ext cx="285591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9" descr="skorp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888" y="4437063"/>
            <a:ext cx="2841625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0" descr="74757825_1259869_ants_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4292600"/>
            <a:ext cx="2735263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1" descr="post-946-123272578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8038" y="2133600"/>
            <a:ext cx="2447925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597650"/>
            <a:ext cx="8385175" cy="714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>ж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6096000"/>
            <a:ext cx="8007350" cy="5730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0" y="333375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i="1"/>
              <a:t>В </a:t>
            </a:r>
            <a:r>
              <a:rPr lang="ru-RU" sz="2400" b="1" i="1" u="sng"/>
              <a:t>степях </a:t>
            </a:r>
            <a:r>
              <a:rPr lang="ru-RU" sz="2400" i="1"/>
              <a:t>жаркое. Относительно сухое лето и суровая</a:t>
            </a:r>
          </a:p>
          <a:p>
            <a:pPr eaLnBrk="1" hangingPunct="1"/>
            <a:r>
              <a:rPr lang="ru-RU" sz="2400" i="1"/>
              <a:t>зима, плодородные почвы и богатая травянистая</a:t>
            </a:r>
          </a:p>
          <a:p>
            <a:pPr eaLnBrk="1" hangingPunct="1"/>
            <a:r>
              <a:rPr lang="ru-RU" sz="2400" i="1"/>
              <a:t>растительность. Степи сильно изменены человеком </a:t>
            </a:r>
          </a:p>
          <a:p>
            <a:pPr eaLnBrk="1" hangingPunct="1"/>
            <a:r>
              <a:rPr lang="ru-RU" sz="2400" i="1"/>
              <a:t>(в основном распаханы и густо заселены ).</a:t>
            </a:r>
            <a:r>
              <a:rPr lang="ru-RU" sz="2400" b="1" i="1" u="sng"/>
              <a:t> </a:t>
            </a:r>
            <a:endParaRPr lang="ru-RU" sz="2400" i="1"/>
          </a:p>
        </p:txBody>
      </p:sp>
      <p:pic>
        <p:nvPicPr>
          <p:cNvPr id="15365" name="Picture 5" descr="krasivaya_priroda_stepi_foto_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916113"/>
            <a:ext cx="3024188" cy="261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1214899239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1916113"/>
            <a:ext cx="33115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8" descr="999_995_99_71_00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4365625"/>
            <a:ext cx="3384550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0" descr="2341571_t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6375" y="4365625"/>
            <a:ext cx="3240088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6453188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6096000"/>
            <a:ext cx="8007350" cy="5730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0" y="134938"/>
            <a:ext cx="9144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/>
              <a:t>В степной зоне большое разнообразие птиц. Много птиц</a:t>
            </a:r>
          </a:p>
          <a:p>
            <a:pPr eaLnBrk="1" hangingPunct="1"/>
            <a:r>
              <a:rPr lang="ru-RU" sz="2400" i="1"/>
              <a:t>гнездятся на земле. Одни питаются растениями, другие и растениями и насекомыми (дрофа, стрепет, жаворонок),</a:t>
            </a:r>
          </a:p>
          <a:p>
            <a:pPr eaLnBrk="1" hangingPunct="1"/>
            <a:r>
              <a:rPr lang="ru-RU" sz="2400" i="1"/>
              <a:t>третьи  -хищники (степной орел). Здесь водятся грызуны,</a:t>
            </a:r>
          </a:p>
          <a:p>
            <a:pPr eaLnBrk="1" hangingPunct="1"/>
            <a:r>
              <a:rPr lang="ru-RU" sz="2400" i="1"/>
              <a:t>                                                                        хищники.</a:t>
            </a:r>
          </a:p>
          <a:p>
            <a:pPr eaLnBrk="1" hangingPunct="1"/>
            <a:endParaRPr lang="ru-RU" sz="2400" i="1"/>
          </a:p>
          <a:p>
            <a:pPr eaLnBrk="1" hangingPunct="1"/>
            <a:endParaRPr lang="ru-RU" sz="2400" i="1"/>
          </a:p>
        </p:txBody>
      </p:sp>
      <p:pic>
        <p:nvPicPr>
          <p:cNvPr id="16389" name="Picture 5" descr="1265029776_1950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00213"/>
            <a:ext cx="208915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slide0016_image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724400"/>
            <a:ext cx="2670175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 descr="1ac22a185ca952555ae306ee1652c450_90c9a6a9ce56d7b5cb65275b23166e0a_131045281614_800p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4724400"/>
            <a:ext cx="2376488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8" descr="animals_416-320x4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3429000"/>
            <a:ext cx="1584325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9" descr="x_455d15e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688" y="4652963"/>
            <a:ext cx="2447925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0" descr="000079_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6100" y="1989138"/>
            <a:ext cx="223202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1" descr="vertebrata_24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875" y="1700213"/>
            <a:ext cx="1685925" cy="282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12" descr="art5505_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48488" y="2133600"/>
            <a:ext cx="1763712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6116638"/>
            <a:ext cx="8385175" cy="4079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6096000"/>
            <a:ext cx="8007350" cy="428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z="2400" smtClean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-107950" y="-80963"/>
            <a:ext cx="9444038" cy="155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/>
              <a:t>Леса умеренных широт – </a:t>
            </a:r>
            <a:r>
              <a:rPr lang="ru-RU" sz="2400" b="1" i="1" u="sng"/>
              <a:t>смешанный и широколиственный</a:t>
            </a:r>
          </a:p>
          <a:p>
            <a:pPr eaLnBrk="1" hangingPunct="1"/>
            <a:r>
              <a:rPr lang="ru-RU" sz="2400" b="1" i="1" u="sng"/>
              <a:t>лес, тайга. </a:t>
            </a:r>
            <a:r>
              <a:rPr lang="ru-RU" sz="2400" i="1"/>
              <a:t>Здесь четко выделяется четыре времени года:</a:t>
            </a:r>
          </a:p>
          <a:p>
            <a:pPr eaLnBrk="1" hangingPunct="1"/>
            <a:r>
              <a:rPr lang="ru-RU" sz="2400" i="1"/>
              <a:t>зима, весна, лето, осень – выпадает достаточное количество осадков. </a:t>
            </a:r>
          </a:p>
        </p:txBody>
      </p:sp>
      <p:pic>
        <p:nvPicPr>
          <p:cNvPr id="17413" name="Picture 6" descr="b08c90da82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12875"/>
            <a:ext cx="4211638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 descr="post29003_img1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484313"/>
            <a:ext cx="420052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9" descr="priroda_les_tajga_foto_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4294188"/>
            <a:ext cx="3889375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685800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6096000"/>
            <a:ext cx="8007350" cy="5730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5875" y="-1524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sz="2400" i="1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0" y="63500"/>
            <a:ext cx="92757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/>
              <a:t>В широколиственных лесах увеличивается число копытных:</a:t>
            </a:r>
          </a:p>
          <a:p>
            <a:pPr eaLnBrk="1" hangingPunct="1"/>
            <a:r>
              <a:rPr lang="ru-RU" sz="2400" i="1"/>
              <a:t>олени, лоси, косули. Гораздо реже, чем раньше  встречаются волки, лисы, медведи. Животный мир тайги богат пушным</a:t>
            </a:r>
          </a:p>
          <a:p>
            <a:pPr eaLnBrk="1" hangingPunct="1"/>
            <a:r>
              <a:rPr lang="ru-RU" sz="2400" i="1"/>
              <a:t>зверем (соболь, куница).</a:t>
            </a:r>
          </a:p>
        </p:txBody>
      </p:sp>
      <p:pic>
        <p:nvPicPr>
          <p:cNvPr id="18438" name="Picture 6" descr="00005PA6CDT1ODT3-C3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700213"/>
            <a:ext cx="2519363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2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0213"/>
            <a:ext cx="208915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 descr="017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1557338"/>
            <a:ext cx="2452688" cy="204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obyknovennaya_lisica_b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33825"/>
            <a:ext cx="29908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 descr="medved-kopiy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675" y="4221163"/>
            <a:ext cx="324008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1" descr="068ed5f820d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4292600"/>
            <a:ext cx="2992438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 descr="kunical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3663" y="2060575"/>
            <a:ext cx="259238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0" y="-7938"/>
            <a:ext cx="9144000" cy="118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/>
              <a:t>Отличительные особенности </a:t>
            </a:r>
            <a:r>
              <a:rPr lang="ru-RU" sz="2400" b="1" i="1" u="sng"/>
              <a:t>тундры</a:t>
            </a:r>
            <a:r>
              <a:rPr lang="ru-RU" sz="2400" i="1"/>
              <a:t> – недостаток тепла, долгая зима и короткое лето, мерзлотный грунт, скудная, малорослая растительность.</a:t>
            </a:r>
          </a:p>
        </p:txBody>
      </p:sp>
      <p:pic>
        <p:nvPicPr>
          <p:cNvPr id="19461" name="Picture 5" descr="0022-040-Zolotaja-osen-krasiva-v-tund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268413"/>
            <a:ext cx="3868737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7" descr="1a5defdd67c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3573463"/>
            <a:ext cx="4824412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8" descr="tundra_givotnye_rasteniya_foto_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1196975"/>
            <a:ext cx="4711700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-92075" y="-7938"/>
            <a:ext cx="184150" cy="4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 i="1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0" y="115888"/>
            <a:ext cx="86090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i="1"/>
              <a:t>В тундре количество наземных животных представлено</a:t>
            </a:r>
          </a:p>
          <a:p>
            <a:pPr eaLnBrk="1" hangingPunct="1"/>
            <a:r>
              <a:rPr lang="ru-RU" sz="2400" i="1"/>
              <a:t>небольшим числом их видов: лемминг, заяц-беляк, волк,</a:t>
            </a:r>
          </a:p>
          <a:p>
            <a:pPr eaLnBrk="1" hangingPunct="1"/>
            <a:r>
              <a:rPr lang="ru-RU" sz="2400" i="1"/>
              <a:t>песец, полярная сова, северный олень.</a:t>
            </a:r>
          </a:p>
        </p:txBody>
      </p:sp>
      <p:pic>
        <p:nvPicPr>
          <p:cNvPr id="20486" name="Picture 6" descr="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484313"/>
            <a:ext cx="20161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 descr="0_7815_fc0dc7fe_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1341438"/>
            <a:ext cx="366553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8" descr="77715_784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1484313"/>
            <a:ext cx="29527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 descr="0023-044-ZHivotnyj-mir-tundry-severnyj-olen-pesets-ovtsebyk-zajats-belja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4292600"/>
            <a:ext cx="2895600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 descr="30697196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575" y="3860800"/>
            <a:ext cx="23050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1" descr="121323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4005263"/>
            <a:ext cx="3024188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00113" y="685800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6096000"/>
            <a:ext cx="8007350" cy="762000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0" y="-80963"/>
            <a:ext cx="9137650" cy="228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 i="1" u="sng"/>
              <a:t>Арктические и антарктические пустыни</a:t>
            </a:r>
            <a:r>
              <a:rPr lang="ru-RU" sz="2400" i="1"/>
              <a:t> – это царство снега и льда. Животный мир в основном связан с морем. Здесь распространены ластоногие -  моржи, тюлени, морские слоны. В Арктике живет белый медведь. В Антарктиде – пингвины.</a:t>
            </a:r>
          </a:p>
          <a:p>
            <a:pPr eaLnBrk="1" hangingPunct="1"/>
            <a:endParaRPr lang="ru-RU" sz="2400" i="1"/>
          </a:p>
        </p:txBody>
      </p:sp>
      <p:pic>
        <p:nvPicPr>
          <p:cNvPr id="21509" name="Picture 5" descr="morz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916113"/>
            <a:ext cx="314325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250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1773238"/>
            <a:ext cx="3284537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 descr="morskoi_slon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989138"/>
            <a:ext cx="327660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8" descr="5fa4ef91dd9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463" y="4149725"/>
            <a:ext cx="3816350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10" descr="76016873_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088" y="4437063"/>
            <a:ext cx="34575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9750" y="1071546"/>
            <a:ext cx="8007350" cy="5237179"/>
          </a:xfrm>
        </p:spPr>
        <p:txBody>
          <a:bodyPr>
            <a:normAutofit fontScale="92500" lnSpcReduction="10000"/>
          </a:bodyPr>
          <a:lstStyle/>
          <a:p>
            <a:pPr marL="381000" indent="-381000" algn="ctr" eaLnBrk="1" hangingPunct="1">
              <a:lnSpc>
                <a:spcPct val="80000"/>
              </a:lnSpc>
              <a:buNone/>
            </a:pPr>
            <a:r>
              <a:rPr lang="ru-RU" sz="4400" b="1" i="1" dirty="0" smtClean="0">
                <a:solidFill>
                  <a:srgbClr val="C00000"/>
                </a:solidFill>
                <a:effectLst/>
              </a:rPr>
              <a:t> 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2800" b="1" i="1" dirty="0" smtClean="0">
                <a:solidFill>
                  <a:srgbClr val="C00000"/>
                </a:solidFill>
                <a:effectLst/>
              </a:rPr>
              <a:t>Обучающие: </a:t>
            </a:r>
            <a:r>
              <a:rPr lang="ru-RU" sz="2800" b="1" i="1" dirty="0" smtClean="0">
                <a:effectLst/>
              </a:rPr>
              <a:t>конкретизировать понятия «природная зона», «широтная зональность», «высотная поясность»; сформировать понятие о природных зонах Земли как зональных природных комплексах; выявить закономерность размещения природных зон на Земле. 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2800" b="1" i="1" dirty="0" smtClean="0">
                <a:solidFill>
                  <a:srgbClr val="C00000"/>
                </a:solidFill>
                <a:effectLst/>
              </a:rPr>
              <a:t>Развивающие: </a:t>
            </a:r>
            <a:r>
              <a:rPr lang="ru-RU" sz="2800" b="1" i="1" dirty="0" smtClean="0">
                <a:effectLst/>
              </a:rPr>
              <a:t>продолжать формирование  умения работы с географической картой, составлять комплексные характеристики природных зон. 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2800" b="1" i="1" dirty="0" smtClean="0">
                <a:solidFill>
                  <a:srgbClr val="C00000"/>
                </a:solidFill>
                <a:effectLst/>
              </a:rPr>
              <a:t>Воспитательные: </a:t>
            </a:r>
            <a:r>
              <a:rPr lang="ru-RU" sz="2800" b="1" i="1" dirty="0" smtClean="0">
                <a:effectLst/>
              </a:rPr>
              <a:t>воспитывать интерес к изучению географии, показать уникальность  каждой природной зоны, формировать бережное отношение к животному и растительному миру.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Цели урока: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6858000"/>
            <a:ext cx="8385175" cy="2017713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476250"/>
            <a:ext cx="8666162" cy="5619750"/>
          </a:xfrm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dirty="0" smtClean="0"/>
              <a:t>   </a:t>
            </a:r>
            <a:r>
              <a:rPr lang="ru-RU" sz="4400" b="1" dirty="0" smtClean="0">
                <a:solidFill>
                  <a:srgbClr val="C00000"/>
                </a:solidFill>
              </a:rPr>
              <a:t>Выводы:</a:t>
            </a:r>
          </a:p>
          <a:p>
            <a:pPr eaLnBrk="1" hangingPunct="1">
              <a:buNone/>
              <a:defRPr/>
            </a:pPr>
            <a:r>
              <a:rPr lang="ru-RU" dirty="0" smtClean="0"/>
              <a:t> </a:t>
            </a:r>
            <a:r>
              <a:rPr lang="ru-RU" b="1" i="1" dirty="0" smtClean="0"/>
              <a:t>На земном шаре обитает огромное число видов растений и животных, распространение которых зависит от многих факторов, но важнейшим из них является распределение тепла и влаги, что создает в разных широтах неодинаковые условия для жизни организмов. Территории, имеющие сходные климатические условия, образуют природные зоны. </a:t>
            </a:r>
          </a:p>
          <a:p>
            <a:pPr eaLnBrk="1" hangingPunct="1">
              <a:defRPr/>
            </a:pPr>
            <a:endParaRPr lang="ru-RU" b="1" i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188913"/>
            <a:ext cx="8964612" cy="33115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b="1" i="1" dirty="0" smtClean="0">
                <a:latin typeface="+mn-lt"/>
              </a:rPr>
              <a:t>Размещение большинства природных комплексов на Земле подчинено закону широтной зональности.</a:t>
            </a:r>
            <a:br>
              <a:rPr lang="ru-RU" sz="2400" b="1" i="1" dirty="0" smtClean="0">
                <a:latin typeface="+mn-lt"/>
              </a:rPr>
            </a:br>
            <a:r>
              <a:rPr lang="ru-RU" sz="2400" b="1" i="1" dirty="0" smtClean="0">
                <a:latin typeface="+mn-lt"/>
              </a:rPr>
              <a:t>Причина зональности – неодинаковое количество тепла, поступающего на разные широты, в связи с шарообразностью Земли.</a:t>
            </a:r>
            <a:br>
              <a:rPr lang="ru-RU" sz="2400" b="1" i="1" dirty="0" smtClean="0">
                <a:latin typeface="+mn-lt"/>
              </a:rPr>
            </a:br>
            <a:r>
              <a:rPr lang="ru-RU" sz="2400" b="1" i="1" dirty="0" smtClean="0">
                <a:latin typeface="+mn-lt"/>
              </a:rPr>
              <a:t>При этом, на одной и той же широте на суше могут быть влажные прибрежные районы и внутренние сухие, защищенные горами или открытые всем ветрам.</a:t>
            </a:r>
            <a:r>
              <a:rPr lang="ru-RU" sz="2400" b="0" i="1" dirty="0" smtClean="0">
                <a:latin typeface="Bodoni MT Black" pitchFamily="18" charset="0"/>
              </a:rPr>
              <a:t/>
            </a:r>
            <a:br>
              <a:rPr lang="ru-RU" sz="2400" b="0" i="1" dirty="0" smtClean="0">
                <a:latin typeface="Bodoni MT Black" pitchFamily="18" charset="0"/>
              </a:rPr>
            </a:br>
            <a:endParaRPr lang="ru-RU" sz="2400" b="0" i="1" dirty="0" smtClean="0">
              <a:latin typeface="Bodoni MT Black" pitchFamily="18" charset="0"/>
            </a:endParaRPr>
          </a:p>
        </p:txBody>
      </p:sp>
      <p:pic>
        <p:nvPicPr>
          <p:cNvPr id="5124" name="Picture 6" descr="2341571_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4365625"/>
            <a:ext cx="2951162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8" descr="wapos_ru_7590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3213100"/>
            <a:ext cx="295275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9" descr="0_72916_17fae08c_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3429000"/>
            <a:ext cx="3024188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842375" cy="35004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+mn-lt"/>
              </a:rPr>
              <a:t>Природные зоны</a:t>
            </a:r>
            <a:r>
              <a:rPr lang="ru-RU" sz="2400" b="1" i="1" dirty="0" smtClean="0">
                <a:latin typeface="+mn-lt"/>
              </a:rPr>
              <a:t> – зональные природные комплексы с разным сочетанием тепла и влаги, закономерно сменяющиеся от экватора к полюсам.</a:t>
            </a:r>
            <a:br>
              <a:rPr lang="ru-RU" sz="2400" b="1" i="1" dirty="0" smtClean="0">
                <a:latin typeface="+mn-lt"/>
              </a:rPr>
            </a:br>
            <a:r>
              <a:rPr lang="ru-RU" sz="2400" b="1" i="1" dirty="0" smtClean="0">
                <a:latin typeface="+mn-lt"/>
              </a:rPr>
              <a:t>Природные комплексы закономерно сменяются и в горах. Смена природных комплексов в горах с высотой называется – </a:t>
            </a:r>
            <a:r>
              <a:rPr lang="ru-RU" sz="2400" b="1" i="1" dirty="0" smtClean="0">
                <a:solidFill>
                  <a:srgbClr val="C00000"/>
                </a:solidFill>
                <a:latin typeface="+mn-lt"/>
              </a:rPr>
              <a:t>высотной поясностью</a:t>
            </a:r>
            <a:r>
              <a:rPr lang="ru-RU" sz="2400" b="1" i="1" dirty="0" smtClean="0">
                <a:latin typeface="+mn-lt"/>
              </a:rPr>
              <a:t>.</a:t>
            </a:r>
            <a:br>
              <a:rPr lang="ru-RU" sz="2400" b="1" i="1" dirty="0" smtClean="0">
                <a:latin typeface="+mn-lt"/>
              </a:rPr>
            </a:br>
            <a:r>
              <a:rPr lang="ru-RU" sz="2400" b="1" i="1" dirty="0" smtClean="0">
                <a:latin typeface="+mn-lt"/>
              </a:rPr>
              <a:t>Высотная поясность существует в горах любой </a:t>
            </a:r>
            <a:br>
              <a:rPr lang="ru-RU" sz="2400" b="1" i="1" dirty="0" smtClean="0">
                <a:latin typeface="+mn-lt"/>
              </a:rPr>
            </a:br>
            <a:r>
              <a:rPr lang="ru-RU" sz="2400" b="1" i="1" dirty="0" smtClean="0">
                <a:latin typeface="+mn-lt"/>
              </a:rPr>
              <a:t>природной зоны.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84213" y="5805488"/>
            <a:ext cx="8007350" cy="4191000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6148" name="Picture 7" descr="elbr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573463"/>
            <a:ext cx="420211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4479925" y="3592513"/>
            <a:ext cx="4533900" cy="28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sz="2400" b="1" i="1" dirty="0"/>
              <a:t>С высотой в тропосфере</a:t>
            </a:r>
          </a:p>
          <a:p>
            <a:pPr eaLnBrk="1" hangingPunct="1">
              <a:lnSpc>
                <a:spcPct val="150000"/>
              </a:lnSpc>
            </a:pPr>
            <a:r>
              <a:rPr lang="ru-RU" sz="2400" b="1" i="1" dirty="0"/>
              <a:t>температура падает.</a:t>
            </a:r>
          </a:p>
          <a:p>
            <a:pPr eaLnBrk="1" hangingPunct="1">
              <a:lnSpc>
                <a:spcPct val="150000"/>
              </a:lnSpc>
            </a:pPr>
            <a:r>
              <a:rPr lang="ru-RU" sz="2400" b="1" i="1" dirty="0"/>
              <a:t>Поднимаясь все выше и выше</a:t>
            </a:r>
          </a:p>
          <a:p>
            <a:pPr eaLnBrk="1" hangingPunct="1">
              <a:lnSpc>
                <a:spcPct val="150000"/>
              </a:lnSpc>
            </a:pPr>
            <a:r>
              <a:rPr lang="ru-RU" sz="2400" b="1" i="1" dirty="0"/>
              <a:t>в горы, мы попадаем во все</a:t>
            </a:r>
          </a:p>
          <a:p>
            <a:pPr eaLnBrk="1" hangingPunct="1">
              <a:lnSpc>
                <a:spcPct val="150000"/>
              </a:lnSpc>
            </a:pPr>
            <a:r>
              <a:rPr lang="ru-RU" sz="2400" b="1" i="1" dirty="0"/>
              <a:t>более холодные условия.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9" descr="0018-018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50038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1" descr="0041-040-Vysotnye-pojasa-Zeml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3068638"/>
            <a:ext cx="4427537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 Box 13"/>
          <p:cNvSpPr txBox="1">
            <a:spLocks noChangeArrowheads="1"/>
          </p:cNvSpPr>
          <p:nvPr/>
        </p:nvSpPr>
        <p:spPr bwMode="auto">
          <a:xfrm>
            <a:off x="4716463" y="3089275"/>
            <a:ext cx="571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1000" b="1">
                <a:solidFill>
                  <a:srgbClr val="000000"/>
                </a:solidFill>
              </a:rPr>
              <a:t>5000 –</a:t>
            </a:r>
          </a:p>
          <a:p>
            <a:pPr eaLnBrk="1" hangingPunct="1"/>
            <a:endParaRPr lang="ru-RU" sz="1000" b="1">
              <a:solidFill>
                <a:srgbClr val="000000"/>
              </a:solidFill>
            </a:endParaRPr>
          </a:p>
          <a:p>
            <a:pPr eaLnBrk="1" hangingPunct="1"/>
            <a:endParaRPr lang="ru-RU" sz="1000" b="1">
              <a:solidFill>
                <a:srgbClr val="000000"/>
              </a:solidFill>
            </a:endParaRPr>
          </a:p>
          <a:p>
            <a:pPr eaLnBrk="1" hangingPunct="1"/>
            <a:r>
              <a:rPr lang="ru-RU" sz="1000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175" name="Text Box 15"/>
          <p:cNvSpPr txBox="1">
            <a:spLocks noChangeArrowheads="1"/>
          </p:cNvSpPr>
          <p:nvPr/>
        </p:nvSpPr>
        <p:spPr bwMode="auto">
          <a:xfrm>
            <a:off x="428596" y="0"/>
            <a:ext cx="7881937" cy="82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b="1" i="1" dirty="0"/>
              <a:t>Смена растительности с высотой в умеренных</a:t>
            </a:r>
          </a:p>
          <a:p>
            <a:pPr eaLnBrk="1" hangingPunct="1"/>
            <a:r>
              <a:rPr lang="ru-RU" sz="2400" b="1" i="1" dirty="0"/>
              <a:t>(справа) и тропических (слева) широтах.</a:t>
            </a:r>
          </a:p>
        </p:txBody>
      </p:sp>
      <p:sp>
        <p:nvSpPr>
          <p:cNvPr id="7176" name="Text Box 16"/>
          <p:cNvSpPr txBox="1">
            <a:spLocks noChangeArrowheads="1"/>
          </p:cNvSpPr>
          <p:nvPr/>
        </p:nvSpPr>
        <p:spPr bwMode="auto">
          <a:xfrm>
            <a:off x="5076825" y="855663"/>
            <a:ext cx="40671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 dirty="0"/>
              <a:t>Смена природных</a:t>
            </a:r>
          </a:p>
          <a:p>
            <a:pPr eaLnBrk="1" hangingPunct="1"/>
            <a:r>
              <a:rPr lang="ru-RU" sz="2400" i="1" dirty="0"/>
              <a:t>комплексах в горах хорошо заметна по </a:t>
            </a:r>
          </a:p>
          <a:p>
            <a:pPr eaLnBrk="1" hangingPunct="1"/>
            <a:r>
              <a:rPr lang="ru-RU" sz="2400" i="1" dirty="0"/>
              <a:t>изменению растительности.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0"/>
            <a:ext cx="8569325" cy="31845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0" i="1" dirty="0" smtClean="0"/>
              <a:t>Природные зоны – </a:t>
            </a:r>
            <a:r>
              <a:rPr lang="ru-RU" sz="2400" b="0" i="1" u="sng" dirty="0" smtClean="0"/>
              <a:t>зональные комплексы</a:t>
            </a:r>
            <a:r>
              <a:rPr lang="ru-RU" sz="2400" b="0" i="1" dirty="0" smtClean="0"/>
              <a:t>, сочетаются с </a:t>
            </a:r>
            <a:r>
              <a:rPr lang="ru-RU" sz="2400" b="0" i="1" u="sng" dirty="0" err="1" smtClean="0"/>
              <a:t>азональными</a:t>
            </a:r>
            <a:r>
              <a:rPr lang="ru-RU" sz="2400" b="0" i="1" u="sng" dirty="0" smtClean="0"/>
              <a:t>.</a:t>
            </a:r>
            <a:br>
              <a:rPr lang="ru-RU" sz="2400" b="0" i="1" u="sng" dirty="0" smtClean="0"/>
            </a:br>
            <a:r>
              <a:rPr lang="ru-RU" sz="2400" b="0" i="1" dirty="0" err="1" smtClean="0">
                <a:effectLst/>
              </a:rPr>
              <a:t>Азанольные</a:t>
            </a:r>
            <a:r>
              <a:rPr lang="ru-RU" sz="2400" b="0" i="1" u="sng" dirty="0" smtClean="0"/>
              <a:t> </a:t>
            </a:r>
            <a:r>
              <a:rPr lang="ru-RU" sz="2400" b="0" i="1" dirty="0" smtClean="0">
                <a:effectLst/>
              </a:rPr>
              <a:t>природные комплексы бывают</a:t>
            </a: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b="0" u="sng" dirty="0" smtClean="0"/>
              <a:t> </a:t>
            </a:r>
            <a:br>
              <a:rPr lang="ru-RU" sz="2400" b="0" u="sng" dirty="0" smtClean="0"/>
            </a:br>
            <a:endParaRPr lang="ru-RU" sz="4000" b="0" dirty="0" smtClean="0">
              <a:solidFill>
                <a:srgbClr val="FFCCCC"/>
              </a:solidFill>
              <a:effectLst/>
            </a:endParaRP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4797425"/>
            <a:ext cx="8007350" cy="129857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8196" name="Line 12"/>
          <p:cNvSpPr>
            <a:spLocks noChangeShapeType="1"/>
          </p:cNvSpPr>
          <p:nvPr/>
        </p:nvSpPr>
        <p:spPr bwMode="auto">
          <a:xfrm flipH="1">
            <a:off x="1979613" y="1628775"/>
            <a:ext cx="144462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7" name="Line 13"/>
          <p:cNvSpPr>
            <a:spLocks noChangeShapeType="1"/>
          </p:cNvSpPr>
          <p:nvPr/>
        </p:nvSpPr>
        <p:spPr bwMode="auto">
          <a:xfrm>
            <a:off x="6011863" y="1557338"/>
            <a:ext cx="73025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8" name="Text Box 14"/>
          <p:cNvSpPr txBox="1">
            <a:spLocks noChangeArrowheads="1"/>
          </p:cNvSpPr>
          <p:nvPr/>
        </p:nvSpPr>
        <p:spPr bwMode="auto">
          <a:xfrm>
            <a:off x="4840288" y="2800350"/>
            <a:ext cx="41544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b="1" i="1">
                <a:solidFill>
                  <a:srgbClr val="00FFFF"/>
                </a:solidFill>
              </a:rPr>
              <a:t>Мелкие (оазис, высотной</a:t>
            </a:r>
          </a:p>
          <a:p>
            <a:pPr eaLnBrk="1" hangingPunct="1"/>
            <a:r>
              <a:rPr lang="ru-RU" sz="2400" b="1" i="1">
                <a:solidFill>
                  <a:srgbClr val="00FFFF"/>
                </a:solidFill>
              </a:rPr>
              <a:t>пояс).</a:t>
            </a:r>
          </a:p>
        </p:txBody>
      </p:sp>
      <p:sp>
        <p:nvSpPr>
          <p:cNvPr id="8199" name="Oval 16"/>
          <p:cNvSpPr>
            <a:spLocks noChangeArrowheads="1"/>
          </p:cNvSpPr>
          <p:nvPr/>
        </p:nvSpPr>
        <p:spPr bwMode="auto">
          <a:xfrm>
            <a:off x="4716463" y="2276475"/>
            <a:ext cx="4248150" cy="1728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/>
          </a:p>
        </p:txBody>
      </p:sp>
      <p:sp>
        <p:nvSpPr>
          <p:cNvPr id="8200" name="Text Box 21"/>
          <p:cNvSpPr txBox="1">
            <a:spLocks noChangeArrowheads="1"/>
          </p:cNvSpPr>
          <p:nvPr/>
        </p:nvSpPr>
        <p:spPr bwMode="auto">
          <a:xfrm>
            <a:off x="5595938" y="2554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8201" name="Text Box 22"/>
          <p:cNvSpPr txBox="1">
            <a:spLocks noChangeArrowheads="1"/>
          </p:cNvSpPr>
          <p:nvPr/>
        </p:nvSpPr>
        <p:spPr bwMode="auto">
          <a:xfrm>
            <a:off x="5292725" y="2636838"/>
            <a:ext cx="29416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/>
              <a:t>(оазис, высотные</a:t>
            </a:r>
          </a:p>
          <a:p>
            <a:pPr eaLnBrk="1" hangingPunct="1"/>
            <a:r>
              <a:rPr lang="ru-RU" sz="2400" i="1"/>
              <a:t>пояса).</a:t>
            </a:r>
          </a:p>
        </p:txBody>
      </p:sp>
      <p:sp>
        <p:nvSpPr>
          <p:cNvPr id="8202" name="Oval 23"/>
          <p:cNvSpPr>
            <a:spLocks noChangeArrowheads="1"/>
          </p:cNvSpPr>
          <p:nvPr/>
        </p:nvSpPr>
        <p:spPr bwMode="auto">
          <a:xfrm>
            <a:off x="684213" y="2349500"/>
            <a:ext cx="2808287" cy="1800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/>
          </a:p>
        </p:txBody>
      </p:sp>
      <p:sp>
        <p:nvSpPr>
          <p:cNvPr id="8203" name="Text Box 25"/>
          <p:cNvSpPr txBox="1">
            <a:spLocks noChangeArrowheads="1"/>
          </p:cNvSpPr>
          <p:nvPr/>
        </p:nvSpPr>
        <p:spPr bwMode="auto">
          <a:xfrm>
            <a:off x="971550" y="2781300"/>
            <a:ext cx="22320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/>
              <a:t>(материки и </a:t>
            </a:r>
          </a:p>
          <a:p>
            <a:pPr eaLnBrk="1" hangingPunct="1"/>
            <a:r>
              <a:rPr lang="ru-RU" sz="2400" i="1"/>
              <a:t>их части,</a:t>
            </a:r>
          </a:p>
          <a:p>
            <a:pPr eaLnBrk="1" hangingPunct="1"/>
            <a:r>
              <a:rPr lang="ru-RU" sz="2400" i="1"/>
              <a:t>океаны).</a:t>
            </a:r>
          </a:p>
        </p:txBody>
      </p:sp>
      <p:sp>
        <p:nvSpPr>
          <p:cNvPr id="8204" name="Text Box 26"/>
          <p:cNvSpPr txBox="1">
            <a:spLocks noChangeArrowheads="1"/>
          </p:cNvSpPr>
          <p:nvPr/>
        </p:nvSpPr>
        <p:spPr bwMode="auto">
          <a:xfrm>
            <a:off x="1187450" y="2349500"/>
            <a:ext cx="1893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 i="1"/>
              <a:t>Крупные</a:t>
            </a:r>
          </a:p>
        </p:txBody>
      </p:sp>
      <p:sp>
        <p:nvSpPr>
          <p:cNvPr id="8205" name="Text Box 29"/>
          <p:cNvSpPr txBox="1">
            <a:spLocks noChangeArrowheads="1"/>
          </p:cNvSpPr>
          <p:nvPr/>
        </p:nvSpPr>
        <p:spPr bwMode="auto">
          <a:xfrm>
            <a:off x="6135688" y="2295525"/>
            <a:ext cx="1306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b="1" i="1"/>
              <a:t>Мелкие</a:t>
            </a:r>
          </a:p>
        </p:txBody>
      </p:sp>
      <p:pic>
        <p:nvPicPr>
          <p:cNvPr id="8206" name="Picture 31" descr="355fe5e8e2d9c77d91b273ee2bbb915c62c32d8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4365625"/>
            <a:ext cx="3059112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7" name="Picture 33" descr="0_8902a_5b3789d0_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4221163"/>
            <a:ext cx="3240088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8" name="Picture 34" descr="79707005_1268918600_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3933825"/>
            <a:ext cx="3313112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6669088"/>
            <a:ext cx="8007350" cy="73025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800" smtClean="0"/>
          </a:p>
        </p:txBody>
      </p:sp>
      <p:pic>
        <p:nvPicPr>
          <p:cNvPr id="9220" name="Picture 4" descr="dojdevoy-les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57475"/>
            <a:ext cx="518477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dojdevoy-le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1196975"/>
            <a:ext cx="5148262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79388" y="0"/>
            <a:ext cx="89789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 i="1" u="sng"/>
              <a:t>Экваториальные леса</a:t>
            </a:r>
            <a:r>
              <a:rPr lang="ru-RU" sz="2400"/>
              <a:t> </a:t>
            </a:r>
            <a:r>
              <a:rPr lang="ru-RU" sz="2400" i="1"/>
              <a:t>формируются в условиях жаркого и влажного климата. Растительность образует несколько </a:t>
            </a:r>
          </a:p>
          <a:p>
            <a:pPr eaLnBrk="1" hangingPunct="1"/>
            <a:r>
              <a:rPr lang="ru-RU" sz="2400" i="1"/>
              <a:t>ярусов. Животный мир очень разнообразен.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07950" y="1052513"/>
            <a:ext cx="370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i="1"/>
              <a:t>Здесь нет времен года.</a:t>
            </a:r>
          </a:p>
          <a:p>
            <a:pPr eaLnBrk="1" hangingPunct="1"/>
            <a:r>
              <a:rPr lang="ru-RU" sz="2400" i="1"/>
              <a:t>Круглый год тепло и</a:t>
            </a:r>
          </a:p>
          <a:p>
            <a:pPr eaLnBrk="1" hangingPunct="1"/>
            <a:r>
              <a:rPr lang="ru-RU" sz="2400" i="1"/>
              <a:t>влажно.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550" y="638175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endParaRPr lang="ru-RU" sz="2400" b="0" i="1" smtClean="0"/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0244" name="Picture 4" descr="sacha_monke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341438"/>
            <a:ext cx="3024188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250825" y="0"/>
            <a:ext cx="86915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i="1"/>
              <a:t>В кронах деревьев живут обезьяны, множество птиц, </a:t>
            </a:r>
          </a:p>
          <a:p>
            <a:pPr eaLnBrk="1" hangingPunct="1"/>
            <a:r>
              <a:rPr lang="ru-RU" sz="2400" i="1"/>
              <a:t>Ползают змеи и ящерицы. В многоводных реках водятся</a:t>
            </a:r>
          </a:p>
          <a:p>
            <a:pPr eaLnBrk="1" hangingPunct="1"/>
            <a:r>
              <a:rPr lang="ru-RU" sz="2400" i="1"/>
              <a:t>Крокодилы, бегемоты. Самый известный хищник – </a:t>
            </a:r>
          </a:p>
          <a:p>
            <a:pPr eaLnBrk="1" hangingPunct="1"/>
            <a:r>
              <a:rPr lang="ru-RU" sz="2400" i="1"/>
              <a:t>                                                                                      леопард.</a:t>
            </a:r>
          </a:p>
        </p:txBody>
      </p:sp>
      <p:pic>
        <p:nvPicPr>
          <p:cNvPr id="10246" name="Picture 8" descr="2711krokod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860800"/>
            <a:ext cx="36734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1" descr="i (2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484313"/>
            <a:ext cx="3097213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2" descr="352718_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1412875"/>
            <a:ext cx="23145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3" descr="2245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3" y="3833813"/>
            <a:ext cx="4176712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1692275"/>
            <a:ext cx="8385175" cy="490537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03213" y="-7938"/>
            <a:ext cx="8750300" cy="2647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b="1" i="1" u="sng"/>
              <a:t>Саванны</a:t>
            </a:r>
            <a:r>
              <a:rPr lang="ru-RU" sz="2400" b="1" i="1"/>
              <a:t> </a:t>
            </a:r>
            <a:r>
              <a:rPr lang="ru-RU" sz="2400" i="1"/>
              <a:t>– это территории с травянистой </a:t>
            </a:r>
          </a:p>
          <a:p>
            <a:pPr eaLnBrk="1" hangingPunct="1"/>
            <a:r>
              <a:rPr lang="ru-RU" sz="2400" i="1"/>
              <a:t>растительностью и отдельными группами деревьев.</a:t>
            </a:r>
          </a:p>
          <a:p>
            <a:pPr eaLnBrk="1" hangingPunct="1"/>
            <a:r>
              <a:rPr lang="ru-RU" sz="2400" i="1"/>
              <a:t>Здесь различают зимний сухой сезон и летний сезон </a:t>
            </a:r>
          </a:p>
          <a:p>
            <a:pPr eaLnBrk="1" hangingPunct="1"/>
            <a:r>
              <a:rPr lang="ru-RU" sz="2400" i="1"/>
              <a:t>дождей. Высокие травы, толстая кора редких деревьев,</a:t>
            </a:r>
          </a:p>
          <a:p>
            <a:pPr eaLnBrk="1" hangingPunct="1"/>
            <a:r>
              <a:rPr lang="ru-RU" sz="2400" i="1"/>
              <a:t>как у африканского баобаба и мелкие листья, как у акации</a:t>
            </a:r>
          </a:p>
          <a:p>
            <a:pPr eaLnBrk="1" hangingPunct="1"/>
            <a:r>
              <a:rPr lang="ru-RU" sz="2400" i="1"/>
              <a:t>помогают запасать воду.</a:t>
            </a:r>
          </a:p>
          <a:p>
            <a:pPr eaLnBrk="1" hangingPunct="1"/>
            <a:endParaRPr lang="ru-RU" sz="2400" i="1"/>
          </a:p>
        </p:txBody>
      </p:sp>
      <p:pic>
        <p:nvPicPr>
          <p:cNvPr id="11269" name="Picture 5" descr="410767bd0f9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636838"/>
            <a:ext cx="4176713" cy="379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plains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2060575"/>
            <a:ext cx="4643438" cy="392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702</Words>
  <Application>Microsoft Office PowerPoint</Application>
  <PresentationFormat>Экран (4:3)</PresentationFormat>
  <Paragraphs>84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Природные зоны Земли</vt:lpstr>
      <vt:lpstr>Цели урока:</vt:lpstr>
      <vt:lpstr>Размещение большинства природных комплексов на Земле подчинено закону широтной зональности. Причина зональности – неодинаковое количество тепла, поступающего на разные широты, в связи с шарообразностью Земли. При этом, на одной и той же широте на суше могут быть влажные прибрежные районы и внутренние сухие, защищенные горами или открытые всем ветрам. </vt:lpstr>
      <vt:lpstr>Природные зоны – зональные природные комплексы с разным сочетанием тепла и влаги, закономерно сменяющиеся от экватора к полюсам. Природные комплексы закономерно сменяются и в горах. Смена природных комплексов в горах с высотой называется – высотной поясностью. Высотная поясность существует в горах любой  природной зоны.</vt:lpstr>
      <vt:lpstr>Презентация PowerPoint</vt:lpstr>
      <vt:lpstr>Природные зоны – зональные комплексы, сочетаются с азональными. Азанольные природные комплексы бывают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Природные зоны Земли</dc:title>
  <dc:creator>User</dc:creator>
  <cp:lastModifiedBy>0000</cp:lastModifiedBy>
  <cp:revision>12</cp:revision>
  <dcterms:created xsi:type="dcterms:W3CDTF">2012-12-05T17:19:38Z</dcterms:created>
  <dcterms:modified xsi:type="dcterms:W3CDTF">2020-05-17T13:21:25Z</dcterms:modified>
</cp:coreProperties>
</file>