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4" r:id="rId7"/>
    <p:sldId id="265" r:id="rId8"/>
    <p:sldId id="260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0066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8FF4A-29CA-4421-8F94-57C07D77D3A3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85D0A-CC0E-4430-AAF3-1D24EF4070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4" name="Picture 4" descr="http://www.edu54.ru/sites/default/files/userfiles/image/matematika_carica_na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55576" y="548680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СЛОЖЕНИЕ И ВЫЧИТАНИЕ ВИДА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10 + 7, 17 – 7, 17 – 10 </a:t>
            </a:r>
            <a:endParaRPr lang="ru-RU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3501008"/>
            <a:ext cx="36693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к уроку математики,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класс, УМК «Школа России».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учитель начальных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классов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Лопырева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Е. Ю.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metodist.edu54.ru/sites/default/files/resize/userfiles/image/fokina_l__p__shablon_1-4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55576" y="1052736"/>
            <a:ext cx="6624736" cy="35969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Молодцы,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Так держать!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http://pedsovet.su/_ld/306/708464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188640"/>
            <a:ext cx="4523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Логическая разминка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836712"/>
            <a:ext cx="78488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Катя, Галя и Оля спрятали игрушки медвежонка, зайчика и слоника. Кто какую игрушку спрятал, если известно, что Оля не прятала ни зайчика ни медвежонка, а Катя не прятала зайчика?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(Оля – слоника,</a:t>
            </a:r>
          </a:p>
          <a:p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Катя – медвежонка,</a:t>
            </a:r>
          </a:p>
          <a:p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Галя – зайчика.)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 Тани было 5 орехов. Когда она отдала один,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орех брату, у них стало поровну орехов.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Сколько орехов было у брата?</a:t>
            </a:r>
          </a:p>
          <a:p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(3)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82" name="Picture 2" descr="http://metodist.edu54.ru/sites/default/files/resize/userfiles/image/fokina_l__p__shablon_1-4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620688"/>
            <a:ext cx="6048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 число до 10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411760" y="2492896"/>
          <a:ext cx="5007990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598"/>
                <a:gridCol w="1014626"/>
                <a:gridCol w="988570"/>
                <a:gridCol w="1001598"/>
                <a:gridCol w="1001598"/>
              </a:tblGrid>
              <a:tr h="972108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8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3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5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27584" y="2996952"/>
            <a:ext cx="110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66"/>
                </a:solidFill>
                <a:latin typeface="Arial Black" pitchFamily="34" charset="0"/>
              </a:rPr>
              <a:t>10</a:t>
            </a:r>
            <a:endParaRPr lang="ru-RU" sz="5400" dirty="0">
              <a:solidFill>
                <a:srgbClr val="FF0066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3501008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5896" y="2492896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3501008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24128" y="2492896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32240" y="3501008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ya-umni4ka.ru/wp-content/uploads/2012/01/shabl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6" descr="http://pedsovet.su/_ld/306/708464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332656"/>
            <a:ext cx="6010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Добавь к задаче второй вопрос.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124744"/>
            <a:ext cx="763284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подарок положили 6 леденцов, а шоколадных конфет – на 3 больше. Сколько шоколадных конфет положили в подарок?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(Сколько всего конфет положили в подарок?)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3501008"/>
            <a:ext cx="61926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Оля купила 5 тетрадей в линейку, а в клетку -  на 2 меньше. Сколько тетрадей в клетку купила Оля?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(Сколько всего тетрадей купила     Оля?)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ya-umni4ka.ru/wp-content/uploads/2012/08/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260648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  числа в порядке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возрастания.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980728"/>
            <a:ext cx="5950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endParaRPr lang="ru-RU" sz="32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1196752"/>
            <a:ext cx="59503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r>
              <a:rPr lang="ru-RU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4" y="2492896"/>
            <a:ext cx="56166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Расскажи о числах, сколько в каждом десятков, а сколько отдельных единиц?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Увеличь наибольшее из записанных чисел на 1.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5013176"/>
            <a:ext cx="58559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Прочитайте разными способами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19+1=20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ya-umni4ka.ru/wp-content/uploads/2012/08/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1720" y="260648"/>
            <a:ext cx="3844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Прочитай:    </a:t>
            </a:r>
            <a:r>
              <a:rPr lang="ru-RU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10+5</a:t>
            </a:r>
            <a:endParaRPr lang="ru-RU" sz="36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980728"/>
            <a:ext cx="8156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Положи перед собой 1 десяток красных кружков.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87624" y="1628800"/>
            <a:ext cx="648072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79712" y="1628800"/>
            <a:ext cx="648072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43808" y="1628800"/>
            <a:ext cx="648072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635896" y="1628800"/>
            <a:ext cx="648072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27984" y="1628800"/>
            <a:ext cx="648072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220072" y="1628800"/>
            <a:ext cx="648072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012160" y="1628800"/>
            <a:ext cx="648072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804248" y="1628800"/>
            <a:ext cx="648072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596336" y="1628800"/>
            <a:ext cx="648072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95536" y="1628800"/>
            <a:ext cx="648072" cy="57606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83568" y="242088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1 десятку надо прибавить 5 единиц. Положите ниже 5 синих кружков.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95536" y="335699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187624" y="335699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979712" y="335699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843808" y="335699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35896" y="335699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439144" y="3933056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Какое число составляют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 десяток и 5 единиц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 Из 15 уберём 5 единиц (5 синих кружков), останется …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15 уберём 1 десяток (10 красных кружков), останется …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80112" y="472514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5936" y="558924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95536" y="1556792"/>
            <a:ext cx="7992888" cy="7566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95536" y="3356992"/>
            <a:ext cx="7992888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6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1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http://metodist.edu54.ru/sites/default/files/resize/userfiles/image/fokina_l__p__shablon_1-400x3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55776" y="260648"/>
            <a:ext cx="2146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Ы В О Д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836712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из суммы двух слагаемых вычесть первое слагаемое, то останется второе слагаемое.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Если вычесть второе слагаемое, то останется первое слагаемое. 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4797152"/>
            <a:ext cx="6022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Поработаем с учебником, стр. 52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3789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2636912"/>
            <a:ext cx="1364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</a:rPr>
              <a:t>10 +</a:t>
            </a:r>
            <a:r>
              <a:rPr lang="ru-RU" sz="40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</a:rPr>
              <a:t> </a:t>
            </a:r>
            <a:endParaRPr lang="ru-RU" sz="4000" b="1" dirty="0">
              <a:solidFill>
                <a:srgbClr val="002060"/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2636912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5</a:t>
            </a:r>
            <a:r>
              <a:rPr lang="ru-RU" sz="4000" b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4000" b="1" dirty="0" smtClean="0">
                <a:latin typeface="BatangChe" pitchFamily="49" charset="-127"/>
                <a:ea typeface="BatangChe" pitchFamily="49" charset="-127"/>
              </a:rPr>
              <a:t>=</a:t>
            </a:r>
            <a:r>
              <a:rPr lang="ru-RU" sz="4000" dirty="0" smtClean="0">
                <a:latin typeface="BatangChe" pitchFamily="49" charset="-127"/>
                <a:ea typeface="BatangChe" pitchFamily="49" charset="-127"/>
              </a:rPr>
              <a:t> </a:t>
            </a:r>
            <a:endParaRPr lang="ru-RU" sz="40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4048" y="263691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</a:rPr>
              <a:t>1</a:t>
            </a:r>
            <a:r>
              <a:rPr lang="ru-RU" sz="3600" b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5</a:t>
            </a:r>
            <a:endParaRPr lang="ru-RU" sz="3600" b="1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328498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</a:rPr>
              <a:t>1</a:t>
            </a:r>
            <a:r>
              <a:rPr lang="ru-RU" sz="3600" b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5</a:t>
            </a:r>
            <a:r>
              <a:rPr lang="ru-RU" sz="3600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3600" b="1" dirty="0" smtClean="0">
                <a:latin typeface="BatangChe" pitchFamily="49" charset="-127"/>
                <a:ea typeface="BatangChe" pitchFamily="49" charset="-127"/>
              </a:rPr>
              <a:t>-</a:t>
            </a:r>
            <a:endParaRPr lang="ru-RU" sz="3600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1920" y="328498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</a:rPr>
              <a:t>10</a:t>
            </a:r>
            <a:r>
              <a:rPr lang="ru-RU" sz="3600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3600" b="1" dirty="0" smtClean="0">
                <a:latin typeface="BatangChe" pitchFamily="49" charset="-127"/>
                <a:ea typeface="BatangChe" pitchFamily="49" charset="-127"/>
              </a:rPr>
              <a:t>=</a:t>
            </a:r>
            <a:endParaRPr lang="ru-RU" sz="3600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6056" y="3284984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5</a:t>
            </a:r>
            <a:endParaRPr lang="ru-RU" sz="3600" dirty="0">
              <a:solidFill>
                <a:srgbClr val="C00000"/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1800" y="393305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</a:rPr>
              <a:t>1</a:t>
            </a:r>
            <a:r>
              <a:rPr lang="ru-RU" sz="3600" b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5</a:t>
            </a:r>
            <a:r>
              <a:rPr lang="ru-RU" sz="3600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ru-RU" sz="3600" b="1" dirty="0" smtClean="0">
                <a:latin typeface="BatangChe" pitchFamily="49" charset="-127"/>
                <a:ea typeface="BatangChe" pitchFamily="49" charset="-127"/>
              </a:rPr>
              <a:t>-</a:t>
            </a:r>
            <a:endParaRPr lang="ru-RU" sz="3600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67944" y="393305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BatangChe" pitchFamily="49" charset="-127"/>
                <a:ea typeface="BatangChe" pitchFamily="49" charset="-127"/>
              </a:rPr>
              <a:t>5 </a:t>
            </a:r>
            <a:r>
              <a:rPr lang="ru-RU" sz="3600" b="1" dirty="0" smtClean="0">
                <a:latin typeface="BatangChe" pitchFamily="49" charset="-127"/>
                <a:ea typeface="BatangChe" pitchFamily="49" charset="-127"/>
              </a:rPr>
              <a:t>=</a:t>
            </a:r>
            <a:endParaRPr lang="ru-RU" sz="3600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4048" y="386104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BatangChe" pitchFamily="49" charset="-127"/>
                <a:ea typeface="BatangChe" pitchFamily="49" charset="-127"/>
              </a:rPr>
              <a:t>10</a:t>
            </a:r>
            <a:endParaRPr lang="ru-RU" sz="3600" b="1" dirty="0">
              <a:solidFill>
                <a:srgbClr val="002060"/>
              </a:solidFill>
              <a:latin typeface="BatangChe" pitchFamily="49" charset="-127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ya-umni4ka.ru/wp-content/uploads/2012/01/shablon.jpg">
            <a:hlinkClick r:id="" action="ppaction://noaction" highlightClick="1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27584" y="476672"/>
            <a:ext cx="3688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УЧЕБНИК,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стр. 52 №2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196752"/>
            <a:ext cx="7456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Прочитайте задачи.  Посмотрите на схемы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15616" y="220486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63688" y="220486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411760" y="220486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059832" y="220486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707904" y="220486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355976" y="220486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148064" y="2204864"/>
            <a:ext cx="504056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796136" y="2204864"/>
            <a:ext cx="504056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115616" y="328498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763688" y="328498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411760" y="328498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059832" y="328498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635896" y="328498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355976" y="3284984"/>
            <a:ext cx="504056" cy="4320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148064" y="3284984"/>
            <a:ext cx="504056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868144" y="3284984"/>
            <a:ext cx="504056" cy="4320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>
            <a:off x="4283968" y="3140968"/>
            <a:ext cx="57606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635896" y="3140968"/>
            <a:ext cx="57606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491880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987824" y="3140968"/>
            <a:ext cx="57606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5076056" y="3140968"/>
            <a:ext cx="57606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5868144" y="3140968"/>
            <a:ext cx="50405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99592" y="4221088"/>
            <a:ext cx="70627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Какая схема подходит к первой задаче?</a:t>
            </a: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Какая схема  подходит ко второй задаче?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ya-umni4ka.ru/wp-content/uploads/2012/01/shablon.jpg">
            <a:hlinkClick r:id="" action="ppaction://noaction" highlightClick="1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39552" y="476672"/>
            <a:ext cx="7967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УЧЕБНИК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стр. 52 №5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2780928"/>
            <a:ext cx="2846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ПРОВЕРЬ СЕБЯ.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3717032"/>
            <a:ext cx="57102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1, 3 ряд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ря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 –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1         8         18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 ряд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7         16         6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1052736"/>
            <a:ext cx="75127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1. 3 ряды выполняют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первую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строку примеров,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 ряд –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вторую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строку примеров, 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4 ряд –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третью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строку примеров.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464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Текон</dc:creator>
  <cp:lastModifiedBy>Текон</cp:lastModifiedBy>
  <cp:revision>57</cp:revision>
  <dcterms:created xsi:type="dcterms:W3CDTF">2013-03-16T08:14:10Z</dcterms:created>
  <dcterms:modified xsi:type="dcterms:W3CDTF">2013-03-17T13:01:10Z</dcterms:modified>
</cp:coreProperties>
</file>