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1" r:id="rId4"/>
    <p:sldId id="262" r:id="rId5"/>
    <p:sldId id="260" r:id="rId6"/>
    <p:sldId id="263" r:id="rId7"/>
    <p:sldId id="259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47F3E93-84AF-46E8-9D88-421D83AE17A3}" type="datetimeFigureOut">
              <a:rPr lang="ru-RU" smtClean="0"/>
              <a:t>04.05.2020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1D8D74F-4F5B-4D4E-AEB1-8AB529FA4C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Деньги, их виды </a:t>
            </a:r>
            <a:b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функции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7846640" cy="1752600"/>
          </a:xfrm>
        </p:spPr>
        <p:txBody>
          <a:bodyPr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4633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908720"/>
            <a:ext cx="8441339" cy="522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269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Биллонные деньги( биллоны)- </a:t>
            </a:r>
            <a:r>
              <a:rPr lang="ru-RU" sz="2400" b="1" dirty="0" smtClean="0">
                <a:solidFill>
                  <a:schemeClr val="tx1"/>
                </a:solidFill>
              </a:rPr>
              <a:t>металлические деньги, изготовленные из </a:t>
            </a:r>
            <a:r>
              <a:rPr lang="ru-RU" sz="2400" b="1" dirty="0" err="1" smtClean="0">
                <a:solidFill>
                  <a:schemeClr val="tx1"/>
                </a:solidFill>
              </a:rPr>
              <a:t>НЕдрагоценных</a:t>
            </a:r>
            <a:r>
              <a:rPr lang="ru-RU" sz="2400" b="1" dirty="0" smtClean="0">
                <a:solidFill>
                  <a:schemeClr val="tx1"/>
                </a:solidFill>
              </a:rPr>
              <a:t> металлов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 algn="ctr">
              <a:buNone/>
            </a:pPr>
            <a:r>
              <a:rPr lang="ru-RU" b="1" i="1" dirty="0"/>
              <a:t>Австрийская биллонная монета номиналом в 10 крейцеров, 1871 г. Содержание серебра — 50 %.</a:t>
            </a:r>
            <a:endParaRPr lang="ru-RU" b="1" i="1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32856"/>
            <a:ext cx="420052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313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Кредитные деньги-  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это 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  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долговые обязательства, появление  которых  связано  с развитием  кредитных  отношений</a:t>
            </a:r>
            <a:endParaRPr lang="ru-RU" sz="2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Чек</a:t>
            </a:r>
          </a:p>
          <a:p>
            <a:pPr marL="0" indent="0">
              <a:buNone/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енежный документ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строго установленной формы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который содержит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владельца счета в кредитном учреждении выплате определенному лицу указанной в чеке суммы</a:t>
            </a: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Вексель</a:t>
            </a:r>
          </a:p>
          <a:p>
            <a:pPr marL="0" indent="0">
              <a:buNone/>
            </a:pPr>
            <a:r>
              <a:rPr lang="ru-RU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исьменное</a:t>
            </a:r>
            <a:r>
              <a:rPr lang="ru-RU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долговое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обязательство  установленной формы</a:t>
            </a:r>
            <a:r>
              <a:rPr lang="ru-RU" sz="2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которое заемщик выдает кредитору, предоставляя ему </a:t>
            </a:r>
            <a:r>
              <a:rPr lang="ru-RU" sz="2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 требовать у заемщика уплаты к определенному сроку денежной суммы, указанной в векселе</a:t>
            </a:r>
            <a:endParaRPr lang="ru-RU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602037" cy="239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00" y="1648280"/>
            <a:ext cx="3816423" cy="520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466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Банкноты</a:t>
            </a:r>
            <a:r>
              <a:rPr lang="ru-RU" sz="2800" b="1" dirty="0" smtClean="0">
                <a:solidFill>
                  <a:schemeClr val="tx1"/>
                </a:solidFill>
                <a:latin typeface="Constantia" pitchFamily="18" charset="0"/>
              </a:rPr>
              <a:t> – это банковские билеты, которые выпускаются в обращение центральными банками</a:t>
            </a:r>
            <a:endParaRPr lang="ru-RU" sz="2800" b="1" dirty="0">
              <a:solidFill>
                <a:schemeClr val="tx1"/>
              </a:solidFill>
              <a:latin typeface="Constantia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9739"/>
            <a:ext cx="3456384" cy="191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3573"/>
            <a:ext cx="4964449" cy="209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715526"/>
            <a:ext cx="6840760" cy="29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694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33400"/>
            <a:ext cx="8435280" cy="990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Основные формы денежных средств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673352"/>
            <a:ext cx="4100264" cy="471830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Наличные деньги</a:t>
            </a:r>
          </a:p>
          <a:p>
            <a:pPr marL="0" indent="0" algn="ctr">
              <a:buNone/>
            </a:pPr>
            <a:r>
              <a:rPr lang="ru-RU" dirty="0" smtClean="0"/>
              <a:t>   </a:t>
            </a:r>
            <a:r>
              <a:rPr lang="ru-RU" i="1" dirty="0" smtClean="0"/>
              <a:t>бумажные деньги и мелкие разменные монеты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u="sng" dirty="0" smtClean="0">
                <a:solidFill>
                  <a:srgbClr val="C00000"/>
                </a:solidFill>
              </a:rPr>
              <a:t>Безналичные деньги</a:t>
            </a:r>
          </a:p>
          <a:p>
            <a:pPr marL="0" indent="0" algn="ctr">
              <a:buNone/>
            </a:pPr>
            <a:r>
              <a:rPr lang="ru-RU" i="1" dirty="0"/>
              <a:t>в</a:t>
            </a:r>
            <a:r>
              <a:rPr lang="ru-RU" i="1" dirty="0" smtClean="0"/>
              <a:t>се деньги, которые находятся на банковских счетах</a:t>
            </a:r>
            <a:endParaRPr lang="ru-RU" i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92" y="1264196"/>
            <a:ext cx="3744416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76" y="3962152"/>
            <a:ext cx="3679056" cy="275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7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Деньги </a:t>
            </a:r>
            <a:r>
              <a:rPr lang="ru-RU" sz="2400" dirty="0" smtClean="0">
                <a:solidFill>
                  <a:schemeClr val="tx1"/>
                </a:solidFill>
                <a:latin typeface="Constantia" pitchFamily="18" charset="0"/>
              </a:rPr>
              <a:t>-</a:t>
            </a:r>
            <a:r>
              <a:rPr lang="ru-RU" sz="2400" u="sng" dirty="0" smtClean="0">
                <a:solidFill>
                  <a:srgbClr val="C00000"/>
                </a:solidFill>
                <a:latin typeface="Constantia" pitchFamily="18" charset="0"/>
              </a:rPr>
              <a:t>всеобщий товарный  эквивалент</a:t>
            </a:r>
            <a:r>
              <a:rPr lang="ru-RU" sz="2400" dirty="0" smtClean="0">
                <a:solidFill>
                  <a:schemeClr val="tx1"/>
                </a:solidFill>
                <a:latin typeface="Constantia" pitchFamily="18" charset="0"/>
              </a:rPr>
              <a:t>, который выражает </a:t>
            </a:r>
            <a:r>
              <a:rPr lang="ru-RU" sz="2400" b="1" u="sng" dirty="0" smtClean="0">
                <a:solidFill>
                  <a:srgbClr val="C00000"/>
                </a:solidFill>
                <a:latin typeface="Constantia" pitchFamily="18" charset="0"/>
              </a:rPr>
              <a:t>стоимость всех товаров </a:t>
            </a:r>
            <a:r>
              <a:rPr lang="ru-RU" sz="2400" dirty="0" smtClean="0">
                <a:solidFill>
                  <a:schemeClr val="tx1"/>
                </a:solidFill>
                <a:latin typeface="Constantia" pitchFamily="18" charset="0"/>
              </a:rPr>
              <a:t>и служит </a:t>
            </a:r>
            <a:r>
              <a:rPr lang="ru-RU" sz="2400" b="1" u="sng" dirty="0" smtClean="0">
                <a:solidFill>
                  <a:srgbClr val="C00000"/>
                </a:solidFill>
                <a:latin typeface="Constantia" pitchFamily="18" charset="0"/>
              </a:rPr>
              <a:t>посредником при обмене </a:t>
            </a:r>
            <a:r>
              <a:rPr lang="ru-RU" sz="2400" dirty="0" smtClean="0">
                <a:solidFill>
                  <a:schemeClr val="tx1"/>
                </a:solidFill>
                <a:latin typeface="Constantia" pitchFamily="18" charset="0"/>
              </a:rPr>
              <a:t>товаров друг на друга</a:t>
            </a:r>
            <a:endParaRPr lang="ru-RU" sz="2400" dirty="0">
              <a:solidFill>
                <a:schemeClr val="tx1"/>
              </a:solidFill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700808"/>
            <a:ext cx="4038600" cy="4718304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Полноценные деньги</a:t>
            </a: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(собственная стоимость, т.е. затраты на изготовление монеты, примерно соответствует номинальной, т.е. той, которая на монете обозначена)</a:t>
            </a: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виды </a:t>
            </a: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зерно</a:t>
            </a: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</a:t>
            </a: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скот</a:t>
            </a:r>
          </a:p>
          <a:p>
            <a:pPr marL="0" indent="0">
              <a:buNone/>
            </a:pP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495800" cy="4718304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Неполноценные деньги</a:t>
            </a:r>
          </a:p>
          <a:p>
            <a:pPr marL="0" lvl="0" indent="0" algn="ctr">
              <a:buClr>
                <a:srgbClr val="93A299"/>
              </a:buClr>
              <a:buNone/>
            </a:pPr>
            <a:r>
              <a:rPr lang="ru-RU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</a:t>
            </a:r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бумажные деньги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биллонные деньги( биллоны)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кредитные деньги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чеки, векселя, 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банкноты, пластиковые карточки и</a:t>
            </a:r>
          </a:p>
          <a:p>
            <a:pPr marL="0" lvl="0" indent="0">
              <a:buClr>
                <a:srgbClr val="93A299"/>
              </a:buClr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т.п.)</a:t>
            </a:r>
          </a:p>
          <a:p>
            <a:pPr marL="0" indent="0">
              <a:buNone/>
            </a:pP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344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764704"/>
            <a:ext cx="8363272" cy="5904656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Полноценные деньги</a:t>
            </a:r>
          </a:p>
          <a:p>
            <a:pPr marL="0" indent="0">
              <a:buNone/>
            </a:pPr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Золотой стандарт-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денежная система, при которой роль </a:t>
            </a:r>
            <a:r>
              <a:rPr lang="ru-RU" sz="1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всеобщего эквивалента играет золото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в обращении используются золотые монеты или денежные знаки, которые можно обменять на золото</a:t>
            </a:r>
          </a:p>
          <a:p>
            <a:pPr marL="0" indent="0"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ru-RU" sz="18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Свойства золота как денег</a:t>
            </a:r>
          </a:p>
          <a:p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количественная делимость;</a:t>
            </a:r>
          </a:p>
          <a:p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портативность;</a:t>
            </a:r>
          </a:p>
          <a:p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стабильность;</a:t>
            </a:r>
          </a:p>
          <a:p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узнаваемость и защищённость;</a:t>
            </a:r>
          </a:p>
          <a:p>
            <a:r>
              <a:rPr lang="ru-RU" sz="18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качественая</a:t>
            </a:r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однородность</a:t>
            </a:r>
          </a:p>
          <a:p>
            <a:r>
              <a:rPr lang="ru-RU" sz="1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сохранность</a:t>
            </a:r>
          </a:p>
          <a:p>
            <a:endParaRPr lang="ru-RU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00936"/>
            <a:ext cx="4627637" cy="275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536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548680"/>
            <a:ext cx="8496944" cy="5870432"/>
          </a:xfrm>
        </p:spPr>
        <p:txBody>
          <a:bodyPr/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Функции денег</a:t>
            </a:r>
          </a:p>
          <a:p>
            <a:pPr marL="0" indent="0" algn="ctr">
              <a:buNone/>
            </a:pPr>
            <a:endParaRPr lang="ru-RU" b="1" u="sng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Мера стоимости 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соизмерение стоимости всех  товаров)</a:t>
            </a: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Средство обращения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(посредник в обмене товаров</a:t>
            </a:r>
          </a:p>
          <a:p>
            <a:pPr marL="0" indent="0">
              <a:buNone/>
            </a:pP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монеты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</a:t>
            </a: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бумажные деньги</a:t>
            </a:r>
          </a:p>
          <a:p>
            <a:pPr marL="0" indent="0">
              <a:buNone/>
            </a:pPr>
            <a:r>
              <a:rPr lang="ru-RU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Средство накопления 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золотые слитки и монеты)</a:t>
            </a: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Средство платежа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кредитные деньги-векселя, банкноты, чеки)</a:t>
            </a:r>
          </a:p>
          <a:p>
            <a:pPr marL="0" indent="0">
              <a:buNone/>
            </a:pPr>
            <a:r>
              <a:rPr lang="ru-RU" sz="2400" b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Мировые деньги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золото, которое принимается по массе)</a:t>
            </a:r>
          </a:p>
          <a:p>
            <a:pPr marL="0" indent="0"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618573" y="2852936"/>
            <a:ext cx="1640643" cy="40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2259216" y="2852936"/>
            <a:ext cx="1584176" cy="402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472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620688"/>
            <a:ext cx="8136904" cy="5798424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Монета-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слиток металла особой формы и </a:t>
            </a:r>
          </a:p>
          <a:p>
            <a:pPr marL="0" indent="0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пробы</a:t>
            </a:r>
          </a:p>
          <a:p>
            <a:pPr marL="0" indent="0">
              <a:buNone/>
            </a:pP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4032448" cy="3254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422054" cy="276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066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620688"/>
            <a:ext cx="8136904" cy="5798424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Бумажные деньги-</a:t>
            </a: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денежные знаки, которые не имеют стоимости и заменяют полноценные золотые деньги в функции средства обращения</a:t>
            </a:r>
          </a:p>
          <a:p>
            <a:pPr marL="0" indent="0">
              <a:buNone/>
            </a:pP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5" y="2564904"/>
            <a:ext cx="3810000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941" y="3644541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67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56" y="2745490"/>
            <a:ext cx="3059988" cy="1511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660482"/>
            <a:ext cx="3243157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80728"/>
            <a:ext cx="30194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285" y="2780927"/>
            <a:ext cx="30099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9519"/>
            <a:ext cx="3048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62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1" y="1340768"/>
            <a:ext cx="8222849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127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17" y="1334355"/>
            <a:ext cx="870427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4847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91</TotalTime>
  <Words>351</Words>
  <Application>Microsoft Office PowerPoint</Application>
  <PresentationFormat>Экран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7" baseType="lpstr">
      <vt:lpstr>Arial</vt:lpstr>
      <vt:lpstr>Constantia</vt:lpstr>
      <vt:lpstr>Ясность</vt:lpstr>
      <vt:lpstr>Деньги, их виды  и функции</vt:lpstr>
      <vt:lpstr>Деньги -всеобщий товарный  эквивалент, который выражает стоимость всех товаров и служит посредником при обмене товаров друг на друга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Биллонные деньги( биллоны)- металлические деньги, изготовленные из НЕдрагоценных металлов</vt:lpstr>
      <vt:lpstr>Кредитные деньги-  это    долговые обязательства, появление  которых  связано  с развитием  кредитных  отношений</vt:lpstr>
      <vt:lpstr>Банкноты – это банковские билеты, которые выпускаются в обращение центральными банками</vt:lpstr>
      <vt:lpstr>Основные формы денежных средств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Деньги, их виды  и функции</dc:title>
  <dc:creator>Инна</dc:creator>
  <cp:lastModifiedBy>Adam 7</cp:lastModifiedBy>
  <cp:revision>10</cp:revision>
  <dcterms:created xsi:type="dcterms:W3CDTF">2013-12-07T15:47:41Z</dcterms:created>
  <dcterms:modified xsi:type="dcterms:W3CDTF">2020-05-04T12:34:25Z</dcterms:modified>
</cp:coreProperties>
</file>