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91" r:id="rId5"/>
    <p:sldId id="285" r:id="rId6"/>
    <p:sldId id="286" r:id="rId7"/>
    <p:sldId id="287" r:id="rId8"/>
    <p:sldId id="288" r:id="rId9"/>
    <p:sldId id="292" r:id="rId10"/>
    <p:sldId id="293" r:id="rId11"/>
    <p:sldId id="294" r:id="rId12"/>
    <p:sldId id="295" r:id="rId13"/>
    <p:sldId id="289" r:id="rId14"/>
    <p:sldId id="259" r:id="rId15"/>
    <p:sldId id="260" r:id="rId16"/>
    <p:sldId id="261" r:id="rId17"/>
    <p:sldId id="266" r:id="rId18"/>
    <p:sldId id="262" r:id="rId19"/>
    <p:sldId id="263" r:id="rId20"/>
    <p:sldId id="264" r:id="rId21"/>
    <p:sldId id="269" r:id="rId22"/>
    <p:sldId id="270" r:id="rId23"/>
    <p:sldId id="290" r:id="rId24"/>
    <p:sldId id="279" r:id="rId25"/>
    <p:sldId id="277" r:id="rId26"/>
    <p:sldId id="278" r:id="rId27"/>
    <p:sldId id="281" r:id="rId28"/>
    <p:sldId id="282" r:id="rId29"/>
    <p:sldId id="283" r:id="rId30"/>
    <p:sldId id="26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1" autoAdjust="0"/>
    <p:restoredTop sz="94660"/>
  </p:normalViewPr>
  <p:slideViewPr>
    <p:cSldViewPr>
      <p:cViewPr varScale="1">
        <p:scale>
          <a:sx n="109" d="100"/>
          <a:sy n="109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A56BF-8347-444E-843D-64664084F4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4F097-C51C-4419-931F-11D30392DD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FB31E-67D8-4A54-A6EC-1A02E3F70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E808-11F9-402F-BCF3-861A5ED50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06982-6857-4EDA-BB60-1293AD9C9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84BCA-B5FE-4109-A392-4156E98B6E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26CDA-C882-4904-8265-29657909B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E670-9203-4B32-A821-796F47B6CC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22E69-CBCF-404A-BEB8-747C29251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44BEF-55A5-4254-93FF-2AF96F940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CB1AD-27B8-4703-8A8B-2F0E43B583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1FA97C-04FF-407B-9D7C-DA4DDCFD02C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a.aif.ru/online/aif/1360/07_01?print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Международная торговля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536700"/>
          </a:xfrm>
        </p:spPr>
        <p:txBody>
          <a:bodyPr/>
          <a:lstStyle/>
          <a:p>
            <a:endParaRPr lang="ru-RU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/>
              </a:rPr>
              <a:t>Отрицательные стороны внешней торговли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Отечественные товары не выдерживают конкуренции.</a:t>
            </a:r>
          </a:p>
          <a:p>
            <a:pPr eaLnBrk="1" hangingPunct="1"/>
            <a:r>
              <a:rPr lang="ru-RU" smtClean="0"/>
              <a:t>Сокращение производства.</a:t>
            </a:r>
          </a:p>
          <a:p>
            <a:pPr eaLnBrk="1" hangingPunct="1"/>
            <a:r>
              <a:rPr lang="ru-RU" smtClean="0"/>
              <a:t>Уменьшение количества рабочих мест.</a:t>
            </a:r>
          </a:p>
          <a:p>
            <a:pPr eaLnBrk="1" hangingPunct="1"/>
            <a:r>
              <a:rPr lang="ru-RU" smtClean="0"/>
              <a:t>Снижение платежеспособности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  <a:effectLst/>
              </a:rPr>
              <a:t>Государственная политика в области международной торговли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331913" y="1628775"/>
            <a:ext cx="7127875" cy="12001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Протекционизм</a:t>
            </a:r>
            <a:r>
              <a:rPr lang="ru-RU" sz="2400"/>
              <a:t> – политика государства, направленная на защиту интересов внутренних производителей от иностранных конкурентов.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331913" y="3068638"/>
            <a:ext cx="7127875" cy="12001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Свободная торговля </a:t>
            </a:r>
            <a:r>
              <a:rPr lang="ru-RU" sz="2400"/>
              <a:t>– политика государства, ориентированная на свободное развитие международной торговли.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  <a:effectLst/>
              </a:rPr>
              <a:t>Методы протекционистской политики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Тарифные</a:t>
            </a:r>
          </a:p>
          <a:p>
            <a:pPr eaLnBrk="1" hangingPunct="1">
              <a:defRPr/>
            </a:pPr>
            <a:r>
              <a:rPr lang="ru-RU" dirty="0" smtClean="0"/>
              <a:t>Таможенные тарифы на импорт и экспорт.</a:t>
            </a:r>
          </a:p>
          <a:p>
            <a:pPr eaLnBrk="1" hangingPunct="1">
              <a:defRPr/>
            </a:pPr>
            <a:r>
              <a:rPr lang="ru-RU" dirty="0" smtClean="0"/>
              <a:t>Таможенные союзы.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Нетарифные</a:t>
            </a:r>
          </a:p>
          <a:p>
            <a:pPr eaLnBrk="1" hangingPunct="1">
              <a:defRPr/>
            </a:pPr>
            <a:r>
              <a:rPr lang="ru-RU" dirty="0" smtClean="0"/>
              <a:t>Установление квот.</a:t>
            </a:r>
          </a:p>
          <a:p>
            <a:pPr eaLnBrk="1" hangingPunct="1">
              <a:defRPr/>
            </a:pPr>
            <a:r>
              <a:rPr lang="ru-RU" dirty="0" smtClean="0"/>
              <a:t>Экспортные кредиты.</a:t>
            </a:r>
          </a:p>
          <a:p>
            <a:pPr eaLnBrk="1" hangingPunct="1">
              <a:defRPr/>
            </a:pPr>
            <a:r>
              <a:rPr lang="ru-RU" dirty="0" smtClean="0"/>
              <a:t>Экономические санкции (эмбарго).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Генеральное соглашение по тарифам и торговле (ГАТТ)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eneral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greement on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rade and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ariffs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подписали в 1947 году 23 страны.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1995 года это соглашение было основным документом, регулировавшим международную торговлю.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Всемирная торговая организация (ВТО), созданная в 1995 году, заменила собой Генеральное соглашение по тарифам и торговле (ГАТТ) в качестве единственного международного органа, занимающегося глобальными правилами торговли между государствами.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теории международной торговли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Меркантилизм </a:t>
            </a:r>
          </a:p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абсолютных преимущества Адама Смита</a:t>
            </a:r>
          </a:p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сравнительных преимуществ Давида </a:t>
            </a:r>
            <a:r>
              <a:rPr lang="ru-RU" sz="2800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Рикардо</a:t>
            </a:r>
            <a:endParaRPr lang="ru-RU" sz="28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</a:t>
            </a:r>
            <a:r>
              <a:rPr lang="ru-RU" sz="2800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Хекшера</a:t>
            </a:r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Олина</a:t>
            </a:r>
          </a:p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товара</a:t>
            </a:r>
          </a:p>
          <a:p>
            <a:r>
              <a:rPr lang="ru-RU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Майкла Портера</a:t>
            </a:r>
          </a:p>
          <a:p>
            <a:pPr>
              <a:buNone/>
            </a:pPr>
            <a:endParaRPr lang="ru-RU" sz="24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3500438"/>
            <a:ext cx="2857488" cy="28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Меркантилизм: основные положения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поддержания активного торгового баланса государства (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превышения экспорта над импортом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признание пользы привлечения в страну золота и других драгоценных металлов с целью повышения её благосостояния;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деньги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стимул торговли, поскольку считается, что увеличение массы денег увеличивает объём товарной массы;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приветствуется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протекционизм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направленный на импортирование сырья и полуфабрикатов и экспортирование готовой продукции;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ограничение на экспорт предметов роскоши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как он ведет к утечке золота из государства.</a:t>
            </a:r>
          </a:p>
          <a:p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абсолютных преимуществ Адама Смита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3071810"/>
            <a:ext cx="2286016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Богатство страны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6" idx="7"/>
            <a:endCxn id="13" idx="1"/>
          </p:cNvCxnSpPr>
          <p:nvPr/>
        </p:nvCxnSpPr>
        <p:spPr>
          <a:xfrm rot="5400000" flipH="1" flipV="1">
            <a:off x="2510080" y="2762967"/>
            <a:ext cx="431474" cy="83484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5"/>
          </p:cNvCxnSpPr>
          <p:nvPr/>
        </p:nvCxnSpPr>
        <p:spPr>
          <a:xfrm rot="16200000" flipH="1">
            <a:off x="2492221" y="4778244"/>
            <a:ext cx="467195" cy="8348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143240" y="2643182"/>
            <a:ext cx="17145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Товары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5072074"/>
            <a:ext cx="17145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7" name="Picture 5" descr="C:\Documents and Settings\Пользователь\Local Settings\Temporary Internet Files\Content.IE5\ELOH0RNC\MM900236222[1]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072074"/>
            <a:ext cx="857256" cy="1353562"/>
          </a:xfrm>
          <a:prstGeom prst="rect">
            <a:avLst/>
          </a:prstGeom>
          <a:noFill/>
        </p:spPr>
      </p:pic>
      <p:pic>
        <p:nvPicPr>
          <p:cNvPr id="8198" name="Picture 6" descr="C:\Documents and Settings\Пользователь\Local Settings\Temporary Internet Files\Content.IE5\KSQ1H0N3\MC900297545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1428736"/>
            <a:ext cx="1529332" cy="1503908"/>
          </a:xfrm>
          <a:prstGeom prst="rect">
            <a:avLst/>
          </a:prstGeom>
          <a:noFill/>
        </p:spPr>
      </p:pic>
      <p:pic>
        <p:nvPicPr>
          <p:cNvPr id="8200" name="Picture 8" descr="C:\Documents and Settings\Пользователь\Local Settings\Temporary Internet Files\Content.IE5\ELOH0RNC\MC900280517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40" y="3357562"/>
            <a:ext cx="1695773" cy="166618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285984" y="1285860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 страны могут производить товары более эффективно, чем другие. Ресурсы страны перетекают в рентабельные отрасли, так как государство не может конкурировать в нерентабельных отраслях.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5357818" y="2500306"/>
            <a:ext cx="314327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072066" y="3000372"/>
            <a:ext cx="3857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Повышается производительность страны.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Повышается квалификация рабочей силы.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Стимулируется выработка более эффективных методов работы.</a:t>
            </a:r>
          </a:p>
          <a:p>
            <a:pPr marL="342900" indent="-342900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71538" y="578645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Естественные преимущества: климат, территория, ресурсы.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Приобретённые преимущества: технология производства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сравнительных преимуществ Давида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Рикардо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3071810"/>
            <a:ext cx="2286016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 товаров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6" idx="7"/>
            <a:endCxn id="13" idx="1"/>
          </p:cNvCxnSpPr>
          <p:nvPr/>
        </p:nvCxnSpPr>
        <p:spPr>
          <a:xfrm rot="5400000" flipH="1" flipV="1">
            <a:off x="2510080" y="2762967"/>
            <a:ext cx="431474" cy="83484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5"/>
          </p:cNvCxnSpPr>
          <p:nvPr/>
        </p:nvCxnSpPr>
        <p:spPr>
          <a:xfrm rot="16200000" flipH="1">
            <a:off x="2492221" y="4778244"/>
            <a:ext cx="467195" cy="8348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143240" y="2643182"/>
            <a:ext cx="17145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Англия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507207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Португалия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1285860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Специализация на производстве товара, имеющего максимальные сравнительные преимущества, выгодна и в случае отсутствия абсолютных преимуществ.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5357818" y="2500306"/>
            <a:ext cx="314327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072066" y="3000372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Приводит к росту общего объема производства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Происходит мотивация торговли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Выгодна для каждой из этих стран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06" y="1475769"/>
            <a:ext cx="2146417" cy="1453165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19B5F"/>
              </a:clrFrom>
              <a:clrTo>
                <a:srgbClr val="019B5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428868"/>
            <a:ext cx="809004" cy="5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1214422"/>
            <a:ext cx="1143008" cy="63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5720" y="5429264"/>
            <a:ext cx="256698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86116" y="3429000"/>
            <a:ext cx="1209673" cy="154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0" y="5760720"/>
          <a:ext cx="9144000" cy="10972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Англия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Португалия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бочку</a:t>
                      </a:r>
                      <a:r>
                        <a:rPr lang="ru-RU" b="1" baseline="0" dirty="0" smtClean="0"/>
                        <a:t> вина производят 120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бочку вина производят 80 человек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рулон сукна производят 70 человек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рулон сукна производят 90 человек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 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Хекшера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Олина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785926"/>
            <a:ext cx="2786082" cy="1143008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 товаров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84" y="1785926"/>
            <a:ext cx="2786082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Импорт товаров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07181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Избыточный фактор производства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3071810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Недостаток факторов производства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4071942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Страны – участницы международного обмена: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Выравнивают «факторные» цены, то есть доход, получаемый владельцем данного фактора;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Существует возможность при достаточной международной мобильности факторов производства замены экспорта товаров перемещением самих факторов между странами.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012E-6 L 0.58872 -2.701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32932E-6 L -0.60781 0.0011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товара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214422"/>
            <a:ext cx="8186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Международная торговля – часть произведенных товаров и услуг, которая является предметом торговли на международных рынках</a:t>
            </a:r>
            <a:endParaRPr lang="ru-RU" dirty="0"/>
          </a:p>
        </p:txBody>
      </p:sp>
      <p:pic>
        <p:nvPicPr>
          <p:cNvPr id="1026" name="Picture 2" descr="http://www.theomniguild.com/images/stories/international-trade-b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990600"/>
            <a:ext cx="2857500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Майкла Портера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Данная теория вводит понятие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конкурентоспособности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страны. Именно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конкурентоспособность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точки зрения Портера, определяет успех или неуспех в конкретных отраслях производства и то место, которое страна занимает в системе мирового хозяйства.</a:t>
            </a:r>
          </a:p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меры для поддержания конкурентоспособности: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воздействие правительства на факторные условия;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воздействие правительства на условия спроса;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воздействие правительства на родственные и поддерживающие отрасли;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воздействие правительства на стратегию, структуру и соперничество фирм.</a:t>
            </a:r>
          </a:p>
          <a:p>
            <a:pPr algn="ctr"/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57224" y="4857760"/>
            <a:ext cx="7715304" cy="8572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600076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утилизации старых автомобилей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Регулирование внешней торговли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29454" y="1214422"/>
            <a:ext cx="1905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1428736"/>
            <a:ext cx="664373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Фредери́к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Ба́стиа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(1801 — 1850) — французский либеральный экономист, сторонник свободной торговли. Выступал за свободу предпринимательства — решающее условие установления социальной гармонии в обществе. Сторонник тезиса о взаимовыгодном сосуществовании труда и капитала.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Протекционизм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политика защиты внутреннего рынка от иностранной конкуренции через систему определённых ограничений: импортных и экспортных пошлин, субсидий и других мер, такая политика способствует развитию национального производства.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 принципы ВТО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1357298"/>
            <a:ext cx="3151635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868" y="1357298"/>
            <a:ext cx="52863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Оказание помощи в упорядочении процесса торговли.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Объективное урегулирование торговых споров между правительствами.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торговых переговоров. 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основе этой деятельности лежат 60 соглашений ВТО — основные правовые нормы политики международной коммерции и торговли. </a:t>
            </a:r>
          </a:p>
          <a:p>
            <a:pPr marL="342900" indent="-342900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Принципы ВТО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дискриминации (режим наиболее благоприятствуемой нации и положение о национальном режиме).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Более свободные условия торговли, поощрение конкуренции и дополнительные положения для наименее развитых стран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928934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 из основных целей ВТО: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с протекционизмом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143240" y="1285860"/>
            <a:ext cx="714380" cy="5214974"/>
          </a:xfrm>
          <a:prstGeom prst="lef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это нужно России?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из главных следствий вступления России в ВТО — отмена более сотни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антидемпинговых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против товаров из России, ущерб от которых, по оценке Германа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Грефа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составляет свыше четырех миллиардов долларов.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есть у медали и обратная сторона — России придется снизить таможенные пошлины на импортные товары с 30 процентов (по некоторым видам продукции) до 11, а то и до 5 процентов. Таковы требования ВТО, которые также предусматривают «длинное и дешевое» кредитование населения стран-членов организации.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Демпинг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Продажа товаров на внешнем и внутреннем рынках по искусственно заниженным ценам, меньшим средних розничных цен, а иногда и более низким, чем себестоимость (издержки производства и обращения) –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либерализация рынка.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 реализация всех задач либерализации мировой торговли поможет повысить ежедневные доходы граждан развитых стран мира.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58016" y="5143512"/>
            <a:ext cx="1809736" cy="1357302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68" y="0"/>
            <a:ext cx="91341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28992" y="6072206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http://gazeta.aif.ru/online/aif/1360/07_01?print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зоны свободной торговли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 свободной торговли (</a:t>
            </a:r>
            <a:r>
              <a:rPr lang="ru-RU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ЗСТ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тип международной интеграции, при котором в странах-участниках отменяются таможенные пошлины, налоги и сборы, а также количественные ограничения во взаимной торговле в соответствии с международным договором.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известная зона – Европейский союз (ЕС).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1"/>
            <a:ext cx="9144001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стран в европейских договорах и организациях.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торговля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ru-RU" dirty="0" smtClean="0"/>
              <a:t>система международных товарно-денежных отношений, складывающаяся из внешней торговли всех стран мира.</a:t>
            </a:r>
          </a:p>
          <a:p>
            <a:r>
              <a:rPr lang="ru-RU" dirty="0" smtClean="0"/>
              <a:t>Международная торговля возникла в процессе зарождения мирового рынка в XVI—XVIII веках. Её развитие — один из важных факторов развития мировой экономики Нового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157788"/>
            <a:ext cx="7920037" cy="1463675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/>
              </a:rPr>
              <a:t>Основные термины международной торговли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42988" y="1600200"/>
            <a:ext cx="7643812" cy="3989388"/>
          </a:xfrm>
        </p:spPr>
        <p:txBody>
          <a:bodyPr/>
          <a:lstStyle/>
          <a:p>
            <a:pPr eaLnBrk="1" hangingPunct="1"/>
            <a:r>
              <a:rPr lang="ru-RU" sz="2800" b="1" smtClean="0"/>
              <a:t>Экспорт</a:t>
            </a:r>
            <a:r>
              <a:rPr lang="ru-RU" sz="2800" smtClean="0"/>
              <a:t> – товары и услуги, которые вывозятся за границу с целью продажи на мировом рынке.</a:t>
            </a:r>
          </a:p>
          <a:p>
            <a:pPr eaLnBrk="1" hangingPunct="1"/>
            <a:r>
              <a:rPr lang="ru-RU" sz="2800" b="1" smtClean="0"/>
              <a:t>Импорт</a:t>
            </a:r>
            <a:r>
              <a:rPr lang="ru-RU" sz="2800" smtClean="0"/>
              <a:t> – товары и услуги, которые ввозятся в страну с целью их продажи на внутреннем рынке.</a:t>
            </a:r>
          </a:p>
          <a:p>
            <a:pPr eaLnBrk="1" hangingPunct="1"/>
            <a:r>
              <a:rPr lang="ru-RU" sz="2800" b="1" smtClean="0"/>
              <a:t>Сальдо торгового баланса </a:t>
            </a:r>
            <a:r>
              <a:rPr lang="ru-RU" sz="2800" smtClean="0"/>
              <a:t>– разность между стоимостью экспорта и импорта за определенный период.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913" y="6073775"/>
            <a:ext cx="3455987" cy="523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отрицательное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725" y="6073775"/>
            <a:ext cx="3455988" cy="523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положительное</a:t>
            </a: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flipH="1">
            <a:off x="3059113" y="5661025"/>
            <a:ext cx="1296987" cy="41275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6011863" y="5661025"/>
            <a:ext cx="1008062" cy="41275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международной торговли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На современном этапе международная торговля играет важную роль в хозяйственном развитии стран, регионов, всего мирового сообщества: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торговля стала мощным фактором экономического роста;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стран от международного товарообмена значительно повысилась.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Основные факторы, влияющие на рост международной торговли: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международного разделения труда и интернационализация производства;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НТР;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транснациональных корпораций ТНК;</a:t>
            </a: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государственного регулирования импорта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357298"/>
            <a:ext cx="5643602" cy="500066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Таможенные пошлины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косвенные налоги (взносы, платежи) на импортные, экспортные и транзитные товары, поступающие в доход государственного бюджета; взимаются таможенными органами данной страны при пересечении границы с владельца товара иностранного производства, ввозимого в страну для продажи.</a:t>
            </a:r>
            <a:endParaRPr lang="ru-RU" sz="24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357298"/>
            <a:ext cx="3190874" cy="48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государственного регулирования импорта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357298"/>
            <a:ext cx="5643602" cy="5000660"/>
          </a:xfrm>
        </p:spPr>
        <p:txBody>
          <a:bodyPr/>
          <a:lstStyle/>
          <a:p>
            <a:r>
              <a:rPr lang="ru-RU" sz="2400" b="1" dirty="0" smtClean="0"/>
              <a:t>ИМПОРТНАЯ КВОТА</a:t>
            </a:r>
            <a:r>
              <a:rPr lang="ru-RU" sz="2400" dirty="0" smtClean="0"/>
              <a:t> —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нетарифное, то есть не связанное с ценами и налогами, количественное ограничение ввоза определенных видов товаров в страну, устанавливаемое правительством в целях ограждения собственной экономики, защиты внутреннего рынка;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показатель, характеризующий объем импорта определенного товара, установленного в соответствии с потребностями в нем и объемами собственного производства. </a:t>
            </a:r>
            <a:endParaRPr lang="ru-RU" sz="20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500174"/>
            <a:ext cx="3133759" cy="17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screen"/>
          <a:srcRect b="137"/>
          <a:stretch>
            <a:fillRect/>
          </a:stretch>
        </p:blipFill>
        <p:spPr bwMode="auto">
          <a:xfrm>
            <a:off x="285720" y="3571876"/>
            <a:ext cx="2928928" cy="235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государственного регулирования импорта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357298"/>
            <a:ext cx="5643602" cy="5000660"/>
          </a:xfrm>
        </p:spPr>
        <p:txBody>
          <a:bodyPr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Внешнеторговая лицензия - предварительное разрешение, выдаваемое государственными органами на ввоз или вывоз определенного товара Используется для регулирования внешней торговли.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500174"/>
            <a:ext cx="3381404" cy="253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6280" y="4019364"/>
            <a:ext cx="3547026" cy="205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/>
              </a:rPr>
              <a:t>Внешняя торговля России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185700"/>
            <a:ext cx="2448272" cy="523220"/>
          </a:xfrm>
          <a:prstGeom prst="rect">
            <a:avLst/>
          </a:prstGeom>
          <a:solidFill>
            <a:srgbClr val="00CC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экспорт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273932"/>
            <a:ext cx="2448272" cy="523220"/>
          </a:xfrm>
          <a:prstGeom prst="rect">
            <a:avLst/>
          </a:prstGeom>
          <a:solidFill>
            <a:srgbClr val="00CC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импорт</a:t>
            </a:r>
          </a:p>
        </p:txBody>
      </p:sp>
      <p:sp>
        <p:nvSpPr>
          <p:cNvPr id="10249" name="TextBox 5"/>
          <p:cNvSpPr txBox="1">
            <a:spLocks noChangeArrowheads="1"/>
          </p:cNvSpPr>
          <p:nvPr/>
        </p:nvSpPr>
        <p:spPr bwMode="auto">
          <a:xfrm>
            <a:off x="4716463" y="1643063"/>
            <a:ext cx="4032250" cy="1570037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/>
              <a:t>Топливно-энергетическое сырье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Продукты добывающей промышленности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067175" y="2276475"/>
            <a:ext cx="504825" cy="288925"/>
          </a:xfrm>
          <a:prstGeom prst="rightArrow">
            <a:avLst/>
          </a:prstGeom>
          <a:solidFill>
            <a:srgbClr val="00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4716463" y="3716338"/>
            <a:ext cx="4032250" cy="1939925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/>
              <a:t>Машины и оборудование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Потребительские товары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Продукция сельского хозяйства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Продовольствие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067175" y="4365625"/>
            <a:ext cx="504825" cy="287338"/>
          </a:xfrm>
          <a:prstGeom prst="rightArrow">
            <a:avLst/>
          </a:prstGeom>
          <a:solidFill>
            <a:srgbClr val="00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53" name="Picture 2" descr="Картинка 1 из 449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412875"/>
            <a:ext cx="9604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4" descr="Картинка 1 из 328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412875"/>
            <a:ext cx="93503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Картинка 1 из 444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924175"/>
            <a:ext cx="9731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8" descr="Картинка 1 из 587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9000" y="2924175"/>
            <a:ext cx="9731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0" descr="Картинка 2 из 129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2924175"/>
            <a:ext cx="9731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" descr="Картинка 1 из 4498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5363" y="5013325"/>
            <a:ext cx="10810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0" descr="Картинка 2 из 129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5013325"/>
            <a:ext cx="974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8" descr="Картинка 1 из 587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5013325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12" descr="Картинка 2 из 628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888" y="5876925"/>
            <a:ext cx="10810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14" descr="http://im0-tub-ru.yandex.net/i?id=255261744-61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213" y="5829300"/>
            <a:ext cx="11525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ганизация международной торговл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Организация международной торговли</Template>
  <TotalTime>107</TotalTime>
  <Words>1123</Words>
  <Application>Microsoft Office PowerPoint</Application>
  <PresentationFormat>Экран (4:3)</PresentationFormat>
  <Paragraphs>135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Wingdings</vt:lpstr>
      <vt:lpstr>Организация международной торговли</vt:lpstr>
      <vt:lpstr>Международная торговля</vt:lpstr>
      <vt:lpstr>Презентация PowerPoint</vt:lpstr>
      <vt:lpstr>Международная торговля</vt:lpstr>
      <vt:lpstr>Основные термины международной торговли</vt:lpstr>
      <vt:lpstr>Роль международной торговли</vt:lpstr>
      <vt:lpstr>Меры государственного регулирования импорта</vt:lpstr>
      <vt:lpstr>Меры государственного регулирования импорта</vt:lpstr>
      <vt:lpstr>Меры государственного регулирования импорта</vt:lpstr>
      <vt:lpstr>Внешняя торговля России</vt:lpstr>
      <vt:lpstr>Отрицательные стороны внешней торговли</vt:lpstr>
      <vt:lpstr>Государственная политика в области международной торговли</vt:lpstr>
      <vt:lpstr>Методы протекционистской политики</vt:lpstr>
      <vt:lpstr>Генеральное соглашение по тарифам и торговле (ГАТТ)</vt:lpstr>
      <vt:lpstr>Современные теории международной торговли</vt:lpstr>
      <vt:lpstr>Меркантилизм: основные положения</vt:lpstr>
      <vt:lpstr>Теория абсолютных преимуществ Адама Смита</vt:lpstr>
      <vt:lpstr>Теория сравнительных преимуществ Давида Рикардо</vt:lpstr>
      <vt:lpstr>Теория   Хекшера Олина</vt:lpstr>
      <vt:lpstr>Жизненный цикл товара</vt:lpstr>
      <vt:lpstr>Теория Майкла Портера</vt:lpstr>
      <vt:lpstr>Регулирование внешней торговли</vt:lpstr>
      <vt:lpstr>Протекционизм </vt:lpstr>
      <vt:lpstr>Задачи и принципы ВТО</vt:lpstr>
      <vt:lpstr>Презентация PowerPoint</vt:lpstr>
      <vt:lpstr>Зачем это нужно России?</vt:lpstr>
      <vt:lpstr>Демпинг </vt:lpstr>
      <vt:lpstr>Презентация PowerPoint</vt:lpstr>
      <vt:lpstr>Международные зоны свободной торговли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международной торговли</dc:title>
  <dc:subject>Организация международной торговли</dc:subject>
  <dc:creator>Admin</dc:creator>
  <cp:lastModifiedBy>Adam 7</cp:lastModifiedBy>
  <cp:revision>10</cp:revision>
  <dcterms:created xsi:type="dcterms:W3CDTF">2004-12-31T22:57:43Z</dcterms:created>
  <dcterms:modified xsi:type="dcterms:W3CDTF">2020-05-04T12:44:29Z</dcterms:modified>
  <cp:category>Презентация к лекции по теме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624640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