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4" r:id="rId3"/>
    <p:sldId id="257" r:id="rId4"/>
    <p:sldId id="291" r:id="rId5"/>
    <p:sldId id="285" r:id="rId6"/>
    <p:sldId id="286" r:id="rId7"/>
    <p:sldId id="287" r:id="rId8"/>
    <p:sldId id="288" r:id="rId9"/>
    <p:sldId id="292" r:id="rId10"/>
    <p:sldId id="293" r:id="rId11"/>
    <p:sldId id="294" r:id="rId12"/>
    <p:sldId id="295" r:id="rId13"/>
    <p:sldId id="289" r:id="rId14"/>
    <p:sldId id="259" r:id="rId15"/>
    <p:sldId id="260" r:id="rId16"/>
    <p:sldId id="261" r:id="rId17"/>
    <p:sldId id="266" r:id="rId18"/>
    <p:sldId id="262" r:id="rId19"/>
    <p:sldId id="263" r:id="rId20"/>
    <p:sldId id="264" r:id="rId21"/>
    <p:sldId id="269" r:id="rId22"/>
    <p:sldId id="270" r:id="rId23"/>
    <p:sldId id="290" r:id="rId24"/>
    <p:sldId id="279" r:id="rId25"/>
    <p:sldId id="277" r:id="rId26"/>
    <p:sldId id="278" r:id="rId27"/>
    <p:sldId id="281" r:id="rId28"/>
    <p:sldId id="282" r:id="rId29"/>
    <p:sldId id="283" r:id="rId30"/>
    <p:sldId id="265" r:id="rId3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21" autoAdjust="0"/>
    <p:restoredTop sz="94660"/>
  </p:normalViewPr>
  <p:slideViewPr>
    <p:cSldViewPr>
      <p:cViewPr varScale="1">
        <p:scale>
          <a:sx n="109" d="100"/>
          <a:sy n="109" d="100"/>
        </p:scale>
        <p:origin x="171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3A56BF-8347-444E-843D-64664084F43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74F097-C51C-4419-931F-11D30392DD3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1FB31E-67D8-4A54-A6EC-1A02E3F7073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E2E808-11F9-402F-BCF3-861A5ED50D8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406982-6857-4EDA-BB60-1293AD9C9B5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E84BCA-B5FE-4109-A392-4156E98B6E1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526CDA-C882-4904-8265-29657909B0B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D9E670-9203-4B32-A821-796F47B6CC7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522E69-CBCF-404A-BEB8-747C292519C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A44BEF-55A5-4254-93FF-2AF96F94022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7CB1AD-27B8-4703-8A8B-2F0E43B5830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81FA97C-04FF-407B-9D7C-DA4DDCFD02C6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jpeg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2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gazeta.aif.ru/online/aif/1360/07_01?print" TargetMode="External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9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11188" y="404813"/>
            <a:ext cx="7772400" cy="1470025"/>
          </a:xfrm>
        </p:spPr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Международная торговля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5084763"/>
            <a:ext cx="6400800" cy="1536700"/>
          </a:xfrm>
        </p:spPr>
        <p:txBody>
          <a:bodyPr/>
          <a:lstStyle/>
          <a:p>
            <a:endParaRPr lang="ru-RU" sz="2800" dirty="0">
              <a:solidFill>
                <a:schemeClr val="accent3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pPr eaLnBrk="1" hangingPunct="1">
              <a:defRPr/>
            </a:pPr>
            <a:r>
              <a:rPr lang="ru-RU" b="1" dirty="0" smtClean="0">
                <a:solidFill>
                  <a:srgbClr val="FFFF00"/>
                </a:solidFill>
                <a:effectLst/>
              </a:rPr>
              <a:t>Отрицательные стороны внешней торговли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Отечественные товары не выдерживают конкуренции.</a:t>
            </a:r>
          </a:p>
          <a:p>
            <a:pPr eaLnBrk="1" hangingPunct="1"/>
            <a:r>
              <a:rPr lang="ru-RU" smtClean="0"/>
              <a:t>Сокращение производства.</a:t>
            </a:r>
          </a:p>
          <a:p>
            <a:pPr eaLnBrk="1" hangingPunct="1"/>
            <a:r>
              <a:rPr lang="ru-RU" smtClean="0"/>
              <a:t>Уменьшение количества рабочих мест.</a:t>
            </a:r>
          </a:p>
          <a:p>
            <a:pPr eaLnBrk="1" hangingPunct="1"/>
            <a:r>
              <a:rPr lang="ru-RU" smtClean="0"/>
              <a:t>Снижение платежеспособности населения.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b="1" dirty="0" smtClean="0">
                <a:solidFill>
                  <a:srgbClr val="FFFF00"/>
                </a:solidFill>
                <a:effectLst/>
              </a:rPr>
              <a:t>Государственная политика в области международной торговли</a:t>
            </a:r>
          </a:p>
        </p:txBody>
      </p:sp>
      <p:sp>
        <p:nvSpPr>
          <p:cNvPr id="12291" name="TextBox 3"/>
          <p:cNvSpPr txBox="1">
            <a:spLocks noChangeArrowheads="1"/>
          </p:cNvSpPr>
          <p:nvPr/>
        </p:nvSpPr>
        <p:spPr bwMode="auto">
          <a:xfrm>
            <a:off x="1331913" y="1628775"/>
            <a:ext cx="7127875" cy="1200150"/>
          </a:xfrm>
          <a:prstGeom prst="rect">
            <a:avLst/>
          </a:prstGeom>
          <a:noFill/>
          <a:ln w="28575">
            <a:solidFill>
              <a:srgbClr val="FF99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/>
              <a:t>Протекционизм</a:t>
            </a:r>
            <a:r>
              <a:rPr lang="ru-RU" sz="2400"/>
              <a:t> – политика государства, направленная на защиту интересов внутренних производителей от иностранных конкурентов.</a:t>
            </a:r>
          </a:p>
        </p:txBody>
      </p:sp>
      <p:sp>
        <p:nvSpPr>
          <p:cNvPr id="12292" name="TextBox 4"/>
          <p:cNvSpPr txBox="1">
            <a:spLocks noChangeArrowheads="1"/>
          </p:cNvSpPr>
          <p:nvPr/>
        </p:nvSpPr>
        <p:spPr bwMode="auto">
          <a:xfrm>
            <a:off x="1331913" y="3068638"/>
            <a:ext cx="7127875" cy="1200150"/>
          </a:xfrm>
          <a:prstGeom prst="rect">
            <a:avLst/>
          </a:prstGeom>
          <a:noFill/>
          <a:ln w="28575">
            <a:solidFill>
              <a:srgbClr val="FF99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/>
              <a:t>Свободная торговля </a:t>
            </a:r>
            <a:r>
              <a:rPr lang="ru-RU" sz="2400"/>
              <a:t>– политика государства, ориентированная на свободное развитие международной торговли.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b="1" dirty="0" smtClean="0">
                <a:solidFill>
                  <a:srgbClr val="FFFF00"/>
                </a:solidFill>
                <a:effectLst/>
              </a:rPr>
              <a:t>Методы протекционистской политики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Тарифные</a:t>
            </a:r>
          </a:p>
          <a:p>
            <a:pPr eaLnBrk="1" hangingPunct="1">
              <a:defRPr/>
            </a:pPr>
            <a:r>
              <a:rPr lang="ru-RU" dirty="0" smtClean="0"/>
              <a:t>Таможенные тарифы на импорт и экспорт.</a:t>
            </a:r>
          </a:p>
          <a:p>
            <a:pPr eaLnBrk="1" hangingPunct="1">
              <a:defRPr/>
            </a:pPr>
            <a:r>
              <a:rPr lang="ru-RU" dirty="0" smtClean="0"/>
              <a:t>Таможенные союзы.</a:t>
            </a:r>
          </a:p>
          <a:p>
            <a:pPr eaLnBrk="1" hangingPunct="1">
              <a:defRPr/>
            </a:pPr>
            <a:endParaRPr lang="ru-RU" dirty="0" smtClean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Нетарифные</a:t>
            </a:r>
          </a:p>
          <a:p>
            <a:pPr eaLnBrk="1" hangingPunct="1">
              <a:defRPr/>
            </a:pPr>
            <a:r>
              <a:rPr lang="ru-RU" dirty="0" smtClean="0"/>
              <a:t>Установление квот.</a:t>
            </a:r>
          </a:p>
          <a:p>
            <a:pPr eaLnBrk="1" hangingPunct="1">
              <a:defRPr/>
            </a:pPr>
            <a:r>
              <a:rPr lang="ru-RU" dirty="0" smtClean="0"/>
              <a:t>Экспортные кредиты.</a:t>
            </a:r>
          </a:p>
          <a:p>
            <a:pPr eaLnBrk="1" hangingPunct="1">
              <a:defRPr/>
            </a:pPr>
            <a:r>
              <a:rPr lang="ru-RU" dirty="0" smtClean="0"/>
              <a:t>Экономические санкции (эмбарго).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1143000"/>
          </a:xfrm>
        </p:spPr>
        <p:txBody>
          <a:bodyPr/>
          <a:lstStyle/>
          <a:p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Генеральное соглашение по тарифам и торговле (ГАТТ)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eneral </a:t>
            </a:r>
            <a:r>
              <a:rPr 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greement on </a:t>
            </a:r>
            <a:r>
              <a:rPr 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rade and </a:t>
            </a:r>
            <a:r>
              <a:rPr 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ariffs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подписали в 1947 году 23 страны. </a:t>
            </a:r>
          </a:p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 1995 года это соглашение было основным документом, регулировавшим международную торговлю.</a:t>
            </a:r>
          </a:p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Всемирная торговая организация (ВТО), созданная в 1995 году, заменила собой Генеральное соглашение по тарифам и торговле (ГАТТ) в качестве единственного международного органа, занимающегося глобальными правилами торговли между государствами.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ru-RU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Современные теории международной торговли</a:t>
            </a:r>
            <a:endParaRPr lang="ru-RU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4967287"/>
          </a:xfrm>
        </p:spPr>
        <p:txBody>
          <a:bodyPr/>
          <a:lstStyle/>
          <a:p>
            <a:r>
              <a:rPr lang="ru-RU" sz="28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Меркантилизм </a:t>
            </a:r>
          </a:p>
          <a:p>
            <a:r>
              <a:rPr lang="ru-RU" sz="28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Теория абсолютных преимущества Адама Смита</a:t>
            </a:r>
          </a:p>
          <a:p>
            <a:r>
              <a:rPr lang="ru-RU" sz="28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Теория сравнительных преимуществ Давида </a:t>
            </a:r>
            <a:r>
              <a:rPr lang="ru-RU" sz="2800" b="1" dirty="0" err="1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Рикардо</a:t>
            </a:r>
            <a:endParaRPr lang="ru-RU" sz="2800" b="1" dirty="0" smtClean="0"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8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Теория </a:t>
            </a:r>
            <a:r>
              <a:rPr lang="ru-RU" sz="2800" b="1" dirty="0" err="1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Хекшера</a:t>
            </a:r>
            <a:r>
              <a:rPr lang="ru-RU" sz="28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Олина</a:t>
            </a:r>
          </a:p>
          <a:p>
            <a:r>
              <a:rPr lang="ru-RU" sz="28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Жизненный цикл товара</a:t>
            </a:r>
          </a:p>
          <a:p>
            <a:r>
              <a:rPr lang="ru-RU" sz="28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Теория Майкла Портера</a:t>
            </a:r>
          </a:p>
          <a:p>
            <a:pPr>
              <a:buNone/>
            </a:pPr>
            <a:endParaRPr lang="ru-RU" sz="2400" b="1" dirty="0" smtClean="0"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5929322" y="3500438"/>
            <a:ext cx="2857488" cy="285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ru-RU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Меркантилизм: основные положения</a:t>
            </a:r>
            <a:endParaRPr lang="ru-RU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4967287"/>
          </a:xfrm>
        </p:spPr>
        <p:txBody>
          <a:bodyPr/>
          <a:lstStyle/>
          <a:p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необходимость поддержания активного торгового баланса государства (</a:t>
            </a:r>
            <a:r>
              <a:rPr lang="ru-RU" sz="20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превышения экспорта над импортом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);</a:t>
            </a:r>
          </a:p>
          <a:p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признание пользы привлечения в страну золота и других драгоценных металлов с целью повышения её благосостояния;</a:t>
            </a:r>
          </a:p>
          <a:p>
            <a:r>
              <a:rPr lang="ru-RU" sz="20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деньги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— стимул торговли, поскольку считается, что увеличение массы денег увеличивает объём товарной массы;</a:t>
            </a:r>
          </a:p>
          <a:p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приветствуется </a:t>
            </a:r>
            <a:r>
              <a:rPr lang="ru-RU" sz="20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протекционизм</a:t>
            </a:r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направленный на импортирование сырья и полуфабрикатов и экспортирование готовой продукции;</a:t>
            </a:r>
          </a:p>
          <a:p>
            <a:r>
              <a:rPr lang="ru-RU" sz="20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ограничение на экспорт предметов роскоши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так как он ведет к утечке золота из государства.</a:t>
            </a:r>
          </a:p>
          <a:p>
            <a:endParaRPr lang="ru-RU" sz="2000" dirty="0">
              <a:solidFill>
                <a:srgbClr val="0033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ru-RU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Теория абсолютных преимуществ Адама Смита</a:t>
            </a:r>
            <a:endParaRPr lang="ru-RU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357158" y="3071810"/>
            <a:ext cx="2286016" cy="22145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Богатство страны</a:t>
            </a:r>
            <a:endParaRPr lang="ru-RU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8" name="Прямая со стрелкой 7"/>
          <p:cNvCxnSpPr>
            <a:stCxn id="6" idx="7"/>
            <a:endCxn id="13" idx="1"/>
          </p:cNvCxnSpPr>
          <p:nvPr/>
        </p:nvCxnSpPr>
        <p:spPr>
          <a:xfrm rot="5400000" flipH="1" flipV="1">
            <a:off x="2510080" y="2762967"/>
            <a:ext cx="431474" cy="834846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6" idx="5"/>
          </p:cNvCxnSpPr>
          <p:nvPr/>
        </p:nvCxnSpPr>
        <p:spPr>
          <a:xfrm rot="16200000" flipH="1">
            <a:off x="2492221" y="4778244"/>
            <a:ext cx="467195" cy="834848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Скругленный прямоугольник 12"/>
          <p:cNvSpPr/>
          <p:nvPr/>
        </p:nvSpPr>
        <p:spPr>
          <a:xfrm>
            <a:off x="3143240" y="2643182"/>
            <a:ext cx="1714512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Товары </a:t>
            </a:r>
            <a:endParaRPr lang="ru-RU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143240" y="5072074"/>
            <a:ext cx="1714512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Услуги  </a:t>
            </a:r>
            <a:endParaRPr lang="ru-RU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197" name="Picture 5" descr="C:\Documents and Settings\Пользователь\Local Settings\Temporary Internet Files\Content.IE5\ELOH0RNC\MM900236222[1].gif"/>
          <p:cNvPicPr>
            <a:picLocks noChangeAspect="1" noChangeArrowheads="1" noCrop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5072074"/>
            <a:ext cx="857256" cy="1353562"/>
          </a:xfrm>
          <a:prstGeom prst="rect">
            <a:avLst/>
          </a:prstGeom>
          <a:noFill/>
        </p:spPr>
      </p:pic>
      <p:pic>
        <p:nvPicPr>
          <p:cNvPr id="8198" name="Picture 6" descr="C:\Documents and Settings\Пользователь\Local Settings\Temporary Internet Files\Content.IE5\KSQ1H0N3\MC900297545[1].wmf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571472" y="1428736"/>
            <a:ext cx="1529332" cy="1503908"/>
          </a:xfrm>
          <a:prstGeom prst="rect">
            <a:avLst/>
          </a:prstGeom>
          <a:noFill/>
        </p:spPr>
      </p:pic>
      <p:pic>
        <p:nvPicPr>
          <p:cNvPr id="8200" name="Picture 8" descr="C:\Documents and Settings\Пользователь\Local Settings\Temporary Internet Files\Content.IE5\ELOH0RNC\MC900280517[1].wmf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3143240" y="3357562"/>
            <a:ext cx="1695773" cy="1666184"/>
          </a:xfrm>
          <a:prstGeom prst="rect">
            <a:avLst/>
          </a:prstGeom>
          <a:noFill/>
        </p:spPr>
      </p:pic>
      <p:sp>
        <p:nvSpPr>
          <p:cNvPr id="21" name="TextBox 20"/>
          <p:cNvSpPr txBox="1"/>
          <p:nvPr/>
        </p:nvSpPr>
        <p:spPr>
          <a:xfrm>
            <a:off x="2285984" y="1285860"/>
            <a:ext cx="66437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Одни страны могут производить товары более эффективно, чем другие. Ресурсы страны перетекают в рентабельные отрасли, так как государство не может конкурировать в нерентабельных отраслях.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Стрелка вниз 25"/>
          <p:cNvSpPr/>
          <p:nvPr/>
        </p:nvSpPr>
        <p:spPr>
          <a:xfrm>
            <a:off x="5357818" y="2500306"/>
            <a:ext cx="3143272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/>
          <p:cNvSpPr txBox="1"/>
          <p:nvPr/>
        </p:nvSpPr>
        <p:spPr>
          <a:xfrm>
            <a:off x="5072066" y="3000372"/>
            <a:ext cx="385765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Повышается производительность страны.</a:t>
            </a:r>
          </a:p>
          <a:p>
            <a:pPr marL="342900" indent="-342900">
              <a:buAutoNum type="arabicPeriod"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Повышается квалификация рабочей силы.</a:t>
            </a:r>
          </a:p>
          <a:p>
            <a:pPr marL="342900" indent="-342900">
              <a:buAutoNum type="arabicPeriod"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Стимулируется выработка более эффективных методов работы.</a:t>
            </a:r>
          </a:p>
          <a:p>
            <a:pPr marL="342900" indent="-342900"/>
            <a:endParaRPr lang="ru-RU" dirty="0"/>
          </a:p>
        </p:txBody>
      </p:sp>
      <p:sp>
        <p:nvSpPr>
          <p:cNvPr id="29" name="TextBox 28"/>
          <p:cNvSpPr txBox="1"/>
          <p:nvPr/>
        </p:nvSpPr>
        <p:spPr>
          <a:xfrm>
            <a:off x="1071538" y="5786454"/>
            <a:ext cx="77867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Естественные преимущества: климат, территория, ресурсы.</a:t>
            </a:r>
          </a:p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Приобретённые преимущества: технология производства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7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75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000"/>
                            </p:stCondLst>
                            <p:childTnLst>
                              <p:par>
                                <p:cTn id="4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8500"/>
                            </p:stCondLst>
                            <p:childTnLst>
                              <p:par>
                                <p:cTn id="4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2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ru-RU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Теория сравнительных преимуществ Давида </a:t>
            </a:r>
            <a:r>
              <a:rPr lang="ru-RU" sz="3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Рикардо</a:t>
            </a:r>
            <a:endParaRPr lang="ru-RU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357158" y="3071810"/>
            <a:ext cx="2286016" cy="22145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Экспорт товаров</a:t>
            </a:r>
            <a:endParaRPr lang="ru-RU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8" name="Прямая со стрелкой 7"/>
          <p:cNvCxnSpPr>
            <a:stCxn id="6" idx="7"/>
            <a:endCxn id="13" idx="1"/>
          </p:cNvCxnSpPr>
          <p:nvPr/>
        </p:nvCxnSpPr>
        <p:spPr>
          <a:xfrm rot="5400000" flipH="1" flipV="1">
            <a:off x="2510080" y="2762967"/>
            <a:ext cx="431474" cy="834846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6" idx="5"/>
          </p:cNvCxnSpPr>
          <p:nvPr/>
        </p:nvCxnSpPr>
        <p:spPr>
          <a:xfrm rot="16200000" flipH="1">
            <a:off x="2492221" y="4778244"/>
            <a:ext cx="467195" cy="834848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Скругленный прямоугольник 12"/>
          <p:cNvSpPr/>
          <p:nvPr/>
        </p:nvSpPr>
        <p:spPr>
          <a:xfrm>
            <a:off x="3143240" y="2643182"/>
            <a:ext cx="1714512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Англия</a:t>
            </a:r>
            <a:endParaRPr lang="ru-RU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143240" y="5072074"/>
            <a:ext cx="2214578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Португалия </a:t>
            </a:r>
            <a:endParaRPr lang="ru-RU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285984" y="1285860"/>
            <a:ext cx="66437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Специализация на производстве товара, имеющего максимальные сравнительные преимущества, выгодна и в случае отсутствия абсолютных преимуществ. 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Стрелка вниз 25"/>
          <p:cNvSpPr/>
          <p:nvPr/>
        </p:nvSpPr>
        <p:spPr>
          <a:xfrm>
            <a:off x="5357818" y="2500306"/>
            <a:ext cx="3143272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/>
          <p:cNvSpPr txBox="1"/>
          <p:nvPr/>
        </p:nvSpPr>
        <p:spPr>
          <a:xfrm>
            <a:off x="5072066" y="3000372"/>
            <a:ext cx="385765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Приводит к росту общего объема производства</a:t>
            </a:r>
          </a:p>
          <a:p>
            <a:pPr marL="342900" indent="-342900">
              <a:buAutoNum type="arabicPeriod"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Происходит мотивация торговли</a:t>
            </a:r>
          </a:p>
          <a:p>
            <a:pPr marL="342900" indent="-342900">
              <a:buAutoNum type="arabicPeriod"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Выгодна для каждой из этих стран 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71406" y="1475769"/>
            <a:ext cx="2146417" cy="1453165"/>
          </a:xfrm>
          <a:prstGeom prst="teardrop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screen">
            <a:clrChange>
              <a:clrFrom>
                <a:srgbClr val="019B5F"/>
              </a:clrFrom>
              <a:clrTo>
                <a:srgbClr val="019B5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480" y="2428868"/>
            <a:ext cx="809004" cy="519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0" y="1214422"/>
            <a:ext cx="1143008" cy="638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 cstate="screen"/>
          <a:srcRect/>
          <a:stretch>
            <a:fillRect/>
          </a:stretch>
        </p:blipFill>
        <p:spPr bwMode="auto">
          <a:xfrm>
            <a:off x="285720" y="5429264"/>
            <a:ext cx="2566987" cy="857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 cstate="screen"/>
          <a:srcRect/>
          <a:stretch>
            <a:fillRect/>
          </a:stretch>
        </p:blipFill>
        <p:spPr bwMode="auto">
          <a:xfrm>
            <a:off x="3286116" y="3429000"/>
            <a:ext cx="1209673" cy="1540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25" name="Таблица 24"/>
          <p:cNvGraphicFramePr>
            <a:graphicFrameLocks noGrp="1"/>
          </p:cNvGraphicFramePr>
          <p:nvPr/>
        </p:nvGraphicFramePr>
        <p:xfrm>
          <a:off x="0" y="5760720"/>
          <a:ext cx="9144000" cy="1097280"/>
        </p:xfrm>
        <a:graphic>
          <a:graphicData uri="http://schemas.openxmlformats.org/drawingml/2006/table">
            <a:tbl>
              <a:tblPr firstRow="1" bandRow="1">
                <a:tableStyleId>{638B1855-1B75-4FBE-930C-398BA8C253C6}</a:tableStyleId>
              </a:tblPr>
              <a:tblGrid>
                <a:gridCol w="457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955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Англия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Португалия 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9557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 бочку</a:t>
                      </a:r>
                      <a:r>
                        <a:rPr lang="ru-RU" b="1" baseline="0" dirty="0" smtClean="0"/>
                        <a:t> вина производят 120 чел.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 бочку вина производят 80 человек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557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 рулон сукна производят 70 человек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 рулон сукна производят 90 человек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7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75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2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ru-RU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Теория   </a:t>
            </a:r>
            <a:r>
              <a:rPr lang="ru-RU" sz="3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Хекшера</a:t>
            </a:r>
            <a:r>
              <a:rPr lang="ru-RU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Олина</a:t>
            </a:r>
            <a:endParaRPr lang="ru-RU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85720" y="1785926"/>
            <a:ext cx="2786082" cy="1143008"/>
          </a:xfrm>
          <a:prstGeom prst="roundRect">
            <a:avLst/>
          </a:prstGeom>
          <a:solidFill>
            <a:schemeClr val="accent3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Экспорт товаров</a:t>
            </a:r>
            <a:endParaRPr lang="ru-RU" sz="28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857884" y="1785926"/>
            <a:ext cx="2786082" cy="114300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Импорт товаров</a:t>
            </a:r>
            <a:endParaRPr lang="ru-RU" sz="28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5720" y="3071810"/>
            <a:ext cx="28575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Избыточный фактор производства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57884" y="3071810"/>
            <a:ext cx="30003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Недостаток факторов производства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2844" y="4071942"/>
            <a:ext cx="857256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Страны – участницы международного обмена:</a:t>
            </a:r>
          </a:p>
          <a:p>
            <a:pPr marL="457200" indent="-457200">
              <a:buAutoNum type="arabicPeriod"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Выравнивают «факторные» цены, то есть доход, получаемый владельцем данного фактора;</a:t>
            </a:r>
          </a:p>
          <a:p>
            <a:pPr marL="457200" indent="-457200">
              <a:buAutoNum type="arabicPeriod"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Существует возможность при достаточной международной мобильности факторов производства замены экспорта товаров перемещением самих факторов между странами.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7012E-6 L 0.58872 -2.7012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35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4.32932E-6 L -0.60781 0.00115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0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80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Жизненный цикл товара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85720" y="1214422"/>
            <a:ext cx="8186000" cy="514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Международная торговля – часть произведенных товаров и услуг, которая является предметом торговли на международных рынках</a:t>
            </a:r>
            <a:endParaRPr lang="ru-RU" dirty="0"/>
          </a:p>
        </p:txBody>
      </p:sp>
      <p:pic>
        <p:nvPicPr>
          <p:cNvPr id="1026" name="Picture 2" descr="http://www.theomniguild.com/images/stories/international-trade-bes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5575" y="-990600"/>
            <a:ext cx="2857500" cy="20764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Теория Майкла Портера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20" y="1285860"/>
            <a:ext cx="871543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Данная теория вводит понятие </a:t>
            </a:r>
            <a:r>
              <a:rPr lang="ru-RU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конкурентоспособности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страны. Именно </a:t>
            </a:r>
            <a:r>
              <a:rPr lang="ru-RU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национальная конкурентоспособность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с точки зрения Портера, определяет успех или неуспех в конкретных отраслях производства и то место, которое страна занимает в системе мирового хозяйства.</a:t>
            </a:r>
          </a:p>
          <a:p>
            <a:pPr algn="ctr"/>
            <a:r>
              <a:rPr lang="ru-RU" dirty="0" smtClean="0"/>
              <a:t> </a:t>
            </a: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Государственные меры для поддержания конкурентоспособности:</a:t>
            </a:r>
            <a:r>
              <a:rPr lang="ru-RU" dirty="0" smtClean="0"/>
              <a:t> </a:t>
            </a:r>
          </a:p>
          <a:p>
            <a:pPr>
              <a:buFont typeface="Wingdings" pitchFamily="2" charset="2"/>
              <a:buChar char="ü"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воздействие правительства на факторные условия;</a:t>
            </a:r>
          </a:p>
          <a:p>
            <a:pPr>
              <a:buFont typeface="Wingdings" pitchFamily="2" charset="2"/>
              <a:buChar char="ü"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воздействие правительства на условия спроса;</a:t>
            </a:r>
          </a:p>
          <a:p>
            <a:pPr>
              <a:buFont typeface="Wingdings" pitchFamily="2" charset="2"/>
              <a:buChar char="ü"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воздействие правительства на родственные и поддерживающие отрасли;</a:t>
            </a:r>
          </a:p>
          <a:p>
            <a:pPr>
              <a:buFont typeface="Wingdings" pitchFamily="2" charset="2"/>
              <a:buChar char="ü"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воздействие правительства на стратегию, структуру и соперничество фирм.</a:t>
            </a:r>
          </a:p>
          <a:p>
            <a:pPr algn="ctr"/>
            <a:endParaRPr lang="ru-RU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857224" y="4857760"/>
            <a:ext cx="7715304" cy="857256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714348" y="6000768"/>
            <a:ext cx="7786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Программа утилизации старых автомобилей</a:t>
            </a:r>
            <a:endParaRPr lang="ru-RU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Регулирование внешней торговли</a:t>
            </a:r>
            <a:endParaRPr lang="ru-RU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6929454" y="1214422"/>
            <a:ext cx="1905000" cy="224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214282" y="1428736"/>
            <a:ext cx="6643734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Фредери́к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Ба́стиа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(1801 — 1850) — французский либеральный экономист, сторонник свободной торговли. Выступал за свободу предпринимательства — решающее условие установления социальной гармонии в обществе. Сторонник тезиса о взаимовыгодном сосуществовании труда и капитала.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Протекционизм 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политика защиты внутреннего рынка от иностранной конкуренции через систему определённых ограничений: импортных и экспортных пошлин, субсидий и других мер, такая политика способствует развитию национального производства.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Задачи и принципы ВТО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42844" y="1357298"/>
            <a:ext cx="3151635" cy="1785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3571868" y="1357298"/>
            <a:ext cx="528639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Оказание помощи в упорядочении процесса торговли.</a:t>
            </a:r>
          </a:p>
          <a:p>
            <a:pPr marL="342900" indent="-342900">
              <a:buAutoNum type="arabicPeriod"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Объективное урегулирование торговых споров между правительствами.</a:t>
            </a:r>
          </a:p>
          <a:p>
            <a:pPr marL="342900" indent="-342900">
              <a:buAutoNum type="arabicPeriod"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Организация торговых переговоров. </a:t>
            </a:r>
          </a:p>
          <a:p>
            <a:pPr marL="342900" indent="-342900">
              <a:buAutoNum type="arabicPeriod"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основе этой деятельности лежат 60 соглашений ВТО — основные правовые нормы политики международной коммерции и торговли. </a:t>
            </a:r>
          </a:p>
          <a:p>
            <a:pPr marL="342900" indent="-342900"/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Принципы ВТО</a:t>
            </a:r>
          </a:p>
          <a:p>
            <a:pPr marL="342900" indent="-342900">
              <a:buAutoNum type="arabicPeriod"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Отсутствие дискриминации (режим наиболее благоприятствуемой нации и положение о национальном режиме).</a:t>
            </a:r>
          </a:p>
          <a:p>
            <a:pPr marL="342900" indent="-342900">
              <a:buAutoNum type="arabicPeriod"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Более свободные условия торговли, поощрение конкуренции и дополнительные положения для наименее развитых стран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5720" y="2928934"/>
            <a:ext cx="32861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Одна из основных целей ВТО: </a:t>
            </a:r>
          </a:p>
          <a:p>
            <a:pPr algn="ctr"/>
            <a:r>
              <a:rPr lang="ru-RU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борьба с протекционизмом</a:t>
            </a:r>
            <a:endParaRPr lang="ru-RU" sz="24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Левая фигурная скобка 9"/>
          <p:cNvSpPr/>
          <p:nvPr/>
        </p:nvSpPr>
        <p:spPr>
          <a:xfrm>
            <a:off x="3143240" y="1285860"/>
            <a:ext cx="714380" cy="5214974"/>
          </a:xfrm>
          <a:prstGeom prst="leftBrac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Зачем это нужно России?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Одно из главных следствий вступления России в ВТО — отмена более сотни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 action="ppaction://hlinksldjump"/>
              </a:rPr>
              <a:t>антидемпинговых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процедур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против товаров из России, ущерб от которых, по оценке Германа </a:t>
            </a: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Грефа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составляет свыше четырех миллиардов долларов.</a:t>
            </a:r>
          </a:p>
          <a:p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Но есть у медали и обратная сторона — России придется снизить таможенные пошлины на импортные товары с 30 процентов (по некоторым видам продукции) до 11, а то и до 5 процентов. Таковы требования ВТО, которые также предусматривают «длинное и дешевое» кредитование населения стран-членов организации.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Демпинг 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Продажа товаров на внешнем и внутреннем рынках по искусственно заниженным ценам, меньшим средних розничных цен, а иногда и более низким, чем себестоимость (издержки производства и обращения) – </a:t>
            </a:r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либерализация рынка. </a:t>
            </a:r>
          </a:p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Полная реализация всех задач либерализации мировой торговли поможет повысить ежедневные доходы граждан развитых стран мира. 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6858016" y="5143512"/>
            <a:ext cx="1809736" cy="1357302"/>
          </a:xfrm>
          <a:prstGeom prst="teardrop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9868" y="0"/>
            <a:ext cx="913413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3428992" y="6072206"/>
            <a:ext cx="53578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http://gazeta.aif.ru/online/aif/1360/07_01?print</a:t>
            </a:r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Международные зоны свободной торговли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Зона свободной торговли (</a:t>
            </a:r>
            <a:r>
              <a:rPr lang="ru-RU" sz="2800" b="1" i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Free</a:t>
            </a:r>
            <a: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i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trade</a:t>
            </a:r>
            <a: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i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area</a:t>
            </a:r>
            <a: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ru-RU" sz="2800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ЗСТ</a:t>
            </a:r>
            <a:r>
              <a:rPr lang="ru-RU" sz="2800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— тип международной интеграции, при котором в странах-участниках отменяются таможенные пошлины, налоги и сборы, а также количественные ограничения во взаимной торговле в соответствии с международным договором.</a:t>
            </a:r>
          </a:p>
          <a:p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Наиболее известная зона – Европейский союз (ЕС).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-1" y="1"/>
            <a:ext cx="9144001" cy="65008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0" y="6211669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Участие стран в европейских договорах и организациях. </a:t>
            </a: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Международная торговля</a:t>
            </a:r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4967287"/>
          </a:xfrm>
        </p:spPr>
        <p:txBody>
          <a:bodyPr/>
          <a:lstStyle/>
          <a:p>
            <a:r>
              <a:rPr lang="ru-RU" dirty="0" smtClean="0"/>
              <a:t>система международных товарно-денежных отношений, складывающаяся из внешней торговли всех стран мира.</a:t>
            </a:r>
          </a:p>
          <a:p>
            <a:r>
              <a:rPr lang="ru-RU" dirty="0" smtClean="0"/>
              <a:t>Международная торговля возникла в процессе зарождения мирового рынка в XVI—XVIII веках. Её развитие — один из важных факторов развития мировой экономики Нового времени.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84213" y="5157788"/>
            <a:ext cx="7920037" cy="1463675"/>
          </a:xfrm>
        </p:spPr>
        <p:txBody>
          <a:bodyPr/>
          <a:lstStyle/>
          <a:p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pPr eaLnBrk="1" hangingPunct="1">
              <a:defRPr/>
            </a:pPr>
            <a:r>
              <a:rPr lang="ru-RU" b="1" dirty="0" smtClean="0">
                <a:solidFill>
                  <a:srgbClr val="FFFF00"/>
                </a:solidFill>
                <a:effectLst/>
              </a:rPr>
              <a:t>Основные термины международной торговли</a:t>
            </a:r>
          </a:p>
        </p:txBody>
      </p:sp>
      <p:sp>
        <p:nvSpPr>
          <p:cNvPr id="6147" name="Содержимое 2"/>
          <p:cNvSpPr>
            <a:spLocks noGrp="1"/>
          </p:cNvSpPr>
          <p:nvPr>
            <p:ph idx="1"/>
          </p:nvPr>
        </p:nvSpPr>
        <p:spPr>
          <a:xfrm>
            <a:off x="1042988" y="1600200"/>
            <a:ext cx="7643812" cy="3989388"/>
          </a:xfrm>
        </p:spPr>
        <p:txBody>
          <a:bodyPr/>
          <a:lstStyle/>
          <a:p>
            <a:pPr eaLnBrk="1" hangingPunct="1"/>
            <a:r>
              <a:rPr lang="ru-RU" sz="2800" b="1" smtClean="0"/>
              <a:t>Экспорт</a:t>
            </a:r>
            <a:r>
              <a:rPr lang="ru-RU" sz="2800" smtClean="0"/>
              <a:t> – товары и услуги, которые вывозятся за границу с целью продажи на мировом рынке.</a:t>
            </a:r>
          </a:p>
          <a:p>
            <a:pPr eaLnBrk="1" hangingPunct="1"/>
            <a:r>
              <a:rPr lang="ru-RU" sz="2800" b="1" smtClean="0"/>
              <a:t>Импорт</a:t>
            </a:r>
            <a:r>
              <a:rPr lang="ru-RU" sz="2800" smtClean="0"/>
              <a:t> – товары и услуги, которые ввозятся в страну с целью их продажи на внутреннем рынке.</a:t>
            </a:r>
          </a:p>
          <a:p>
            <a:pPr eaLnBrk="1" hangingPunct="1"/>
            <a:r>
              <a:rPr lang="ru-RU" sz="2800" b="1" smtClean="0"/>
              <a:t>Сальдо торгового баланса </a:t>
            </a:r>
            <a:r>
              <a:rPr lang="ru-RU" sz="2800" smtClean="0"/>
              <a:t>– разность между стоимостью экспорта и импорта за определенный период.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31913" y="6073775"/>
            <a:ext cx="3455987" cy="52387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800" b="1" dirty="0"/>
              <a:t>отрицательное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92725" y="6073775"/>
            <a:ext cx="3455988" cy="52387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800" b="1" dirty="0"/>
              <a:t>положительное</a:t>
            </a:r>
          </a:p>
        </p:txBody>
      </p:sp>
      <p:cxnSp>
        <p:nvCxnSpPr>
          <p:cNvPr id="7" name="Прямая со стрелкой 6"/>
          <p:cNvCxnSpPr>
            <a:endCxn id="4" idx="0"/>
          </p:cNvCxnSpPr>
          <p:nvPr/>
        </p:nvCxnSpPr>
        <p:spPr>
          <a:xfrm flipH="1">
            <a:off x="3059113" y="5661025"/>
            <a:ext cx="1296987" cy="412750"/>
          </a:xfrm>
          <a:prstGeom prst="straightConnector1">
            <a:avLst/>
          </a:prstGeom>
          <a:ln w="28575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>
            <a:endCxn id="5" idx="0"/>
          </p:cNvCxnSpPr>
          <p:nvPr/>
        </p:nvCxnSpPr>
        <p:spPr>
          <a:xfrm>
            <a:off x="6011863" y="5661025"/>
            <a:ext cx="1008062" cy="412750"/>
          </a:xfrm>
          <a:prstGeom prst="straightConnector1">
            <a:avLst/>
          </a:prstGeom>
          <a:ln w="28575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Роль международной торговли</a:t>
            </a:r>
            <a:endParaRPr lang="ru-RU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20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На современном этапе международная торговля играет важную роль в хозяйственном развитии стран, регионов, всего мирового сообщества:</a:t>
            </a:r>
            <a:endParaRPr lang="ru-RU" sz="2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внешняя торговля стала мощным фактором экономического роста;</a:t>
            </a:r>
          </a:p>
          <a:p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зависимость стран от международного товарообмена значительно повысилась.</a:t>
            </a:r>
          </a:p>
          <a:p>
            <a:pPr algn="ctr">
              <a:buNone/>
            </a:pPr>
            <a:r>
              <a:rPr lang="ru-RU" sz="20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Основные факторы, влияющие на рост международной торговли:</a:t>
            </a:r>
            <a:endParaRPr lang="ru-RU" sz="2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развитие международного разделения труда и интернационализация производства;</a:t>
            </a:r>
          </a:p>
          <a:p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НТР;</a:t>
            </a:r>
          </a:p>
          <a:p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деятельность транснациональных корпораций ТНК;</a:t>
            </a:r>
          </a:p>
          <a:p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Меры государственного регулирования импорта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357554" y="1357298"/>
            <a:ext cx="5643602" cy="5000660"/>
          </a:xfrm>
        </p:spPr>
        <p:txBody>
          <a:bodyPr/>
          <a:lstStyle/>
          <a:p>
            <a:r>
              <a:rPr lang="ru-RU" sz="2400" dirty="0" smtClean="0">
                <a:solidFill>
                  <a:schemeClr val="accent5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Таможенные пошлины -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косвенные налоги (взносы, платежи) на импортные, экспортные и транзитные товары, поступающие в доход государственного бюджета; взимаются таможенными органами данной страны при пересечении границы с владельца товара иностранного производства, ввозимого в страну для продажи.</a:t>
            </a:r>
            <a:endParaRPr lang="ru-RU" sz="2400" dirty="0">
              <a:solidFill>
                <a:schemeClr val="accent5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14282" y="1357298"/>
            <a:ext cx="3190874" cy="4886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Меры государственного регулирования импорта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357554" y="1357298"/>
            <a:ext cx="5643602" cy="5000660"/>
          </a:xfrm>
        </p:spPr>
        <p:txBody>
          <a:bodyPr/>
          <a:lstStyle/>
          <a:p>
            <a:r>
              <a:rPr lang="ru-RU" sz="2400" b="1" dirty="0" smtClean="0"/>
              <a:t>ИМПОРТНАЯ КВОТА</a:t>
            </a:r>
            <a:r>
              <a:rPr lang="ru-RU" sz="2400" dirty="0" smtClean="0"/>
              <a:t> —</a:t>
            </a:r>
          </a:p>
          <a:p>
            <a:pPr>
              <a:buNone/>
            </a:pPr>
            <a:r>
              <a:rPr lang="ru-RU" sz="2000" dirty="0" smtClean="0"/>
              <a:t>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1) нетарифное, то есть не связанное с ценами и налогами, количественное ограничение ввоза определенных видов товаров в страну, устанавливаемое правительством в целях ограждения собственной экономики, защиты внутреннего рынка; </a:t>
            </a:r>
          </a:p>
          <a:p>
            <a:pPr>
              <a:buNone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2) показатель, характеризующий объем импорта определенного товара, установленного в соответствии с потребностями в нем и объемами собственного производства. </a:t>
            </a:r>
            <a:endParaRPr lang="ru-RU" sz="2000" b="1" dirty="0">
              <a:solidFill>
                <a:schemeClr val="accent5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14282" y="1500174"/>
            <a:ext cx="3133759" cy="1776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 cstate="screen"/>
          <a:srcRect b="137"/>
          <a:stretch>
            <a:fillRect/>
          </a:stretch>
        </p:blipFill>
        <p:spPr bwMode="auto">
          <a:xfrm>
            <a:off x="285720" y="3571876"/>
            <a:ext cx="2928928" cy="2359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Меры государственного регулирования импорта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357554" y="1357298"/>
            <a:ext cx="5643602" cy="5000660"/>
          </a:xfrm>
        </p:spPr>
        <p:txBody>
          <a:bodyPr/>
          <a:lstStyle/>
          <a:p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Внешнеторговая лицензия - предварительное разрешение, выдаваемое государственными органами на ввоз или вывоз определенного товара Используется для регулирования внешней торговли.</a:t>
            </a:r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1500174"/>
            <a:ext cx="3381404" cy="2536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96280" y="4019364"/>
            <a:ext cx="3547026" cy="2052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dirty="0" smtClean="0">
                <a:solidFill>
                  <a:srgbClr val="FFFF00"/>
                </a:solidFill>
                <a:effectLst/>
              </a:rPr>
              <a:t>Внешняя торговля России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31640" y="2185700"/>
            <a:ext cx="2448272" cy="523220"/>
          </a:xfrm>
          <a:prstGeom prst="rect">
            <a:avLst/>
          </a:prstGeom>
          <a:solidFill>
            <a:srgbClr val="00CC00"/>
          </a:solidFill>
          <a:ln>
            <a:solidFill>
              <a:srgbClr val="00B05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800" b="1" dirty="0">
                <a:solidFill>
                  <a:schemeClr val="bg1"/>
                </a:solidFill>
              </a:rPr>
              <a:t>экспорт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31640" y="4273932"/>
            <a:ext cx="2448272" cy="523220"/>
          </a:xfrm>
          <a:prstGeom prst="rect">
            <a:avLst/>
          </a:prstGeom>
          <a:solidFill>
            <a:srgbClr val="00CC00"/>
          </a:solidFill>
          <a:ln>
            <a:solidFill>
              <a:srgbClr val="00B05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800" b="1" dirty="0">
                <a:solidFill>
                  <a:schemeClr val="bg1"/>
                </a:solidFill>
              </a:rPr>
              <a:t>импорт</a:t>
            </a:r>
          </a:p>
        </p:txBody>
      </p:sp>
      <p:sp>
        <p:nvSpPr>
          <p:cNvPr id="10249" name="TextBox 5"/>
          <p:cNvSpPr txBox="1">
            <a:spLocks noChangeArrowheads="1"/>
          </p:cNvSpPr>
          <p:nvPr/>
        </p:nvSpPr>
        <p:spPr bwMode="auto">
          <a:xfrm>
            <a:off x="4716463" y="1643063"/>
            <a:ext cx="4032250" cy="1570037"/>
          </a:xfrm>
          <a:prstGeom prst="rect">
            <a:avLst/>
          </a:prstGeom>
          <a:noFill/>
          <a:ln w="9525">
            <a:solidFill>
              <a:srgbClr val="00CC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400"/>
              <a:t>Топливно-энергетическое сырье</a:t>
            </a:r>
          </a:p>
          <a:p>
            <a:pPr>
              <a:buFont typeface="Wingdings" pitchFamily="2" charset="2"/>
              <a:buChar char="v"/>
            </a:pPr>
            <a:r>
              <a:rPr lang="ru-RU" sz="2400"/>
              <a:t>Продукты добывающей промышленности</a:t>
            </a:r>
          </a:p>
        </p:txBody>
      </p:sp>
      <p:sp>
        <p:nvSpPr>
          <p:cNvPr id="7" name="Стрелка вправо 6"/>
          <p:cNvSpPr/>
          <p:nvPr/>
        </p:nvSpPr>
        <p:spPr>
          <a:xfrm>
            <a:off x="4067175" y="2276475"/>
            <a:ext cx="504825" cy="288925"/>
          </a:xfrm>
          <a:prstGeom prst="rightArrow">
            <a:avLst/>
          </a:prstGeom>
          <a:solidFill>
            <a:srgbClr val="00FF00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251" name="TextBox 7"/>
          <p:cNvSpPr txBox="1">
            <a:spLocks noChangeArrowheads="1"/>
          </p:cNvSpPr>
          <p:nvPr/>
        </p:nvSpPr>
        <p:spPr bwMode="auto">
          <a:xfrm>
            <a:off x="4716463" y="3716338"/>
            <a:ext cx="4032250" cy="1939925"/>
          </a:xfrm>
          <a:prstGeom prst="rect">
            <a:avLst/>
          </a:prstGeom>
          <a:noFill/>
          <a:ln w="9525">
            <a:solidFill>
              <a:srgbClr val="00CC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400"/>
              <a:t>Машины и оборудование</a:t>
            </a:r>
          </a:p>
          <a:p>
            <a:pPr>
              <a:buFont typeface="Wingdings" pitchFamily="2" charset="2"/>
              <a:buChar char="v"/>
            </a:pPr>
            <a:r>
              <a:rPr lang="ru-RU" sz="2400"/>
              <a:t>Потребительские товары</a:t>
            </a:r>
          </a:p>
          <a:p>
            <a:pPr>
              <a:buFont typeface="Wingdings" pitchFamily="2" charset="2"/>
              <a:buChar char="v"/>
            </a:pPr>
            <a:r>
              <a:rPr lang="ru-RU" sz="2400"/>
              <a:t>Продукция сельского хозяйства</a:t>
            </a:r>
          </a:p>
          <a:p>
            <a:pPr>
              <a:buFont typeface="Wingdings" pitchFamily="2" charset="2"/>
              <a:buChar char="v"/>
            </a:pPr>
            <a:r>
              <a:rPr lang="ru-RU" sz="2400"/>
              <a:t>Продовольствие </a:t>
            </a:r>
          </a:p>
        </p:txBody>
      </p:sp>
      <p:sp>
        <p:nvSpPr>
          <p:cNvPr id="9" name="Стрелка вправо 8"/>
          <p:cNvSpPr/>
          <p:nvPr/>
        </p:nvSpPr>
        <p:spPr>
          <a:xfrm>
            <a:off x="4067175" y="4365625"/>
            <a:ext cx="504825" cy="287338"/>
          </a:xfrm>
          <a:prstGeom prst="rightArrow">
            <a:avLst/>
          </a:prstGeom>
          <a:solidFill>
            <a:srgbClr val="00FF00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0253" name="Picture 2" descr="Картинка 1 из 4498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913" y="1412875"/>
            <a:ext cx="960437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4" name="Picture 4" descr="Картинка 1 из 3287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00338" y="1412875"/>
            <a:ext cx="935037" cy="62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5" name="Picture 6" descr="Картинка 1 из 4444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2988" y="2924175"/>
            <a:ext cx="973137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6" name="Picture 8" descr="Картинка 1 из 5873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59000" y="2924175"/>
            <a:ext cx="973138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7" name="Picture 10" descr="Картинка 2 из 1298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276600" y="2924175"/>
            <a:ext cx="973138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8" name="Picture 2" descr="Картинка 1 из 4498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995363" y="5013325"/>
            <a:ext cx="108108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9" name="Picture 10" descr="Картинка 2 из 1298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95513" y="5013325"/>
            <a:ext cx="9747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0" name="Picture 8" descr="Картинка 1 из 5873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48038" y="5013325"/>
            <a:ext cx="97155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1" name="Picture 12" descr="Картинка 2 из 62855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258888" y="5876925"/>
            <a:ext cx="1081087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2" name="Picture 14" descr="http://im0-tub-ru.yandex.net/i?id=255261744-61-7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843213" y="5829300"/>
            <a:ext cx="1152525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рганизация международной торговли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Тема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Организация международной торговли</Template>
  <TotalTime>107</TotalTime>
  <Words>1123</Words>
  <Application>Microsoft Office PowerPoint</Application>
  <PresentationFormat>Экран (4:3)</PresentationFormat>
  <Paragraphs>135</Paragraphs>
  <Slides>30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3" baseType="lpstr">
      <vt:lpstr>Arial</vt:lpstr>
      <vt:lpstr>Wingdings</vt:lpstr>
      <vt:lpstr>Организация международной торговли</vt:lpstr>
      <vt:lpstr>Международная торговля</vt:lpstr>
      <vt:lpstr>Презентация PowerPoint</vt:lpstr>
      <vt:lpstr>Международная торговля</vt:lpstr>
      <vt:lpstr>Основные термины международной торговли</vt:lpstr>
      <vt:lpstr>Роль международной торговли</vt:lpstr>
      <vt:lpstr>Меры государственного регулирования импорта</vt:lpstr>
      <vt:lpstr>Меры государственного регулирования импорта</vt:lpstr>
      <vt:lpstr>Меры государственного регулирования импорта</vt:lpstr>
      <vt:lpstr>Внешняя торговля России</vt:lpstr>
      <vt:lpstr>Отрицательные стороны внешней торговли</vt:lpstr>
      <vt:lpstr>Государственная политика в области международной торговли</vt:lpstr>
      <vt:lpstr>Методы протекционистской политики</vt:lpstr>
      <vt:lpstr>Генеральное соглашение по тарифам и торговле (ГАТТ)</vt:lpstr>
      <vt:lpstr>Современные теории международной торговли</vt:lpstr>
      <vt:lpstr>Меркантилизм: основные положения</vt:lpstr>
      <vt:lpstr>Теория абсолютных преимуществ Адама Смита</vt:lpstr>
      <vt:lpstr>Теория сравнительных преимуществ Давида Рикардо</vt:lpstr>
      <vt:lpstr>Теория   Хекшера Олина</vt:lpstr>
      <vt:lpstr>Жизненный цикл товара</vt:lpstr>
      <vt:lpstr>Теория Майкла Портера</vt:lpstr>
      <vt:lpstr>Регулирование внешней торговли</vt:lpstr>
      <vt:lpstr>Протекционизм </vt:lpstr>
      <vt:lpstr>Задачи и принципы ВТО</vt:lpstr>
      <vt:lpstr>Презентация PowerPoint</vt:lpstr>
      <vt:lpstr>Зачем это нужно России?</vt:lpstr>
      <vt:lpstr>Демпинг </vt:lpstr>
      <vt:lpstr>Презентация PowerPoint</vt:lpstr>
      <vt:lpstr>Международные зоны свободной торговли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международной торговли</dc:title>
  <dc:subject>Организация международной торговли</dc:subject>
  <dc:creator>Admin</dc:creator>
  <cp:lastModifiedBy>Adam 7</cp:lastModifiedBy>
  <cp:revision>10</cp:revision>
  <dcterms:created xsi:type="dcterms:W3CDTF">2004-12-31T22:57:43Z</dcterms:created>
  <dcterms:modified xsi:type="dcterms:W3CDTF">2020-05-04T12:44:29Z</dcterms:modified>
  <cp:category>Презентация к лекции по теме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624640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