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9" r:id="rId4"/>
    <p:sldId id="260" r:id="rId5"/>
    <p:sldId id="267" r:id="rId6"/>
    <p:sldId id="275" r:id="rId7"/>
    <p:sldId id="276" r:id="rId8"/>
    <p:sldId id="277" r:id="rId9"/>
    <p:sldId id="27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21C942-19D6-4A35-B4BF-A608DD61287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A99B22-11D8-49EC-9069-9DC5C54383F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21C942-19D6-4A35-B4BF-A608DD61287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A99B22-11D8-49EC-9069-9DC5C54383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21C942-19D6-4A35-B4BF-A608DD61287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A99B22-11D8-49EC-9069-9DC5C54383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21C942-19D6-4A35-B4BF-A608DD61287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A99B22-11D8-49EC-9069-9DC5C54383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21C942-19D6-4A35-B4BF-A608DD61287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A99B22-11D8-49EC-9069-9DC5C54383F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21C942-19D6-4A35-B4BF-A608DD61287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A99B22-11D8-49EC-9069-9DC5C54383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21C942-19D6-4A35-B4BF-A608DD61287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A99B22-11D8-49EC-9069-9DC5C54383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21C942-19D6-4A35-B4BF-A608DD61287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A99B22-11D8-49EC-9069-9DC5C54383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21C942-19D6-4A35-B4BF-A608DD61287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A99B22-11D8-49EC-9069-9DC5C54383F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21C942-19D6-4A35-B4BF-A608DD61287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A99B22-11D8-49EC-9069-9DC5C54383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21C942-19D6-4A35-B4BF-A608DD61287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A99B22-11D8-49EC-9069-9DC5C54383F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F21C942-19D6-4A35-B4BF-A608DD61287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FA99B22-11D8-49EC-9069-9DC5C54383F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B215~1\AppData\Local\Temp\Rar$DI06.524\iu_RuGL1H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17534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1538" y="359898"/>
            <a:ext cx="7767662" cy="2140408"/>
          </a:xfrm>
        </p:spPr>
        <p:txBody>
          <a:bodyPr>
            <a:normAutofit/>
          </a:bodyPr>
          <a:lstStyle/>
          <a:p>
            <a:r>
              <a:rPr lang="ru-RU" sz="4400" b="1" dirty="0" smtClean="0">
                <a:solidFill>
                  <a:schemeClr val="tx1"/>
                </a:solidFill>
                <a:effectLst/>
              </a:rPr>
              <a:t>Обособление определений</a:t>
            </a:r>
            <a:endParaRPr lang="ru-RU" sz="4400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3143248"/>
            <a:ext cx="7406640" cy="459416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400" b="1" dirty="0" smtClean="0">
                <a:solidFill>
                  <a:schemeClr val="tx1"/>
                </a:solidFill>
              </a:rPr>
              <a:t>Цели: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4079266"/>
          </a:xfrm>
        </p:spPr>
        <p:txBody>
          <a:bodyPr>
            <a:normAutofit/>
          </a:bodyPr>
          <a:lstStyle/>
          <a:p>
            <a:pPr marL="541782" indent="-514350">
              <a:buAutoNum type="arabicPeriod"/>
            </a:pPr>
            <a:r>
              <a:rPr lang="ru-RU" dirty="0" smtClean="0"/>
              <a:t>Вспомнить понятия ОБОСОБЛЕНИЕ и ОПРЕДЕЛЕНИЕ.</a:t>
            </a:r>
          </a:p>
          <a:p>
            <a:pPr marL="541782" indent="-514350">
              <a:buAutoNum type="arabicPeriod"/>
            </a:pPr>
            <a:r>
              <a:rPr lang="ru-RU" dirty="0" smtClean="0"/>
              <a:t>Познакомиться с основными условиями обособления определений.</a:t>
            </a:r>
          </a:p>
          <a:p>
            <a:pPr marL="541782" indent="-514350">
              <a:buAutoNum type="arabicPeriod"/>
            </a:pPr>
            <a:r>
              <a:rPr lang="ru-RU" dirty="0" smtClean="0"/>
              <a:t>Научиться обособлять определения в предложении и </a:t>
            </a:r>
            <a:r>
              <a:rPr lang="ru-RU" smtClean="0"/>
              <a:t>решать задания ОГЭ и ЕГЭ.</a:t>
            </a:r>
            <a:endParaRPr lang="ru-RU" dirty="0" smtClean="0"/>
          </a:p>
          <a:p>
            <a:pPr marL="541782" indent="-514350">
              <a:buAutoNum type="arabicPeriod"/>
            </a:pPr>
            <a:r>
              <a:rPr lang="ru-RU" dirty="0" smtClean="0"/>
              <a:t>Закреплять навыки нахождения в тексте определений, выраженных причастным оборотом.</a:t>
            </a:r>
          </a:p>
          <a:p>
            <a:pPr marL="541782" indent="-514350">
              <a:buAutoNum type="arabicPeriod"/>
            </a:pPr>
            <a:endParaRPr lang="ru-RU" dirty="0" smtClean="0"/>
          </a:p>
          <a:p>
            <a:pPr marL="541782" indent="-514350">
              <a:buAutoNum type="arabicPeriod"/>
            </a:pPr>
            <a:endParaRPr lang="ru-RU" dirty="0" smtClean="0"/>
          </a:p>
          <a:p>
            <a:pPr marL="541782" indent="-514350">
              <a:buAutoNum type="arabicPeriod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>
                <a:solidFill>
                  <a:schemeClr val="tx1"/>
                </a:solidFill>
                <a:effectLst/>
              </a:rPr>
              <a:t>Что такое обособление?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3600" b="1" dirty="0" smtClean="0"/>
              <a:t>Обособление - </a:t>
            </a:r>
            <a:r>
              <a:rPr lang="ru-RU" sz="3600" dirty="0" smtClean="0"/>
              <a:t>один из способов смыслового выделения или уточнения части высказывания.</a:t>
            </a:r>
          </a:p>
          <a:p>
            <a:pPr>
              <a:lnSpc>
                <a:spcPct val="90000"/>
              </a:lnSpc>
              <a:buNone/>
              <a:defRPr/>
            </a:pPr>
            <a:endParaRPr lang="ru-RU" sz="3600" dirty="0" smtClean="0"/>
          </a:p>
          <a:p>
            <a:pPr>
              <a:lnSpc>
                <a:spcPct val="90000"/>
              </a:lnSpc>
              <a:buNone/>
              <a:defRPr/>
            </a:pPr>
            <a:r>
              <a:rPr lang="ru-RU" sz="3600" dirty="0" smtClean="0"/>
              <a:t>Обособленные второстепенные члены предложения – это смысловые отрезки, </a:t>
            </a:r>
            <a:r>
              <a:rPr lang="ru-RU" sz="3600" b="1" dirty="0" smtClean="0"/>
              <a:t>которые на письме выделены запятыми или тире</a:t>
            </a:r>
            <a:r>
              <a:rPr lang="ru-RU" sz="3600" dirty="0" smtClean="0"/>
              <a:t>, а в устной речи - паузами.</a:t>
            </a:r>
          </a:p>
          <a:p>
            <a:pPr>
              <a:buNone/>
            </a:pP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96908"/>
          </a:xfrm>
        </p:spPr>
        <p:txBody>
          <a:bodyPr>
            <a:normAutofit/>
          </a:bodyPr>
          <a:lstStyle/>
          <a:p>
            <a:r>
              <a:rPr lang="ru-RU" sz="3600" i="1" dirty="0" smtClean="0">
                <a:solidFill>
                  <a:schemeClr val="tx1"/>
                </a:solidFill>
                <a:effectLst/>
              </a:rPr>
              <a:t>Что такое определение?</a:t>
            </a:r>
            <a:endParaRPr lang="ru-RU" sz="36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sz="3600" b="1" dirty="0" smtClean="0"/>
              <a:t>Определение.</a:t>
            </a:r>
            <a:endParaRPr lang="ru-RU" sz="3600" dirty="0" smtClean="0"/>
          </a:p>
          <a:p>
            <a:r>
              <a:rPr lang="ru-RU" sz="3600" dirty="0" smtClean="0"/>
              <a:t>Второстепенный член предложения, который отвечает на вопросы </a:t>
            </a:r>
            <a:r>
              <a:rPr lang="ru-RU" sz="3600" b="1" i="1" dirty="0" smtClean="0"/>
              <a:t>какой?(какая?, какое?, какие?), чей?(чья?, чьё?, чьи?)</a:t>
            </a:r>
          </a:p>
          <a:p>
            <a:r>
              <a:rPr lang="ru-RU" sz="3600" dirty="0" smtClean="0"/>
              <a:t>Подчёркивается волнистой линией.</a:t>
            </a:r>
          </a:p>
          <a:p>
            <a:r>
              <a:rPr lang="ru-RU" sz="3600" dirty="0" smtClean="0"/>
              <a:t>Чаще всего выражается прилагательным и причастием.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582594"/>
          </a:xfrm>
        </p:spPr>
        <p:txBody>
          <a:bodyPr>
            <a:noAutofit/>
          </a:bodyPr>
          <a:lstStyle/>
          <a:p>
            <a:r>
              <a:rPr lang="ru-RU" sz="3600" i="1" dirty="0" smtClean="0">
                <a:solidFill>
                  <a:schemeClr val="tx1"/>
                </a:solidFill>
                <a:effectLst/>
              </a:rPr>
              <a:t>Обособление определений ОГЭ и ЕГЭ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857232"/>
            <a:ext cx="7498080" cy="5391168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В каком варианте ответа правильно указаны все цифры, на месте которых в предложениях должны стоять запятые.</a:t>
            </a:r>
          </a:p>
          <a:p>
            <a:pPr>
              <a:buNone/>
            </a:pPr>
            <a:r>
              <a:rPr lang="ru-RU" i="1" dirty="0" smtClean="0"/>
              <a:t>-Стыдливая и робкая(1) она досадовала на свою застенчивость.</a:t>
            </a:r>
          </a:p>
          <a:p>
            <a:pPr>
              <a:buNone/>
            </a:pPr>
            <a:r>
              <a:rPr lang="ru-RU" i="1" dirty="0" smtClean="0"/>
              <a:t>-На окне(2) серебряном от инея(3) за ночь хризантемы расцвели.</a:t>
            </a:r>
          </a:p>
          <a:p>
            <a:pPr>
              <a:buNone/>
            </a:pPr>
            <a:r>
              <a:rPr lang="ru-RU" i="1" dirty="0" smtClean="0"/>
              <a:t>-Измученная многодневной засухой (4)земля жадно утоляла жажду. </a:t>
            </a:r>
          </a:p>
          <a:p>
            <a:pPr>
              <a:buNone/>
            </a:pPr>
            <a:r>
              <a:rPr lang="ru-RU" i="1" dirty="0" smtClean="0"/>
              <a:t>-Мощёная булыжником(5) дорога поднималась на вал.</a:t>
            </a:r>
          </a:p>
          <a:p>
            <a:r>
              <a:rPr lang="ru-RU" dirty="0" smtClean="0"/>
              <a:t>1)1,2,3,4,5   2)1,2,3,4   3)1,2,3    4)1,2,3,5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511156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Алгоритм постановки знаков препинания.</a:t>
            </a:r>
            <a:endParaRPr lang="ru-RU" sz="2000" dirty="0"/>
          </a:p>
        </p:txBody>
      </p:sp>
      <p:grpSp>
        <p:nvGrpSpPr>
          <p:cNvPr id="4" name="Содержимое 3"/>
          <p:cNvGrpSpPr>
            <a:grpSpLocks noGrp="1"/>
          </p:cNvGrpSpPr>
          <p:nvPr>
            <p:ph idx="1"/>
          </p:nvPr>
        </p:nvGrpSpPr>
        <p:grpSpPr>
          <a:xfrm>
            <a:off x="0" y="714356"/>
            <a:ext cx="8934450" cy="6143644"/>
            <a:chOff x="500034" y="0"/>
            <a:chExt cx="10001320" cy="6343841"/>
          </a:xfrm>
        </p:grpSpPr>
        <p:sp>
          <p:nvSpPr>
            <p:cNvPr id="5" name="TextBox 1"/>
            <p:cNvSpPr txBox="1"/>
            <p:nvPr/>
          </p:nvSpPr>
          <p:spPr>
            <a:xfrm>
              <a:off x="500034" y="0"/>
              <a:ext cx="7596969" cy="667392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ru-RU" b="1" dirty="0" smtClean="0"/>
                <a:t>Найди в предложении определение, задав вопросы какой? чей?</a:t>
              </a:r>
            </a:p>
            <a:p>
              <a:pPr algn="ctr"/>
              <a:r>
                <a:rPr lang="ru-RU" b="1" dirty="0" smtClean="0"/>
                <a:t>(они могут изменяться по падежам: какого? каких? какая?)</a:t>
              </a:r>
              <a:endParaRPr lang="ru-RU" b="1" dirty="0"/>
            </a:p>
          </p:txBody>
        </p:sp>
        <p:sp>
          <p:nvSpPr>
            <p:cNvPr id="6" name="TextBox 2"/>
            <p:cNvSpPr txBox="1"/>
            <p:nvPr/>
          </p:nvSpPr>
          <p:spPr>
            <a:xfrm>
              <a:off x="500034" y="1228372"/>
              <a:ext cx="7517000" cy="667392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smtClean="0"/>
                <a:t>Найди слово, от которого  зависит определение.</a:t>
              </a:r>
            </a:p>
            <a:p>
              <a:pPr algn="ctr"/>
              <a:r>
                <a:rPr lang="ru-RU" b="1" dirty="0" smtClean="0"/>
                <a:t>Оно является местоимением (я, ты, мы, вы, он, она, они и т.д.)?</a:t>
              </a:r>
              <a:endParaRPr lang="ru-RU" b="1" dirty="0"/>
            </a:p>
          </p:txBody>
        </p:sp>
        <p:sp>
          <p:nvSpPr>
            <p:cNvPr id="7" name="TextBox 3"/>
            <p:cNvSpPr txBox="1"/>
            <p:nvPr/>
          </p:nvSpPr>
          <p:spPr>
            <a:xfrm>
              <a:off x="500034" y="2360508"/>
              <a:ext cx="7517000" cy="95341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smtClean="0"/>
                <a:t>Определение зависит от имени существительного. Определение стоит после определяемого слова (существительного)?</a:t>
              </a:r>
              <a:endParaRPr lang="ru-RU" b="1" dirty="0"/>
            </a:p>
          </p:txBody>
        </p:sp>
        <p:sp>
          <p:nvSpPr>
            <p:cNvPr id="8" name="TextBox 5"/>
            <p:cNvSpPr txBox="1"/>
            <p:nvPr/>
          </p:nvSpPr>
          <p:spPr>
            <a:xfrm>
              <a:off x="7215206" y="5143512"/>
              <a:ext cx="3286148" cy="1200329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smtClean="0"/>
                <a:t>выделяй определение с двух сторон запятыми. Не забудь про зависимые от определения слова</a:t>
              </a:r>
              <a:endParaRPr lang="ru-RU" b="1" dirty="0"/>
            </a:p>
          </p:txBody>
        </p:sp>
        <p:sp>
          <p:nvSpPr>
            <p:cNvPr id="9" name="TextBox 7"/>
            <p:cNvSpPr txBox="1"/>
            <p:nvPr/>
          </p:nvSpPr>
          <p:spPr>
            <a:xfrm>
              <a:off x="506177" y="3762060"/>
              <a:ext cx="7510856" cy="1239443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smtClean="0"/>
                <a:t>Если определение стоит перед именем существительным, посмотри, есть ли у определения добавочное обстоятельственное значение (можно задать вопросы: несмотря на что? почему? зачем?)?</a:t>
              </a:r>
              <a:endParaRPr lang="ru-RU" b="1" dirty="0"/>
            </a:p>
          </p:txBody>
        </p:sp>
        <p:sp>
          <p:nvSpPr>
            <p:cNvPr id="10" name="TextBox 11"/>
            <p:cNvSpPr txBox="1"/>
            <p:nvPr/>
          </p:nvSpPr>
          <p:spPr>
            <a:xfrm>
              <a:off x="2500298" y="5532441"/>
              <a:ext cx="3286148" cy="667392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dirty="0" smtClean="0"/>
                <a:t>НЕ выделяй определение!!!</a:t>
              </a:r>
              <a:endParaRPr lang="ru-RU" b="1" dirty="0"/>
            </a:p>
          </p:txBody>
        </p:sp>
        <p:cxnSp>
          <p:nvCxnSpPr>
            <p:cNvPr id="11" name="Прямая со стрелкой 10"/>
            <p:cNvCxnSpPr>
              <a:stCxn id="5" idx="2"/>
              <a:endCxn id="6" idx="0"/>
            </p:cNvCxnSpPr>
            <p:nvPr/>
          </p:nvCxnSpPr>
          <p:spPr>
            <a:xfrm rot="5400000">
              <a:off x="3998037" y="927890"/>
              <a:ext cx="560979" cy="3998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" name="Прямая со стрелкой 11"/>
            <p:cNvCxnSpPr>
              <a:stCxn id="6" idx="2"/>
              <a:endCxn id="7" idx="0"/>
            </p:cNvCxnSpPr>
            <p:nvPr/>
          </p:nvCxnSpPr>
          <p:spPr>
            <a:xfrm rot="5400000">
              <a:off x="4026162" y="2128067"/>
              <a:ext cx="464744" cy="177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" name="Прямая со стрелкой 12"/>
            <p:cNvCxnSpPr>
              <a:endCxn id="9" idx="0"/>
            </p:cNvCxnSpPr>
            <p:nvPr/>
          </p:nvCxnSpPr>
          <p:spPr>
            <a:xfrm rot="16200000" flipH="1">
              <a:off x="4034613" y="3535066"/>
              <a:ext cx="442594" cy="113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Прямая со стрелкой 13"/>
            <p:cNvCxnSpPr>
              <a:stCxn id="9" idx="2"/>
            </p:cNvCxnSpPr>
            <p:nvPr/>
          </p:nvCxnSpPr>
          <p:spPr>
            <a:xfrm rot="5400000">
              <a:off x="4031475" y="5228544"/>
              <a:ext cx="457172" cy="309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Shape 28"/>
            <p:cNvCxnSpPr>
              <a:stCxn id="6" idx="3"/>
              <a:endCxn id="8" idx="0"/>
            </p:cNvCxnSpPr>
            <p:nvPr/>
          </p:nvCxnSpPr>
          <p:spPr>
            <a:xfrm>
              <a:off x="8017034" y="1562068"/>
              <a:ext cx="841246" cy="3581444"/>
            </a:xfrm>
            <a:prstGeom prst="bentConnector2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7715272" y="2605769"/>
              <a:ext cx="1143008" cy="37413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>
              <a:off x="7715272" y="3891653"/>
              <a:ext cx="1143008" cy="37413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8" name="TextBox 37"/>
            <p:cNvSpPr txBox="1"/>
            <p:nvPr/>
          </p:nvSpPr>
          <p:spPr>
            <a:xfrm>
              <a:off x="4286248" y="1845222"/>
              <a:ext cx="5123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ru-RU" b="1" dirty="0" smtClean="0">
                  <a:solidFill>
                    <a:srgbClr val="0000FF"/>
                  </a:solidFill>
                </a:rPr>
                <a:t>нет</a:t>
              </a:r>
              <a:endParaRPr lang="ru-RU" b="1" dirty="0">
                <a:solidFill>
                  <a:srgbClr val="0000FF"/>
                </a:solidFill>
              </a:endParaRPr>
            </a:p>
          </p:txBody>
        </p:sp>
        <p:sp>
          <p:nvSpPr>
            <p:cNvPr id="19" name="TextBox 38"/>
            <p:cNvSpPr txBox="1"/>
            <p:nvPr/>
          </p:nvSpPr>
          <p:spPr>
            <a:xfrm>
              <a:off x="4286247" y="3393231"/>
              <a:ext cx="771954" cy="3813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ru-RU" b="1" dirty="0" smtClean="0">
                  <a:solidFill>
                    <a:srgbClr val="0000FF"/>
                  </a:solidFill>
                </a:rPr>
                <a:t>нет</a:t>
              </a:r>
              <a:endParaRPr lang="ru-RU" b="1" dirty="0">
                <a:solidFill>
                  <a:srgbClr val="0000FF"/>
                </a:solidFill>
              </a:endParaRPr>
            </a:p>
          </p:txBody>
        </p:sp>
        <p:sp>
          <p:nvSpPr>
            <p:cNvPr id="20" name="TextBox 40"/>
            <p:cNvSpPr txBox="1"/>
            <p:nvPr/>
          </p:nvSpPr>
          <p:spPr>
            <a:xfrm>
              <a:off x="4286247" y="5089846"/>
              <a:ext cx="851922" cy="3813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ru-RU" b="1" dirty="0" smtClean="0">
                  <a:solidFill>
                    <a:srgbClr val="0000FF"/>
                  </a:solidFill>
                </a:rPr>
                <a:t>нет</a:t>
              </a:r>
              <a:endParaRPr lang="ru-RU" b="1" dirty="0">
                <a:solidFill>
                  <a:srgbClr val="0000FF"/>
                </a:solidFill>
              </a:endParaRPr>
            </a:p>
          </p:txBody>
        </p:sp>
        <p:sp>
          <p:nvSpPr>
            <p:cNvPr id="21" name="TextBox 41"/>
            <p:cNvSpPr txBox="1"/>
            <p:nvPr/>
          </p:nvSpPr>
          <p:spPr>
            <a:xfrm>
              <a:off x="7988706" y="1428736"/>
              <a:ext cx="43313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ru-RU" b="1" dirty="0" smtClean="0">
                  <a:solidFill>
                    <a:srgbClr val="0000FF"/>
                  </a:solidFill>
                </a:rPr>
                <a:t>да</a:t>
              </a:r>
              <a:endParaRPr lang="ru-RU" b="1" dirty="0">
                <a:solidFill>
                  <a:srgbClr val="0000FF"/>
                </a:solidFill>
              </a:endParaRPr>
            </a:p>
          </p:txBody>
        </p:sp>
        <p:sp>
          <p:nvSpPr>
            <p:cNvPr id="22" name="TextBox 42"/>
            <p:cNvSpPr txBox="1"/>
            <p:nvPr/>
          </p:nvSpPr>
          <p:spPr>
            <a:xfrm>
              <a:off x="8001024" y="2571744"/>
              <a:ext cx="43313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ru-RU" b="1" dirty="0" smtClean="0">
                  <a:solidFill>
                    <a:srgbClr val="0000FF"/>
                  </a:solidFill>
                </a:rPr>
                <a:t>да</a:t>
              </a:r>
              <a:endParaRPr lang="ru-RU" b="1" dirty="0">
                <a:solidFill>
                  <a:srgbClr val="0000FF"/>
                </a:solidFill>
              </a:endParaRPr>
            </a:p>
          </p:txBody>
        </p:sp>
        <p:sp>
          <p:nvSpPr>
            <p:cNvPr id="23" name="TextBox 43"/>
            <p:cNvSpPr txBox="1"/>
            <p:nvPr/>
          </p:nvSpPr>
          <p:spPr>
            <a:xfrm>
              <a:off x="8001024" y="3845486"/>
              <a:ext cx="43313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ru-RU" b="1" dirty="0" smtClean="0">
                  <a:solidFill>
                    <a:srgbClr val="0000FF"/>
                  </a:solidFill>
                </a:rPr>
                <a:t>да</a:t>
              </a:r>
              <a:endParaRPr lang="ru-RU" b="1" dirty="0">
                <a:solidFill>
                  <a:srgbClr val="0000FF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582594"/>
          </a:xfrm>
        </p:spPr>
        <p:txBody>
          <a:bodyPr>
            <a:noAutofit/>
          </a:bodyPr>
          <a:lstStyle/>
          <a:p>
            <a:r>
              <a:rPr lang="ru-RU" sz="3600" i="1" dirty="0" smtClean="0">
                <a:solidFill>
                  <a:schemeClr val="tx1"/>
                </a:solidFill>
                <a:effectLst/>
              </a:rPr>
              <a:t>Решим задание ЕГЭ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857232"/>
            <a:ext cx="7498080" cy="5391168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В каком варианте ответа правильно указаны все цифры, на месте которых в предложениях должны стоять запятые.</a:t>
            </a:r>
          </a:p>
          <a:p>
            <a:pPr>
              <a:buNone/>
            </a:pPr>
            <a:r>
              <a:rPr lang="ru-RU" i="1" dirty="0" smtClean="0"/>
              <a:t>-Стыдливая и робкая(1) она досадовала на свою застенчивость.</a:t>
            </a:r>
          </a:p>
          <a:p>
            <a:pPr>
              <a:buNone/>
            </a:pPr>
            <a:r>
              <a:rPr lang="ru-RU" i="1" dirty="0" smtClean="0"/>
              <a:t>-На окне(2) серебряном от инея(3) за ночь хризантемы расцвели.</a:t>
            </a:r>
          </a:p>
          <a:p>
            <a:pPr>
              <a:buNone/>
            </a:pPr>
            <a:r>
              <a:rPr lang="ru-RU" i="1" dirty="0" smtClean="0"/>
              <a:t>-Измученная многодневной засухой (4)земля жадно утоляла жажду. </a:t>
            </a:r>
          </a:p>
          <a:p>
            <a:pPr>
              <a:buNone/>
            </a:pPr>
            <a:r>
              <a:rPr lang="ru-RU" i="1" dirty="0" smtClean="0"/>
              <a:t>-Мощёная булыжником(5) дорога поднималась на вал.</a:t>
            </a:r>
          </a:p>
          <a:p>
            <a:r>
              <a:rPr lang="ru-RU" dirty="0" smtClean="0"/>
              <a:t>1)1,2,3,4,5   2)1,2,3,4   3)1,2,3    4)1,2,3,5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Упражнения по учебнику.</a:t>
            </a:r>
          </a:p>
          <a:p>
            <a:r>
              <a:rPr lang="ru-RU" dirty="0" smtClean="0"/>
              <a:t>№  293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582594"/>
          </a:xfrm>
        </p:spPr>
        <p:txBody>
          <a:bodyPr>
            <a:noAutofit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Домашнее задание:</a:t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Упражнение  292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342</TotalTime>
  <Words>391</Words>
  <Application>Microsoft Office PowerPoint</Application>
  <PresentationFormat>Экран (4:3)</PresentationFormat>
  <Paragraphs>49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Солнцестояние</vt:lpstr>
      <vt:lpstr>Обособление определений</vt:lpstr>
      <vt:lpstr>Цели:</vt:lpstr>
      <vt:lpstr>Что такое обособление?</vt:lpstr>
      <vt:lpstr>Что такое определение?</vt:lpstr>
      <vt:lpstr>Обособление определений ОГЭ и ЕГЭ</vt:lpstr>
      <vt:lpstr>Алгоритм постановки знаков препинания.</vt:lpstr>
      <vt:lpstr>Решим задание ЕГЭ</vt:lpstr>
      <vt:lpstr>Слайд 8</vt:lpstr>
      <vt:lpstr> Домашнее задание: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Светлана</dc:creator>
  <cp:lastModifiedBy>user</cp:lastModifiedBy>
  <cp:revision>38</cp:revision>
  <dcterms:created xsi:type="dcterms:W3CDTF">2014-02-08T08:51:38Z</dcterms:created>
  <dcterms:modified xsi:type="dcterms:W3CDTF">2020-03-26T08:56:43Z</dcterms:modified>
</cp:coreProperties>
</file>