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74" r:id="rId2"/>
    <p:sldId id="272" r:id="rId3"/>
    <p:sldId id="273" r:id="rId4"/>
    <p:sldId id="257" r:id="rId5"/>
    <p:sldId id="258" r:id="rId6"/>
    <p:sldId id="259" r:id="rId7"/>
    <p:sldId id="256" r:id="rId8"/>
    <p:sldId id="262" r:id="rId9"/>
    <p:sldId id="260" r:id="rId10"/>
    <p:sldId id="263" r:id="rId11"/>
    <p:sldId id="264" r:id="rId12"/>
    <p:sldId id="266" r:id="rId13"/>
    <p:sldId id="265" r:id="rId14"/>
    <p:sldId id="271" r:id="rId15"/>
    <p:sldId id="269" r:id="rId16"/>
    <p:sldId id="267" r:id="rId17"/>
    <p:sldId id="270" r:id="rId18"/>
    <p:sldId id="261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7F11B"/>
    <a:srgbClr val="FD200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147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694B90-62DC-49CA-AF3E-C59969161B51}" type="datetimeFigureOut">
              <a:rPr lang="ru-RU" smtClean="0"/>
              <a:pPr/>
              <a:t>17.05.2020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07490B-7F36-402B-A6DD-327DC0CD1E3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98423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07490B-7F36-402B-A6DD-327DC0CD1E3E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07490B-7F36-402B-A6DD-327DC0CD1E3E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07490B-7F36-402B-A6DD-327DC0CD1E3E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07490B-7F36-402B-A6DD-327DC0CD1E3E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07490B-7F36-402B-A6DD-327DC0CD1E3E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07490B-7F36-402B-A6DD-327DC0CD1E3E}" type="slidenum">
              <a:rPr lang="ru-RU" smtClean="0"/>
              <a:pPr/>
              <a:t>15</a:t>
            </a:fld>
            <a:endParaRPr lang="ru-R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07490B-7F36-402B-A6DD-327DC0CD1E3E}" type="slidenum">
              <a:rPr lang="ru-RU" smtClean="0"/>
              <a:pPr/>
              <a:t>16</a:t>
            </a:fld>
            <a:endParaRPr lang="ru-RU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07490B-7F36-402B-A6DD-327DC0CD1E3E}" type="slidenum">
              <a:rPr lang="ru-RU" smtClean="0"/>
              <a:pPr/>
              <a:t>17</a:t>
            </a:fld>
            <a:endParaRPr lang="ru-RU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07490B-7F36-402B-A6DD-327DC0CD1E3E}" type="slidenum">
              <a:rPr lang="ru-RU" smtClean="0"/>
              <a:pPr/>
              <a:t>18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07490B-7F36-402B-A6DD-327DC0CD1E3E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07490B-7F36-402B-A6DD-327DC0CD1E3E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07490B-7F36-402B-A6DD-327DC0CD1E3E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07490B-7F36-402B-A6DD-327DC0CD1E3E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07490B-7F36-402B-A6DD-327DC0CD1E3E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07490B-7F36-402B-A6DD-327DC0CD1E3E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07490B-7F36-402B-A6DD-327DC0CD1E3E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07490B-7F36-402B-A6DD-327DC0CD1E3E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BE898-F2BB-4FE7-AF86-0141853A3A84}" type="datetimeFigureOut">
              <a:rPr lang="ru-RU" smtClean="0"/>
              <a:pPr/>
              <a:t>17.05.2020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389CA-2367-40BB-8299-0AA80C79E3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BE898-F2BB-4FE7-AF86-0141853A3A84}" type="datetimeFigureOut">
              <a:rPr lang="ru-RU" smtClean="0"/>
              <a:pPr/>
              <a:t>17.05.2020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389CA-2367-40BB-8299-0AA80C79E3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BE898-F2BB-4FE7-AF86-0141853A3A84}" type="datetimeFigureOut">
              <a:rPr lang="ru-RU" smtClean="0"/>
              <a:pPr/>
              <a:t>17.05.2020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389CA-2367-40BB-8299-0AA80C79E3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BE898-F2BB-4FE7-AF86-0141853A3A84}" type="datetimeFigureOut">
              <a:rPr lang="ru-RU" smtClean="0"/>
              <a:pPr/>
              <a:t>17.05.2020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389CA-2367-40BB-8299-0AA80C79E3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BE898-F2BB-4FE7-AF86-0141853A3A84}" type="datetimeFigureOut">
              <a:rPr lang="ru-RU" smtClean="0"/>
              <a:pPr/>
              <a:t>17.05.2020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389CA-2367-40BB-8299-0AA80C79E3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BE898-F2BB-4FE7-AF86-0141853A3A84}" type="datetimeFigureOut">
              <a:rPr lang="ru-RU" smtClean="0"/>
              <a:pPr/>
              <a:t>17.05.2020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389CA-2367-40BB-8299-0AA80C79E3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BE898-F2BB-4FE7-AF86-0141853A3A84}" type="datetimeFigureOut">
              <a:rPr lang="ru-RU" smtClean="0"/>
              <a:pPr/>
              <a:t>17.05.2020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389CA-2367-40BB-8299-0AA80C79E3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BE898-F2BB-4FE7-AF86-0141853A3A84}" type="datetimeFigureOut">
              <a:rPr lang="ru-RU" smtClean="0"/>
              <a:pPr/>
              <a:t>17.05.2020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389CA-2367-40BB-8299-0AA80C79E3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BE898-F2BB-4FE7-AF86-0141853A3A84}" type="datetimeFigureOut">
              <a:rPr lang="ru-RU" smtClean="0"/>
              <a:pPr/>
              <a:t>17.05.2020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389CA-2367-40BB-8299-0AA80C79E3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BE898-F2BB-4FE7-AF86-0141853A3A84}" type="datetimeFigureOut">
              <a:rPr lang="ru-RU" smtClean="0"/>
              <a:pPr/>
              <a:t>17.05.2020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389CA-2367-40BB-8299-0AA80C79E3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BE898-F2BB-4FE7-AF86-0141853A3A84}" type="datetimeFigureOut">
              <a:rPr lang="ru-RU" smtClean="0"/>
              <a:pPr/>
              <a:t>17.05.2020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389CA-2367-40BB-8299-0AA80C79E3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2BE898-F2BB-4FE7-AF86-0141853A3A84}" type="datetimeFigureOut">
              <a:rPr lang="ru-RU" smtClean="0"/>
              <a:pPr/>
              <a:t>17.05.2020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F389CA-2367-40BB-8299-0AA80C79E31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2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9.jpe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1000108"/>
            <a:ext cx="7772400" cy="1643074"/>
          </a:xfrm>
        </p:spPr>
        <p:txBody>
          <a:bodyPr>
            <a:normAutofit fontScale="90000"/>
          </a:bodyPr>
          <a:lstStyle/>
          <a:p>
            <a:r>
              <a:rPr lang="ru-RU" smtClean="0">
                <a:solidFill>
                  <a:srgbClr val="FF0000"/>
                </a:solidFill>
              </a:rPr>
              <a:t>Повторение:</a:t>
            </a:r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 Русско-японская война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1904-1905 гг.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214290"/>
            <a:ext cx="8643998" cy="17297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>
                <a:solidFill>
                  <a:srgbClr val="FD200F"/>
                </a:solidFill>
              </a:rPr>
              <a:t>Дальневосточное </a:t>
            </a:r>
          </a:p>
          <a:p>
            <a:pPr algn="ctr"/>
            <a:r>
              <a:rPr lang="ru-RU" dirty="0">
                <a:solidFill>
                  <a:srgbClr val="FF0000"/>
                </a:solidFill>
              </a:rPr>
              <a:t>О</a:t>
            </a:r>
            <a:r>
              <a:rPr lang="ru-RU" dirty="0" smtClean="0">
                <a:solidFill>
                  <a:srgbClr val="FF0000"/>
                </a:solidFill>
              </a:rPr>
              <a:t>тношения с Китаем, Японией. </a:t>
            </a:r>
          </a:p>
          <a:p>
            <a:pPr algn="ctr"/>
            <a:endParaRPr lang="ru-RU" dirty="0" smtClean="0">
              <a:solidFill>
                <a:srgbClr val="FF0000"/>
              </a:solidFill>
            </a:endParaRPr>
          </a:p>
          <a:p>
            <a:pPr>
              <a:lnSpc>
                <a:spcPct val="130000"/>
              </a:lnSpc>
              <a:spcBef>
                <a:spcPct val="20000"/>
              </a:spcBef>
            </a:pPr>
            <a:r>
              <a:rPr lang="ru-RU" dirty="0"/>
              <a:t>Особенно активными становятся действия русской дипломатии с начала 1890-х гг. </a:t>
            </a:r>
            <a:r>
              <a:rPr lang="ru-RU" dirty="0" smtClean="0"/>
              <a:t> Это </a:t>
            </a:r>
            <a:r>
              <a:rPr lang="ru-RU" dirty="0"/>
              <a:t>было связано с обострением борьбы великих держав за сферы влияния в Китае. </a:t>
            </a:r>
          </a:p>
        </p:txBody>
      </p:sp>
      <p:sp>
        <p:nvSpPr>
          <p:cNvPr id="6" name="Овал 5"/>
          <p:cNvSpPr/>
          <p:nvPr/>
        </p:nvSpPr>
        <p:spPr>
          <a:xfrm>
            <a:off x="3143240" y="3929066"/>
            <a:ext cx="2071702" cy="1714512"/>
          </a:xfrm>
          <a:prstGeom prst="ellipse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tx1"/>
                </a:solidFill>
              </a:rPr>
              <a:t>Китай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7" name="Овал 6"/>
          <p:cNvSpPr/>
          <p:nvPr/>
        </p:nvSpPr>
        <p:spPr>
          <a:xfrm rot="2036043">
            <a:off x="5444418" y="3158057"/>
            <a:ext cx="1785950" cy="1357322"/>
          </a:xfrm>
          <a:prstGeom prst="ellipse">
            <a:avLst/>
          </a:prstGeom>
          <a:gradFill flip="none" rotWithShape="1">
            <a:gsLst>
              <a:gs pos="0">
                <a:srgbClr val="FD200F">
                  <a:tint val="66000"/>
                  <a:satMod val="160000"/>
                </a:srgbClr>
              </a:gs>
              <a:gs pos="50000">
                <a:srgbClr val="FD200F">
                  <a:tint val="44500"/>
                  <a:satMod val="160000"/>
                </a:srgbClr>
              </a:gs>
              <a:gs pos="100000">
                <a:srgbClr val="FD200F">
                  <a:tint val="23500"/>
                  <a:satMod val="160000"/>
                </a:srgbClr>
              </a:gs>
            </a:gsLst>
            <a:lin ang="2700000" scaled="1"/>
            <a:tileRect/>
          </a:gra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Япония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 rot="1907692">
            <a:off x="1152235" y="2583205"/>
            <a:ext cx="1785950" cy="135732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Россия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9" name="Овал 8"/>
          <p:cNvSpPr/>
          <p:nvPr/>
        </p:nvSpPr>
        <p:spPr>
          <a:xfrm rot="1071737">
            <a:off x="5464179" y="5200728"/>
            <a:ext cx="1714512" cy="142876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Германия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0" name="Овал 9"/>
          <p:cNvSpPr/>
          <p:nvPr/>
        </p:nvSpPr>
        <p:spPr>
          <a:xfrm rot="21271816">
            <a:off x="1203600" y="5225540"/>
            <a:ext cx="1785950" cy="1357322"/>
          </a:xfrm>
          <a:prstGeom prst="ellipse">
            <a:avLst/>
          </a:prstGeom>
          <a:gradFill>
            <a:gsLst>
              <a:gs pos="0">
                <a:srgbClr val="FF3399"/>
              </a:gs>
              <a:gs pos="25000">
                <a:srgbClr val="FF6633"/>
              </a:gs>
              <a:gs pos="50000">
                <a:srgbClr val="FFFF00"/>
              </a:gs>
              <a:gs pos="75000">
                <a:srgbClr val="01A78F"/>
              </a:gs>
              <a:gs pos="100000">
                <a:srgbClr val="3366FF"/>
              </a:gs>
            </a:gsLst>
            <a:lin ang="135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США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1" name="Овал 10"/>
          <p:cNvSpPr/>
          <p:nvPr/>
        </p:nvSpPr>
        <p:spPr>
          <a:xfrm rot="580324">
            <a:off x="3493062" y="2061998"/>
            <a:ext cx="1785950" cy="1364590"/>
          </a:xfrm>
          <a:prstGeom prst="ellipse">
            <a:avLst/>
          </a:prstGeom>
          <a:solidFill>
            <a:srgbClr val="92D05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Англия</a:t>
            </a:r>
            <a:endParaRPr lang="ru-RU" dirty="0">
              <a:solidFill>
                <a:schemeClr val="tx1"/>
              </a:solidFill>
            </a:endParaRPr>
          </a:p>
        </p:txBody>
      </p:sp>
      <p:cxnSp>
        <p:nvCxnSpPr>
          <p:cNvPr id="13" name="Прямая со стрелкой 12"/>
          <p:cNvCxnSpPr>
            <a:stCxn id="8" idx="6"/>
            <a:endCxn id="6" idx="1"/>
          </p:cNvCxnSpPr>
          <p:nvPr/>
        </p:nvCxnSpPr>
        <p:spPr>
          <a:xfrm>
            <a:off x="2804185" y="3732356"/>
            <a:ext cx="642449" cy="447794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>
            <a:stCxn id="11" idx="4"/>
            <a:endCxn id="6" idx="0"/>
          </p:cNvCxnSpPr>
          <p:nvPr/>
        </p:nvCxnSpPr>
        <p:spPr>
          <a:xfrm rot="5400000">
            <a:off x="3969160" y="3626821"/>
            <a:ext cx="512176" cy="92314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>
            <a:stCxn id="7" idx="3"/>
            <a:endCxn id="6" idx="7"/>
          </p:cNvCxnSpPr>
          <p:nvPr/>
        </p:nvCxnSpPr>
        <p:spPr>
          <a:xfrm rot="5400000">
            <a:off x="5079701" y="3714231"/>
            <a:ext cx="297767" cy="634071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>
            <a:stCxn id="9" idx="2"/>
            <a:endCxn id="6" idx="5"/>
          </p:cNvCxnSpPr>
          <p:nvPr/>
        </p:nvCxnSpPr>
        <p:spPr>
          <a:xfrm rot="10800000">
            <a:off x="4911548" y="5392494"/>
            <a:ext cx="593954" cy="259668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>
            <a:stCxn id="10" idx="6"/>
            <a:endCxn id="6" idx="3"/>
          </p:cNvCxnSpPr>
          <p:nvPr/>
        </p:nvCxnSpPr>
        <p:spPr>
          <a:xfrm flipV="1">
            <a:off x="2985484" y="5392494"/>
            <a:ext cx="461150" cy="426589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0" y="4429132"/>
            <a:ext cx="4357718" cy="2214578"/>
          </a:xfrm>
        </p:spPr>
        <p:txBody>
          <a:bodyPr>
            <a:noAutofit/>
          </a:bodyPr>
          <a:lstStyle/>
          <a:p>
            <a:r>
              <a:rPr lang="ru-RU" dirty="0" smtClean="0"/>
              <a:t>Военно-морское присутствие России в бухте Циньхуандо позволяло ей проводить активную политику как в Китае, так и на корейском полуострове. </a:t>
            </a:r>
          </a:p>
          <a:p>
            <a:r>
              <a:rPr lang="ru-RU" dirty="0" smtClean="0"/>
              <a:t>В 1900 г. русские войска были введены в Маньчжурию на подавление восстания «Ихэтуань». </a:t>
            </a:r>
          </a:p>
          <a:p>
            <a:r>
              <a:rPr lang="ru-RU" dirty="0" smtClean="0"/>
              <a:t>Русско-японские переговоры 1903 г. о судьбах Маньчжурии и Кореи зашли в тупик, так как обе стороны стремились к полному господству в Маньчжурии.</a:t>
            </a:r>
            <a:endParaRPr lang="ru-RU" dirty="0"/>
          </a:p>
        </p:txBody>
      </p:sp>
      <p:sp>
        <p:nvSpPr>
          <p:cNvPr id="5" name="Текст 3"/>
          <p:cNvSpPr txBox="1">
            <a:spLocks/>
          </p:cNvSpPr>
          <p:nvPr/>
        </p:nvSpPr>
        <p:spPr>
          <a:xfrm>
            <a:off x="214282" y="571480"/>
            <a:ext cx="4143404" cy="300039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 1891 г. было принято решение о строительстве Транссибирской железной дороги, имевшей стратегическое значение.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 1896 г. был подписан договор о строительстве КВЖД</a:t>
            </a:r>
            <a:r>
              <a:rPr kumimoji="0" lang="ru-RU" sz="1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(китайско-восточная железная дорога)</a:t>
            </a:r>
            <a:endParaRPr kumimoji="0" lang="ru-RU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Эти договоры сделали Россию опасным соперником Японии и Англии в Китае.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 1895 г. был учрежден Русско-китайский банк.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 1898 г. Россия получила в аренду у Китая часть Ляодунского полуострова </a:t>
            </a: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 Порт-Артуром и Далянем (Дальним).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000100" y="0"/>
            <a:ext cx="70723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Российско-Китайские отношения в начале ХХ века.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00562" y="500042"/>
            <a:ext cx="4643438" cy="392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Овал 8"/>
          <p:cNvSpPr/>
          <p:nvPr/>
        </p:nvSpPr>
        <p:spPr>
          <a:xfrm>
            <a:off x="5072066" y="1571612"/>
            <a:ext cx="714380" cy="71438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14282" y="3429000"/>
            <a:ext cx="4267200" cy="32146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5" presetClass="emph" presetSubtype="0" repeatCount="3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900" decel="100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/>
      <p:bldP spid="6" grpId="0"/>
      <p:bldP spid="9" grpId="0" animBg="1"/>
      <p:bldP spid="9" grpId="1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6B19C"/>
            </a:gs>
            <a:gs pos="30000">
              <a:srgbClr val="D49E6C"/>
            </a:gs>
            <a:gs pos="70000">
              <a:srgbClr val="A65528"/>
            </a:gs>
            <a:gs pos="100000">
              <a:srgbClr val="663012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85720" y="285728"/>
            <a:ext cx="471490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 smtClean="0"/>
              <a:t>Китайско-Восточная железная дорога</a:t>
            </a:r>
            <a:r>
              <a:rPr lang="ru-RU" sz="1400" dirty="0" smtClean="0"/>
              <a:t> (КВЖД) (с августа 1945 года — </a:t>
            </a:r>
            <a:r>
              <a:rPr lang="ru-RU" sz="1400" b="1" dirty="0" smtClean="0"/>
              <a:t>Китайская Чанчуньская железная дорога</a:t>
            </a:r>
            <a:r>
              <a:rPr lang="ru-RU" sz="1400" dirty="0" smtClean="0"/>
              <a:t>, с 1953 — </a:t>
            </a:r>
            <a:r>
              <a:rPr lang="ru-RU" sz="1400" b="1" dirty="0" smtClean="0"/>
              <a:t>Харбинская железная дорога</a:t>
            </a:r>
            <a:r>
              <a:rPr lang="ru-RU" sz="1400" dirty="0" smtClean="0"/>
              <a:t>) — железнодорожная магистраль в Северо-Восточном Китае, проходившая по территории Маньчжурии (Китай) и соединявшая Читу с Владивостоком и Порт-Артуром. Построена в 1897—1903 как южная ветка Транссибирской магистрали. Принадлежала России и обслуживалась её подданными. Строительство дороги было составной частью проникновения России в Маньчжурию и Корею, укрепления российского военного присутствия на берегах Жёлтого моря</a:t>
            </a:r>
            <a:r>
              <a:rPr lang="ru-RU" sz="1200" dirty="0" smtClean="0"/>
              <a:t>. </a:t>
            </a:r>
            <a:endParaRPr lang="ru-RU" sz="1200" dirty="0"/>
          </a:p>
        </p:txBody>
      </p:sp>
      <p:sp>
        <p:nvSpPr>
          <p:cNvPr id="6" name="TextBox 5"/>
          <p:cNvSpPr txBox="1"/>
          <p:nvPr/>
        </p:nvSpPr>
        <p:spPr>
          <a:xfrm>
            <a:off x="5786414" y="2456795"/>
            <a:ext cx="3357586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Это вызывало недовольство китайской стороны. 23 июня 1900 китайцы атаковали строителей, начали разрушение железнодорожного полотна и станционных построек.</a:t>
            </a:r>
          </a:p>
          <a:p>
            <a:r>
              <a:rPr lang="ru-RU" sz="1400" dirty="0" smtClean="0"/>
              <a:t>Судьба партии строителей, уходивших из Мукдена под командой поручика Валевского и инженера Верховского, сложилась трагически. Почти вся она погибла в неравных боях. Захваченный в плен Верховский был обезглавлен в Ляояне. После поражения в войне с Японией оказалось, что все усилия по строительству были напрасны.</a:t>
            </a:r>
          </a:p>
          <a:p>
            <a:r>
              <a:rPr lang="ru-RU" sz="1400" dirty="0" smtClean="0"/>
              <a:t>22 октября 1928 из Китая были высланы все русские служащие КВЖД.</a:t>
            </a:r>
          </a:p>
          <a:p>
            <a:r>
              <a:rPr lang="ru-RU" sz="1400" dirty="0" smtClean="0"/>
              <a:t>21 августа 1937 был подписан советско-китайский договор о ненападении.</a:t>
            </a:r>
          </a:p>
          <a:p>
            <a:r>
              <a:rPr lang="ru-RU" sz="1400" dirty="0" smtClean="0"/>
              <a:t>Дорога была передана Китаю 31 декабря 1952.</a:t>
            </a:r>
            <a:endParaRPr lang="ru-RU" sz="14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2755900"/>
            <a:ext cx="5689600" cy="410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Полилиния 8"/>
          <p:cNvSpPr/>
          <p:nvPr/>
        </p:nvSpPr>
        <p:spPr>
          <a:xfrm>
            <a:off x="3879273" y="5444836"/>
            <a:ext cx="1108363" cy="293251"/>
          </a:xfrm>
          <a:custGeom>
            <a:avLst/>
            <a:gdLst>
              <a:gd name="connsiteX0" fmla="*/ 0 w 1108363"/>
              <a:gd name="connsiteY0" fmla="*/ 0 h 293251"/>
              <a:gd name="connsiteX1" fmla="*/ 41563 w 1108363"/>
              <a:gd name="connsiteY1" fmla="*/ 13855 h 293251"/>
              <a:gd name="connsiteX2" fmla="*/ 83127 w 1108363"/>
              <a:gd name="connsiteY2" fmla="*/ 96982 h 293251"/>
              <a:gd name="connsiteX3" fmla="*/ 124691 w 1108363"/>
              <a:gd name="connsiteY3" fmla="*/ 124691 h 293251"/>
              <a:gd name="connsiteX4" fmla="*/ 360218 w 1108363"/>
              <a:gd name="connsiteY4" fmla="*/ 152400 h 293251"/>
              <a:gd name="connsiteX5" fmla="*/ 443345 w 1108363"/>
              <a:gd name="connsiteY5" fmla="*/ 207819 h 293251"/>
              <a:gd name="connsiteX6" fmla="*/ 637309 w 1108363"/>
              <a:gd name="connsiteY6" fmla="*/ 235528 h 293251"/>
              <a:gd name="connsiteX7" fmla="*/ 734291 w 1108363"/>
              <a:gd name="connsiteY7" fmla="*/ 249382 h 293251"/>
              <a:gd name="connsiteX8" fmla="*/ 775854 w 1108363"/>
              <a:gd name="connsiteY8" fmla="*/ 277091 h 293251"/>
              <a:gd name="connsiteX9" fmla="*/ 1108363 w 1108363"/>
              <a:gd name="connsiteY9" fmla="*/ 290946 h 2932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108363" h="293251">
                <a:moveTo>
                  <a:pt x="0" y="0"/>
                </a:moveTo>
                <a:cubicBezTo>
                  <a:pt x="13854" y="4618"/>
                  <a:pt x="30159" y="4732"/>
                  <a:pt x="41563" y="13855"/>
                </a:cubicBezTo>
                <a:cubicBezTo>
                  <a:pt x="106450" y="65766"/>
                  <a:pt x="38504" y="41205"/>
                  <a:pt x="83127" y="96982"/>
                </a:cubicBezTo>
                <a:cubicBezTo>
                  <a:pt x="93529" y="109984"/>
                  <a:pt x="109798" y="117244"/>
                  <a:pt x="124691" y="124691"/>
                </a:cubicBezTo>
                <a:cubicBezTo>
                  <a:pt x="187673" y="156182"/>
                  <a:pt x="329557" y="150210"/>
                  <a:pt x="360218" y="152400"/>
                </a:cubicBezTo>
                <a:cubicBezTo>
                  <a:pt x="387927" y="170873"/>
                  <a:pt x="411752" y="197288"/>
                  <a:pt x="443345" y="207819"/>
                </a:cubicBezTo>
                <a:cubicBezTo>
                  <a:pt x="537646" y="239251"/>
                  <a:pt x="455190" y="215293"/>
                  <a:pt x="637309" y="235528"/>
                </a:cubicBezTo>
                <a:cubicBezTo>
                  <a:pt x="669765" y="239134"/>
                  <a:pt x="701964" y="244764"/>
                  <a:pt x="734291" y="249382"/>
                </a:cubicBezTo>
                <a:cubicBezTo>
                  <a:pt x="748145" y="258618"/>
                  <a:pt x="759407" y="274494"/>
                  <a:pt x="775854" y="277091"/>
                </a:cubicBezTo>
                <a:cubicBezTo>
                  <a:pt x="878197" y="293251"/>
                  <a:pt x="1001441" y="290946"/>
                  <a:pt x="1108363" y="290946"/>
                </a:cubicBezTo>
              </a:path>
            </a:pathLst>
          </a:custGeom>
          <a:ln w="38100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олилиния 9"/>
          <p:cNvSpPr/>
          <p:nvPr/>
        </p:nvSpPr>
        <p:spPr>
          <a:xfrm>
            <a:off x="1039091" y="4710545"/>
            <a:ext cx="2867891" cy="817893"/>
          </a:xfrm>
          <a:custGeom>
            <a:avLst/>
            <a:gdLst>
              <a:gd name="connsiteX0" fmla="*/ 2867891 w 2867891"/>
              <a:gd name="connsiteY0" fmla="*/ 720437 h 817893"/>
              <a:gd name="connsiteX1" fmla="*/ 2715491 w 2867891"/>
              <a:gd name="connsiteY1" fmla="*/ 762000 h 817893"/>
              <a:gd name="connsiteX2" fmla="*/ 2632364 w 2867891"/>
              <a:gd name="connsiteY2" fmla="*/ 789710 h 817893"/>
              <a:gd name="connsiteX3" fmla="*/ 2590800 w 2867891"/>
              <a:gd name="connsiteY3" fmla="*/ 817419 h 817893"/>
              <a:gd name="connsiteX4" fmla="*/ 2424545 w 2867891"/>
              <a:gd name="connsiteY4" fmla="*/ 803564 h 817893"/>
              <a:gd name="connsiteX5" fmla="*/ 2382982 w 2867891"/>
              <a:gd name="connsiteY5" fmla="*/ 762000 h 817893"/>
              <a:gd name="connsiteX6" fmla="*/ 2341418 w 2867891"/>
              <a:gd name="connsiteY6" fmla="*/ 748146 h 817893"/>
              <a:gd name="connsiteX7" fmla="*/ 2216727 w 2867891"/>
              <a:gd name="connsiteY7" fmla="*/ 665019 h 817893"/>
              <a:gd name="connsiteX8" fmla="*/ 2175164 w 2867891"/>
              <a:gd name="connsiteY8" fmla="*/ 637310 h 817893"/>
              <a:gd name="connsiteX9" fmla="*/ 2105891 w 2867891"/>
              <a:gd name="connsiteY9" fmla="*/ 595746 h 817893"/>
              <a:gd name="connsiteX10" fmla="*/ 1870364 w 2867891"/>
              <a:gd name="connsiteY10" fmla="*/ 581891 h 817893"/>
              <a:gd name="connsiteX11" fmla="*/ 1427018 w 2867891"/>
              <a:gd name="connsiteY11" fmla="*/ 554182 h 817893"/>
              <a:gd name="connsiteX12" fmla="*/ 1385454 w 2867891"/>
              <a:gd name="connsiteY12" fmla="*/ 526473 h 817893"/>
              <a:gd name="connsiteX13" fmla="*/ 1316182 w 2867891"/>
              <a:gd name="connsiteY13" fmla="*/ 512619 h 817893"/>
              <a:gd name="connsiteX14" fmla="*/ 1233054 w 2867891"/>
              <a:gd name="connsiteY14" fmla="*/ 484910 h 817893"/>
              <a:gd name="connsiteX15" fmla="*/ 1191491 w 2867891"/>
              <a:gd name="connsiteY15" fmla="*/ 471055 h 817893"/>
              <a:gd name="connsiteX16" fmla="*/ 1108364 w 2867891"/>
              <a:gd name="connsiteY16" fmla="*/ 429491 h 817893"/>
              <a:gd name="connsiteX17" fmla="*/ 997527 w 2867891"/>
              <a:gd name="connsiteY17" fmla="*/ 332510 h 817893"/>
              <a:gd name="connsiteX18" fmla="*/ 914400 w 2867891"/>
              <a:gd name="connsiteY18" fmla="*/ 318655 h 817893"/>
              <a:gd name="connsiteX19" fmla="*/ 858982 w 2867891"/>
              <a:gd name="connsiteY19" fmla="*/ 304800 h 817893"/>
              <a:gd name="connsiteX20" fmla="*/ 817418 w 2867891"/>
              <a:gd name="connsiteY20" fmla="*/ 290946 h 817893"/>
              <a:gd name="connsiteX21" fmla="*/ 762000 w 2867891"/>
              <a:gd name="connsiteY21" fmla="*/ 277091 h 817893"/>
              <a:gd name="connsiteX22" fmla="*/ 651164 w 2867891"/>
              <a:gd name="connsiteY22" fmla="*/ 249382 h 817893"/>
              <a:gd name="connsiteX23" fmla="*/ 484909 w 2867891"/>
              <a:gd name="connsiteY23" fmla="*/ 235528 h 817893"/>
              <a:gd name="connsiteX24" fmla="*/ 374073 w 2867891"/>
              <a:gd name="connsiteY24" fmla="*/ 207819 h 817893"/>
              <a:gd name="connsiteX25" fmla="*/ 290945 w 2867891"/>
              <a:gd name="connsiteY25" fmla="*/ 166255 h 817893"/>
              <a:gd name="connsiteX26" fmla="*/ 180109 w 2867891"/>
              <a:gd name="connsiteY26" fmla="*/ 152400 h 817893"/>
              <a:gd name="connsiteX27" fmla="*/ 110836 w 2867891"/>
              <a:gd name="connsiteY27" fmla="*/ 96982 h 817893"/>
              <a:gd name="connsiteX28" fmla="*/ 69273 w 2867891"/>
              <a:gd name="connsiteY28" fmla="*/ 69273 h 817893"/>
              <a:gd name="connsiteX29" fmla="*/ 0 w 2867891"/>
              <a:gd name="connsiteY29" fmla="*/ 0 h 8178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2867891" h="817893">
                <a:moveTo>
                  <a:pt x="2867891" y="720437"/>
                </a:moveTo>
                <a:cubicBezTo>
                  <a:pt x="2769979" y="740019"/>
                  <a:pt x="2820956" y="726845"/>
                  <a:pt x="2715491" y="762000"/>
                </a:cubicBezTo>
                <a:cubicBezTo>
                  <a:pt x="2715490" y="762000"/>
                  <a:pt x="2632365" y="789709"/>
                  <a:pt x="2632364" y="789710"/>
                </a:cubicBezTo>
                <a:lnTo>
                  <a:pt x="2590800" y="817419"/>
                </a:lnTo>
                <a:cubicBezTo>
                  <a:pt x="2535382" y="812801"/>
                  <a:pt x="2478278" y="817893"/>
                  <a:pt x="2424545" y="803564"/>
                </a:cubicBezTo>
                <a:cubicBezTo>
                  <a:pt x="2405613" y="798515"/>
                  <a:pt x="2399285" y="772868"/>
                  <a:pt x="2382982" y="762000"/>
                </a:cubicBezTo>
                <a:cubicBezTo>
                  <a:pt x="2370831" y="753899"/>
                  <a:pt x="2355273" y="752764"/>
                  <a:pt x="2341418" y="748146"/>
                </a:cubicBezTo>
                <a:lnTo>
                  <a:pt x="2216727" y="665019"/>
                </a:lnTo>
                <a:cubicBezTo>
                  <a:pt x="2202873" y="655783"/>
                  <a:pt x="2186938" y="649084"/>
                  <a:pt x="2175164" y="637310"/>
                </a:cubicBezTo>
                <a:cubicBezTo>
                  <a:pt x="2149639" y="611785"/>
                  <a:pt x="2145858" y="599743"/>
                  <a:pt x="2105891" y="595746"/>
                </a:cubicBezTo>
                <a:cubicBezTo>
                  <a:pt x="2027637" y="587921"/>
                  <a:pt x="1948873" y="586509"/>
                  <a:pt x="1870364" y="581891"/>
                </a:cubicBezTo>
                <a:cubicBezTo>
                  <a:pt x="1690443" y="521920"/>
                  <a:pt x="1946404" y="602875"/>
                  <a:pt x="1427018" y="554182"/>
                </a:cubicBezTo>
                <a:cubicBezTo>
                  <a:pt x="1410440" y="552628"/>
                  <a:pt x="1401045" y="532320"/>
                  <a:pt x="1385454" y="526473"/>
                </a:cubicBezTo>
                <a:cubicBezTo>
                  <a:pt x="1363405" y="518205"/>
                  <a:pt x="1338900" y="518815"/>
                  <a:pt x="1316182" y="512619"/>
                </a:cubicBezTo>
                <a:cubicBezTo>
                  <a:pt x="1288003" y="504934"/>
                  <a:pt x="1260763" y="494147"/>
                  <a:pt x="1233054" y="484910"/>
                </a:cubicBezTo>
                <a:cubicBezTo>
                  <a:pt x="1219200" y="480292"/>
                  <a:pt x="1203642" y="479156"/>
                  <a:pt x="1191491" y="471055"/>
                </a:cubicBezTo>
                <a:cubicBezTo>
                  <a:pt x="1137776" y="435245"/>
                  <a:pt x="1165724" y="448612"/>
                  <a:pt x="1108364" y="429491"/>
                </a:cubicBezTo>
                <a:cubicBezTo>
                  <a:pt x="1094716" y="415843"/>
                  <a:pt x="1031895" y="343966"/>
                  <a:pt x="997527" y="332510"/>
                </a:cubicBezTo>
                <a:cubicBezTo>
                  <a:pt x="970877" y="323627"/>
                  <a:pt x="941946" y="324164"/>
                  <a:pt x="914400" y="318655"/>
                </a:cubicBezTo>
                <a:cubicBezTo>
                  <a:pt x="895729" y="314921"/>
                  <a:pt x="877291" y="310031"/>
                  <a:pt x="858982" y="304800"/>
                </a:cubicBezTo>
                <a:cubicBezTo>
                  <a:pt x="844940" y="300788"/>
                  <a:pt x="831460" y="294958"/>
                  <a:pt x="817418" y="290946"/>
                </a:cubicBezTo>
                <a:cubicBezTo>
                  <a:pt x="799109" y="285715"/>
                  <a:pt x="780309" y="282322"/>
                  <a:pt x="762000" y="277091"/>
                </a:cubicBezTo>
                <a:cubicBezTo>
                  <a:pt x="705401" y="260920"/>
                  <a:pt x="722977" y="257831"/>
                  <a:pt x="651164" y="249382"/>
                </a:cubicBezTo>
                <a:cubicBezTo>
                  <a:pt x="595934" y="242884"/>
                  <a:pt x="540327" y="240146"/>
                  <a:pt x="484909" y="235528"/>
                </a:cubicBezTo>
                <a:cubicBezTo>
                  <a:pt x="458565" y="230259"/>
                  <a:pt x="402472" y="222019"/>
                  <a:pt x="374073" y="207819"/>
                </a:cubicBezTo>
                <a:cubicBezTo>
                  <a:pt x="323365" y="182465"/>
                  <a:pt x="345668" y="176205"/>
                  <a:pt x="290945" y="166255"/>
                </a:cubicBezTo>
                <a:cubicBezTo>
                  <a:pt x="254313" y="159594"/>
                  <a:pt x="217054" y="157018"/>
                  <a:pt x="180109" y="152400"/>
                </a:cubicBezTo>
                <a:cubicBezTo>
                  <a:pt x="99194" y="125430"/>
                  <a:pt x="173502" y="159649"/>
                  <a:pt x="110836" y="96982"/>
                </a:cubicBezTo>
                <a:cubicBezTo>
                  <a:pt x="99062" y="85208"/>
                  <a:pt x="81804" y="80238"/>
                  <a:pt x="69273" y="69273"/>
                </a:cubicBezTo>
                <a:cubicBezTo>
                  <a:pt x="44697" y="47769"/>
                  <a:pt x="0" y="0"/>
                  <a:pt x="0" y="0"/>
                </a:cubicBezTo>
              </a:path>
            </a:pathLst>
          </a:custGeom>
          <a:ln w="381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72066" y="214290"/>
            <a:ext cx="3810000" cy="217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TextBox 11"/>
          <p:cNvSpPr txBox="1"/>
          <p:nvPr/>
        </p:nvSpPr>
        <p:spPr>
          <a:xfrm>
            <a:off x="285720" y="0"/>
            <a:ext cx="47149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solidFill>
                  <a:srgbClr val="FF0000"/>
                </a:solidFill>
              </a:rPr>
              <a:t>Дополнительный материал.</a:t>
            </a:r>
            <a:endParaRPr lang="ru-RU" sz="1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900" decel="100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9" grpId="0" animBg="1"/>
      <p:bldP spid="10" grpId="0" animBg="1"/>
      <p:bldP spid="1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12"/>
          <p:cNvSpPr/>
          <p:nvPr/>
        </p:nvSpPr>
        <p:spPr>
          <a:xfrm>
            <a:off x="0" y="714356"/>
            <a:ext cx="4643438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1600" dirty="0" smtClean="0">
                <a:solidFill>
                  <a:srgbClr val="FF0000"/>
                </a:solidFill>
              </a:rPr>
              <a:t>Гаагская конференция 1899 года  </a:t>
            </a:r>
            <a:r>
              <a:rPr lang="ru-RU" sz="1600" dirty="0"/>
              <a:t>была</a:t>
            </a:r>
            <a:r>
              <a:rPr lang="ru-RU" sz="1600" dirty="0" smtClean="0"/>
              <a:t> созвана в столице Голландии Гааге. </a:t>
            </a:r>
          </a:p>
          <a:p>
            <a:pPr>
              <a:lnSpc>
                <a:spcPct val="150000"/>
              </a:lnSpc>
            </a:pPr>
            <a:r>
              <a:rPr lang="ru-RU" sz="1600" dirty="0" smtClean="0"/>
              <a:t>В ней приняли участие 26 стран Европы, Азии и Америки. </a:t>
            </a:r>
          </a:p>
          <a:p>
            <a:pPr>
              <a:lnSpc>
                <a:spcPct val="150000"/>
              </a:lnSpc>
            </a:pPr>
            <a:r>
              <a:rPr lang="ru-RU" sz="1600" dirty="0" smtClean="0"/>
              <a:t>Ими были взяты на себя следующие обязательства:</a:t>
            </a: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q"/>
            </a:pPr>
            <a:r>
              <a:rPr lang="ru-RU" sz="1600" dirty="0" smtClean="0"/>
              <a:t>не использовать удушливые и отравляющие газы (Германия впоследствии нарушила – Ипр (иприт))</a:t>
            </a: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q"/>
            </a:pPr>
            <a:r>
              <a:rPr lang="ru-RU" sz="1600" dirty="0" smtClean="0"/>
              <a:t>не применять газосодержащие снаряды и гранаты</a:t>
            </a: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q"/>
            </a:pPr>
            <a:r>
              <a:rPr lang="ru-RU" sz="1600" dirty="0" smtClean="0"/>
              <a:t>не использовать разрывные пули </a:t>
            </a: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q"/>
            </a:pPr>
            <a:r>
              <a:rPr lang="ru-RU" sz="1600" dirty="0" smtClean="0"/>
              <a:t>Создан Гаагский Международный суд по проблемам политических конфликтов. </a:t>
            </a:r>
            <a:endParaRPr lang="ru-RU" sz="2000" dirty="0">
              <a:solidFill>
                <a:srgbClr val="FF0000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428596" y="142852"/>
            <a:ext cx="84296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Миротворческие инициативы России и Гаагская конференция 1899 года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14876" y="642918"/>
            <a:ext cx="4267200" cy="31813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317500"/>
          </a:effectLst>
        </p:spPr>
      </p:pic>
      <p:sp>
        <p:nvSpPr>
          <p:cNvPr id="16" name="Прямоугольник 15"/>
          <p:cNvSpPr/>
          <p:nvPr/>
        </p:nvSpPr>
        <p:spPr>
          <a:xfrm>
            <a:off x="142844" y="5796171"/>
            <a:ext cx="5857916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</a:pPr>
            <a:r>
              <a:rPr lang="ru-RU" sz="1400" dirty="0" smtClean="0">
                <a:solidFill>
                  <a:srgbClr val="FF0000"/>
                </a:solidFill>
              </a:rPr>
              <a:t>В целом результаты конференции не соответствовали замыслам Николая</a:t>
            </a:r>
          </a:p>
          <a:p>
            <a:pPr marL="342900" indent="-342900">
              <a:lnSpc>
                <a:spcPct val="150000"/>
              </a:lnSpc>
            </a:pPr>
            <a:r>
              <a:rPr lang="ru-RU" sz="1400" dirty="0" smtClean="0">
                <a:solidFill>
                  <a:srgbClr val="FF0000"/>
                </a:solidFill>
              </a:rPr>
              <a:t>II –первого государственного деятеля, поставившего вопрос о всеобщем</a:t>
            </a:r>
          </a:p>
          <a:p>
            <a:pPr marL="342900" indent="-342900">
              <a:lnSpc>
                <a:spcPct val="150000"/>
              </a:lnSpc>
            </a:pPr>
            <a:r>
              <a:rPr lang="ru-RU" sz="1400" dirty="0" smtClean="0">
                <a:solidFill>
                  <a:srgbClr val="FF0000"/>
                </a:solidFill>
              </a:rPr>
              <a:t>разоружении.</a:t>
            </a:r>
            <a:endParaRPr lang="ru-RU" sz="1400" dirty="0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943600" y="3429000"/>
            <a:ext cx="320040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317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2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3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solidFill>
                  <a:srgbClr val="FF0000"/>
                </a:solidFill>
              </a:rPr>
              <a:t>Русско-японская война 1904-1905 гг.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57158" y="2357430"/>
            <a:ext cx="3857652" cy="39549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dirty="0">
                <a:solidFill>
                  <a:srgbClr val="FF0000"/>
                </a:solidFill>
              </a:rPr>
              <a:t>Причины войны: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ru-RU" sz="1400" dirty="0"/>
              <a:t>Борьба крупнейших держав мира за передел уже поделенного мира. (рынки сбыта, источники сырья) 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ru-RU" sz="1400" dirty="0"/>
              <a:t>Борьба Японии и России за влияние в:</a:t>
            </a:r>
          </a:p>
          <a:p>
            <a:pPr marL="1257300" lvl="2" indent="-342900">
              <a:lnSpc>
                <a:spcPct val="150000"/>
              </a:lnSpc>
              <a:buFont typeface="Wingdings" pitchFamily="2" charset="2"/>
              <a:buChar char="q"/>
            </a:pPr>
            <a:r>
              <a:rPr lang="ru-RU" sz="1400" dirty="0"/>
              <a:t> Северном Китае, </a:t>
            </a:r>
          </a:p>
          <a:p>
            <a:pPr marL="1257300" lvl="2" indent="-342900">
              <a:lnSpc>
                <a:spcPct val="150000"/>
              </a:lnSpc>
              <a:buFont typeface="Wingdings" pitchFamily="2" charset="2"/>
              <a:buChar char="q"/>
            </a:pPr>
            <a:r>
              <a:rPr lang="ru-RU" sz="1400" dirty="0"/>
              <a:t>Маньчжурии </a:t>
            </a:r>
          </a:p>
          <a:p>
            <a:pPr marL="1257300" lvl="2" indent="-342900">
              <a:lnSpc>
                <a:spcPct val="150000"/>
              </a:lnSpc>
              <a:buFont typeface="Wingdings" pitchFamily="2" charset="2"/>
              <a:buChar char="q"/>
            </a:pPr>
            <a:r>
              <a:rPr lang="ru-RU" sz="1400" dirty="0"/>
              <a:t>Корее 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ru-RU" sz="1400" dirty="0" smtClean="0"/>
              <a:t>Стремление царского правительства отвлечь народ от острых социальных проблем внутри страны.</a:t>
            </a:r>
          </a:p>
          <a:p>
            <a:endParaRPr lang="ru-RU" sz="1400" dirty="0"/>
          </a:p>
        </p:txBody>
      </p:sp>
      <p:sp>
        <p:nvSpPr>
          <p:cNvPr id="4" name="TextBox 3"/>
          <p:cNvSpPr txBox="1"/>
          <p:nvPr/>
        </p:nvSpPr>
        <p:spPr>
          <a:xfrm>
            <a:off x="428596" y="642918"/>
            <a:ext cx="850112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1600" dirty="0" smtClean="0"/>
              <a:t>Война началась 27 января 1904 года  с нападения японских кораблей на порт-артурскую эскадру и находившийся нейтральном порту Чемульпо крейсер «Варяг» и закончилась 23 августа 1905 года подписанием мирного договора в американском городе  Портсмут (военно-американская база в бассейне Тихого океана) </a:t>
            </a:r>
            <a:endParaRPr lang="ru-RU" sz="1600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57686" y="2714620"/>
            <a:ext cx="4459772" cy="3429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214282" y="6286520"/>
            <a:ext cx="86439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Характер войны:   несправедливый, захватнический  со стороны всех её участников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500042"/>
            <a:ext cx="5214942" cy="30008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1400" dirty="0"/>
              <a:t>27 января, отклонив ответ России на свой ультиматум, японская сторона начала военные действия, напав на порт-артурскую эскадру и находившийся нейтральном порту Чемульпо крейсер «Варяг». </a:t>
            </a:r>
            <a:endParaRPr lang="ru-RU" sz="1400" dirty="0" smtClean="0"/>
          </a:p>
          <a:p>
            <a:pPr>
              <a:lnSpc>
                <a:spcPct val="150000"/>
              </a:lnSpc>
            </a:pPr>
            <a:r>
              <a:rPr lang="ru-RU" sz="1400" dirty="0" smtClean="0"/>
              <a:t>Затем </a:t>
            </a:r>
            <a:r>
              <a:rPr lang="ru-RU" sz="1400" dirty="0"/>
              <a:t>четыре японские армии развернули наступление на суше, попытавшись перерезать железнодорожное сообщение с Порт-Артуром и взять его штурмом. </a:t>
            </a:r>
            <a:endParaRPr lang="ru-RU" sz="1400" dirty="0" smtClean="0"/>
          </a:p>
          <a:p>
            <a:pPr>
              <a:lnSpc>
                <a:spcPct val="150000"/>
              </a:lnSpc>
            </a:pPr>
            <a:r>
              <a:rPr lang="ru-RU" sz="1400" dirty="0" smtClean="0"/>
              <a:t>Ход </a:t>
            </a:r>
            <a:r>
              <a:rPr lang="ru-RU" sz="1400" dirty="0"/>
              <a:t>войны сразу же стал складываться не в пользу России. </a:t>
            </a:r>
            <a:endParaRPr lang="ru-RU" sz="1400" dirty="0" smtClean="0"/>
          </a:p>
          <a:p>
            <a:pPr>
              <a:lnSpc>
                <a:spcPct val="150000"/>
              </a:lnSpc>
            </a:pPr>
            <a:r>
              <a:rPr lang="ru-RU" sz="1400" dirty="0" smtClean="0"/>
              <a:t>Русская </a:t>
            </a:r>
            <a:r>
              <a:rPr lang="ru-RU" sz="1400" dirty="0"/>
              <a:t>эскадра оказалась блокированной в Порт-Артуре. </a:t>
            </a:r>
            <a:endParaRPr lang="ru-RU" sz="1400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0" y="0"/>
            <a:ext cx="39290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Ход войны: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643306" y="3643314"/>
            <a:ext cx="5286412" cy="30008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1400" dirty="0"/>
              <a:t>Сухопутная армия потерпела поражение в битве под Ляояном (август 1904 г.), </a:t>
            </a:r>
          </a:p>
          <a:p>
            <a:pPr>
              <a:lnSpc>
                <a:spcPct val="150000"/>
              </a:lnSpc>
            </a:pPr>
            <a:r>
              <a:rPr lang="ru-RU" sz="1400" dirty="0"/>
              <a:t>20 декабря 1904 г. Порт-Артур капитулировал (Стессель). </a:t>
            </a:r>
          </a:p>
          <a:p>
            <a:pPr>
              <a:lnSpc>
                <a:spcPct val="150000"/>
              </a:lnSpc>
            </a:pPr>
            <a:r>
              <a:rPr lang="ru-RU" sz="1400" dirty="0"/>
              <a:t>24 февраля 1905 г. Россия потерпела сокрушительное поражение в битве под Мукденом (Куропаткин, отступление по «коридору»). </a:t>
            </a:r>
          </a:p>
          <a:p>
            <a:pPr>
              <a:lnSpc>
                <a:spcPct val="150000"/>
              </a:lnSpc>
            </a:pPr>
            <a:r>
              <a:rPr lang="ru-RU" sz="1400" dirty="0"/>
              <a:t>24 февраля прибыл адмирал Макаров и действия флота активизировались, но 31 марта крейсер «Петропавловск» подорвался и Макаров погиб (Верещагин). </a:t>
            </a:r>
          </a:p>
          <a:p>
            <a:pPr>
              <a:lnSpc>
                <a:spcPct val="150000"/>
              </a:lnSpc>
            </a:pPr>
            <a:r>
              <a:rPr lang="ru-RU" sz="1400" dirty="0"/>
              <a:t>15 мая русская эскадра была разбита в Цусимском проливе.</a:t>
            </a: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628" y="0"/>
            <a:ext cx="4143372" cy="3286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127000"/>
          </a:effectLst>
        </p:spPr>
      </p:pic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14282" y="3235160"/>
            <a:ext cx="2928958" cy="3622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317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642918"/>
            <a:ext cx="6786610" cy="55861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Wingdings" pitchFamily="2" charset="2"/>
              <a:buChar char="q"/>
            </a:pPr>
            <a:r>
              <a:rPr lang="ru-RU" sz="1400" dirty="0"/>
              <a:t>экономическая и военно-техническая отсталость страны</a:t>
            </a: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q"/>
            </a:pPr>
            <a:r>
              <a:rPr lang="ru-RU" sz="1400" dirty="0" smtClean="0"/>
              <a:t>бездарность </a:t>
            </a:r>
            <a:r>
              <a:rPr lang="ru-RU" sz="1400" dirty="0"/>
              <a:t>и ошибки ряда царских военачальников (Куропаткин – военный министр и наместник Дальнего Востока адмирал Алексеев)</a:t>
            </a: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q"/>
            </a:pPr>
            <a:r>
              <a:rPr lang="ru-RU" sz="1400" dirty="0" smtClean="0"/>
              <a:t>помощь </a:t>
            </a:r>
            <a:r>
              <a:rPr lang="ru-RU" sz="1400" dirty="0"/>
              <a:t>Японии со стороны Англии и США</a:t>
            </a: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q"/>
            </a:pPr>
            <a:r>
              <a:rPr lang="ru-RU" sz="1400" dirty="0" smtClean="0"/>
              <a:t>предательство </a:t>
            </a:r>
            <a:r>
              <a:rPr lang="ru-RU" sz="1400" dirty="0"/>
              <a:t>интересов страны ее внутренними врагами (некоторыми представителями социал-демократии и так называемой «либеральной» буржуазии).</a:t>
            </a: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q"/>
            </a:pPr>
            <a:r>
              <a:rPr lang="ru-RU" sz="1400" dirty="0"/>
              <a:t>С</a:t>
            </a:r>
            <a:r>
              <a:rPr lang="ru-RU" sz="1400" dirty="0" smtClean="0"/>
              <a:t>трана </a:t>
            </a:r>
            <a:r>
              <a:rPr lang="ru-RU" sz="1400" dirty="0"/>
              <a:t>вступила в войну плохо подготовленной:</a:t>
            </a:r>
          </a:p>
          <a:p>
            <a:pPr marL="2171700" lvl="4" indent="-342900">
              <a:lnSpc>
                <a:spcPct val="150000"/>
              </a:lnSpc>
              <a:buFont typeface="Wingdings" pitchFamily="2" charset="2"/>
              <a:buChar char="Ø"/>
            </a:pPr>
            <a:r>
              <a:rPr lang="ru-RU" sz="1400" dirty="0" smtClean="0"/>
              <a:t>флот </a:t>
            </a:r>
            <a:r>
              <a:rPr lang="ru-RU" sz="1400" dirty="0"/>
              <a:t>состоял из различных типов судов;</a:t>
            </a:r>
          </a:p>
          <a:p>
            <a:pPr marL="2171700" lvl="4" indent="-342900">
              <a:lnSpc>
                <a:spcPct val="150000"/>
              </a:lnSpc>
              <a:buFont typeface="Wingdings" pitchFamily="2" charset="2"/>
              <a:buChar char="Ø"/>
            </a:pPr>
            <a:r>
              <a:rPr lang="ru-RU" sz="1400" dirty="0" smtClean="0"/>
              <a:t>силы </a:t>
            </a:r>
            <a:r>
              <a:rPr lang="ru-RU" sz="1400" dirty="0"/>
              <a:t>флота были рассредоточены между Порт-Артуром и Владивостоком</a:t>
            </a:r>
          </a:p>
          <a:p>
            <a:pPr marL="2171700" lvl="4" indent="-342900">
              <a:lnSpc>
                <a:spcPct val="150000"/>
              </a:lnSpc>
              <a:buFont typeface="Wingdings" pitchFamily="2" charset="2"/>
              <a:buChar char="Ø"/>
            </a:pPr>
            <a:r>
              <a:rPr lang="ru-RU" sz="1400" dirty="0" smtClean="0"/>
              <a:t>разбросанность </a:t>
            </a:r>
            <a:r>
              <a:rPr lang="ru-RU" sz="1400" dirty="0"/>
              <a:t>сухопутных войск на Дальнем Востоке</a:t>
            </a:r>
          </a:p>
          <a:p>
            <a:pPr marL="2171700" lvl="4" indent="-342900">
              <a:lnSpc>
                <a:spcPct val="150000"/>
              </a:lnSpc>
              <a:buFont typeface="Wingdings" pitchFamily="2" charset="2"/>
              <a:buChar char="Ø"/>
            </a:pPr>
            <a:r>
              <a:rPr lang="ru-RU" sz="1400" dirty="0" smtClean="0"/>
              <a:t>плохое </a:t>
            </a:r>
            <a:r>
              <a:rPr lang="ru-RU" sz="1400" dirty="0"/>
              <a:t>вооружение (новейшие разработки лишь у 1/3 сил)</a:t>
            </a:r>
          </a:p>
          <a:p>
            <a:pPr marL="2171700" lvl="4" indent="-342900">
              <a:lnSpc>
                <a:spcPct val="150000"/>
              </a:lnSpc>
              <a:buFont typeface="Wingdings" pitchFamily="2" charset="2"/>
              <a:buChar char="Ø"/>
            </a:pPr>
            <a:r>
              <a:rPr lang="ru-RU" sz="1400" dirty="0" smtClean="0"/>
              <a:t>Порт-Артур </a:t>
            </a:r>
            <a:r>
              <a:rPr lang="ru-RU" sz="1400" dirty="0"/>
              <a:t>не укреплен полностью</a:t>
            </a:r>
          </a:p>
          <a:p>
            <a:pPr marL="2171700" lvl="4" indent="-342900">
              <a:lnSpc>
                <a:spcPct val="150000"/>
              </a:lnSpc>
              <a:buFont typeface="Wingdings" pitchFamily="2" charset="2"/>
              <a:buChar char="Ø"/>
            </a:pPr>
            <a:r>
              <a:rPr lang="ru-RU" sz="1400" dirty="0" smtClean="0"/>
              <a:t>плохие </a:t>
            </a:r>
            <a:r>
              <a:rPr lang="ru-RU" sz="1400" dirty="0"/>
              <a:t>дороги и снабжение </a:t>
            </a:r>
          </a:p>
          <a:p>
            <a:pPr marL="2171700" lvl="4" indent="-342900">
              <a:lnSpc>
                <a:spcPct val="150000"/>
              </a:lnSpc>
              <a:buFont typeface="Wingdings" pitchFamily="2" charset="2"/>
              <a:buChar char="Ø"/>
            </a:pPr>
            <a:r>
              <a:rPr lang="ru-RU" sz="1400" dirty="0" smtClean="0"/>
              <a:t>не имелось четких планов военных действий, силы противника недооценивались.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0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Причины поражения: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388" y="0"/>
            <a:ext cx="2714612" cy="3685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317500"/>
          </a:effectLst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3429000"/>
            <a:ext cx="2375503" cy="32146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317500"/>
          </a:effectLst>
        </p:spPr>
      </p:pic>
      <p:sp>
        <p:nvSpPr>
          <p:cNvPr id="9" name="TextBox 8"/>
          <p:cNvSpPr txBox="1"/>
          <p:nvPr/>
        </p:nvSpPr>
        <p:spPr>
          <a:xfrm>
            <a:off x="7286644" y="3429000"/>
            <a:ext cx="15716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/>
              <a:t>Алексеев </a:t>
            </a:r>
            <a:endParaRPr lang="ru-RU" sz="1200" dirty="0"/>
          </a:p>
        </p:txBody>
      </p:sp>
      <p:sp>
        <p:nvSpPr>
          <p:cNvPr id="10" name="TextBox 9"/>
          <p:cNvSpPr txBox="1"/>
          <p:nvPr/>
        </p:nvSpPr>
        <p:spPr>
          <a:xfrm>
            <a:off x="214282" y="6357958"/>
            <a:ext cx="17859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/>
              <a:t>Куропаткин</a:t>
            </a:r>
            <a:endParaRPr lang="ru-RU" sz="1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9" grpId="0"/>
      <p:bldP spid="1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785794"/>
            <a:ext cx="8143932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1600" dirty="0" smtClean="0"/>
              <a:t>С. Ю. Витте согласилось на посредничество американского президента Т. Рузвельта в подписании мирного договора с Японией. </a:t>
            </a:r>
          </a:p>
          <a:p>
            <a:pPr>
              <a:lnSpc>
                <a:spcPct val="150000"/>
              </a:lnSpc>
            </a:pPr>
            <a:r>
              <a:rPr lang="ru-RU" sz="1600" dirty="0" smtClean="0"/>
              <a:t>23 августа 1905 г. в Портсмуте (США) русская делегация во главе с Витте подписала мирный договор с Японией. </a:t>
            </a:r>
          </a:p>
          <a:p>
            <a:pPr>
              <a:lnSpc>
                <a:spcPct val="150000"/>
              </a:lnSpc>
            </a:pPr>
            <a:r>
              <a:rPr lang="ru-RU" sz="1600" dirty="0" smtClean="0"/>
              <a:t>Несмотря на горечь военных поражений, условия Портсмутского мира были не слишком обременительны для России. </a:t>
            </a:r>
          </a:p>
          <a:p>
            <a:pPr>
              <a:lnSpc>
                <a:spcPct val="150000"/>
              </a:lnSpc>
            </a:pPr>
            <a:r>
              <a:rPr lang="ru-RU" sz="1600" dirty="0" smtClean="0"/>
              <a:t>В этом проявилось дипломатическое искусство Витте, умело игравшего на противоречиях между Японией и США. Россия отвергала претензии на контрибуцию и уступала Японии:</a:t>
            </a:r>
          </a:p>
          <a:p>
            <a:pPr marL="1257300" lvl="2" indent="-342900">
              <a:lnSpc>
                <a:spcPct val="150000"/>
              </a:lnSpc>
              <a:buFont typeface="Wingdings" pitchFamily="2" charset="2"/>
              <a:buChar char="q"/>
            </a:pPr>
            <a:r>
              <a:rPr lang="ru-RU" sz="1600" dirty="0" smtClean="0"/>
              <a:t>- аренду Ляодунского полуострова</a:t>
            </a:r>
          </a:p>
          <a:p>
            <a:pPr marL="1257300" lvl="2" indent="-342900">
              <a:lnSpc>
                <a:spcPct val="150000"/>
              </a:lnSpc>
              <a:buFont typeface="Wingdings" pitchFamily="2" charset="2"/>
              <a:buChar char="q"/>
            </a:pPr>
            <a:r>
              <a:rPr lang="ru-RU" sz="1600" dirty="0" smtClean="0"/>
              <a:t>- южную половину о.Сахалин (Витте – «граф </a:t>
            </a:r>
            <a:r>
              <a:rPr lang="ru-RU" sz="1600" dirty="0" err="1" smtClean="0"/>
              <a:t>Полусахалинский</a:t>
            </a:r>
            <a:r>
              <a:rPr lang="ru-RU" sz="1600" dirty="0" smtClean="0"/>
              <a:t>»)</a:t>
            </a:r>
          </a:p>
          <a:p>
            <a:pPr marL="1257300" lvl="2" indent="-342900">
              <a:lnSpc>
                <a:spcPct val="150000"/>
              </a:lnSpc>
              <a:buFont typeface="Wingdings" pitchFamily="2" charset="2"/>
              <a:buChar char="q"/>
            </a:pPr>
            <a:r>
              <a:rPr lang="ru-RU" sz="1600" dirty="0" smtClean="0"/>
              <a:t>- ветку железной дороги от Порт-Артура до </a:t>
            </a:r>
            <a:r>
              <a:rPr lang="ru-RU" sz="1600" dirty="0" err="1" smtClean="0"/>
              <a:t>Чанчуня</a:t>
            </a:r>
            <a:endParaRPr lang="ru-RU" sz="1600" dirty="0" smtClean="0"/>
          </a:p>
          <a:p>
            <a:pPr marL="1257300" lvl="2" indent="-342900">
              <a:lnSpc>
                <a:spcPct val="150000"/>
              </a:lnSpc>
              <a:buFont typeface="Wingdings" pitchFamily="2" charset="2"/>
              <a:buChar char="q"/>
            </a:pPr>
            <a:r>
              <a:rPr lang="ru-RU" sz="1600" dirty="0" smtClean="0"/>
              <a:t>- часть островов Курильской гряды (спор идет до сих пор)</a:t>
            </a:r>
          </a:p>
          <a:p>
            <a:pPr marL="1257300" lvl="2" indent="-342900">
              <a:lnSpc>
                <a:spcPct val="150000"/>
              </a:lnSpc>
              <a:buFont typeface="Wingdings" pitchFamily="2" charset="2"/>
              <a:buChar char="q"/>
            </a:pPr>
            <a:r>
              <a:rPr lang="ru-RU" sz="1600" dirty="0" smtClean="0"/>
              <a:t>- японские рыбаки получили право рыбной ловли вдоль русских берегов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14348" y="285728"/>
            <a:ext cx="77867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Условия Портсмутского мира: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14356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+mn-lt"/>
              </a:rPr>
              <a:t>Итоги войны.</a:t>
            </a:r>
            <a:endParaRPr lang="ru-RU" sz="24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14282" y="857232"/>
            <a:ext cx="8501122" cy="23158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1400" dirty="0" smtClean="0"/>
              <a:t>Война </a:t>
            </a:r>
            <a:r>
              <a:rPr lang="ru-RU" sz="1400" dirty="0"/>
              <a:t>не принесла России ни одной победы и породила революцию 1905 года, о ней говорили как о «роковой» и «несчастной». </a:t>
            </a:r>
            <a:endParaRPr lang="ru-RU" sz="1400" dirty="0" smtClean="0"/>
          </a:p>
          <a:p>
            <a:pPr>
              <a:lnSpc>
                <a:spcPct val="150000"/>
              </a:lnSpc>
            </a:pPr>
            <a:r>
              <a:rPr lang="ru-RU" sz="1400" dirty="0" smtClean="0"/>
              <a:t>С </a:t>
            </a:r>
            <a:r>
              <a:rPr lang="ru-RU" sz="1400" dirty="0"/>
              <a:t>этого времени принято отсчитывать конец династии Романовых и закат императорской России. </a:t>
            </a:r>
            <a:endParaRPr lang="ru-RU" sz="1400" dirty="0" smtClean="0"/>
          </a:p>
          <a:p>
            <a:pPr>
              <a:lnSpc>
                <a:spcPct val="150000"/>
              </a:lnSpc>
            </a:pPr>
            <a:r>
              <a:rPr lang="ru-RU" sz="1400" dirty="0" smtClean="0"/>
              <a:t>Если </a:t>
            </a:r>
            <a:r>
              <a:rPr lang="ru-RU" sz="1400" dirty="0"/>
              <a:t>не считать Англо-бурской войны, произошедшей на рубеже столетий, Русско-японская была первой войной XX века. </a:t>
            </a:r>
            <a:endParaRPr lang="ru-RU" sz="1400" dirty="0" smtClean="0"/>
          </a:p>
          <a:p>
            <a:pPr>
              <a:lnSpc>
                <a:spcPct val="150000"/>
              </a:lnSpc>
            </a:pPr>
            <a:r>
              <a:rPr lang="ru-RU" sz="1400" dirty="0" smtClean="0"/>
              <a:t>Азия</a:t>
            </a:r>
            <a:r>
              <a:rPr lang="ru-RU" sz="1400" dirty="0"/>
              <a:t>, облаченная в европейский мундир, давала понять Западу, какое место в международных отношениях она рассчитывает занять.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357158" y="3429000"/>
            <a:ext cx="8215370" cy="23544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1400" dirty="0"/>
              <a:t>В этой войне, несправедливой и захватнической с обеих сторон, Россия и Япония понесли огромные финансовые затраты и людские потери. </a:t>
            </a:r>
          </a:p>
          <a:p>
            <a:pPr>
              <a:lnSpc>
                <a:spcPct val="150000"/>
              </a:lnSpc>
            </a:pPr>
            <a:r>
              <a:rPr lang="ru-RU" sz="1400" dirty="0"/>
              <a:t>Война показала неспособность самодержавия управлять страной и привела страну к революции. </a:t>
            </a:r>
          </a:p>
          <a:p>
            <a:pPr>
              <a:lnSpc>
                <a:spcPct val="150000"/>
              </a:lnSpc>
            </a:pPr>
            <a:r>
              <a:rPr lang="ru-RU" sz="1400" dirty="0"/>
              <a:t>Поражение России в войне с Японией оказало серьезное влияние на расстановку сил империалистических держав не только на Дальнем Востоке, но и в Европе. </a:t>
            </a:r>
          </a:p>
          <a:p>
            <a:pPr>
              <a:lnSpc>
                <a:spcPct val="150000"/>
              </a:lnSpc>
            </a:pPr>
            <a:r>
              <a:rPr lang="ru-RU" sz="1400" dirty="0"/>
              <a:t>Таким образом, в результате поражения в войне влияние России на Дальнем Востоке было значительно подорвано.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357290" y="500042"/>
            <a:ext cx="10001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План:</a:t>
            </a:r>
            <a:endParaRPr lang="ru-RU" sz="24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1714480" y="1357298"/>
            <a:ext cx="6357982" cy="45005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lvl="0" indent="-342900">
              <a:lnSpc>
                <a:spcPct val="150000"/>
              </a:lnSpc>
              <a:buFont typeface="+mj-lt"/>
              <a:buAutoNum type="arabicPeriod"/>
            </a:pPr>
            <a:r>
              <a:rPr lang="ru-RU" b="0" dirty="0" smtClean="0">
                <a:solidFill>
                  <a:schemeClr val="tx1"/>
                </a:solidFill>
              </a:rPr>
              <a:t>Международная обстановка в начале ХХ века</a:t>
            </a:r>
          </a:p>
          <a:p>
            <a:pPr marL="342900" lvl="0" indent="-342900">
              <a:lnSpc>
                <a:spcPct val="150000"/>
              </a:lnSpc>
              <a:buFont typeface="+mj-lt"/>
              <a:buAutoNum type="arabicPeriod"/>
            </a:pPr>
            <a:r>
              <a:rPr lang="ru-RU" b="0" dirty="0" smtClean="0">
                <a:solidFill>
                  <a:schemeClr val="tx1"/>
                </a:solidFill>
              </a:rPr>
              <a:t>Взгляды правящей элиты на проблемы внешней политики</a:t>
            </a:r>
          </a:p>
          <a:p>
            <a:pPr marL="342900" lvl="0" indent="-342900">
              <a:lnSpc>
                <a:spcPct val="150000"/>
              </a:lnSpc>
              <a:buFont typeface="+mj-lt"/>
              <a:buAutoNum type="arabicPeriod"/>
            </a:pPr>
            <a:r>
              <a:rPr lang="ru-RU" dirty="0" smtClean="0">
                <a:solidFill>
                  <a:schemeClr val="tx1"/>
                </a:solidFill>
              </a:rPr>
              <a:t>Основные </a:t>
            </a:r>
            <a:r>
              <a:rPr lang="ru-RU" dirty="0">
                <a:solidFill>
                  <a:schemeClr val="tx1"/>
                </a:solidFill>
              </a:rPr>
              <a:t>направления внешней политики России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ru-RU" dirty="0" smtClean="0">
                <a:solidFill>
                  <a:schemeClr val="tx1"/>
                </a:solidFill>
              </a:rPr>
              <a:t>Российско-Китайские отношения в начале ХХ века.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ru-RU" dirty="0" smtClean="0">
                <a:solidFill>
                  <a:schemeClr val="tx1"/>
                </a:solidFill>
              </a:rPr>
              <a:t>Миротворческие инициативы России и Гаагская конференция 1899 года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ru-RU" dirty="0" smtClean="0">
                <a:solidFill>
                  <a:schemeClr val="tx1"/>
                </a:solidFill>
              </a:rPr>
              <a:t>Русско-японская война 1904-1905 гг.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ru-RU" dirty="0" smtClean="0">
                <a:solidFill>
                  <a:schemeClr val="tx1"/>
                </a:solidFill>
              </a:rPr>
              <a:t>Причины войны: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ru-RU" dirty="0" smtClean="0">
                <a:solidFill>
                  <a:schemeClr val="tx1"/>
                </a:solidFill>
              </a:rPr>
              <a:t>Ход войны Причины поражения Условия 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ru-RU" dirty="0" smtClean="0">
                <a:solidFill>
                  <a:schemeClr val="tx1"/>
                </a:solidFill>
              </a:rPr>
              <a:t>Портсмутского мира</a:t>
            </a:r>
            <a:r>
              <a:rPr lang="ru-RU" dirty="0" smtClean="0">
                <a:solidFill>
                  <a:schemeClr val="tx1"/>
                </a:solidFill>
                <a:latin typeface="+mn-lt"/>
              </a:rPr>
              <a:t> 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ru-RU" dirty="0" smtClean="0">
                <a:solidFill>
                  <a:schemeClr val="tx1"/>
                </a:solidFill>
                <a:latin typeface="+mn-lt"/>
              </a:rPr>
              <a:t>Итоги войны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13588" y="214290"/>
            <a:ext cx="2030412" cy="2511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317500"/>
          </a:effectLst>
        </p:spPr>
      </p:pic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3659371"/>
            <a:ext cx="2071670" cy="31986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317500"/>
          </a:effectLst>
        </p:spPr>
      </p:pic>
      <p:pic>
        <p:nvPicPr>
          <p:cNvPr id="11268" name="Picture 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000892" y="3786190"/>
            <a:ext cx="1858962" cy="273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317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1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9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596" y="1285860"/>
            <a:ext cx="8286808" cy="2169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dirty="0" smtClean="0"/>
              <a:t>1</a:t>
            </a:r>
            <a:r>
              <a:rPr lang="ru-RU" dirty="0"/>
              <a:t>. </a:t>
            </a:r>
            <a:r>
              <a:rPr lang="ru-RU" dirty="0" smtClean="0"/>
              <a:t>Проанализировать основные направления </a:t>
            </a:r>
            <a:r>
              <a:rPr lang="ru-RU" dirty="0"/>
              <a:t>внешней политики России в начале XX века.</a:t>
            </a:r>
          </a:p>
          <a:p>
            <a:pPr>
              <a:lnSpc>
                <a:spcPct val="150000"/>
              </a:lnSpc>
            </a:pPr>
            <a:r>
              <a:rPr lang="ru-RU" dirty="0"/>
              <a:t>2. </a:t>
            </a:r>
            <a:r>
              <a:rPr lang="ru-RU" dirty="0" smtClean="0"/>
              <a:t>Выяснить причины, характер, основные этапы, итог </a:t>
            </a:r>
            <a:r>
              <a:rPr lang="ru-RU" dirty="0"/>
              <a:t>Русско-японской войны.</a:t>
            </a:r>
          </a:p>
          <a:p>
            <a:pPr>
              <a:lnSpc>
                <a:spcPct val="150000"/>
              </a:lnSpc>
            </a:pPr>
            <a:r>
              <a:rPr lang="ru-RU" dirty="0"/>
              <a:t>3. Продолжить формирование умений работать с историческими документами, картой, самостоятельно делать выводы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357158" y="357166"/>
            <a:ext cx="26432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</a:rPr>
              <a:t>Цели: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85786" y="4929198"/>
            <a:ext cx="271464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b="1" i="1" dirty="0" smtClean="0"/>
              <a:t>Порт-Артур, </a:t>
            </a:r>
          </a:p>
          <a:p>
            <a:pPr>
              <a:lnSpc>
                <a:spcPct val="150000"/>
              </a:lnSpc>
            </a:pPr>
            <a:r>
              <a:rPr lang="ru-RU" b="1" i="1" dirty="0" smtClean="0"/>
              <a:t>Портсмутский мир, </a:t>
            </a:r>
          </a:p>
          <a:p>
            <a:pPr>
              <a:lnSpc>
                <a:spcPct val="150000"/>
              </a:lnSpc>
            </a:pPr>
            <a:r>
              <a:rPr lang="ru-RU" b="1" i="1" dirty="0" smtClean="0"/>
              <a:t>Маньчжурия, </a:t>
            </a:r>
          </a:p>
          <a:p>
            <a:pPr>
              <a:lnSpc>
                <a:spcPct val="150000"/>
              </a:lnSpc>
            </a:pPr>
            <a:r>
              <a:rPr lang="ru-RU" b="1" i="1" dirty="0" smtClean="0"/>
              <a:t>агрессия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357158" y="4357694"/>
            <a:ext cx="34290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>
                <a:solidFill>
                  <a:srgbClr val="FF0000"/>
                </a:solidFill>
              </a:rPr>
              <a:t>Термины</a:t>
            </a:r>
            <a:r>
              <a:rPr lang="ru-RU" dirty="0" smtClean="0"/>
              <a:t>:</a:t>
            </a:r>
            <a:endParaRPr lang="ru-RU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3438" y="3429000"/>
            <a:ext cx="4143372" cy="3286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1270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42844" y="0"/>
            <a:ext cx="4572032" cy="1928802"/>
          </a:xfrm>
          <a:ln>
            <a:solidFill>
              <a:srgbClr val="77F11B"/>
            </a:solidFill>
          </a:ln>
        </p:spPr>
        <p:txBody>
          <a:bodyPr anchor="ctr">
            <a:normAutofit fontScale="85000" lnSpcReduction="10000"/>
          </a:bodyPr>
          <a:lstStyle/>
          <a:p>
            <a:pPr>
              <a:lnSpc>
                <a:spcPct val="150000"/>
              </a:lnSpc>
            </a:pPr>
            <a:r>
              <a:rPr lang="ru-RU" sz="1800" dirty="0" smtClean="0"/>
              <a:t>В конце XIX-начале XX в. Российская империя являлась одной из ведущих стран мира. </a:t>
            </a:r>
          </a:p>
          <a:p>
            <a:pPr>
              <a:lnSpc>
                <a:spcPct val="150000"/>
              </a:lnSpc>
            </a:pPr>
            <a:r>
              <a:rPr lang="ru-RU" sz="1800" dirty="0" smtClean="0"/>
              <a:t>Роль России на международной арене определялась :</a:t>
            </a:r>
          </a:p>
          <a:p>
            <a:pPr marL="800100" lvl="1" indent="-342900">
              <a:lnSpc>
                <a:spcPct val="150000"/>
              </a:lnSpc>
              <a:buFont typeface="Wingdings" pitchFamily="2" charset="2"/>
              <a:buChar char="q"/>
            </a:pPr>
            <a:r>
              <a:rPr lang="ru-RU" sz="1600" dirty="0" smtClean="0"/>
              <a:t>её географическим положением, </a:t>
            </a:r>
          </a:p>
          <a:p>
            <a:pPr marL="800100" lvl="1" indent="-342900">
              <a:lnSpc>
                <a:spcPct val="150000"/>
              </a:lnSpc>
              <a:buFont typeface="Wingdings" pitchFamily="2" charset="2"/>
              <a:buChar char="q"/>
            </a:pPr>
            <a:r>
              <a:rPr lang="ru-RU" sz="1600" dirty="0" smtClean="0"/>
              <a:t>геополитическими,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000628" y="214290"/>
            <a:ext cx="4143372" cy="1569660"/>
          </a:xfrm>
          <a:prstGeom prst="rect">
            <a:avLst/>
          </a:prstGeom>
          <a:noFill/>
          <a:ln>
            <a:solidFill>
              <a:srgbClr val="77F11B"/>
            </a:solidFill>
          </a:ln>
        </p:spPr>
        <p:txBody>
          <a:bodyPr wrap="square" rtlCol="0">
            <a:spAutoFit/>
          </a:bodyPr>
          <a:lstStyle/>
          <a:p>
            <a:pPr marL="800100" lvl="1" indent="-342900">
              <a:lnSpc>
                <a:spcPct val="150000"/>
              </a:lnSpc>
              <a:buFont typeface="Wingdings" pitchFamily="2" charset="2"/>
              <a:buChar char="q"/>
            </a:pPr>
            <a:r>
              <a:rPr lang="ru-RU" sz="1600" dirty="0" smtClean="0"/>
              <a:t>стратегическими </a:t>
            </a:r>
          </a:p>
          <a:p>
            <a:pPr marL="800100" lvl="1" indent="-342900">
              <a:lnSpc>
                <a:spcPct val="150000"/>
              </a:lnSpc>
              <a:buFont typeface="Wingdings" pitchFamily="2" charset="2"/>
              <a:buChar char="q"/>
            </a:pPr>
            <a:r>
              <a:rPr lang="ru-RU" sz="1600" dirty="0" smtClean="0"/>
              <a:t>экономическими интересами</a:t>
            </a:r>
          </a:p>
          <a:p>
            <a:pPr marL="800100" lvl="1" indent="-342900">
              <a:lnSpc>
                <a:spcPct val="150000"/>
              </a:lnSpc>
              <a:buFont typeface="Wingdings" pitchFamily="2" charset="2"/>
              <a:buChar char="q"/>
            </a:pPr>
            <a:r>
              <a:rPr lang="ru-RU" sz="1600" dirty="0" smtClean="0"/>
              <a:t>военным потенциалом </a:t>
            </a:r>
          </a:p>
          <a:p>
            <a:pPr marL="800100" lvl="1" indent="-342900">
              <a:lnSpc>
                <a:spcPct val="150000"/>
              </a:lnSpc>
              <a:buFont typeface="Wingdings" pitchFamily="2" charset="2"/>
              <a:buChar char="q"/>
            </a:pPr>
            <a:r>
              <a:rPr lang="ru-RU" sz="1600" dirty="0" smtClean="0"/>
              <a:t>богатейшими ресурсами.</a:t>
            </a:r>
            <a:endParaRPr lang="ru-RU" sz="1600" dirty="0"/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0" y="1928803"/>
            <a:ext cx="9144000" cy="4929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142852"/>
            <a:ext cx="3251231" cy="642942"/>
          </a:xfrm>
        </p:spPr>
        <p:txBody>
          <a:bodyPr anchor="ctr">
            <a:normAutofit/>
          </a:bodyPr>
          <a:lstStyle/>
          <a:p>
            <a:pPr algn="ctr"/>
            <a:r>
              <a:rPr lang="ru-RU" sz="1600" b="0" dirty="0" smtClean="0">
                <a:solidFill>
                  <a:srgbClr val="FF0000"/>
                </a:solidFill>
              </a:rPr>
              <a:t>Взгляды правящей элиты на проблемы внешней политики</a:t>
            </a:r>
            <a:endParaRPr lang="ru-RU" sz="1600" b="0" dirty="0">
              <a:solidFill>
                <a:srgbClr val="FF0000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42844" y="785794"/>
            <a:ext cx="3714776" cy="3143272"/>
          </a:xfrm>
        </p:spPr>
        <p:txBody>
          <a:bodyPr anchor="ctr">
            <a:normAutofit/>
          </a:bodyPr>
          <a:lstStyle/>
          <a:p>
            <a:pPr>
              <a:lnSpc>
                <a:spcPct val="150000"/>
              </a:lnSpc>
            </a:pPr>
            <a:r>
              <a:rPr lang="ru-RU" dirty="0" smtClean="0"/>
              <a:t>В выборе союзников и определении приоритетных направлений внешней политики наблюдались противоречивые тенденции. </a:t>
            </a:r>
          </a:p>
          <a:p>
            <a:pPr>
              <a:lnSpc>
                <a:spcPct val="150000"/>
              </a:lnSpc>
            </a:pPr>
            <a:r>
              <a:rPr lang="ru-RU" dirty="0" smtClean="0"/>
              <a:t>С одной стороны, часть правящей верхушки (С. Ю. Витте, а впоследствии П. А. Столыпин) понимала опасность вооруженных конфликтов для внутренней модернизации страны. </a:t>
            </a: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000496" y="214290"/>
            <a:ext cx="2438400" cy="333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505620" y="214291"/>
            <a:ext cx="2481226" cy="32861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Прямоугольник 6"/>
          <p:cNvSpPr/>
          <p:nvPr/>
        </p:nvSpPr>
        <p:spPr>
          <a:xfrm>
            <a:off x="4000496" y="3429000"/>
            <a:ext cx="2428892" cy="42862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С.Ю. Витте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500826" y="3429000"/>
            <a:ext cx="2500330" cy="42862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П.А. Столыпин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14282" y="3929066"/>
            <a:ext cx="3643338" cy="2732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TextBox 9"/>
          <p:cNvSpPr txBox="1"/>
          <p:nvPr/>
        </p:nvSpPr>
        <p:spPr>
          <a:xfrm>
            <a:off x="4000496" y="4000504"/>
            <a:ext cx="4929222" cy="27238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dirty="0" smtClean="0"/>
              <a:t>Поэтому </a:t>
            </a:r>
            <a:r>
              <a:rPr lang="ru-RU" sz="2000" dirty="0" smtClean="0">
                <a:solidFill>
                  <a:srgbClr val="FF0000"/>
                </a:solidFill>
              </a:rPr>
              <a:t>они настаивали на разрешении противоречий мирными дипломатическими средствами. </a:t>
            </a:r>
          </a:p>
          <a:p>
            <a:pPr>
              <a:lnSpc>
                <a:spcPct val="150000"/>
              </a:lnSpc>
            </a:pPr>
            <a:r>
              <a:rPr lang="ru-RU" dirty="0" smtClean="0"/>
              <a:t>Россия проявляла мирные инициативы в вопросах разоружения, войны и мира (Гаагская конференция 1899 г.).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"/>
                            </p:stCondLst>
                            <p:childTnLst>
                              <p:par>
                                <p:cTn id="4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9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  <p:bldP spid="7" grpId="0" animBg="1"/>
      <p:bldP spid="8" grpId="0" animBg="1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85720" y="142853"/>
            <a:ext cx="3008313" cy="3357585"/>
          </a:xfrm>
        </p:spPr>
        <p:txBody>
          <a:bodyPr anchor="ctr"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ru-RU" sz="1600" dirty="0" smtClean="0"/>
              <a:t>С другой стороны, часть правящих кругов занимала экспансионистские позиции, выступала за дальнейшие территориальные приобретения (А. М. Безобразов («Безобразовская клика»), А. П. Извольский, С.Д. Сазонов).</a:t>
            </a:r>
          </a:p>
          <a:p>
            <a:pPr>
              <a:lnSpc>
                <a:spcPct val="150000"/>
              </a:lnSpc>
            </a:pPr>
            <a:r>
              <a:rPr lang="ru-RU" sz="1600" dirty="0" smtClean="0"/>
              <a:t>«Стране нужна маленькая победоносная война…»</a:t>
            </a:r>
            <a:endParaRPr lang="ru-RU" sz="1600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071934" y="214290"/>
            <a:ext cx="4691462" cy="6115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14348" y="3571876"/>
            <a:ext cx="2163314" cy="31259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214282" y="0"/>
            <a:ext cx="8929718" cy="642942"/>
          </a:xfrm>
        </p:spPr>
        <p:txBody>
          <a:bodyPr anchor="ctr">
            <a:normAutofit/>
          </a:bodyPr>
          <a:lstStyle/>
          <a:p>
            <a:pPr algn="ctr"/>
            <a:r>
              <a:rPr lang="ru-RU" sz="1600" b="0" dirty="0" smtClean="0">
                <a:solidFill>
                  <a:srgbClr val="FF0000"/>
                </a:solidFill>
              </a:rPr>
              <a:t>Международная обстановка в начале ХХ века</a:t>
            </a:r>
            <a:endParaRPr lang="ru-RU" sz="1600" b="0" dirty="0">
              <a:solidFill>
                <a:srgbClr val="FF0000"/>
              </a:solidFill>
            </a:endParaRPr>
          </a:p>
        </p:txBody>
      </p:sp>
      <p:sp>
        <p:nvSpPr>
          <p:cNvPr id="7" name="Текст 6"/>
          <p:cNvSpPr>
            <a:spLocks noGrp="1"/>
          </p:cNvSpPr>
          <p:nvPr>
            <p:ph type="body" sz="half" idx="2"/>
          </p:nvPr>
        </p:nvSpPr>
        <p:spPr>
          <a:xfrm>
            <a:off x="285720" y="857232"/>
            <a:ext cx="3179793" cy="5786478"/>
          </a:xfrm>
        </p:spPr>
        <p:txBody>
          <a:bodyPr anchor="ctr">
            <a:normAutofit fontScale="92500"/>
          </a:bodyPr>
          <a:lstStyle/>
          <a:p>
            <a:pPr>
              <a:lnSpc>
                <a:spcPct val="150000"/>
              </a:lnSpc>
            </a:pPr>
            <a:r>
              <a:rPr lang="ru-RU" dirty="0" smtClean="0"/>
              <a:t>На рубеже XIX-XX вв. произошло значительное изменение международной обстановки, </a:t>
            </a:r>
            <a:r>
              <a:rPr lang="ru-RU" dirty="0" smtClean="0">
                <a:solidFill>
                  <a:srgbClr val="FF0000"/>
                </a:solidFill>
              </a:rPr>
              <a:t>вызванное борьбой великих держав за передел мира, </a:t>
            </a:r>
            <a:r>
              <a:rPr lang="ru-RU" dirty="0" smtClean="0"/>
              <a:t>усилением тенденции к прямой аннексии различных территорий и превращению их в колонии.</a:t>
            </a: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q"/>
            </a:pPr>
            <a:r>
              <a:rPr lang="ru-RU" dirty="0" smtClean="0"/>
              <a:t>На международной арене возросло влияние Германской империи, созданной в 1870 году. </a:t>
            </a: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q"/>
            </a:pPr>
            <a:r>
              <a:rPr lang="ru-RU" dirty="0" smtClean="0"/>
              <a:t>В связи со стремлением Германии участвовать в переделе мира резко обострились ее противоречия с Великобританией и Францией. </a:t>
            </a: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q"/>
            </a:pPr>
            <a:r>
              <a:rPr lang="ru-RU" dirty="0" smtClean="0"/>
              <a:t>Кроме того, начали более активно действовать США и Япония, желавшие расширить сферы своего экономического влияния.</a:t>
            </a:r>
            <a:endParaRPr lang="ru-RU" dirty="0"/>
          </a:p>
        </p:txBody>
      </p:sp>
      <p:sp>
        <p:nvSpPr>
          <p:cNvPr id="8" name="Овал 7"/>
          <p:cNvSpPr/>
          <p:nvPr/>
        </p:nvSpPr>
        <p:spPr>
          <a:xfrm>
            <a:off x="3857620" y="1000108"/>
            <a:ext cx="2143140" cy="1571636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 Возросло влияние Германии </a:t>
            </a:r>
            <a:endParaRPr lang="ru-RU" dirty="0">
              <a:solidFill>
                <a:schemeClr val="tx1"/>
              </a:solidFill>
            </a:endParaRPr>
          </a:p>
        </p:txBody>
      </p:sp>
      <p:cxnSp>
        <p:nvCxnSpPr>
          <p:cNvPr id="10" name="Прямая со стрелкой 9"/>
          <p:cNvCxnSpPr>
            <a:stCxn id="8" idx="7"/>
            <a:endCxn id="18" idx="1"/>
          </p:cNvCxnSpPr>
          <p:nvPr/>
        </p:nvCxnSpPr>
        <p:spPr>
          <a:xfrm rot="16200000" flipH="1">
            <a:off x="6369681" y="547492"/>
            <a:ext cx="19872" cy="1385426"/>
          </a:xfrm>
          <a:prstGeom prst="straightConnector1">
            <a:avLst/>
          </a:prstGeom>
          <a:ln w="28575">
            <a:solidFill>
              <a:schemeClr val="accent6">
                <a:lumMod val="50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>
            <a:stCxn id="8" idx="6"/>
            <a:endCxn id="21" idx="1"/>
          </p:cNvCxnSpPr>
          <p:nvPr/>
        </p:nvCxnSpPr>
        <p:spPr>
          <a:xfrm>
            <a:off x="6000760" y="1785926"/>
            <a:ext cx="1071570" cy="35719"/>
          </a:xfrm>
          <a:prstGeom prst="straightConnector1">
            <a:avLst/>
          </a:prstGeom>
          <a:ln w="28575">
            <a:solidFill>
              <a:schemeClr val="accent6">
                <a:lumMod val="50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>
            <a:stCxn id="8" idx="5"/>
            <a:endCxn id="22" idx="1"/>
          </p:cNvCxnSpPr>
          <p:nvPr/>
        </p:nvCxnSpPr>
        <p:spPr>
          <a:xfrm rot="16200000" flipH="1">
            <a:off x="6353834" y="1674653"/>
            <a:ext cx="51566" cy="1385426"/>
          </a:xfrm>
          <a:prstGeom prst="straightConnector1">
            <a:avLst/>
          </a:prstGeom>
          <a:ln w="28575">
            <a:solidFill>
              <a:schemeClr val="accent6">
                <a:lumMod val="50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Прямоугольник 17"/>
          <p:cNvSpPr/>
          <p:nvPr/>
        </p:nvSpPr>
        <p:spPr>
          <a:xfrm>
            <a:off x="7072330" y="1000108"/>
            <a:ext cx="1857388" cy="500066"/>
          </a:xfrm>
          <a:prstGeom prst="rect">
            <a:avLst/>
          </a:prstGeom>
          <a:solidFill>
            <a:srgbClr val="77F11B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Англия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7072330" y="1571612"/>
            <a:ext cx="1857388" cy="500066"/>
          </a:xfrm>
          <a:prstGeom prst="rect">
            <a:avLst/>
          </a:prstGeom>
          <a:solidFill>
            <a:srgbClr val="00B0F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Франция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7072330" y="2143116"/>
            <a:ext cx="1857388" cy="500066"/>
          </a:xfrm>
          <a:prstGeom prst="rect">
            <a:avLst/>
          </a:prstGeom>
          <a:solidFill>
            <a:srgbClr val="FD200F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Россия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1" name="Овал 30"/>
          <p:cNvSpPr/>
          <p:nvPr/>
        </p:nvSpPr>
        <p:spPr>
          <a:xfrm>
            <a:off x="3929058" y="2857496"/>
            <a:ext cx="2143140" cy="1571636"/>
          </a:xfrm>
          <a:prstGeom prst="ellipse">
            <a:avLst/>
          </a:prstGeom>
          <a:ln w="28575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 Значительно усилилась Япония </a:t>
            </a:r>
            <a:endParaRPr lang="ru-RU" dirty="0"/>
          </a:p>
        </p:txBody>
      </p:sp>
      <p:cxnSp>
        <p:nvCxnSpPr>
          <p:cNvPr id="32" name="Прямая со стрелкой 31"/>
          <p:cNvCxnSpPr>
            <a:stCxn id="31" idx="6"/>
            <a:endCxn id="35" idx="1"/>
          </p:cNvCxnSpPr>
          <p:nvPr/>
        </p:nvCxnSpPr>
        <p:spPr>
          <a:xfrm flipV="1">
            <a:off x="6072198" y="3607595"/>
            <a:ext cx="928694" cy="35719"/>
          </a:xfrm>
          <a:prstGeom prst="straightConnector1">
            <a:avLst/>
          </a:prstGeom>
          <a:ln w="28575">
            <a:solidFill>
              <a:schemeClr val="accent6">
                <a:lumMod val="50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Прямоугольник 34"/>
          <p:cNvSpPr/>
          <p:nvPr/>
        </p:nvSpPr>
        <p:spPr>
          <a:xfrm>
            <a:off x="7000892" y="3357562"/>
            <a:ext cx="1857388" cy="500066"/>
          </a:xfrm>
          <a:prstGeom prst="rect">
            <a:avLst/>
          </a:prstGeom>
          <a:solidFill>
            <a:srgbClr val="FD200F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Россия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4000496" y="4572008"/>
            <a:ext cx="4929222" cy="1357322"/>
          </a:xfrm>
          <a:prstGeom prst="rect">
            <a:avLst/>
          </a:prstGeom>
          <a:solidFill>
            <a:srgbClr val="FFFF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Вспомните: в чем заключались основные противоречия Германии с Англией, Францией и Россией?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4000496" y="6000768"/>
            <a:ext cx="4929222" cy="652466"/>
          </a:xfrm>
          <a:prstGeom prst="rect">
            <a:avLst/>
          </a:prstGeom>
          <a:solidFill>
            <a:srgbClr val="FFFF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Вспомните: в чем заключались основные противоречия России и Японии?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7" presetClass="emph" presetSubtype="0" repeatCount="2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9" dur="250" autoRev="1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80" dur="250" autoRev="1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1" dur="250" autoRev="1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2" dur="250" autoRev="1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7" presetClass="emph" presetSubtype="0" repeatCount="2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0" dur="250" autoRev="1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11" dur="250" autoRev="1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12" dur="250" autoRev="1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3" dur="250" autoRev="1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 build="p"/>
      <p:bldP spid="8" grpId="0" animBg="1"/>
      <p:bldP spid="18" grpId="0" animBg="1"/>
      <p:bldP spid="21" grpId="0" animBg="1"/>
      <p:bldP spid="22" grpId="0" animBg="1"/>
      <p:bldP spid="31" grpId="0" animBg="1"/>
      <p:bldP spid="35" grpId="0" animBg="1"/>
      <p:bldP spid="39" grpId="0" animBg="1"/>
      <p:bldP spid="39" grpId="1" animBg="1"/>
      <p:bldP spid="40" grpId="0" animBg="1"/>
      <p:bldP spid="40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4294967295"/>
          </p:nvPr>
        </p:nvSpPr>
        <p:spPr>
          <a:xfrm>
            <a:off x="142844" y="2428868"/>
            <a:ext cx="8572528" cy="1571636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ru-RU" sz="2000" dirty="0" smtClean="0">
                <a:solidFill>
                  <a:srgbClr val="FD200F"/>
                </a:solidFill>
              </a:rPr>
              <a:t>Южное</a:t>
            </a:r>
          </a:p>
          <a:p>
            <a:pPr algn="ctr">
              <a:buNone/>
            </a:pPr>
            <a:r>
              <a:rPr lang="ru-RU" sz="2000" dirty="0">
                <a:solidFill>
                  <a:srgbClr val="FD200F"/>
                </a:solidFill>
              </a:rPr>
              <a:t>О</a:t>
            </a:r>
            <a:r>
              <a:rPr lang="ru-RU" sz="2000" dirty="0" smtClean="0">
                <a:solidFill>
                  <a:srgbClr val="FD200F"/>
                </a:solidFill>
              </a:rPr>
              <a:t>тношения </a:t>
            </a:r>
            <a:r>
              <a:rPr lang="ru-RU" sz="2000" dirty="0">
                <a:solidFill>
                  <a:srgbClr val="FD200F"/>
                </a:solidFill>
              </a:rPr>
              <a:t>с Турцией, Ираном. 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ru-RU" sz="1900" dirty="0"/>
              <a:t>Россия вела борьбу за черноморские проливы и старалась укрепить свое экономическое и политическое влияние в Азии</a:t>
            </a:r>
            <a:r>
              <a:rPr lang="ru-RU" sz="1900" dirty="0" smtClean="0"/>
              <a:t>.</a:t>
            </a:r>
            <a:endParaRPr lang="ru-RU" sz="1900" dirty="0"/>
          </a:p>
        </p:txBody>
      </p:sp>
      <p:sp>
        <p:nvSpPr>
          <p:cNvPr id="5" name="Овал 4"/>
          <p:cNvSpPr/>
          <p:nvPr/>
        </p:nvSpPr>
        <p:spPr>
          <a:xfrm>
            <a:off x="285720" y="4357694"/>
            <a:ext cx="2571768" cy="2143140"/>
          </a:xfrm>
          <a:prstGeom prst="ellipse">
            <a:avLst/>
          </a:prstGeom>
          <a:solidFill>
            <a:srgbClr val="FD200F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chemeClr val="tx1"/>
                </a:solidFill>
              </a:rPr>
              <a:t>Россия</a:t>
            </a:r>
            <a:endParaRPr lang="ru-RU" sz="4000" dirty="0">
              <a:solidFill>
                <a:schemeClr val="tx1"/>
              </a:solidFill>
            </a:endParaRPr>
          </a:p>
        </p:txBody>
      </p:sp>
      <p:cxnSp>
        <p:nvCxnSpPr>
          <p:cNvPr id="7" name="Прямая со стрелкой 6"/>
          <p:cNvCxnSpPr>
            <a:stCxn id="5" idx="7"/>
            <a:endCxn id="12" idx="1"/>
          </p:cNvCxnSpPr>
          <p:nvPr/>
        </p:nvCxnSpPr>
        <p:spPr>
          <a:xfrm rot="16200000" flipH="1">
            <a:off x="4701349" y="2451061"/>
            <a:ext cx="7616" cy="4448593"/>
          </a:xfrm>
          <a:prstGeom prst="straightConnector1">
            <a:avLst/>
          </a:prstGeom>
          <a:ln w="28575">
            <a:solidFill>
              <a:srgbClr val="00206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Прямоугольник 11"/>
          <p:cNvSpPr/>
          <p:nvPr/>
        </p:nvSpPr>
        <p:spPr>
          <a:xfrm>
            <a:off x="6929454" y="4429132"/>
            <a:ext cx="1857388" cy="500066"/>
          </a:xfrm>
          <a:prstGeom prst="rect">
            <a:avLst/>
          </a:prstGeom>
          <a:solidFill>
            <a:srgbClr val="77F11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Турция</a:t>
            </a:r>
            <a:endParaRPr lang="ru-RU" dirty="0">
              <a:solidFill>
                <a:schemeClr val="tx1"/>
              </a:solidFill>
            </a:endParaRPr>
          </a:p>
        </p:txBody>
      </p:sp>
      <p:cxnSp>
        <p:nvCxnSpPr>
          <p:cNvPr id="14" name="Прямая со стрелкой 13"/>
          <p:cNvCxnSpPr>
            <a:stCxn id="5" idx="5"/>
            <a:endCxn id="18" idx="1"/>
          </p:cNvCxnSpPr>
          <p:nvPr/>
        </p:nvCxnSpPr>
        <p:spPr>
          <a:xfrm rot="5400000" flipH="1" flipV="1">
            <a:off x="4737068" y="3923155"/>
            <a:ext cx="7616" cy="4520031"/>
          </a:xfrm>
          <a:prstGeom prst="straightConnector1">
            <a:avLst/>
          </a:prstGeom>
          <a:ln w="28575">
            <a:solidFill>
              <a:srgbClr val="00206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Прямоугольник 17"/>
          <p:cNvSpPr/>
          <p:nvPr/>
        </p:nvSpPr>
        <p:spPr>
          <a:xfrm>
            <a:off x="7000892" y="5929330"/>
            <a:ext cx="1857388" cy="500066"/>
          </a:xfrm>
          <a:prstGeom prst="rect">
            <a:avLst/>
          </a:prstGeom>
          <a:solidFill>
            <a:srgbClr val="77F11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Иран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071802" y="4214818"/>
            <a:ext cx="34290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/>
              <a:t>Борьба за контроль над Черноморскими проливами (какими?)</a:t>
            </a:r>
            <a:endParaRPr lang="ru-RU" sz="1200" dirty="0"/>
          </a:p>
        </p:txBody>
      </p:sp>
      <p:sp>
        <p:nvSpPr>
          <p:cNvPr id="23" name="TextBox 22"/>
          <p:cNvSpPr txBox="1"/>
          <p:nvPr/>
        </p:nvSpPr>
        <p:spPr>
          <a:xfrm>
            <a:off x="3071802" y="5857892"/>
            <a:ext cx="342902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/>
              <a:t>Борьба за влияние в Азии</a:t>
            </a:r>
            <a:endParaRPr lang="ru-RU" sz="1200" dirty="0"/>
          </a:p>
        </p:txBody>
      </p:sp>
      <p:sp>
        <p:nvSpPr>
          <p:cNvPr id="29" name="Выноска 1 (граница и черта) 28"/>
          <p:cNvSpPr/>
          <p:nvPr/>
        </p:nvSpPr>
        <p:spPr>
          <a:xfrm rot="16200000">
            <a:off x="1250133" y="-321495"/>
            <a:ext cx="500066" cy="2571768"/>
          </a:xfrm>
          <a:prstGeom prst="accentBorderCallout1">
            <a:avLst>
              <a:gd name="adj1" fmla="val 11924"/>
              <a:gd name="adj2" fmla="val -9309"/>
              <a:gd name="adj3" fmla="val 12370"/>
              <a:gd name="adj4" fmla="val -253326"/>
            </a:avLst>
          </a:prstGeom>
          <a:gradFill>
            <a:gsLst>
              <a:gs pos="0">
                <a:srgbClr val="D6B19C"/>
              </a:gs>
              <a:gs pos="30000">
                <a:srgbClr val="D49E6C"/>
              </a:gs>
              <a:gs pos="70000">
                <a:srgbClr val="A65528"/>
              </a:gs>
              <a:gs pos="100000">
                <a:srgbClr val="663012"/>
              </a:gs>
            </a:gsLst>
            <a:lin ang="5400000" scaled="0"/>
          </a:gradFill>
          <a:ln>
            <a:solidFill>
              <a:srgbClr val="FD200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ru-RU" dirty="0" smtClean="0"/>
              <a:t>Западное</a:t>
            </a:r>
            <a:endParaRPr lang="ru-RU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642910" y="1500174"/>
            <a:ext cx="2143140" cy="738664"/>
          </a:xfrm>
          <a:prstGeom prst="rect">
            <a:avLst/>
          </a:prstGeom>
          <a:solidFill>
            <a:srgbClr val="FFFF00"/>
          </a:solidFill>
          <a:ln>
            <a:solidFill>
              <a:srgbClr val="FD200F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1400" dirty="0" smtClean="0"/>
              <a:t>Отношения с Англией, Францией, Германией. </a:t>
            </a:r>
          </a:p>
        </p:txBody>
      </p:sp>
      <p:sp>
        <p:nvSpPr>
          <p:cNvPr id="31" name="Выноска 1 (граница и черта) 30"/>
          <p:cNvSpPr/>
          <p:nvPr/>
        </p:nvSpPr>
        <p:spPr>
          <a:xfrm rot="16200000">
            <a:off x="4107653" y="-321495"/>
            <a:ext cx="500066" cy="2571768"/>
          </a:xfrm>
          <a:prstGeom prst="accentBorderCallout1">
            <a:avLst>
              <a:gd name="adj1" fmla="val 11924"/>
              <a:gd name="adj2" fmla="val -9309"/>
              <a:gd name="adj3" fmla="val 12283"/>
              <a:gd name="adj4" fmla="val -233932"/>
            </a:avLst>
          </a:prstGeom>
          <a:gradFill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0"/>
          </a:gradFill>
          <a:ln>
            <a:solidFill>
              <a:srgbClr val="FD200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ru-RU" dirty="0" smtClean="0"/>
              <a:t>Южное</a:t>
            </a:r>
            <a:endParaRPr lang="ru-RU" dirty="0"/>
          </a:p>
        </p:txBody>
      </p:sp>
      <p:sp>
        <p:nvSpPr>
          <p:cNvPr id="32" name="Прямоугольник 31"/>
          <p:cNvSpPr/>
          <p:nvPr/>
        </p:nvSpPr>
        <p:spPr>
          <a:xfrm>
            <a:off x="3500430" y="1500174"/>
            <a:ext cx="2143140" cy="700000"/>
          </a:xfrm>
          <a:prstGeom prst="rect">
            <a:avLst/>
          </a:prstGeom>
          <a:solidFill>
            <a:srgbClr val="FFFF00"/>
          </a:solidFill>
          <a:ln>
            <a:solidFill>
              <a:srgbClr val="FD200F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1400" dirty="0" smtClean="0"/>
              <a:t>отношения с Турцией, Ираном. </a:t>
            </a:r>
          </a:p>
        </p:txBody>
      </p:sp>
      <p:sp>
        <p:nvSpPr>
          <p:cNvPr id="33" name="Выноска 1 (граница и черта) 32"/>
          <p:cNvSpPr/>
          <p:nvPr/>
        </p:nvSpPr>
        <p:spPr>
          <a:xfrm rot="16200000">
            <a:off x="7000892" y="-285776"/>
            <a:ext cx="500066" cy="2500330"/>
          </a:xfrm>
          <a:prstGeom prst="accentBorderCallout1">
            <a:avLst>
              <a:gd name="adj1" fmla="val 11924"/>
              <a:gd name="adj2" fmla="val -9309"/>
              <a:gd name="adj3" fmla="val 13391"/>
              <a:gd name="adj4" fmla="val -231162"/>
            </a:avLst>
          </a:prstGeom>
          <a:gradFill>
            <a:gsLst>
              <a:gs pos="0">
                <a:srgbClr val="000082"/>
              </a:gs>
              <a:gs pos="13000">
                <a:srgbClr val="0047FF"/>
              </a:gs>
              <a:gs pos="28000">
                <a:srgbClr val="000082"/>
              </a:gs>
              <a:gs pos="42999">
                <a:srgbClr val="0047FF"/>
              </a:gs>
              <a:gs pos="58000">
                <a:srgbClr val="000082"/>
              </a:gs>
              <a:gs pos="72000">
                <a:srgbClr val="0047FF"/>
              </a:gs>
              <a:gs pos="87000">
                <a:srgbClr val="000082"/>
              </a:gs>
              <a:gs pos="100000">
                <a:srgbClr val="0047FF"/>
              </a:gs>
            </a:gsLst>
            <a:lin ang="5400000" scaled="0"/>
          </a:gradFill>
          <a:ln>
            <a:solidFill>
              <a:srgbClr val="FD200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ru-RU" dirty="0" smtClean="0"/>
              <a:t>Дальневосточное</a:t>
            </a:r>
            <a:endParaRPr lang="ru-RU" dirty="0"/>
          </a:p>
        </p:txBody>
      </p:sp>
      <p:sp>
        <p:nvSpPr>
          <p:cNvPr id="34" name="Прямоугольник 33"/>
          <p:cNvSpPr/>
          <p:nvPr/>
        </p:nvSpPr>
        <p:spPr>
          <a:xfrm>
            <a:off x="6429388" y="1428736"/>
            <a:ext cx="2143140" cy="738664"/>
          </a:xfrm>
          <a:prstGeom prst="rect">
            <a:avLst/>
          </a:prstGeom>
          <a:solidFill>
            <a:srgbClr val="FFFF00"/>
          </a:solidFill>
          <a:ln>
            <a:solidFill>
              <a:srgbClr val="FD200F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1400" dirty="0" smtClean="0"/>
              <a:t>отношения с Китаем, Японией. </a:t>
            </a:r>
          </a:p>
        </p:txBody>
      </p:sp>
      <p:sp>
        <p:nvSpPr>
          <p:cNvPr id="35" name="Заголовок 1"/>
          <p:cNvSpPr txBox="1">
            <a:spLocks/>
          </p:cNvSpPr>
          <p:nvPr/>
        </p:nvSpPr>
        <p:spPr>
          <a:xfrm>
            <a:off x="214282" y="0"/>
            <a:ext cx="8643998" cy="584182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Основные направления внешней политики России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animBg="1"/>
      <p:bldP spid="12" grpId="0" animBg="1"/>
      <p:bldP spid="18" grpId="0" animBg="1"/>
      <p:bldP spid="22" grpId="0"/>
      <p:bldP spid="23" grpId="0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14282" y="500042"/>
            <a:ext cx="8643998" cy="1428760"/>
          </a:xfrm>
          <a:ln>
            <a:solidFill>
              <a:srgbClr val="00B0F0"/>
            </a:solidFill>
          </a:ln>
        </p:spPr>
        <p:txBody>
          <a:bodyPr anchor="ctr">
            <a:normAutofit fontScale="92500" lnSpcReduction="20000"/>
          </a:bodyPr>
          <a:lstStyle/>
          <a:p>
            <a:pPr algn="ctr">
              <a:lnSpc>
                <a:spcPct val="150000"/>
              </a:lnSpc>
            </a:pPr>
            <a:r>
              <a:rPr lang="ru-RU" sz="2200" dirty="0" smtClean="0">
                <a:solidFill>
                  <a:srgbClr val="FD200F"/>
                </a:solidFill>
              </a:rPr>
              <a:t>Западное</a:t>
            </a:r>
            <a:r>
              <a:rPr lang="ru-RU" dirty="0" smtClean="0"/>
              <a:t> </a:t>
            </a:r>
          </a:p>
          <a:p>
            <a:pPr algn="ctr">
              <a:lnSpc>
                <a:spcPct val="150000"/>
              </a:lnSpc>
            </a:pPr>
            <a:r>
              <a:rPr lang="ru-RU" dirty="0">
                <a:solidFill>
                  <a:srgbClr val="FD200F"/>
                </a:solidFill>
              </a:rPr>
              <a:t>О</a:t>
            </a:r>
            <a:r>
              <a:rPr lang="ru-RU" dirty="0" smtClean="0">
                <a:solidFill>
                  <a:srgbClr val="FD200F"/>
                </a:solidFill>
              </a:rPr>
              <a:t>тношения с Англией, Францией, Германией. </a:t>
            </a:r>
          </a:p>
          <a:p>
            <a:pPr>
              <a:lnSpc>
                <a:spcPct val="150000"/>
              </a:lnSpc>
            </a:pPr>
            <a:r>
              <a:rPr lang="ru-RU" dirty="0" smtClean="0"/>
              <a:t>С конца 1880-х гг. союзником России в Европе стала Франция. </a:t>
            </a:r>
          </a:p>
          <a:p>
            <a:pPr>
              <a:lnSpc>
                <a:spcPct val="150000"/>
              </a:lnSpc>
            </a:pPr>
            <a:r>
              <a:rPr lang="ru-RU" dirty="0" smtClean="0"/>
              <a:t>С Англией Россия соперничала за влияние в Иране и Афганистане, с Австро-Венгрией — за влияние на Балканах.</a:t>
            </a:r>
          </a:p>
          <a:p>
            <a:endParaRPr lang="ru-RU" dirty="0"/>
          </a:p>
        </p:txBody>
      </p:sp>
      <p:cxnSp>
        <p:nvCxnSpPr>
          <p:cNvPr id="7" name="Прямая со стрелкой 6"/>
          <p:cNvCxnSpPr>
            <a:stCxn id="34" idx="7"/>
            <a:endCxn id="8" idx="1"/>
          </p:cNvCxnSpPr>
          <p:nvPr/>
        </p:nvCxnSpPr>
        <p:spPr>
          <a:xfrm rot="16200000" flipH="1">
            <a:off x="4344159" y="450797"/>
            <a:ext cx="7616" cy="3877089"/>
          </a:xfrm>
          <a:prstGeom prst="straightConnector1">
            <a:avLst/>
          </a:prstGeom>
          <a:ln w="28575">
            <a:solidFill>
              <a:srgbClr val="00206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Прямоугольник 7"/>
          <p:cNvSpPr/>
          <p:nvPr/>
        </p:nvSpPr>
        <p:spPr>
          <a:xfrm>
            <a:off x="6286512" y="2143116"/>
            <a:ext cx="1857388" cy="500066"/>
          </a:xfrm>
          <a:prstGeom prst="rect">
            <a:avLst/>
          </a:prstGeom>
          <a:solidFill>
            <a:srgbClr val="77F11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Англия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571736" y="2143116"/>
            <a:ext cx="342902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/>
              <a:t>Соперничество за влияние в Иране, Афганистане</a:t>
            </a:r>
            <a:endParaRPr lang="ru-RU" sz="1200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6286512" y="2928934"/>
            <a:ext cx="1857388" cy="500066"/>
          </a:xfrm>
          <a:prstGeom prst="rect">
            <a:avLst/>
          </a:prstGeom>
          <a:solidFill>
            <a:srgbClr val="77F11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Австро-Венгрия</a:t>
            </a:r>
            <a:endParaRPr lang="ru-RU" dirty="0">
              <a:solidFill>
                <a:schemeClr val="tx1"/>
              </a:solidFill>
            </a:endParaRPr>
          </a:p>
        </p:txBody>
      </p:sp>
      <p:cxnSp>
        <p:nvCxnSpPr>
          <p:cNvPr id="17" name="Прямая со стрелкой 16"/>
          <p:cNvCxnSpPr>
            <a:stCxn id="34" idx="6"/>
            <a:endCxn id="15" idx="1"/>
          </p:cNvCxnSpPr>
          <p:nvPr/>
        </p:nvCxnSpPr>
        <p:spPr>
          <a:xfrm>
            <a:off x="2786050" y="3143248"/>
            <a:ext cx="3500462" cy="35719"/>
          </a:xfrm>
          <a:prstGeom prst="straightConnector1">
            <a:avLst/>
          </a:prstGeom>
          <a:ln w="28575">
            <a:solidFill>
              <a:srgbClr val="00206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2643174" y="2928934"/>
            <a:ext cx="342902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/>
              <a:t>Соперничество за влияние  на Балканах</a:t>
            </a:r>
            <a:endParaRPr lang="ru-RU" sz="1200" dirty="0"/>
          </a:p>
        </p:txBody>
      </p:sp>
      <p:sp>
        <p:nvSpPr>
          <p:cNvPr id="27" name="TextBox 26"/>
          <p:cNvSpPr txBox="1"/>
          <p:nvPr/>
        </p:nvSpPr>
        <p:spPr>
          <a:xfrm>
            <a:off x="2714612" y="3643314"/>
            <a:ext cx="342902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/>
              <a:t>Соперничество за влияние  на Балканах</a:t>
            </a:r>
            <a:endParaRPr lang="ru-RU" sz="1200" dirty="0"/>
          </a:p>
        </p:txBody>
      </p:sp>
      <p:cxnSp>
        <p:nvCxnSpPr>
          <p:cNvPr id="28" name="Прямая со стрелкой 27"/>
          <p:cNvCxnSpPr>
            <a:stCxn id="34" idx="5"/>
            <a:endCxn id="31" idx="1"/>
          </p:cNvCxnSpPr>
          <p:nvPr/>
        </p:nvCxnSpPr>
        <p:spPr>
          <a:xfrm rot="5400000" flipH="1" flipV="1">
            <a:off x="4344159" y="1958610"/>
            <a:ext cx="7616" cy="3877089"/>
          </a:xfrm>
          <a:prstGeom prst="straightConnector1">
            <a:avLst/>
          </a:prstGeom>
          <a:ln w="28575">
            <a:solidFill>
              <a:srgbClr val="00206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Прямоугольник 30"/>
          <p:cNvSpPr/>
          <p:nvPr/>
        </p:nvSpPr>
        <p:spPr>
          <a:xfrm>
            <a:off x="6286512" y="3643314"/>
            <a:ext cx="1857388" cy="500066"/>
          </a:xfrm>
          <a:prstGeom prst="rect">
            <a:avLst/>
          </a:prstGeom>
          <a:solidFill>
            <a:srgbClr val="77F11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Германия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4" name="Овал 33"/>
          <p:cNvSpPr/>
          <p:nvPr/>
        </p:nvSpPr>
        <p:spPr>
          <a:xfrm>
            <a:off x="214282" y="2071678"/>
            <a:ext cx="2571768" cy="2143140"/>
          </a:xfrm>
          <a:prstGeom prst="ellipse">
            <a:avLst/>
          </a:prstGeom>
          <a:solidFill>
            <a:srgbClr val="FD200F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chemeClr val="tx1"/>
                </a:solidFill>
              </a:rPr>
              <a:t>Россия</a:t>
            </a:r>
            <a:endParaRPr lang="ru-RU" sz="4000" dirty="0">
              <a:solidFill>
                <a:schemeClr val="tx1"/>
              </a:solidFill>
            </a:endParaRPr>
          </a:p>
        </p:txBody>
      </p:sp>
      <p:sp>
        <p:nvSpPr>
          <p:cNvPr id="42" name="Овал 41"/>
          <p:cNvSpPr/>
          <p:nvPr/>
        </p:nvSpPr>
        <p:spPr>
          <a:xfrm>
            <a:off x="357158" y="4643446"/>
            <a:ext cx="2143140" cy="1428760"/>
          </a:xfrm>
          <a:prstGeom prst="ellipse">
            <a:avLst/>
          </a:prstGeom>
          <a:solidFill>
            <a:srgbClr val="FF0000">
              <a:alpha val="24000"/>
            </a:srgb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Франция</a:t>
            </a:r>
          </a:p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(союзник)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3286116" y="4429132"/>
            <a:ext cx="5643602" cy="1384995"/>
          </a:xfrm>
          <a:prstGeom prst="rect">
            <a:avLst/>
          </a:prstGeom>
          <a:gradFill>
            <a:gsLst>
              <a:gs pos="0">
                <a:srgbClr val="825600"/>
              </a:gs>
              <a:gs pos="13000">
                <a:srgbClr val="FFA800"/>
              </a:gs>
              <a:gs pos="28000">
                <a:srgbClr val="825600"/>
              </a:gs>
              <a:gs pos="42999">
                <a:srgbClr val="FFA800"/>
              </a:gs>
              <a:gs pos="58000">
                <a:srgbClr val="825600"/>
              </a:gs>
              <a:gs pos="72000">
                <a:srgbClr val="FFA800"/>
              </a:gs>
              <a:gs pos="87000">
                <a:srgbClr val="825600"/>
              </a:gs>
              <a:gs pos="100000">
                <a:srgbClr val="FFA800"/>
              </a:gs>
            </a:gsLst>
            <a:lin ang="13500000" scaled="0"/>
          </a:gra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 smtClean="0"/>
              <a:t>Таким образом, в 80-е годы 19 в начинают возникать противоречия между крупнейшими державами мира. </a:t>
            </a:r>
          </a:p>
          <a:p>
            <a:r>
              <a:rPr lang="ru-RU" sz="2400" dirty="0" smtClean="0">
                <a:solidFill>
                  <a:srgbClr val="FF0000"/>
                </a:solidFill>
              </a:rPr>
              <a:t>Их суть заключается в борьбе за передел уже поделенного мира.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3286116" y="5929330"/>
            <a:ext cx="5643602" cy="923330"/>
          </a:xfrm>
          <a:prstGeom prst="rect">
            <a:avLst/>
          </a:prstGeom>
          <a:gradFill>
            <a:gsLst>
              <a:gs pos="0">
                <a:srgbClr val="825600"/>
              </a:gs>
              <a:gs pos="13000">
                <a:srgbClr val="FFA800"/>
              </a:gs>
              <a:gs pos="28000">
                <a:srgbClr val="825600"/>
              </a:gs>
              <a:gs pos="42999">
                <a:srgbClr val="FFA800"/>
              </a:gs>
              <a:gs pos="58000">
                <a:srgbClr val="825600"/>
              </a:gs>
              <a:gs pos="72000">
                <a:srgbClr val="FFA800"/>
              </a:gs>
              <a:gs pos="87000">
                <a:srgbClr val="825600"/>
              </a:gs>
              <a:gs pos="100000">
                <a:srgbClr val="FFA800"/>
              </a:gs>
            </a:gsLst>
            <a:lin ang="13500000" scaled="0"/>
          </a:gra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 smtClean="0"/>
              <a:t>Эти противоречия в дальнейшем приведут к образованию военно-политических союзов и первой мировой войне.</a:t>
            </a:r>
          </a:p>
        </p:txBody>
      </p:sp>
      <p:sp>
        <p:nvSpPr>
          <p:cNvPr id="46" name="Прямоугольник 45"/>
          <p:cNvSpPr/>
          <p:nvPr/>
        </p:nvSpPr>
        <p:spPr>
          <a:xfrm>
            <a:off x="3286116" y="5929330"/>
            <a:ext cx="5643602" cy="928670"/>
          </a:xfrm>
          <a:prstGeom prst="rect">
            <a:avLst/>
          </a:prstGeom>
          <a:solidFill>
            <a:srgbClr val="FFFF00"/>
          </a:solidFill>
          <a:ln>
            <a:solidFill>
              <a:srgbClr val="FD200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К  каким последствиям приведет наличие этих противоречий в дальнейшем?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556E-17 0 L 0.00521 -0.31273 " pathEditMode="relative" rAng="0" ptsTypes="AA">
                                      <p:cBhvr>
                                        <p:cTn id="90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0" y="-156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11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  <p:bldP spid="8" grpId="0" animBg="1"/>
      <p:bldP spid="13" grpId="0"/>
      <p:bldP spid="15" grpId="0" animBg="1"/>
      <p:bldP spid="23" grpId="0"/>
      <p:bldP spid="27" grpId="0"/>
      <p:bldP spid="31" grpId="0" animBg="1"/>
      <p:bldP spid="34" grpId="0" animBg="1"/>
      <p:bldP spid="42" grpId="0" animBg="1"/>
      <p:bldP spid="42" grpId="1" animBg="1"/>
      <p:bldP spid="43" grpId="0" animBg="1"/>
      <p:bldP spid="44" grpId="0" animBg="1"/>
      <p:bldP spid="46" grpId="0" animBg="1"/>
      <p:bldP spid="46" grpId="1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396</TotalTime>
  <Words>1710</Words>
  <Application>Microsoft Office PowerPoint</Application>
  <PresentationFormat>Экран (4:3)</PresentationFormat>
  <Paragraphs>191</Paragraphs>
  <Slides>18</Slides>
  <Notes>17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3" baseType="lpstr">
      <vt:lpstr>Arial</vt:lpstr>
      <vt:lpstr>Calibri</vt:lpstr>
      <vt:lpstr>Times New Roman</vt:lpstr>
      <vt:lpstr>Wingdings</vt:lpstr>
      <vt:lpstr>Тема Office</vt:lpstr>
      <vt:lpstr>Повторение:  Русско-японская война 1904-1905 гг.</vt:lpstr>
      <vt:lpstr>Презентация PowerPoint</vt:lpstr>
      <vt:lpstr>Презентация PowerPoint</vt:lpstr>
      <vt:lpstr>Презентация PowerPoint</vt:lpstr>
      <vt:lpstr>Взгляды правящей элиты на проблемы внешней политики</vt:lpstr>
      <vt:lpstr>Презентация PowerPoint</vt:lpstr>
      <vt:lpstr>Международная обстановка в начале ХХ века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Итоги войны.</vt:lpstr>
    </vt:vector>
  </TitlesOfParts>
  <Company>HATA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Леонид</dc:creator>
  <cp:lastModifiedBy>admin</cp:lastModifiedBy>
  <cp:revision>147</cp:revision>
  <dcterms:created xsi:type="dcterms:W3CDTF">2009-09-08T14:21:47Z</dcterms:created>
  <dcterms:modified xsi:type="dcterms:W3CDTF">2020-05-17T13:36:06Z</dcterms:modified>
</cp:coreProperties>
</file>