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8" r:id="rId3"/>
    <p:sldId id="463" r:id="rId4"/>
    <p:sldId id="465" r:id="rId5"/>
    <p:sldId id="469" r:id="rId6"/>
    <p:sldId id="466" r:id="rId7"/>
    <p:sldId id="470" r:id="rId8"/>
    <p:sldId id="471" r:id="rId9"/>
    <p:sldId id="473" r:id="rId10"/>
    <p:sldId id="475" r:id="rId11"/>
    <p:sldId id="476" r:id="rId12"/>
    <p:sldId id="477" r:id="rId13"/>
    <p:sldId id="478" r:id="rId14"/>
    <p:sldId id="479" r:id="rId15"/>
    <p:sldId id="486" r:id="rId16"/>
    <p:sldId id="480" r:id="rId17"/>
    <p:sldId id="482" r:id="rId18"/>
    <p:sldId id="483" r:id="rId19"/>
    <p:sldId id="484" r:id="rId20"/>
    <p:sldId id="4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  <a:srgbClr val="00CC99"/>
    <a:srgbClr val="02B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1" d="100"/>
          <a:sy n="61" d="100"/>
        </p:scale>
        <p:origin x="-974" y="-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356" y="3300413"/>
            <a:ext cx="8611737" cy="60007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Генотипическая изменчивость.</a:t>
            </a:r>
            <a:b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10</a:t>
            </a: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класс</a:t>
            </a:r>
            <a:endParaRPr lang="ru-RU" sz="4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7772400" cy="648072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мутаций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84" y="476672"/>
            <a:ext cx="8964488" cy="4572000"/>
          </a:xfr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800" b="1" dirty="0" smtClean="0"/>
              <a:t>1</a:t>
            </a:r>
            <a:r>
              <a:rPr lang="ru-RU" sz="2400" b="1" dirty="0" smtClean="0"/>
              <a:t>.  спонтанные ошибки при репликации ДНК и транскрипции РНК в клетках, нарушение расхождения хромосом при клеточном делении</a:t>
            </a:r>
          </a:p>
          <a:p>
            <a:pPr marL="68580" indent="0">
              <a:buNone/>
            </a:pPr>
            <a:r>
              <a:rPr lang="ru-RU" sz="2400" b="1" dirty="0" smtClean="0"/>
              <a:t>2. </a:t>
            </a:r>
            <a:r>
              <a:rPr lang="ru-RU" sz="2400" b="1" dirty="0"/>
              <a:t>д</a:t>
            </a:r>
            <a:r>
              <a:rPr lang="ru-RU" sz="2400" b="1" dirty="0" smtClean="0"/>
              <a:t>ействие физических факторов( мутагенов)</a:t>
            </a:r>
          </a:p>
          <a:p>
            <a:pPr marL="68580" indent="0">
              <a:buNone/>
            </a:pPr>
            <a:r>
              <a:rPr lang="ru-RU" sz="2400" b="1" dirty="0" smtClean="0"/>
              <a:t>3. </a:t>
            </a:r>
            <a:r>
              <a:rPr lang="ru-RU" sz="2400" b="1" dirty="0"/>
              <a:t>д</a:t>
            </a:r>
            <a:r>
              <a:rPr lang="ru-RU" sz="2400" b="1" dirty="0" smtClean="0"/>
              <a:t>ействие химических соединений, используемых в сельском хозяйстве( гербициды, пестициды), в медицине в качестве лекарств и антисептиков( формалин)</a:t>
            </a:r>
          </a:p>
          <a:p>
            <a:pPr marL="68580" indent="0">
              <a:buNone/>
            </a:pPr>
            <a:r>
              <a:rPr lang="ru-RU" sz="2400" b="1" dirty="0" smtClean="0"/>
              <a:t>4. </a:t>
            </a:r>
            <a:r>
              <a:rPr lang="ru-RU" sz="2400" b="1" dirty="0"/>
              <a:t>п</a:t>
            </a:r>
            <a:r>
              <a:rPr lang="ru-RU" sz="2400" b="1" dirty="0" smtClean="0"/>
              <a:t>роникновение в организм биологических объектов( вирусов, бактерий, простейших), способных вызвать нарушение структуры ДНК</a:t>
            </a:r>
            <a:endParaRPr lang="ru-RU" sz="2400" b="1" dirty="0"/>
          </a:p>
        </p:txBody>
      </p:sp>
      <p:pic>
        <p:nvPicPr>
          <p:cNvPr id="8194" name="Picture 2" descr="https://politeka.net/wp-content/uploads/2016/10/ad_202616463-e1460414578451-1024x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13176"/>
            <a:ext cx="2141114" cy="184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2.bp.blogspot.com/-Kq8IyL9PHyI/VEepjsNuMvI/AAAAAAAABaE/2O8uIEX_Sz4/s1600/right%2Bhand%2Bcl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437" y="5013176"/>
            <a:ext cx="2245563" cy="184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www.colors.life/upload/blogs/4c/cb/4ccba5466dc6663177f8d1952f620d88_RSZ_6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www.colors.life/upload/blogs/4c/cb/4ccba5466dc6663177f8d1952f620d88_RSZ_69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2" name="Picture 10" descr="https://www.colors.life/upload/blogs/4c/cb/4ccba5466dc6663177f8d1952f620d88_RSZ_6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013176"/>
            <a:ext cx="2304256" cy="187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i.pinimg.com/736x/4f/26/4e/4f264e07574db71275aa63745cd4b460--kids-with-down-syndrome-down-syndrome-childr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13176"/>
            <a:ext cx="2470039" cy="184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0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8107" y="675"/>
            <a:ext cx="9144000" cy="576064"/>
          </a:xfrm>
          <a:prstGeom prst="rect">
            <a:avLst/>
          </a:prstGeom>
          <a:solidFill>
            <a:srgbClr val="C00000"/>
          </a:solidFill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Классификация мутаций по характера изменения генотипа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123728" y="476672"/>
            <a:ext cx="504056" cy="79761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 txBox="1">
            <a:spLocks/>
          </p:cNvSpPr>
          <p:nvPr/>
        </p:nvSpPr>
        <p:spPr>
          <a:xfrm>
            <a:off x="0" y="1392602"/>
            <a:ext cx="3941823" cy="326053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vert="horz">
            <a:normAutofit fontScale="47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ГЕННЫЕ(</a:t>
            </a:r>
            <a:r>
              <a:rPr lang="ru-RU" b="1" dirty="0" err="1" smtClean="0">
                <a:solidFill>
                  <a:srgbClr val="FF0000"/>
                </a:solidFill>
              </a:rPr>
              <a:t>точковые</a:t>
            </a:r>
            <a:r>
              <a:rPr lang="ru-RU" b="1" dirty="0" smtClean="0"/>
              <a:t>)</a:t>
            </a:r>
          </a:p>
          <a:p>
            <a:pPr marL="68580" indent="0">
              <a:buNone/>
            </a:pPr>
            <a:r>
              <a:rPr lang="ru-RU" sz="3400" b="1" dirty="0" smtClean="0"/>
              <a:t>Качественные перестройки отдельных генов, связанные с изменениями  в структуре ДНК), </a:t>
            </a:r>
            <a:r>
              <a:rPr lang="ru-RU" sz="3400" b="1" dirty="0" err="1" smtClean="0"/>
              <a:t>т.е</a:t>
            </a:r>
            <a:r>
              <a:rPr lang="ru-RU" sz="3400" b="1" dirty="0" smtClean="0"/>
              <a:t> изменения последовательности нуклеотидов внутри гена.</a:t>
            </a:r>
          </a:p>
          <a:p>
            <a:pPr marL="68580" indent="0">
              <a:buNone/>
            </a:pPr>
            <a:r>
              <a:rPr lang="ru-RU" sz="3400" b="1" dirty="0" smtClean="0"/>
              <a:t>В результате генных мутаций происходят изменения в ЕДИНИЧНЫХ НУКЛЕОТИДАХ ДНК, поэтому такие мутации иначе называют ТОЧКОВЫЕ.</a:t>
            </a:r>
          </a:p>
          <a:p>
            <a:pPr marL="68580" indent="0">
              <a:buNone/>
            </a:pPr>
            <a:r>
              <a:rPr lang="ru-RU" sz="3400" b="1" dirty="0" smtClean="0"/>
              <a:t>Такие мутации приводят образованию аномального гена, следовательно аномальной структуры белка, и вызывает развитие аномального признака.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473330" y="408287"/>
            <a:ext cx="610838" cy="86600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2"/>
          <p:cNvSpPr txBox="1">
            <a:spLocks/>
          </p:cNvSpPr>
          <p:nvPr/>
        </p:nvSpPr>
        <p:spPr>
          <a:xfrm>
            <a:off x="169829" y="4869160"/>
            <a:ext cx="8794660" cy="165618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vert="horz">
            <a:normAutofit fontScale="9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ГЕНОМНЫЕ- </a:t>
            </a:r>
          </a:p>
          <a:p>
            <a:pPr marL="68580" indent="0">
              <a:buNone/>
            </a:pPr>
            <a:r>
              <a:rPr lang="ru-RU" sz="2800" b="1" dirty="0" smtClean="0"/>
              <a:t>количественное изменения числа хромосом в клетке</a:t>
            </a:r>
          </a:p>
          <a:p>
            <a:pPr marL="68580" indent="0">
              <a:buNone/>
            </a:pPr>
            <a:r>
              <a:rPr lang="ru-RU" sz="2800" b="1" dirty="0" smtClean="0"/>
              <a:t>Они являются результатом нарушения веретена деления. Которое приводит к не расхождению хромосом в мейозе</a:t>
            </a:r>
          </a:p>
          <a:p>
            <a:pPr marL="68580" indent="0">
              <a:buNone/>
            </a:pPr>
            <a:endParaRPr lang="ru-RU" sz="2800" b="1" dirty="0" smtClean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124039" y="875481"/>
            <a:ext cx="0" cy="312958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2"/>
          <p:cNvSpPr txBox="1">
            <a:spLocks/>
          </p:cNvSpPr>
          <p:nvPr/>
        </p:nvSpPr>
        <p:spPr>
          <a:xfrm>
            <a:off x="4553893" y="1411952"/>
            <a:ext cx="4194571" cy="244827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vert="horz">
            <a:normAutofit fontScale="6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ХРОМОСОМНЫЕ</a:t>
            </a:r>
            <a:endParaRPr lang="ru-RU" b="1" dirty="0" smtClean="0"/>
          </a:p>
          <a:p>
            <a:pPr marL="68580" indent="0">
              <a:buNone/>
            </a:pPr>
            <a:r>
              <a:rPr lang="ru-RU" b="1" dirty="0" smtClean="0"/>
              <a:t>Изменения СТРУКТУРЫ, РАЗМЕРОВ ХРОМОСОМ!- хромосомные перестройки( аберрация)</a:t>
            </a:r>
          </a:p>
          <a:p>
            <a:pPr marL="68580" indent="0">
              <a:buNone/>
            </a:pPr>
            <a:r>
              <a:rPr lang="ru-RU" b="1" dirty="0" smtClean="0"/>
              <a:t>Хромосомные мутации затрагивают несколько генов</a:t>
            </a:r>
          </a:p>
          <a:p>
            <a:pPr marL="68580" indent="0">
              <a:buNone/>
            </a:pPr>
            <a:r>
              <a:rPr lang="ru-RU" b="1" dirty="0" smtClean="0"/>
              <a:t>Их можно наблюдать в световой микроскоп, т.к. изменяется общий вид хромосомы</a:t>
            </a:r>
          </a:p>
          <a:p>
            <a:pPr marL="68580" indent="0"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8073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18107" y="675"/>
            <a:ext cx="9144000" cy="57606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ГЕННЫЕ МУТАЦИИ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2608" y="476672"/>
            <a:ext cx="9121391" cy="2088232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vert="horz">
            <a:normAutofit fontScale="6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ru-RU" b="1" dirty="0" smtClean="0"/>
              <a:t>1) </a:t>
            </a:r>
            <a:r>
              <a:rPr lang="ru-RU" sz="3500" b="1" dirty="0" smtClean="0"/>
              <a:t>Это результат «ошибки» при репликации ДНК</a:t>
            </a:r>
          </a:p>
          <a:p>
            <a:pPr marL="68580" indent="0">
              <a:buNone/>
            </a:pPr>
            <a:r>
              <a:rPr lang="ru-RU" sz="3500" b="1" dirty="0" smtClean="0"/>
              <a:t>2)Добавление, выпадение одного нуклеотида---сдвиг считывания генетического кода---изменение ВСЕЙ  СТРУКТУРЫ ГЕНА----изменение ВСЕЙ СТРУКТУРЫ БЕЛКА----ПРИЗНАКА</a:t>
            </a:r>
          </a:p>
          <a:p>
            <a:pPr marL="68580" indent="0">
              <a:buNone/>
            </a:pPr>
            <a:r>
              <a:rPr lang="ru-RU" sz="3500" b="1" dirty="0" smtClean="0"/>
              <a:t>3)Вследствие генной мутации возникают НОВЫЕ АЛЛЕЛИ ГЕНОВ, что имеет значение для появления нового признака у организмов</a:t>
            </a:r>
          </a:p>
          <a:p>
            <a:pPr marL="68580" indent="0">
              <a:buNone/>
            </a:pPr>
            <a:endParaRPr lang="ru-RU" sz="3500" b="1" dirty="0" smtClean="0"/>
          </a:p>
        </p:txBody>
      </p:sp>
      <p:sp>
        <p:nvSpPr>
          <p:cNvPr id="4" name="AutoShape 2" descr="https://natursan.ru/wp-content/uploads/2018/05/geneticheskih-zabolevanij-chelovek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s://natursan.ru/wp-content/uploads/2018/05/geneticheskih-zabolevanij-chelovek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9102"/>
            <a:ext cx="9143999" cy="410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0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biorepet-ufa.ru/wp-content/uploads/2011/10/nasledovanie-daltonizm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s://www.biorepet-ufa.ru/wp-content/uploads/2011/10/nasledovanie-daltonizm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9" y="332656"/>
            <a:ext cx="3898577" cy="250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gipertoniya24.ru/wp-content/uploads/2018/09/54688646846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577" y="332656"/>
            <a:ext cx="5225217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https://cf.ppt-online.org/files/slide/c/CVvdFBRyc2p7NGm4QPueDSTWilMJgY6obhArn0/slide-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6" name="Picture 10" descr="https://cf.ppt-online.org/files/slide/c/CVvdFBRyc2p7NGm4QPueDSTWilMJgY6obhArn0/slide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22" y="2892009"/>
            <a:ext cx="3925899" cy="396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-27322" y="1"/>
            <a:ext cx="9151116" cy="33265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>
            <a:normAutofit fontScale="6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ru-RU" b="1" dirty="0" smtClean="0"/>
              <a:t>ПРИМЕРЫ ГЕННЫХ МУТАЦИЙ ЗАБОЛЕВАНИЙ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35189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8107" y="675"/>
            <a:ext cx="9144000" cy="57606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ХРОМОСОМНЫЕ МУТАЦИИ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02" y="476672"/>
            <a:ext cx="9121391" cy="648072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ru-RU" sz="2800" b="1" dirty="0" smtClean="0"/>
              <a:t>1) Это </a:t>
            </a:r>
            <a:r>
              <a:rPr lang="ru-RU" sz="2600" b="1" u="sng" dirty="0" smtClean="0"/>
              <a:t>ХОРОМОСОМНЫЕ ПЕРЕСТРОЙКИ-</a:t>
            </a:r>
            <a:r>
              <a:rPr lang="ru-RU" sz="2600" b="1" dirty="0" smtClean="0"/>
              <a:t>----меняют  СТРУКТУРУ, РАЗМЕРЫ ХРОМОСОМ!!!!</a:t>
            </a:r>
          </a:p>
          <a:p>
            <a:pPr marL="68580" indent="0">
              <a:buNone/>
            </a:pPr>
            <a:r>
              <a:rPr lang="ru-RU" sz="2600" b="1" dirty="0" smtClean="0"/>
              <a:t>2)</a:t>
            </a:r>
            <a:r>
              <a:rPr lang="ru-RU" sz="2600" b="1" dirty="0" smtClean="0">
                <a:solidFill>
                  <a:srgbClr val="7030A0"/>
                </a:solidFill>
              </a:rPr>
              <a:t>ДЕЛЕЦИЯ</a:t>
            </a:r>
            <a:r>
              <a:rPr lang="ru-RU" sz="2600" b="1" dirty="0" smtClean="0"/>
              <a:t>- потеря участка хромосомы в результате отрыва её части; при этом сохраняется её </a:t>
            </a:r>
            <a:r>
              <a:rPr lang="ru-RU" sz="2600" b="1" dirty="0" err="1" smtClean="0"/>
              <a:t>центромера</a:t>
            </a:r>
            <a:r>
              <a:rPr lang="ru-RU" sz="2600" b="1" dirty="0" smtClean="0"/>
              <a:t>, однако ТЕРЯЕТСЯ часть генов</a:t>
            </a:r>
          </a:p>
          <a:p>
            <a:pPr marL="68580" indent="0">
              <a:buNone/>
            </a:pPr>
            <a:r>
              <a:rPr lang="ru-RU" sz="2600" b="1" dirty="0" smtClean="0"/>
              <a:t>3)</a:t>
            </a:r>
            <a:r>
              <a:rPr lang="ru-RU" sz="2600" b="1" dirty="0" smtClean="0">
                <a:solidFill>
                  <a:srgbClr val="7030A0"/>
                </a:solidFill>
              </a:rPr>
              <a:t>ДУПЛИКАЦИЯ</a:t>
            </a:r>
            <a:r>
              <a:rPr lang="ru-RU" sz="2600" b="1" dirty="0" smtClean="0"/>
              <a:t>- удвоение генов в определённом участке хромосомы, при котором ОДИН участок хромосомы представлен БОЛЕЕ ОДНОГО раза</a:t>
            </a:r>
          </a:p>
          <a:p>
            <a:pPr marL="68580" indent="0">
              <a:buNone/>
            </a:pPr>
            <a:r>
              <a:rPr lang="ru-RU" sz="2600" b="1" dirty="0" smtClean="0"/>
              <a:t>4) </a:t>
            </a:r>
            <a:r>
              <a:rPr lang="ru-RU" sz="2600" b="1" dirty="0" smtClean="0">
                <a:solidFill>
                  <a:srgbClr val="7030A0"/>
                </a:solidFill>
              </a:rPr>
              <a:t>ТРАНСЛОКАЦИЯ</a:t>
            </a:r>
            <a:r>
              <a:rPr lang="ru-RU" sz="2600" b="1" dirty="0" smtClean="0"/>
              <a:t>- </a:t>
            </a:r>
            <a:r>
              <a:rPr lang="ru-RU" sz="2600" b="1" dirty="0" err="1" smtClean="0"/>
              <a:t>межхромосомные</a:t>
            </a:r>
            <a:r>
              <a:rPr lang="ru-RU" sz="2600" b="1" dirty="0" smtClean="0"/>
              <a:t> перестройки, связанные с переносом части генов на другую негомологичную хромосому, результатом является изменение группы сцепления генов</a:t>
            </a:r>
          </a:p>
          <a:p>
            <a:pPr marL="68580" indent="0">
              <a:buNone/>
            </a:pPr>
            <a:r>
              <a:rPr lang="ru-RU" sz="2600" b="1" dirty="0" smtClean="0"/>
              <a:t>5) </a:t>
            </a:r>
            <a:r>
              <a:rPr lang="ru-RU" sz="2600" b="1" dirty="0" smtClean="0">
                <a:solidFill>
                  <a:srgbClr val="7030A0"/>
                </a:solidFill>
              </a:rPr>
              <a:t>ИНВЕРСИЯ- </a:t>
            </a:r>
            <a:r>
              <a:rPr lang="ru-RU" sz="2600" b="1" dirty="0" smtClean="0"/>
              <a:t>поворот участка хромосомы на 180 градусов; при этом меняется последовательность сцепления генов</a:t>
            </a:r>
          </a:p>
        </p:txBody>
      </p:sp>
    </p:spTree>
    <p:extLst>
      <p:ext uri="{BB962C8B-B14F-4D97-AF65-F5344CB8AC3E}">
        <p14:creationId xmlns:p14="http://schemas.microsoft.com/office/powerpoint/2010/main" val="13381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900igr.net/up/datas/123197/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532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4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8107" y="674"/>
            <a:ext cx="9144000" cy="1434231"/>
          </a:xfrm>
          <a:prstGeom prst="rect">
            <a:avLst/>
          </a:prstGeom>
          <a:solidFill>
            <a:srgbClr val="FFFF00"/>
          </a:solidFill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ХРОМОСОМНЫЕ МУТАЦИИ приводят к изменениям  функционирования гена, вследствие чего возникают патологические нарушения в организме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s://ds04.infourok.ru/uploads/ex/0f14/000af80b-c769a278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17" y="1628800"/>
            <a:ext cx="5916151" cy="443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9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8107" y="675"/>
            <a:ext cx="9144000" cy="57606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ГЕНОМНЫЕ МУТАЦИИ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2608" y="476672"/>
            <a:ext cx="9121391" cy="2088232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vert="horz">
            <a:normAutofit fontScale="92500"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ru-RU" b="1" dirty="0" smtClean="0"/>
              <a:t>1) </a:t>
            </a:r>
            <a:r>
              <a:rPr lang="ru-RU" sz="3500" b="1" dirty="0" smtClean="0"/>
              <a:t>Это изменение числа хромосом в геноме( в клетке)</a:t>
            </a:r>
          </a:p>
          <a:p>
            <a:pPr marL="68580" indent="0">
              <a:buNone/>
            </a:pPr>
            <a:r>
              <a:rPr lang="ru-RU" sz="3500" b="1" dirty="0" smtClean="0"/>
              <a:t>2)Причина: нарушение веретена деления</a:t>
            </a:r>
          </a:p>
          <a:p>
            <a:pPr marL="68580" indent="0">
              <a:buNone/>
            </a:pPr>
            <a:r>
              <a:rPr lang="ru-RU" sz="3500" b="1" dirty="0" smtClean="0"/>
              <a:t>3)Итог: не расхождение хромосом в мейозе</a:t>
            </a:r>
          </a:p>
          <a:p>
            <a:pPr marL="68580" indent="0">
              <a:buNone/>
            </a:pPr>
            <a:endParaRPr lang="ru-RU" sz="3500" b="1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2567258"/>
            <a:ext cx="9144000" cy="57606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ГЕНОМНЫЕ МУТАЦИИ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583303" y="3040901"/>
            <a:ext cx="2765" cy="669023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2"/>
          <p:cNvSpPr txBox="1">
            <a:spLocks/>
          </p:cNvSpPr>
          <p:nvPr/>
        </p:nvSpPr>
        <p:spPr>
          <a:xfrm>
            <a:off x="2904337" y="3729454"/>
            <a:ext cx="3694349" cy="288032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vert="horz">
            <a:normAutofit fontScale="6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ПОЛИПЛОИДИЯ</a:t>
            </a:r>
          </a:p>
          <a:p>
            <a:pPr marL="68580" indent="0">
              <a:buNone/>
            </a:pPr>
            <a:r>
              <a:rPr lang="ru-RU" b="1" u="sng" dirty="0" smtClean="0"/>
              <a:t>Кратное увеличение числа хромосом </a:t>
            </a:r>
            <a:r>
              <a:rPr lang="ru-RU" b="1" dirty="0" smtClean="0"/>
              <a:t>(3</a:t>
            </a:r>
            <a:r>
              <a:rPr lang="en-US" b="1" dirty="0" smtClean="0"/>
              <a:t>n</a:t>
            </a:r>
            <a:r>
              <a:rPr lang="ru-RU" b="1" dirty="0" smtClean="0"/>
              <a:t>-</a:t>
            </a:r>
            <a:r>
              <a:rPr lang="ru-RU" b="1" dirty="0" err="1" smtClean="0"/>
              <a:t>триплоид</a:t>
            </a:r>
            <a:r>
              <a:rPr lang="en-US" b="1" dirty="0" smtClean="0"/>
              <a:t>,4n</a:t>
            </a:r>
            <a:r>
              <a:rPr lang="ru-RU" b="1" dirty="0" smtClean="0"/>
              <a:t>- тетраплоид,5</a:t>
            </a:r>
            <a:r>
              <a:rPr lang="en-US" b="1" dirty="0" smtClean="0"/>
              <a:t>n</a:t>
            </a:r>
            <a:r>
              <a:rPr lang="ru-RU" b="1" dirty="0" smtClean="0"/>
              <a:t>- </a:t>
            </a:r>
            <a:r>
              <a:rPr lang="ru-RU" b="1" dirty="0" err="1" smtClean="0"/>
              <a:t>пентаноплоид</a:t>
            </a:r>
            <a:r>
              <a:rPr lang="en-US" b="1" dirty="0" smtClean="0"/>
              <a:t>)</a:t>
            </a:r>
            <a:endParaRPr lang="ru-RU" b="1" dirty="0" smtClean="0"/>
          </a:p>
          <a:p>
            <a:pPr marL="68580" indent="0">
              <a:buNone/>
            </a:pPr>
            <a:r>
              <a:rPr lang="ru-RU" b="1" dirty="0" smtClean="0"/>
              <a:t>Полиплоидные формы более жизнеспособные и плодовиты</a:t>
            </a:r>
          </a:p>
          <a:p>
            <a:pPr marL="68580" indent="0">
              <a:buNone/>
            </a:pPr>
            <a:r>
              <a:rPr lang="ru-RU" b="1" dirty="0" smtClean="0"/>
              <a:t>Полиплоидия характерна для растений</a:t>
            </a:r>
          </a:p>
          <a:p>
            <a:pPr marL="68580" indent="0">
              <a:buNone/>
            </a:pPr>
            <a:r>
              <a:rPr lang="ru-RU" b="1" dirty="0" smtClean="0"/>
              <a:t>У человека и животных встречается реже.</a:t>
            </a:r>
          </a:p>
          <a:p>
            <a:pPr marL="68580" indent="0">
              <a:buNone/>
            </a:pPr>
            <a:endParaRPr lang="ru-RU" b="1" i="1" dirty="0" smtClean="0"/>
          </a:p>
          <a:p>
            <a:pPr marL="68580" indent="0">
              <a:buNone/>
            </a:pPr>
            <a:endParaRPr lang="ru-RU" b="1" i="1" dirty="0" smtClean="0"/>
          </a:p>
        </p:txBody>
      </p:sp>
    </p:spTree>
    <p:extLst>
      <p:ext uri="{BB962C8B-B14F-4D97-AF65-F5344CB8AC3E}">
        <p14:creationId xmlns:p14="http://schemas.microsoft.com/office/powerpoint/2010/main" val="26160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Полиплоидия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триплоид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21797" b="27803"/>
          <a:stretch>
            <a:fillRect/>
          </a:stretch>
        </p:blipFill>
        <p:spPr>
          <a:xfrm>
            <a:off x="0" y="1071101"/>
            <a:ext cx="8716963" cy="3960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97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ÐÐ¾Ð»Ð¸Ð¿Ð»Ð¾Ð¸Ð´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362"/>
            <a:ext cx="9144000" cy="689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2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48932" y="0"/>
            <a:ext cx="5309094" cy="6477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Изучение нового материала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 smtClean="0"/>
              <a:t>		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18190" y="874931"/>
            <a:ext cx="8620858" cy="15387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1.Понятие об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генотической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изменчивости.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Виды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генопической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изменчивости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3.Наследственная изменчивость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ru-RU" sz="20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13021" y="2652248"/>
            <a:ext cx="4703885" cy="6477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000" b="1" dirty="0" smtClean="0">
                <a:solidFill>
                  <a:srgbClr val="00B050"/>
                </a:solidFill>
              </a:rPr>
              <a:t/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9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Основные понятия темы</a:t>
            </a:r>
            <a:r>
              <a:rPr lang="ru-RU" sz="6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 smtClean="0"/>
              <a:t>		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8190" y="4002746"/>
            <a:ext cx="8620858" cy="1610263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Генотипическая, комбинативная, мутацио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ная, мутационная, наследственная, наследственная, мутагены</a:t>
            </a:r>
          </a:p>
          <a:p>
            <a:pPr marL="609600" indent="-609600">
              <a:defRPr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6374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ÐÐµÐ½Ð¾Ð¼Ð½ÑÐµ Ð¼ÑÑÐ°ÑÐ¸Ð¸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87424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6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4164" y="96838"/>
            <a:ext cx="8471534" cy="77535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.НАСЛЕДСТВЕННАЯ ИЗМЕНЧИВОСТЬ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sz="4000" dirty="0" smtClean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94164" y="1672407"/>
            <a:ext cx="8468753" cy="97142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Изменчивость организмов, обусловленная изменениями в генетическом материале, называют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НАСЛЕДСТВЕННОЙ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262510" y="962523"/>
            <a:ext cx="2" cy="61955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56011" y="3410995"/>
            <a:ext cx="3545058" cy="357464"/>
          </a:xfrm>
          <a:prstGeom prst="rect">
            <a:avLst/>
          </a:prstGeom>
          <a:solidFill>
            <a:schemeClr val="bg1"/>
          </a:solidFill>
          <a:ln w="57150">
            <a:solidFill>
              <a:srgbClr val="FAFAFA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310865" y="2643827"/>
            <a:ext cx="2" cy="61955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656009" y="4020083"/>
            <a:ext cx="2" cy="61955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201069" y="4052077"/>
            <a:ext cx="2" cy="61955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91380" y="5029099"/>
            <a:ext cx="3967090" cy="357464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КОМБИНАТИВНУЮ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834160" y="4997977"/>
            <a:ext cx="3235568" cy="357464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МУТАЦИОННУЮ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24" y="118682"/>
            <a:ext cx="5359791" cy="57841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Комбинативная изменчивость.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sz="4000" dirty="0" smtClean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75842" y="970501"/>
            <a:ext cx="8468753" cy="99441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Приводит к появлению новых сочетаний признаков вследствие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комбинации генов,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 свою очередь проявляется в виде появления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фенотипов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186607" y="723990"/>
            <a:ext cx="5565" cy="24651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://ebiology.ru/wp-content/uploads/2010/06/sv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87" y="2045740"/>
            <a:ext cx="6758061" cy="323823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5364806"/>
            <a:ext cx="9144000" cy="149319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Комбинативная изменчивость определяет разнообразие особей и способствует приспособлению вида  к условиям окружающей среды.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Наличие комбинаций определяет появление  особей со специфическими признаками, которые используют при выведении новых сортов и пород.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1015" y="-140677"/>
            <a:ext cx="9144000" cy="15113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 комбинативной изменчивости - новое сочетание генов в генотипе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кошки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56957" y="1153037"/>
            <a:ext cx="7705725" cy="523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718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24" y="118682"/>
            <a:ext cx="5359791" cy="57841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Мутационная изменчивость.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sz="4000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186607" y="723990"/>
            <a:ext cx="5565" cy="24651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82880" y="997398"/>
            <a:ext cx="8595360" cy="943943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наследственные изменения генотипического материала-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ХРОМОСОМОВ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ГЕНОВ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175477" y="2137601"/>
            <a:ext cx="11130" cy="47967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2539" y="2813538"/>
            <a:ext cx="8595360" cy="99717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воздействием внешней среды могут возникнуть ошибки в репликации ДНК, нарушения в процессе деления клетки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175477" y="4006972"/>
            <a:ext cx="5565" cy="53070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2539" y="4733935"/>
            <a:ext cx="8595360" cy="1385511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мутаций появляются новые типы белков, которые обуславливают появление новых признаков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arcasticresonance.files.wordpress.com/2015/08/different_drosophi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7" y="515737"/>
            <a:ext cx="4919507" cy="239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karelinform.ru/attachments/8ba52841290060e1a3075c21fb32aaa15058d7ca/store/fill/1200/630/b1e458c32c90eb6f0b201d0f6a498f44053ef3e23906b4cfa4fb357e236a/84783_590x3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463" y="3637750"/>
            <a:ext cx="5044698" cy="26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u-baginya.pw/wp-content/uploads/2018/11/8R3fZ3mvGrBp9nUeyYm-Q-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1" y="3693214"/>
            <a:ext cx="2759267" cy="264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donnaflora.ru/p/TL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8102"/>
            <a:ext cx="3377592" cy="238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462458" y="2842809"/>
            <a:ext cx="3371675" cy="7200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>
            <a:normAutofit fontScale="70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ru-RU" b="1" dirty="0" err="1" smtClean="0"/>
              <a:t>Пестролистность</a:t>
            </a:r>
            <a:r>
              <a:rPr lang="ru-RU" b="1" dirty="0" smtClean="0"/>
              <a:t> </a:t>
            </a:r>
          </a:p>
          <a:p>
            <a:pPr marL="68580" indent="0" algn="ctr">
              <a:buNone/>
            </a:pPr>
            <a:r>
              <a:rPr lang="ru-RU" b="1" dirty="0" smtClean="0"/>
              <a:t>комнатных растений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53427" y="2943857"/>
            <a:ext cx="3371675" cy="7200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>
            <a:normAutofit fontScale="70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ru-RU" b="1" dirty="0" smtClean="0"/>
              <a:t>Нарушение пигментации глаза у дрозофилы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67544" y="6334130"/>
            <a:ext cx="8496944" cy="52386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>
            <a:normAutofit fontScale="5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ru-RU" b="1" dirty="0" smtClean="0"/>
              <a:t>Белая прядь волос у человека( может быть и генеративной мутацией- фото справа)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53427" y="11390"/>
            <a:ext cx="7458636" cy="456433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6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Примеры наследственной изменчивости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15076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083" y="781339"/>
            <a:ext cx="8778239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Мутации-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«изменение»- редкие, внезапные, случайно возникшие, скачкообразные, стойкие изменения наследственного материала(генотипа- хромосом и генов) клетки, происходящие под влияние внешних и внутренних факторов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Мутагенез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появления мутаций</a:t>
            </a:r>
          </a:p>
          <a:p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Мутагены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факторы среды, вызывающие мутации.( физические- радиация, электромагнитное излучение, температура), химические (ароматические углеводороды, гербициды), биологические ( бактерии, вирусы)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30324" y="118682"/>
            <a:ext cx="5359791" cy="578410"/>
          </a:xfrm>
          <a:prstGeom prst="rect">
            <a:avLst/>
          </a:prstGeom>
          <a:solidFill>
            <a:srgbClr val="C00000"/>
          </a:solidFill>
        </p:spPr>
        <p:txBody>
          <a:bodyPr>
            <a:normAutofit fontScale="6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Мутационная изменчивость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61859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ge-study.ru/wp-content/uploads/2016/05/%D0%B2%D0%B8%D0%B4%D1%8B-%D0%BC%D1%83%D1%82%D0%B0%D1%86%D0%B8%D0%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0" y="0"/>
            <a:ext cx="9155870" cy="698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9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625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Генотипическая изменчивость. 10 класс</vt:lpstr>
      <vt:lpstr> Изучение нового материала.  </vt:lpstr>
      <vt:lpstr>3.НАСЛЕДСТВЕННАЯ ИЗМЕНЧИВОСТЬ                                     </vt:lpstr>
      <vt:lpstr>Комбинативная изменчивость.                                     </vt:lpstr>
      <vt:lpstr>Пример комбинативной изменчивости - новое сочетание генов в генотипе</vt:lpstr>
      <vt:lpstr>Мутационная изменчивость.                                     </vt:lpstr>
      <vt:lpstr>Презентация PowerPoint</vt:lpstr>
      <vt:lpstr>Презентация PowerPoint</vt:lpstr>
      <vt:lpstr>Презентация PowerPoint</vt:lpstr>
      <vt:lpstr>Причины мутаций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Полиплоидия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0000</cp:lastModifiedBy>
  <cp:revision>145</cp:revision>
  <dcterms:created xsi:type="dcterms:W3CDTF">2014-11-21T11:00:06Z</dcterms:created>
  <dcterms:modified xsi:type="dcterms:W3CDTF">2020-05-04T06:10:27Z</dcterms:modified>
</cp:coreProperties>
</file>