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523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4481-6FFE-4E0B-98BD-F2E22092C2C7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0D1A5-D67C-4515-9999-41324EED20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4481-6FFE-4E0B-98BD-F2E22092C2C7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D1A5-D67C-4515-9999-41324EED20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4481-6FFE-4E0B-98BD-F2E22092C2C7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D1A5-D67C-4515-9999-41324EED20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114481-6FFE-4E0B-98BD-F2E22092C2C7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B20D1A5-D67C-4515-9999-41324EED20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4481-6FFE-4E0B-98BD-F2E22092C2C7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D1A5-D67C-4515-9999-41324EED20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4481-6FFE-4E0B-98BD-F2E22092C2C7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D1A5-D67C-4515-9999-41324EED20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D1A5-D67C-4515-9999-41324EED20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4481-6FFE-4E0B-98BD-F2E22092C2C7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4481-6FFE-4E0B-98BD-F2E22092C2C7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D1A5-D67C-4515-9999-41324EED20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4481-6FFE-4E0B-98BD-F2E22092C2C7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D1A5-D67C-4515-9999-41324EED20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114481-6FFE-4E0B-98BD-F2E22092C2C7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20D1A5-D67C-4515-9999-41324EED20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4481-6FFE-4E0B-98BD-F2E22092C2C7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0D1A5-D67C-4515-9999-41324EED20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8114481-6FFE-4E0B-98BD-F2E22092C2C7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B20D1A5-D67C-4515-9999-41324EED20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12560" y="3699804"/>
            <a:ext cx="576064" cy="14573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68544" y="1628800"/>
            <a:ext cx="432048" cy="17861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4" y="404664"/>
            <a:ext cx="792088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Человек и природа.</a:t>
            </a:r>
          </a:p>
          <a:p>
            <a:pPr algn="ctr"/>
            <a:endParaRPr lang="ru-RU" sz="3200" b="1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ru-RU" sz="3200" b="1" cap="none" spc="0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Рациональное  природопользование.</a:t>
            </a:r>
            <a:endParaRPr lang="ru-RU" sz="3200" b="1" cap="none" spc="0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6318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92D050"/>
                </a:solidFill>
              </a:rPr>
              <a:t>Вся деятельность человека и непосредственное его существование связаны с использованием природных ресурсов.</a:t>
            </a:r>
          </a:p>
        </p:txBody>
      </p:sp>
      <p:pic>
        <p:nvPicPr>
          <p:cNvPr id="1028" name="Picture 4" descr="http://www.proinvent.dk/referencer/nkt_flexibles/oilrig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10048"/>
            <a:ext cx="2232248" cy="2647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http://www.lettuceleaf.org/_images/_layout/env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66512"/>
            <a:ext cx="4379590" cy="2758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4154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900igr.net/datas/ekologija/Osnovy-ratsionalnogo-prirodopolzovanija/0013-013-Prirodopolzov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34481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96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32656"/>
            <a:ext cx="6030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Х</a:t>
            </a:r>
            <a:r>
              <a:rPr lang="ru-RU" dirty="0" smtClean="0">
                <a:solidFill>
                  <a:srgbClr val="92D050"/>
                </a:solidFill>
              </a:rPr>
              <a:t>озяйственная </a:t>
            </a:r>
            <a:r>
              <a:rPr lang="ru-RU" dirty="0">
                <a:solidFill>
                  <a:srgbClr val="92D050"/>
                </a:solidFill>
              </a:rPr>
              <a:t>деятельность приводит к существенным отрицательным изменениям природной среды, к ее загрязнению. </a:t>
            </a:r>
          </a:p>
        </p:txBody>
      </p:sp>
      <p:pic>
        <p:nvPicPr>
          <p:cNvPr id="2050" name="Picture 2" descr="http://wiki.iteach.ru/images/b/b0/K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7"/>
            <a:ext cx="3231232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http://www.solidwaste.ru/i/photo/18/b_11985875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4019550" cy="3019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http://anrita.net/photo/0001/1226_8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01008"/>
            <a:ext cx="4019550" cy="3000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2832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96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92D050"/>
                </a:solidFill>
              </a:rPr>
              <a:t>В настоящее время выделяют три основных вида негативных последствий хозяйственной деятельности человека:</a:t>
            </a:r>
            <a:br>
              <a:rPr lang="ru-RU" sz="2000" b="1" dirty="0">
                <a:solidFill>
                  <a:srgbClr val="92D050"/>
                </a:solidFill>
              </a:rPr>
            </a:br>
            <a:r>
              <a:rPr lang="ru-RU" sz="2000" b="1" dirty="0">
                <a:solidFill>
                  <a:srgbClr val="92D050"/>
                </a:solidFill>
              </a:rPr>
              <a:t/>
            </a:r>
            <a:br>
              <a:rPr lang="ru-RU" sz="2000" b="1" dirty="0">
                <a:solidFill>
                  <a:srgbClr val="92D050"/>
                </a:solidFill>
              </a:rPr>
            </a:br>
            <a:r>
              <a:rPr lang="ru-RU" sz="2000" b="1" dirty="0">
                <a:solidFill>
                  <a:srgbClr val="92D050"/>
                </a:solidFill>
              </a:rPr>
              <a:t>1. Ресурсно-хозяйственные - истощение природных ресурсов.</a:t>
            </a:r>
            <a:br>
              <a:rPr lang="ru-RU" sz="2000" b="1" dirty="0">
                <a:solidFill>
                  <a:srgbClr val="92D050"/>
                </a:solidFill>
              </a:rPr>
            </a:br>
            <a:r>
              <a:rPr lang="ru-RU" sz="2000" b="1" dirty="0">
                <a:solidFill>
                  <a:srgbClr val="92D050"/>
                </a:solidFill>
              </a:rPr>
              <a:t/>
            </a:r>
            <a:br>
              <a:rPr lang="ru-RU" sz="2000" b="1" dirty="0">
                <a:solidFill>
                  <a:srgbClr val="92D050"/>
                </a:solidFill>
              </a:rPr>
            </a:br>
            <a:r>
              <a:rPr lang="ru-RU" sz="2000" b="1" dirty="0">
                <a:solidFill>
                  <a:srgbClr val="92D050"/>
                </a:solidFill>
              </a:rPr>
              <a:t>2. Природно-ландшафтные - сокращение многообразия и уничтожение отдельных видов, деградация природных ландшафтов.</a:t>
            </a:r>
            <a:br>
              <a:rPr lang="ru-RU" sz="2000" b="1" dirty="0">
                <a:solidFill>
                  <a:srgbClr val="92D050"/>
                </a:solidFill>
              </a:rPr>
            </a:br>
            <a:r>
              <a:rPr lang="ru-RU" sz="2000" b="1" dirty="0">
                <a:solidFill>
                  <a:srgbClr val="92D050"/>
                </a:solidFill>
              </a:rPr>
              <a:t/>
            </a:r>
            <a:br>
              <a:rPr lang="ru-RU" sz="2000" b="1" dirty="0">
                <a:solidFill>
                  <a:srgbClr val="92D050"/>
                </a:solidFill>
              </a:rPr>
            </a:br>
            <a:r>
              <a:rPr lang="ru-RU" sz="2000" b="1" dirty="0">
                <a:solidFill>
                  <a:srgbClr val="92D050"/>
                </a:solidFill>
              </a:rPr>
              <a:t>3. </a:t>
            </a:r>
            <a:r>
              <a:rPr lang="ru-RU" sz="2000" b="1" dirty="0" err="1">
                <a:solidFill>
                  <a:srgbClr val="92D050"/>
                </a:solidFill>
              </a:rPr>
              <a:t>Антропо</a:t>
            </a:r>
            <a:r>
              <a:rPr lang="ru-RU" sz="2000" b="1" dirty="0">
                <a:solidFill>
                  <a:srgbClr val="92D050"/>
                </a:solidFill>
              </a:rPr>
              <a:t>-экологические - ухудшение здоровья человека. </a:t>
            </a:r>
            <a:br>
              <a:rPr lang="ru-RU" sz="2000" b="1" dirty="0">
                <a:solidFill>
                  <a:srgbClr val="92D050"/>
                </a:solidFill>
              </a:rPr>
            </a:br>
            <a:endParaRPr lang="ru-RU" sz="2000" b="1" dirty="0">
              <a:solidFill>
                <a:srgbClr val="92D050"/>
              </a:solidFill>
            </a:endParaRPr>
          </a:p>
        </p:txBody>
      </p:sp>
      <p:pic>
        <p:nvPicPr>
          <p:cNvPr id="3074" name="Picture 2" descr="http://ecosalinon.com/wp-content/uploads/2012/06/%D0%94%D0%B5%D0%BB%D1%8C%D1%84%D0%B8%D0%BD%D1%8B_%D0%9A%D1%80%D1%8B%D0%BC-300x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127" y="3636416"/>
            <a:ext cx="5616623" cy="2657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928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82013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92D050"/>
                </a:solidFill>
              </a:rPr>
              <a:t>Экологические проблемы связаны как с ростом численности. населения и беспрецедентным увеличением масштабов производства, так и несовершенством технологических процессов, а часто и с экологической безграмотностью. </a:t>
            </a:r>
          </a:p>
        </p:txBody>
      </p:sp>
      <p:pic>
        <p:nvPicPr>
          <p:cNvPr id="4098" name="Picture 2" descr="http://im2.asset.yvimg.kz/userimages/bimmer/OB6u0FOJwGpoA4B2B4oN9MTv2B7sf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13" y="1693524"/>
            <a:ext cx="3333750" cy="4095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http://quantresearch.ru/wp-content/uploads/2011/10/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8840"/>
            <a:ext cx="4019550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564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80648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92D050"/>
                </a:solidFill>
              </a:rPr>
              <a:t>В последние десятилетия трудами российских ученых - географов и экологов - возникла комплексная наука </a:t>
            </a:r>
            <a:r>
              <a:rPr lang="ru-RU" sz="2400" b="1" dirty="0">
                <a:solidFill>
                  <a:srgbClr val="92D050"/>
                </a:solidFill>
              </a:rPr>
              <a:t>- природопользование</a:t>
            </a:r>
            <a:r>
              <a:rPr lang="ru-RU" sz="2000" dirty="0">
                <a:solidFill>
                  <a:srgbClr val="92D050"/>
                </a:solidFill>
              </a:rPr>
              <a:t>, занимающаяся разработкой этих проблем</a:t>
            </a:r>
            <a:r>
              <a:rPr lang="ru-RU" sz="2000" dirty="0" smtClean="0">
                <a:solidFill>
                  <a:srgbClr val="92D050"/>
                </a:solidFill>
              </a:rPr>
              <a:t>.</a:t>
            </a:r>
          </a:p>
          <a:p>
            <a:pPr algn="ctr"/>
            <a:r>
              <a:rPr lang="ru-RU" sz="2000" dirty="0" smtClean="0">
                <a:solidFill>
                  <a:srgbClr val="92D050"/>
                </a:solidFill>
              </a:rPr>
              <a:t> </a:t>
            </a:r>
            <a:r>
              <a:rPr lang="ru-RU" sz="2000" dirty="0">
                <a:solidFill>
                  <a:srgbClr val="92D050"/>
                </a:solidFill>
              </a:rPr>
              <a:t>Природопользование - это такой вид отношений общества и природы, при котором из природной среды в процессе производства извлекаются полезные свойства.</a:t>
            </a:r>
            <a:br>
              <a:rPr lang="ru-RU" sz="2000" dirty="0">
                <a:solidFill>
                  <a:srgbClr val="92D050"/>
                </a:solidFill>
              </a:rPr>
            </a:br>
            <a:r>
              <a:rPr lang="ru-RU" sz="2000" dirty="0">
                <a:solidFill>
                  <a:srgbClr val="92D050"/>
                </a:solidFill>
              </a:rPr>
              <a:t/>
            </a:r>
            <a:br>
              <a:rPr lang="ru-RU" sz="2000" dirty="0">
                <a:solidFill>
                  <a:srgbClr val="92D050"/>
                </a:solidFill>
              </a:rPr>
            </a:br>
            <a:endParaRPr lang="ru-RU" sz="2000" dirty="0">
              <a:solidFill>
                <a:srgbClr val="92D050"/>
              </a:solidFill>
            </a:endParaRPr>
          </a:p>
        </p:txBody>
      </p:sp>
      <p:pic>
        <p:nvPicPr>
          <p:cNvPr id="5124" name="Picture 4" descr="http://www.krimoved-library.ru/images/ozk/1-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2448272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62059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92D050"/>
                </a:solidFill>
              </a:rPr>
              <a:t>В.С.Преображенский</a:t>
            </a:r>
            <a:endParaRPr lang="ru-RU" sz="2000" b="1" dirty="0">
              <a:solidFill>
                <a:srgbClr val="92D050"/>
              </a:solidFill>
            </a:endParaRPr>
          </a:p>
        </p:txBody>
      </p:sp>
      <p:pic>
        <p:nvPicPr>
          <p:cNvPr id="5126" name="Picture 6" descr="http://www.modernlib.ru/books/bse/bolshaya_sovetskaya_enciklopediya_ge/i009-001-2208255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52936"/>
            <a:ext cx="1872208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1880" y="562059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92D050"/>
                </a:solidFill>
              </a:rPr>
              <a:t>И.П.Герасимов</a:t>
            </a:r>
            <a:endParaRPr lang="ru-RU" sz="2000" b="1" dirty="0">
              <a:solidFill>
                <a:srgbClr val="92D050"/>
              </a:solidFill>
            </a:endParaRPr>
          </a:p>
        </p:txBody>
      </p:sp>
      <p:pic>
        <p:nvPicPr>
          <p:cNvPr id="5128" name="Picture 8" descr="http://oopt.info/history/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52935"/>
            <a:ext cx="2088232" cy="262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00192" y="562059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92D050"/>
                </a:solidFill>
              </a:rPr>
              <a:t>Н.Ф.Реймерс</a:t>
            </a:r>
            <a:endParaRPr lang="ru-RU" sz="2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78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Многочисленные задачи природопользования как науки можно свести к трем основным направлениям:</a:t>
            </a:r>
            <a:br>
              <a:rPr lang="ru-RU" sz="2400" b="1" dirty="0">
                <a:solidFill>
                  <a:srgbClr val="FFFF00"/>
                </a:solidFill>
              </a:rPr>
            </a:br>
            <a:endParaRPr lang="ru-RU" sz="2400" b="1" dirty="0">
              <a:solidFill>
                <a:srgbClr val="FFFF0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944886" y="1484784"/>
            <a:ext cx="2267074" cy="122413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90414" y="2882303"/>
            <a:ext cx="2016224" cy="189393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211960" y="1484784"/>
            <a:ext cx="0" cy="288032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211960" y="1484784"/>
            <a:ext cx="2388815" cy="117385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275856" y="4581128"/>
            <a:ext cx="4752528" cy="136815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088" y="2708920"/>
            <a:ext cx="3168352" cy="136815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2967335"/>
            <a:ext cx="23179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Извлечение </a:t>
            </a:r>
            <a:r>
              <a:rPr lang="ru-RU" dirty="0">
                <a:solidFill>
                  <a:srgbClr val="92D050"/>
                </a:solidFill>
              </a:rPr>
              <a:t>и переработка природных ресурсов, их возобновление и воспроизводство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406366" y="3105835"/>
            <a:ext cx="31260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92D050"/>
                </a:solidFill>
              </a:rPr>
              <a:t>Использование и охрана географической среды.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56384" y="45811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92D050"/>
                </a:solidFill>
              </a:rPr>
              <a:t>Сохранение и воспроизводство, рациональное изменение экологического равновесия природных комплексов географической оболочки.</a:t>
            </a:r>
            <a:br>
              <a:rPr lang="ru-RU" dirty="0">
                <a:solidFill>
                  <a:srgbClr val="92D050"/>
                </a:solidFill>
              </a:rPr>
            </a:br>
            <a:endParaRPr lang="ru-RU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6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2829" y="260648"/>
            <a:ext cx="5616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Использование  неисчерпаемых   ресурсов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водные  ресурсы 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6146" name="Picture 2" descr="http://energycraft.ru/images/stories/chemal_g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" y="1669450"/>
            <a:ext cx="2845667" cy="2192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http://samlib.ru/img/f/fedorow_o_m/part29dd/part29dd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14755"/>
            <a:ext cx="2713112" cy="2367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0" name="Picture 6" descr="http://blog.rushydro.ru/wp-content/uploads/2011/10/IMG_1148-1024x7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19357"/>
            <a:ext cx="3024336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2" name="Picture 8" descr="http://blog.rushydro.ru/wp-content/uploads/2011/10/IMG_1401-1-1024x6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867" y="4005065"/>
            <a:ext cx="3689573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335108" y="4034355"/>
            <a:ext cx="675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92D050"/>
                </a:solidFill>
              </a:rPr>
              <a:t>ГЭС</a:t>
            </a:r>
            <a:endParaRPr lang="ru-RU" sz="2000" b="1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5046" y="5444426"/>
            <a:ext cx="4075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92D050"/>
                </a:solidFill>
              </a:rPr>
              <a:t>Кислогубская</a:t>
            </a:r>
            <a:r>
              <a:rPr lang="ru-RU" sz="2000" b="1" dirty="0" smtClean="0">
                <a:solidFill>
                  <a:srgbClr val="92D050"/>
                </a:solidFill>
              </a:rPr>
              <a:t>  приливная   электростанция (ПЭС)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3572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276265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FFFF00"/>
                </a:solidFill>
              </a:rPr>
              <a:t>Ветроэнергетические  ресурсы 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7170" name="Picture 2" descr="http://www.lidergc.ru/prod/img/wind/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4019550" cy="2505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http://h1.img.mediacache.rugion.ru/_i/photos/56/00/55/5600551_12899189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600400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4020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00338" y="624613"/>
            <a:ext cx="41039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Геотермальные  ресурсы</a:t>
            </a:r>
          </a:p>
        </p:txBody>
      </p:sp>
      <p:pic>
        <p:nvPicPr>
          <p:cNvPr id="8194" name="Picture 2" descr="http://s018.radikal.ru/i502/1202/d9/816d555ef1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24942"/>
            <a:ext cx="4019550" cy="2914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 descr="http://www.kamlib.ru/img/im_res/g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92896"/>
            <a:ext cx="4603887" cy="292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4211960" y="5805264"/>
            <a:ext cx="4459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FF00"/>
                </a:solidFill>
              </a:rPr>
              <a:t>Паужетская</a:t>
            </a:r>
            <a:r>
              <a:rPr lang="ru-RU" sz="2000" b="1" dirty="0" smtClean="0">
                <a:solidFill>
                  <a:srgbClr val="FFFF00"/>
                </a:solidFill>
              </a:rPr>
              <a:t>  геотермальная  электростанция 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13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97</TotalTime>
  <Words>183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0000</cp:lastModifiedBy>
  <cp:revision>12</cp:revision>
  <dcterms:created xsi:type="dcterms:W3CDTF">2013-02-11T11:57:03Z</dcterms:created>
  <dcterms:modified xsi:type="dcterms:W3CDTF">2020-05-17T14:05:39Z</dcterms:modified>
</cp:coreProperties>
</file>