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332" r:id="rId2"/>
    <p:sldId id="256" r:id="rId3"/>
    <p:sldId id="257" r:id="rId4"/>
    <p:sldId id="310" r:id="rId5"/>
    <p:sldId id="288" r:id="rId6"/>
    <p:sldId id="263" r:id="rId7"/>
    <p:sldId id="297" r:id="rId8"/>
    <p:sldId id="291" r:id="rId9"/>
    <p:sldId id="324" r:id="rId10"/>
    <p:sldId id="290" r:id="rId11"/>
    <p:sldId id="302" r:id="rId12"/>
    <p:sldId id="277" r:id="rId13"/>
    <p:sldId id="331" r:id="rId14"/>
    <p:sldId id="325" r:id="rId15"/>
    <p:sldId id="321" r:id="rId16"/>
    <p:sldId id="272" r:id="rId17"/>
    <p:sldId id="327" r:id="rId18"/>
    <p:sldId id="328" r:id="rId19"/>
    <p:sldId id="329" r:id="rId20"/>
    <p:sldId id="330" r:id="rId21"/>
    <p:sldId id="276" r:id="rId22"/>
    <p:sldId id="259" r:id="rId23"/>
    <p:sldId id="305" r:id="rId24"/>
    <p:sldId id="308" r:id="rId25"/>
    <p:sldId id="274" r:id="rId26"/>
    <p:sldId id="313" r:id="rId27"/>
    <p:sldId id="314" r:id="rId28"/>
    <p:sldId id="309" r:id="rId29"/>
    <p:sldId id="260" r:id="rId30"/>
    <p:sldId id="323" r:id="rId31"/>
    <p:sldId id="261" r:id="rId32"/>
    <p:sldId id="270" r:id="rId33"/>
    <p:sldId id="306" r:id="rId34"/>
    <p:sldId id="265" r:id="rId35"/>
    <p:sldId id="266" r:id="rId36"/>
    <p:sldId id="279" r:id="rId37"/>
    <p:sldId id="267" r:id="rId38"/>
    <p:sldId id="275" r:id="rId39"/>
    <p:sldId id="278" r:id="rId40"/>
    <p:sldId id="301" r:id="rId41"/>
    <p:sldId id="268" r:id="rId42"/>
    <p:sldId id="269" r:id="rId43"/>
    <p:sldId id="271" r:id="rId44"/>
    <p:sldId id="315" r:id="rId45"/>
    <p:sldId id="307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харова Н.В.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66"/>
    <a:srgbClr val="FF0000"/>
    <a:srgbClr val="0000FF"/>
    <a:srgbClr val="CC0000"/>
    <a:srgbClr val="FF6600"/>
    <a:srgbClr val="00FF00"/>
    <a:srgbClr val="0066FF"/>
    <a:srgbClr val="5A1AFA"/>
    <a:srgbClr val="69AB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8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15015-55C5-46E2-B044-F696002F79E5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E063B-78BE-4F87-9925-A9D9A12DDF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20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E063B-78BE-4F87-9925-A9D9A12DDFB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986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E063B-78BE-4F87-9925-A9D9A12DDFB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E063B-78BE-4F87-9925-A9D9A12DDFB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E063B-78BE-4F87-9925-A9D9A12DDFBE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096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E063B-78BE-4F87-9925-A9D9A12DDFBE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419E-C28E-4FFD-9ACB-39131DE69B54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82D-E527-4D69-B53B-C52D6713FD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419E-C28E-4FFD-9ACB-39131DE69B54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82D-E527-4D69-B53B-C52D6713F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419E-C28E-4FFD-9ACB-39131DE69B54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82D-E527-4D69-B53B-C52D6713F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419E-C28E-4FFD-9ACB-39131DE69B54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82D-E527-4D69-B53B-C52D6713F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419E-C28E-4FFD-9ACB-39131DE69B54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107B82D-E527-4D69-B53B-C52D6713F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419E-C28E-4FFD-9ACB-39131DE69B54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82D-E527-4D69-B53B-C52D6713F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419E-C28E-4FFD-9ACB-39131DE69B54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82D-E527-4D69-B53B-C52D6713F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419E-C28E-4FFD-9ACB-39131DE69B54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82D-E527-4D69-B53B-C52D6713F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419E-C28E-4FFD-9ACB-39131DE69B54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82D-E527-4D69-B53B-C52D6713F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419E-C28E-4FFD-9ACB-39131DE69B54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82D-E527-4D69-B53B-C52D6713F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419E-C28E-4FFD-9ACB-39131DE69B54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82D-E527-4D69-B53B-C52D6713F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06C419E-C28E-4FFD-9ACB-39131DE69B54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07B82D-E527-4D69-B53B-C52D6713F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hyperlink" Target="http://kursk-battle-60.bsu.edu.ru/archives/photoarh/gallery5/photo03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Documents\&#1052;&#1086;&#1080;%20&#1074;&#1080;&#1076;&#1077;&#1086;&#1079;&#1072;&#1087;&#1080;&#1089;&#1080;\&#1041;&#1077;&#1090;&#1093;&#1086;&#1074;&#1077;&#1085;.wma" TargetMode="External"/><Relationship Id="rId1" Type="http://schemas.openxmlformats.org/officeDocument/2006/relationships/audio" Target="../media/audio9.wav"/><Relationship Id="rId6" Type="http://schemas.openxmlformats.org/officeDocument/2006/relationships/image" Target="../media/image33.png"/><Relationship Id="rId5" Type="http://schemas.openxmlformats.org/officeDocument/2006/relationships/image" Target="../media/image10.pn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5" Type="http://schemas.openxmlformats.org/officeDocument/2006/relationships/image" Target="../media/image10.pn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Documents\&#1052;&#1086;&#1080;%20&#1074;&#1080;&#1076;&#1077;&#1086;&#1079;&#1072;&#1087;&#1080;&#1089;&#1080;\&#1085;&#1072;%20&#1073;&#1077;&#1079;&#1099;&#1084;&#1103;&#1085;&#1085;&#1086;&#1081;%20&#1074;&#1099;&#1089;&#1086;&#1090;&#1077;.wma" TargetMode="External"/><Relationship Id="rId1" Type="http://schemas.openxmlformats.org/officeDocument/2006/relationships/audio" Target="../media/audio12.wav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7.png"/><Relationship Id="rId2" Type="http://schemas.openxmlformats.org/officeDocument/2006/relationships/audio" Target="file:///D:\Documents\&#1052;&#1086;&#1080;%20&#1074;&#1080;&#1076;&#1077;&#1086;&#1079;&#1072;&#1087;&#1080;&#1089;&#1080;\&#1042;%20&#1076;&#1085;&#1080;%20&#1074;&#1086;&#1081;&#1085;&#1099;.wma" TargetMode="External"/><Relationship Id="rId1" Type="http://schemas.openxmlformats.org/officeDocument/2006/relationships/audio" Target="../media/audio14.wav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ocuments\&#1052;&#1086;&#1080;%20&#1074;&#1080;&#1076;&#1077;&#1086;&#1079;&#1072;&#1087;&#1080;&#1089;&#1080;\&#1042;&#1089;&#1090;&#1072;&#1074;&#1072;&#1081;%20&#1089;&#1090;&#1088;&#1072;&#1085;&#1072;.wma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8.wav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hyperlink" Target="http://letopisi.ru/index.php/%D0%A4%D0%B0%D0%B9%D0%BB:Bel_xolst1.jpg" TargetMode="External"/><Relationship Id="rId7" Type="http://schemas.openxmlformats.org/officeDocument/2006/relationships/image" Target="../media/image5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\&#1052;&#1086;&#1080;%20&#1074;&#1080;&#1076;&#1077;&#1086;&#1079;&#1072;&#1087;&#1080;&#1089;&#1080;\&#1076;&#1085;&#1080;%20&#1074;&#1086;&#1081;&#1085;&#1099;%20.wma" TargetMode="External"/><Relationship Id="rId6" Type="http://schemas.openxmlformats.org/officeDocument/2006/relationships/image" Target="../media/image56.jpeg"/><Relationship Id="rId5" Type="http://schemas.openxmlformats.org/officeDocument/2006/relationships/hyperlink" Target="http://letopisi.ru/index.php/%D0%A4%D0%B0%D0%B9%D0%BB:Bel_xolst2.jpg" TargetMode="External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9.wav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0.wav"/><Relationship Id="rId6" Type="http://schemas.openxmlformats.org/officeDocument/2006/relationships/image" Target="../media/image47.pn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1.wav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9.emf"/><Relationship Id="rId2" Type="http://schemas.openxmlformats.org/officeDocument/2006/relationships/audio" Target="file:///D:\Documents\&#1052;&#1086;&#1080;%20&#1074;&#1080;&#1076;&#1077;&#1086;&#1079;&#1072;&#1087;&#1080;&#1089;&#1080;\&#1079;&#1072;%20&#1094;&#1077;&#1085;&#1086;&#1081;%20&#1085;&#1077;%20&#1087;&#1086;&#1089;&#1090;&#1086;&#1080;&#1084;.wma" TargetMode="External"/><Relationship Id="rId1" Type="http://schemas.openxmlformats.org/officeDocument/2006/relationships/audio" Target="../media/audio22.wav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Relationship Id="rId9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3.wav"/><Relationship Id="rId5" Type="http://schemas.openxmlformats.org/officeDocument/2006/relationships/image" Target="../media/image47.png"/><Relationship Id="rId4" Type="http://schemas.openxmlformats.org/officeDocument/2006/relationships/image" Target="../media/image7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74.jpeg"/><Relationship Id="rId7" Type="http://schemas.openxmlformats.org/officeDocument/2006/relationships/image" Target="../media/image7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4.wav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hyperlink" Target="http://allfoto.info/index.php?option=com_datsogallery&amp;Itemid=2&amp;func=detail&amp;catid=100&amp;id=18383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5.wav"/><Relationship Id="rId6" Type="http://schemas.openxmlformats.org/officeDocument/2006/relationships/image" Target="../media/image80.jpeg"/><Relationship Id="rId5" Type="http://schemas.openxmlformats.org/officeDocument/2006/relationships/hyperlink" Target="javascript:%20void(0);" TargetMode="External"/><Relationship Id="rId4" Type="http://schemas.openxmlformats.org/officeDocument/2006/relationships/image" Target="../media/image7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6.wav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7.wav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8.wav"/><Relationship Id="rId6" Type="http://schemas.openxmlformats.org/officeDocument/2006/relationships/image" Target="../media/image84.jpeg"/><Relationship Id="rId5" Type="http://schemas.openxmlformats.org/officeDocument/2006/relationships/hyperlink" Target="http://sporf.ru/images/phocagallery/foto/USSR/1943/thumbs/phoca_thumb_l_&#1042;%20&#1086;&#1089;&#1074;&#1086;&#1073;&#1086;&#1078;&#1076;&#1077;&#1085;&#1085;&#1086;&#1084;%20&#1061;&#1072;&#1088;&#1100;&#1082;&#1086;&#1074;&#1077;.%20&#1040;&#1074;&#1075;&#1091;&#1089;&#1090;%201943%20&#1075;..jpg" TargetMode="External"/><Relationship Id="rId4" Type="http://schemas.openxmlformats.org/officeDocument/2006/relationships/image" Target="../media/image8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9.wav"/><Relationship Id="rId4" Type="http://schemas.openxmlformats.org/officeDocument/2006/relationships/image" Target="../media/image8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0.wav"/><Relationship Id="rId5" Type="http://schemas.openxmlformats.org/officeDocument/2006/relationships/image" Target="../media/image90.png"/><Relationship Id="rId4" Type="http://schemas.openxmlformats.org/officeDocument/2006/relationships/image" Target="../media/image8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po-russky.ru/big_image/img26n0.html" TargetMode="External"/><Relationship Id="rId7" Type="http://schemas.openxmlformats.org/officeDocument/2006/relationships/image" Target="../media/image9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\&#1052;&#1086;&#1080;%20&#1074;&#1080;&#1076;&#1077;&#1086;&#1079;&#1072;&#1087;&#1080;&#1089;&#1080;\&#1076;&#1085;&#1080;%20&#1074;&#1086;&#1081;&#1085;&#1099;%20.wma" TargetMode="Externa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1.wav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2.wav"/><Relationship Id="rId6" Type="http://schemas.openxmlformats.org/officeDocument/2006/relationships/image" Target="../media/image70.pn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3.wav"/><Relationship Id="rId4" Type="http://schemas.openxmlformats.org/officeDocument/2006/relationships/image" Target="../media/image10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4.wav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5.wav"/><Relationship Id="rId6" Type="http://schemas.openxmlformats.org/officeDocument/2006/relationships/image" Target="../media/image108.pn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6.wav"/><Relationship Id="rId6" Type="http://schemas.openxmlformats.org/officeDocument/2006/relationships/image" Target="../media/image112.png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\&#1052;&#1086;&#1080;%20&#1074;&#1080;&#1076;&#1077;&#1086;&#1079;&#1072;&#1087;&#1080;&#1089;&#1080;\&#1055;&#1086;&#1082;&#1083;&#1086;&#1085;&#1080;&#1084;&#1089;&#1103;%20&#1074;&#1077;&#1083;&#1080;&#1082;&#1080;&#1084;%20&#1090;&#1077;&#1084;%20&#1075;&#1086;&#1076;&#1072;&#1084;.wma" TargetMode="External"/><Relationship Id="rId5" Type="http://schemas.openxmlformats.org/officeDocument/2006/relationships/image" Target="../media/image115.png"/><Relationship Id="rId4" Type="http://schemas.openxmlformats.org/officeDocument/2006/relationships/image" Target="../media/image11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hyperlink" Target="http://www.posternazakaz.ru/shop/makeframe/39824/820/82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7.jpeg"/><Relationship Id="rId4" Type="http://schemas.openxmlformats.org/officeDocument/2006/relationships/hyperlink" Target="http://ru.wikipedia.org/wiki/%D0%A4%D0%B0%D0%B9%D0%BB:FDR_in_1933.jpg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autotravel.ru/phalbum.php/10145/130" TargetMode="External"/><Relationship Id="rId3" Type="http://schemas.openxmlformats.org/officeDocument/2006/relationships/image" Target="../media/image118.jpeg"/><Relationship Id="rId7" Type="http://schemas.openxmlformats.org/officeDocument/2006/relationships/image" Target="../media/image120.jpeg"/><Relationship Id="rId12" Type="http://schemas.openxmlformats.org/officeDocument/2006/relationships/image" Target="../media/image123.jpeg"/><Relationship Id="rId2" Type="http://schemas.openxmlformats.org/officeDocument/2006/relationships/hyperlink" Target="http://autotravel.ru/phalbum.php/10145/10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utotravel.ru/phalbum.php/10145/101" TargetMode="External"/><Relationship Id="rId11" Type="http://schemas.openxmlformats.org/officeDocument/2006/relationships/image" Target="../media/image122.jpeg"/><Relationship Id="rId5" Type="http://schemas.openxmlformats.org/officeDocument/2006/relationships/image" Target="../media/image119.jpeg"/><Relationship Id="rId10" Type="http://schemas.openxmlformats.org/officeDocument/2006/relationships/hyperlink" Target="http://autotravel.ru/phalbum.php/10145/111" TargetMode="External"/><Relationship Id="rId4" Type="http://schemas.openxmlformats.org/officeDocument/2006/relationships/hyperlink" Target="http://autotravel.ru/phalbum.php/10145/103" TargetMode="External"/><Relationship Id="rId9" Type="http://schemas.openxmlformats.org/officeDocument/2006/relationships/image" Target="../media/image12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12.png"/><Relationship Id="rId4" Type="http://schemas.openxmlformats.org/officeDocument/2006/relationships/image" Target="http://war1941-1945.narod.ru/img/maps/Kursk01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7.xml"/><Relationship Id="rId7" Type="http://schemas.openxmlformats.org/officeDocument/2006/relationships/hyperlink" Target="http://ru.wikipedia.org/wiki/%D0%A4%D0%B0%D0%B9%D0%BB:Bundesarchiv_Bild_101I-219-0562A-06,_Russland,_Kolonne_mit_Panzer_III.jpg" TargetMode="External"/><Relationship Id="rId2" Type="http://schemas.openxmlformats.org/officeDocument/2006/relationships/audio" Target="file:///D:\Documents\&#1052;&#1086;&#1080;%20&#1074;&#1080;&#1076;&#1077;&#1086;&#1079;&#1072;&#1087;&#1080;&#1089;&#1080;\&#1050;&#1083;&#1072;&#1089;&#1089;&#1080;&#1095;&#1077;&#1089;&#1082;&#1072;&#1103;%20&#1084;&#1091;&#1079;&#1099;&#1082;&#1072;%20&#1047;&#1080;&#1084;&#1072;%20&#1042;&#1080;&#1074;&#1072;&#1083;&#1100;&#1076;&#1080;..wma" TargetMode="External"/><Relationship Id="rId1" Type="http://schemas.openxmlformats.org/officeDocument/2006/relationships/audio" Target="../media/audio5.wav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20.jpeg"/><Relationship Id="rId4" Type="http://schemas.openxmlformats.org/officeDocument/2006/relationships/image" Target="../media/image15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23224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Курская битва</a:t>
            </a:r>
            <a:b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 ЦЕНА  ПОБЕДЫ  »</a:t>
            </a:r>
            <a:b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140968"/>
            <a:ext cx="8507288" cy="3384376"/>
          </a:xfrm>
        </p:spPr>
        <p:txBody>
          <a:bodyPr>
            <a:normAutofit/>
          </a:bodyPr>
          <a:lstStyle/>
          <a:p>
            <a:pPr marL="27432" lvl="0" indent="0" algn="r">
              <a:spcBef>
                <a:spcPts val="600"/>
              </a:spcBef>
              <a:buClr>
                <a:srgbClr val="2DA2BF"/>
              </a:buClr>
              <a:buSzPct val="80000"/>
              <a:buNone/>
              <a:defRPr/>
            </a:pPr>
            <a:endParaRPr lang="ru-RU" sz="24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" lvl="0" indent="0" algn="r">
              <a:spcBef>
                <a:spcPts val="600"/>
              </a:spcBef>
              <a:buClr>
                <a:srgbClr val="2DA2BF"/>
              </a:buClr>
              <a:buSzPct val="80000"/>
              <a:buNone/>
              <a:defRPr/>
            </a:pPr>
            <a:endParaRPr lang="ru-RU" sz="2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" lvl="0" indent="0" algn="r">
              <a:spcBef>
                <a:spcPts val="600"/>
              </a:spcBef>
              <a:buClr>
                <a:srgbClr val="2DA2BF"/>
              </a:buClr>
              <a:buSzPct val="80000"/>
              <a:buNone/>
              <a:defRPr/>
            </a:pPr>
            <a:endParaRPr lang="ru-RU" sz="24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" lvl="0" indent="0" algn="r">
              <a:spcBef>
                <a:spcPts val="600"/>
              </a:spcBef>
              <a:buClr>
                <a:srgbClr val="2DA2BF"/>
              </a:buClr>
              <a:buSzPct val="80000"/>
              <a:buNone/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.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708920"/>
            <a:ext cx="4608511" cy="323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94"/>
          <a:stretch/>
        </p:blipFill>
        <p:spPr bwMode="auto">
          <a:xfrm>
            <a:off x="5436096" y="2420888"/>
            <a:ext cx="3184039" cy="20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222816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842" name="Picture 10" descr="07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928670"/>
            <a:ext cx="3317869" cy="42872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5572140"/>
            <a:ext cx="885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810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Русские были готовы дать решительный бой под Курском.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На строительстве оборонительных рубежей в районе Курский дуги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28604"/>
            <a:ext cx="378621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~PP3772.WAV">
            <a:hlinkClick r:id="" action="ppaction://media"/>
          </p:cNvPr>
          <p:cNvPicPr>
            <a:picLocks noRot="1" noChangeAspect="1"/>
          </p:cNvPicPr>
          <p:nvPr>
            <a:wavAudioFile r:embed="rId1" name="~PP3772.WAV"/>
          </p:nvPr>
        </p:nvPicPr>
        <p:blipFill>
          <a:blip r:embed="rId6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Рисунок26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643050"/>
            <a:ext cx="6738728" cy="5067725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50 дней, с 5 июля по 23 августа 1943 г., продолжалась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Курская битва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включавшая в себя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 крупные стратегические операции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советских войск :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Курскую оборонительную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(5 июня-12 июля);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Орловскую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(12 июля – 18 августа) и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Белгородско-Харьковскую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(3 – 23 августа)наступательные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</p:txBody>
      </p:sp>
      <p:pic>
        <p:nvPicPr>
          <p:cNvPr id="8" name="~PP3349.WAV">
            <a:hlinkClick r:id="" action="ppaction://media"/>
          </p:cNvPr>
          <p:cNvPicPr>
            <a:picLocks noRot="1" noChangeAspect="1"/>
          </p:cNvPicPr>
          <p:nvPr>
            <a:wavAudioFile r:embed="rId1" name="~PP3349.WAV"/>
          </p:nvPr>
        </p:nvPicPr>
        <p:blipFill>
          <a:blip r:embed="rId5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  <p:pic>
        <p:nvPicPr>
          <p:cNvPr id="9" name="Бетховен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numSld="99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42852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92D050"/>
                </a:solidFill>
              </a:rPr>
              <a:t>Рано утром 5 июля 1943 года немецкие войска двинулись в атаку. На красную армию обрушился самый мощный танковый удар за всю войну. 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08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785926"/>
            <a:ext cx="4500595" cy="2844082"/>
          </a:xfrm>
          <a:prstGeom prst="rect">
            <a:avLst/>
          </a:prstGeom>
          <a:noFill/>
        </p:spPr>
      </p:pic>
      <p:pic>
        <p:nvPicPr>
          <p:cNvPr id="8" name="Picture 5" descr="22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71810"/>
            <a:ext cx="4106284" cy="2714644"/>
          </a:xfrm>
          <a:prstGeom prst="rect">
            <a:avLst/>
          </a:prstGeom>
          <a:noFill/>
        </p:spPr>
      </p:pic>
      <p:pic>
        <p:nvPicPr>
          <p:cNvPr id="10" name="Рисунок 9" descr="Курская дуга, июль 1943-го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714884"/>
            <a:ext cx="321471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~PP1693.WAV">
            <a:hlinkClick r:id="" action="ppaction://media"/>
          </p:cNvPr>
          <p:cNvPicPr>
            <a:picLocks noRot="1" noChangeAspect="1"/>
          </p:cNvPicPr>
          <p:nvPr>
            <a:wavAudioFile r:embed="rId1" name="~PP1693.WAV"/>
          </p:nvPr>
        </p:nvPicPr>
        <p:blipFill>
          <a:blip r:embed="rId6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22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5835246" cy="3857652"/>
          </a:xfrm>
          <a:prstGeom prst="rect">
            <a:avLst/>
          </a:prstGeom>
          <a:noFill/>
        </p:spPr>
      </p:pic>
      <p:pic>
        <p:nvPicPr>
          <p:cNvPr id="2" name="Рисунок 1" descr="Курская дуга, июль 1943-го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429000"/>
            <a:ext cx="521497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~PP2704.WAV">
            <a:hlinkClick r:id="" action="ppaction://media"/>
          </p:cNvPr>
          <p:cNvPicPr>
            <a:picLocks noRot="1" noChangeAspect="1"/>
          </p:cNvPicPr>
          <p:nvPr>
            <a:wavAudioFile r:embed="rId1" name="~PP2704.WAV"/>
          </p:nvPr>
        </p:nvPicPr>
        <p:blipFill>
          <a:blip r:embed="rId5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000108"/>
            <a:ext cx="5929354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1571612"/>
            <a:ext cx="32861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Есть между Курском и </a:t>
            </a:r>
            <a:endParaRPr lang="en-US" b="1" dirty="0" smtClean="0">
              <a:solidFill>
                <a:srgbClr val="FFC000"/>
              </a:solidFill>
            </a:endParaRPr>
          </a:p>
          <a:p>
            <a:r>
              <a:rPr lang="ru-RU" b="1" dirty="0" smtClean="0">
                <a:solidFill>
                  <a:srgbClr val="FFC000"/>
                </a:solidFill>
              </a:rPr>
              <a:t>Орлом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ru-RU" b="1" dirty="0" smtClean="0">
                <a:solidFill>
                  <a:srgbClr val="FFC000"/>
                </a:solidFill>
              </a:rPr>
              <a:t>вокзал и станция одна.</a:t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В далеком времени былом</a:t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Здесь проживала тишина. 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И грянул, наконец, июль</a:t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И пятого в рассветный час</a:t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Снарядов гром и взвизги пуль</a:t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И танки ринулись на нас...</a:t>
            </a:r>
            <a:br>
              <a:rPr lang="ru-RU" b="1" dirty="0" smtClean="0">
                <a:solidFill>
                  <a:srgbClr val="FFC000"/>
                </a:solidFill>
              </a:rPr>
            </a:b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644992"/>
            <a:ext cx="7715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Здесь установлен Памятный знак, посвященный подвигу старшего лейтенанта М.Ф. </a:t>
            </a:r>
            <a:r>
              <a:rPr lang="ru-RU" dirty="0" err="1" smtClean="0">
                <a:solidFill>
                  <a:schemeClr val="accent1"/>
                </a:solidFill>
              </a:rPr>
              <a:t>Тульчинского</a:t>
            </a:r>
            <a:r>
              <a:rPr lang="ru-RU" dirty="0" smtClean="0">
                <a:solidFill>
                  <a:schemeClr val="accent1"/>
                </a:solidFill>
              </a:rPr>
              <a:t>. Отсюда открывается вид на противотанковый ров, который сохранился до наших дней.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5" name="~PP2577.WAV">
            <a:hlinkClick r:id="" action="ppaction://media"/>
          </p:cNvPr>
          <p:cNvPicPr>
            <a:picLocks noRot="1" noChangeAspect="1"/>
          </p:cNvPicPr>
          <p:nvPr>
            <a:wavAudioFile r:embed="rId1" name="~PP2577.WAV"/>
          </p:nvPr>
        </p:nvPicPr>
        <p:blipFill>
          <a:blip r:embed="rId5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  <p:pic>
        <p:nvPicPr>
          <p:cNvPr id="16" name="на безымянной высоте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numSld="99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57620" y="1285860"/>
            <a:ext cx="47863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28728" y="1857364"/>
            <a:ext cx="66437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85728"/>
            <a:ext cx="8715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810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2"/>
                </a:solidFill>
                <a:latin typeface="Arial CYR" charset="-52"/>
                <a:ea typeface="Times New Roman" pitchFamily="18" charset="0"/>
              </a:rPr>
              <a:t>.</a:t>
            </a:r>
            <a:endParaRPr lang="ru-RU" sz="2000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9" name="Picture 2" descr="Горит немецкая САУ «Фердинанд». Курская дуг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929066"/>
            <a:ext cx="4405867" cy="271464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572000" y="5857892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Горит подожженная немецкая САУ «Фердинанд». Район Курской дуги.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2530" name="Picture 2" descr="http://infoart.udm.ru/pictures/event/vov/1943krsk/proh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4930160" cy="2571768"/>
          </a:xfrm>
          <a:prstGeom prst="rect">
            <a:avLst/>
          </a:prstGeom>
          <a:noFill/>
        </p:spPr>
      </p:pic>
      <p:pic>
        <p:nvPicPr>
          <p:cNvPr id="58372" name="Picture 4" descr="Передовые советские подразделения ведут бой в немецких окопах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2857496"/>
            <a:ext cx="4133845" cy="2857520"/>
          </a:xfrm>
          <a:prstGeom prst="rect">
            <a:avLst/>
          </a:prstGeom>
          <a:noFill/>
        </p:spPr>
      </p:pic>
      <p:pic>
        <p:nvPicPr>
          <p:cNvPr id="11" name="~PP3761.WAV">
            <a:hlinkClick r:id="" action="ppaction://media"/>
          </p:cNvPr>
          <p:cNvPicPr>
            <a:picLocks noRot="1" noChangeAspect="1"/>
          </p:cNvPicPr>
          <p:nvPr>
            <a:wavAudioFile r:embed="rId1" name="~PP3761.WAV"/>
          </p:nvPr>
        </p:nvPicPr>
        <p:blipFill>
          <a:blip r:embed="rId6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Рисунок25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42852"/>
            <a:ext cx="4413036" cy="330588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85852" y="1928802"/>
            <a:ext cx="75009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5A1AFA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endParaRPr lang="ru-RU" sz="2000" dirty="0" smtClean="0">
              <a:solidFill>
                <a:srgbClr val="5A1AFA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85728"/>
            <a:ext cx="421484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Прохоровское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сражение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 июля - день величайшего не только во Второй мировой войне, но и во всей мировой истории</a:t>
            </a:r>
            <a:r>
              <a:rPr 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танкового сражения.</a:t>
            </a:r>
            <a:endParaRPr lang="en-US" sz="2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00035" y="3500438"/>
            <a:ext cx="442915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NewRomanPSM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Calibri" pitchFamily="34" charset="0"/>
              <a:cs typeface="TimesNewRomanPSM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NewRomanPSM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Calibri" pitchFamily="34" charset="0"/>
              <a:cs typeface="TimesNewRomanPSM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NewRomanPSM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Calibri" pitchFamily="34" charset="0"/>
              <a:cs typeface="TimesNewRomanPSM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NewRomanPSMT"/>
            </a:endParaRPr>
          </a:p>
        </p:txBody>
      </p:sp>
      <p:pic>
        <p:nvPicPr>
          <p:cNvPr id="19460" name="Picture 4" descr="Боевое отделение СУ-15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643314"/>
            <a:ext cx="4357718" cy="3061298"/>
          </a:xfrm>
          <a:prstGeom prst="rect">
            <a:avLst/>
          </a:prstGeom>
          <a:noFill/>
        </p:spPr>
      </p:pic>
      <p:pic>
        <p:nvPicPr>
          <p:cNvPr id="9" name="~PP1521.WAV">
            <a:hlinkClick r:id="" action="ppaction://media"/>
          </p:cNvPr>
          <p:cNvPicPr>
            <a:picLocks noRot="1" noChangeAspect="1"/>
          </p:cNvPicPr>
          <p:nvPr>
            <a:wavAudioFile r:embed="rId1" name="~PP1521.WAV"/>
          </p:nvPr>
        </p:nvPicPr>
        <p:blipFill>
          <a:blip r:embed="rId7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  <p:pic>
        <p:nvPicPr>
          <p:cNvPr id="10" name="В дни войны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99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расноармейцы в окопе и танк Т-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14290"/>
            <a:ext cx="5319421" cy="6481650"/>
          </a:xfrm>
          <a:prstGeom prst="rect">
            <a:avLst/>
          </a:prstGeom>
          <a:noFill/>
        </p:spPr>
      </p:pic>
      <p:pic>
        <p:nvPicPr>
          <p:cNvPr id="4" name="~PP3560.WAV">
            <a:hlinkClick r:id="" action="ppaction://media"/>
          </p:cNvPr>
          <p:cNvPicPr>
            <a:picLocks noRot="1" noChangeAspect="1"/>
          </p:cNvPicPr>
          <p:nvPr>
            <a:wavAudioFile r:embed="rId1" name="~PP3560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18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8669776" cy="5572164"/>
          </a:xfrm>
          <a:prstGeom prst="rect">
            <a:avLst/>
          </a:prstGeom>
          <a:noFill/>
        </p:spPr>
      </p:pic>
      <p:pic>
        <p:nvPicPr>
          <p:cNvPr id="3" name="~PP904.WAV">
            <a:hlinkClick r:id="" action="ppaction://media"/>
          </p:cNvPr>
          <p:cNvPicPr>
            <a:picLocks noRot="1" noChangeAspect="1"/>
          </p:cNvPicPr>
          <p:nvPr>
            <a:wavAudioFile r:embed="rId1" name="~PP904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sni.mgpu.ru/ogon!!!!%2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714356"/>
            <a:ext cx="707236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~PP486.WAV">
            <a:hlinkClick r:id="" action="ppaction://media"/>
          </p:cNvPr>
          <p:cNvPicPr>
            <a:picLocks noRot="1" noChangeAspect="1"/>
          </p:cNvPicPr>
          <p:nvPr>
            <a:wavAudioFile r:embed="rId1" name="~PP486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2357430"/>
            <a:ext cx="64294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357298"/>
            <a:ext cx="8072493" cy="14003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Курская</a:t>
            </a:r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8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битва</a:t>
            </a:r>
            <a:endParaRPr lang="ru-RU" sz="8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K:\военная\amusing-photos-mix-0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496"/>
            <a:ext cx="9144000" cy="4000504"/>
          </a:xfrm>
          <a:prstGeom prst="rect">
            <a:avLst/>
          </a:prstGeom>
          <a:noFill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571472" y="3857628"/>
            <a:ext cx="7929617" cy="10715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296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"Цена</a:t>
            </a:r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ПОБЕДЫ"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7" name="Picture 9" descr="Рисунок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</p:spPr>
      </p:pic>
      <p:pic>
        <p:nvPicPr>
          <p:cNvPr id="8" name="Вставай стран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358346" y="6858000"/>
            <a:ext cx="304800" cy="304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0" y="-9142133"/>
            <a:ext cx="4572000" cy="35702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" marR="0" lvl="0" indent="0" algn="r" defTabSz="91440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2DA2BF"/>
              </a:buClr>
              <a:buSzPct val="80000"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64646">
                    <a:shade val="30000"/>
                    <a:satMod val="1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МБОУ</a:t>
            </a:r>
            <a:r>
              <a:rPr kumimoji="0" lang="ru-RU" sz="9600" b="0" i="0" u="none" strike="noStrike" kern="0" cap="none" spc="0" normalizeH="0" baseline="0" noProof="0" dirty="0" smtClean="0">
                <a:ln>
                  <a:noFill/>
                </a:ln>
                <a:solidFill>
                  <a:srgbClr val="464646">
                    <a:shade val="30000"/>
                    <a:satMod val="1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64646">
                    <a:shade val="30000"/>
                    <a:satMod val="1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«СОШ №24»</a:t>
            </a:r>
          </a:p>
          <a:p>
            <a:pPr marL="27432" marR="0" lvl="0" indent="0" algn="r" defTabSz="91440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2DA2BF"/>
              </a:buClr>
              <a:buSzPct val="80000"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64646">
                    <a:shade val="30000"/>
                    <a:satMod val="1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Г. Северодвинск</a:t>
            </a:r>
          </a:p>
          <a:p>
            <a:pPr marL="27432" marR="0" lvl="0" indent="0" algn="r" defTabSz="91440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2DA2BF"/>
              </a:buClr>
              <a:buSzPct val="80000"/>
              <a:buFontTx/>
              <a:buNone/>
              <a:tabLst/>
              <a:defRPr/>
            </a:pPr>
            <a:r>
              <a:rPr kumimoji="0" lang="ru-RU" sz="9600" b="0" i="0" u="none" strike="noStrike" kern="0" cap="none" spc="0" normalizeH="0" baseline="0" noProof="0" dirty="0" smtClean="0">
                <a:ln>
                  <a:noFill/>
                </a:ln>
                <a:solidFill>
                  <a:srgbClr val="464646">
                    <a:shade val="30000"/>
                    <a:satMod val="1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64646">
                    <a:shade val="30000"/>
                    <a:satMod val="1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Захарова  Н.В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 advTm="1035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Рисунок2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85794"/>
            <a:ext cx="8497949" cy="5500726"/>
          </a:xfrm>
          <a:prstGeom prst="rect">
            <a:avLst/>
          </a:prstGeom>
          <a:noFill/>
        </p:spPr>
      </p:pic>
      <p:pic>
        <p:nvPicPr>
          <p:cNvPr id="4" name="~PP3554.WAV">
            <a:hlinkClick r:id="" action="ppaction://media"/>
          </p:cNvPr>
          <p:cNvPicPr>
            <a:picLocks noRot="1" noChangeAspect="1"/>
          </p:cNvPicPr>
          <p:nvPr>
            <a:wavAudioFile r:embed="rId1" name="~PP3554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letopisi.ru/images/thumb/c/ca/Bel_xolst1.jpg/120px-Bel_xolst1.jpg">
            <a:hlinkClick r:id="rId3" tooltip="Bel xolst1.jp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285860"/>
            <a:ext cx="3310502" cy="2143140"/>
          </a:xfrm>
          <a:prstGeom prst="rect">
            <a:avLst/>
          </a:prstGeom>
          <a:noFill/>
        </p:spPr>
      </p:pic>
      <p:pic>
        <p:nvPicPr>
          <p:cNvPr id="18436" name="Picture 4" descr="http://letopisi.ru/images/thumb/9/9c/Bel_xolst2.jpg/120px-Bel_xolst2.jpg">
            <a:hlinkClick r:id="rId5" tooltip="Bel xolst2.jp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143380"/>
            <a:ext cx="3143272" cy="248604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82" y="142852"/>
            <a:ext cx="85725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Сражение под Прохоровкой длилось весь день. Ревели моторы, грохотали выстрелы, взрывались танки. От облаков пыли, копоти и дыма горящих машин день превратился в ночь</a:t>
            </a:r>
            <a:r>
              <a:rPr lang="ru-RU" sz="22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2200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4" name="Рисунок 3" descr="Н.В.Овечкин. На Курской дуге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4430" y="1412776"/>
            <a:ext cx="480379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43438" y="5072074"/>
            <a:ext cx="4071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00"/>
                </a:solidFill>
                <a:ea typeface="Calibri" pitchFamily="34" charset="0"/>
                <a:cs typeface="TimesNewRomanPS-ItalicMT"/>
              </a:rPr>
              <a:t>Броня в броню! Рванулось в небо пламя!</a:t>
            </a:r>
            <a:endParaRPr lang="ru-RU" dirty="0" smtClean="0">
              <a:solidFill>
                <a:srgbClr val="FFFF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00"/>
                </a:solidFill>
                <a:ea typeface="Calibri" pitchFamily="34" charset="0"/>
                <a:cs typeface="TimesNewRomanPS-ItalicMT"/>
              </a:rPr>
              <a:t>Дрожала напряжённая земля!</a:t>
            </a:r>
            <a:endParaRPr lang="ru-RU" dirty="0" smtClean="0">
              <a:solidFill>
                <a:srgbClr val="FFFF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00"/>
                </a:solidFill>
                <a:ea typeface="Calibri" pitchFamily="34" charset="0"/>
                <a:cs typeface="TimesNewRomanPS-ItalicMT"/>
              </a:rPr>
              <a:t>Горели танки с чёрными крестами,</a:t>
            </a:r>
            <a:endParaRPr lang="ru-RU" dirty="0" smtClean="0">
              <a:solidFill>
                <a:srgbClr val="FFFF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00"/>
                </a:solidFill>
                <a:ea typeface="Calibri" pitchFamily="34" charset="0"/>
                <a:cs typeface="TimesNewRomanPS-ItalicMT"/>
              </a:rPr>
              <a:t>И дымом были застланы поля.</a:t>
            </a:r>
            <a:endParaRPr lang="ru-RU" dirty="0" smtClean="0">
              <a:solidFill>
                <a:srgbClr val="FFFF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B050"/>
                </a:solidFill>
                <a:ea typeface="Calibri" pitchFamily="34" charset="0"/>
                <a:cs typeface="TimesNewRomanPS-ItalicMT"/>
              </a:rPr>
              <a:t>                                       Л. </a:t>
            </a:r>
            <a:r>
              <a:rPr lang="ru-RU" dirty="0" err="1" smtClean="0">
                <a:solidFill>
                  <a:srgbClr val="00B050"/>
                </a:solidFill>
                <a:ea typeface="Calibri" pitchFamily="34" charset="0"/>
                <a:cs typeface="TimesNewRomanPS-ItalicMT"/>
              </a:rPr>
              <a:t>Кузубов</a:t>
            </a:r>
            <a:endParaRPr lang="ru-RU" dirty="0"/>
          </a:p>
        </p:txBody>
      </p:sp>
      <p:pic>
        <p:nvPicPr>
          <p:cNvPr id="12" name="дни войны 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83920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1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Рисунок2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168212"/>
            <a:ext cx="2952328" cy="24504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0034" y="5357826"/>
            <a:ext cx="842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вечеру все кругом было покрыто сгоревшими и изуродованными остатками танков. Эта битва истощила силы немцев, и они откатились на прежние позиции. Теперь в наступление перешла Красная армия.</a:t>
            </a:r>
            <a:endParaRPr lang="ru-RU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Два подбитых Фердинанда из штабной роты 654 батальона. Район станции Поныр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000372"/>
            <a:ext cx="4548703" cy="2786082"/>
          </a:xfrm>
          <a:prstGeom prst="rect">
            <a:avLst/>
          </a:prstGeom>
          <a:noFill/>
        </p:spPr>
      </p:pic>
      <p:pic>
        <p:nvPicPr>
          <p:cNvPr id="16386" name="Picture 2" descr="Советский танк Т-70 проходит мимо уничтоженного немецкого танка PzKpfw I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626" y="142852"/>
            <a:ext cx="4724126" cy="29289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2066" y="2000241"/>
            <a:ext cx="371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Подбитые немецкие самоходные установки Фердинанд 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7" name="~PP1758.WAV">
            <a:hlinkClick r:id="" action="ppaction://media"/>
          </p:cNvPr>
          <p:cNvPicPr>
            <a:picLocks noRot="1" noChangeAspect="1"/>
          </p:cNvPicPr>
          <p:nvPr>
            <a:wavAudioFile r:embed="rId1" name="~PP1758.WAV"/>
          </p:nvPr>
        </p:nvPicPr>
        <p:blipFill>
          <a:blip r:embed="rId6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Рисунок3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3896560" cy="2928958"/>
          </a:xfrm>
          <a:prstGeom prst="rect">
            <a:avLst/>
          </a:prstGeom>
          <a:noFill/>
        </p:spPr>
      </p:pic>
      <p:pic>
        <p:nvPicPr>
          <p:cNvPr id="3" name="Picture 11" descr="Рисунок32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34" y="4071942"/>
            <a:ext cx="5274988" cy="2638447"/>
          </a:xfrm>
          <a:prstGeom prst="rect">
            <a:avLst/>
          </a:prstGeom>
          <a:noFill/>
        </p:spPr>
      </p:pic>
      <p:pic>
        <p:nvPicPr>
          <p:cNvPr id="4" name="Picture 12" descr="Рисунок33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1357298"/>
            <a:ext cx="4039276" cy="264188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4810" y="357166"/>
            <a:ext cx="4572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>
              <a:lnSpc>
                <a:spcPct val="90000"/>
              </a:lnSpc>
            </a:pPr>
            <a:r>
              <a:rPr lang="ru-RU" sz="2000" b="1" dirty="0" smtClean="0">
                <a:solidFill>
                  <a:srgbClr val="FFC000"/>
                </a:solidFill>
              </a:rPr>
              <a:t>За день боя противник потерял до 400 танков и штурмовых орудий, свыше 10 тыс. человек. 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4000504"/>
            <a:ext cx="32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Подбитая немецкая самоходка Фердинанд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~PP684.WAV">
            <a:hlinkClick r:id="" action="ppaction://media"/>
          </p:cNvPr>
          <p:cNvPicPr>
            <a:picLocks noRot="1" noChangeAspect="1"/>
          </p:cNvPicPr>
          <p:nvPr>
            <a:wavAudioFile r:embed="rId1" name="~PP684.WAV"/>
          </p:nvPr>
        </p:nvPicPr>
        <p:blipFill>
          <a:blip r:embed="rId6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eocaching.su/photos/areas/307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07132"/>
            <a:ext cx="6715172" cy="50363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714348" y="5150420"/>
            <a:ext cx="842965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Прохоровка порохом пропахла, 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               Что сейчас – цветы там да поля?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                                 А тогда горело все и чахло,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Пропиталась кровушкой земля</a:t>
            </a:r>
            <a:endParaRPr lang="ru-RU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~PP656.WAV">
            <a:hlinkClick r:id="" action="ppaction://media"/>
          </p:cNvPr>
          <p:cNvPicPr>
            <a:picLocks noRot="1" noChangeAspect="1"/>
          </p:cNvPicPr>
          <p:nvPr>
            <a:wavAudioFile r:embed="rId1" name="~PP656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928934"/>
            <a:ext cx="285752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214422"/>
            <a:ext cx="285752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3" y="4572008"/>
            <a:ext cx="285752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2" y="6143644"/>
            <a:ext cx="40719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Памятник «Воинам, павшим 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Прохоровском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поле».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642918"/>
            <a:ext cx="288131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500694" y="4786322"/>
            <a:ext cx="36433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Памятник Победы – «Звонница» 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Прохоровском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танковом поле.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00034" y="323612"/>
            <a:ext cx="30003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Память храним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rgbClr val="FFFF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~PP812.WAV">
            <a:hlinkClick r:id="" action="ppaction://media"/>
          </p:cNvPr>
          <p:cNvPicPr>
            <a:picLocks noRot="1" noChangeAspect="1"/>
          </p:cNvPicPr>
          <p:nvPr>
            <a:wavAudioFile r:embed="rId1" name="~PP812.WAV"/>
          </p:nvPr>
        </p:nvPicPr>
        <p:blipFill>
          <a:blip r:embed="rId8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  <p:pic>
        <p:nvPicPr>
          <p:cNvPr id="12" name="за ценой не постоим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99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92D050"/>
                </a:solidFill>
              </a:rPr>
              <a:t>   Курскую битву принято считать танковой битвой. </a:t>
            </a:r>
          </a:p>
          <a:p>
            <a:r>
              <a:rPr lang="ru-RU" sz="2400" dirty="0" smtClean="0">
                <a:solidFill>
                  <a:srgbClr val="92D050"/>
                </a:solidFill>
              </a:rPr>
              <a:t>Между тем, авиация, ее господство в воздухе сыграли не менее важную роль в ходе и исходе сражения</a:t>
            </a:r>
            <a:endParaRPr lang="ru-RU" sz="2400" dirty="0">
              <a:solidFill>
                <a:srgbClr val="92D050"/>
              </a:solidFill>
            </a:endParaRPr>
          </a:p>
        </p:txBody>
      </p:sp>
      <p:pic>
        <p:nvPicPr>
          <p:cNvPr id="3074" name="Picture 2" descr="K:\военная\ya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714488"/>
            <a:ext cx="4477376" cy="2522466"/>
          </a:xfrm>
          <a:prstGeom prst="rect">
            <a:avLst/>
          </a:prstGeom>
          <a:noFill/>
        </p:spPr>
      </p:pic>
      <p:pic>
        <p:nvPicPr>
          <p:cNvPr id="17410" name="Picture 2" descr="Курская битва (РИА Новости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786190"/>
            <a:ext cx="4275786" cy="2956305"/>
          </a:xfrm>
          <a:prstGeom prst="rect">
            <a:avLst/>
          </a:prstGeom>
          <a:noFill/>
        </p:spPr>
      </p:pic>
      <p:pic>
        <p:nvPicPr>
          <p:cNvPr id="6" name="~PP1238.WAV">
            <a:hlinkClick r:id="" action="ppaction://media"/>
          </p:cNvPr>
          <p:cNvPicPr>
            <a:picLocks noRot="1" noChangeAspect="1"/>
          </p:cNvPicPr>
          <p:nvPr>
            <a:wavAudioFile r:embed="rId1" name="~PP1238.WAV"/>
          </p:nvPr>
        </p:nvPicPr>
        <p:blipFill>
          <a:blip r:embed="rId5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Рисунок2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2957508" cy="28308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142852"/>
            <a:ext cx="8572560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273050">
              <a:lnSpc>
                <a:spcPct val="90000"/>
              </a:lnSpc>
              <a:buFont typeface="Wingdings" pitchFamily="2" charset="2"/>
              <a:buNone/>
            </a:pPr>
            <a:r>
              <a:rPr lang="ru-RU" sz="2200" b="1" dirty="0" smtClean="0">
                <a:solidFill>
                  <a:srgbClr val="FFC000"/>
                </a:solidFill>
              </a:rPr>
              <a:t>По противнику удары с воздуха наносили 2-я воздушная армия, части 17-й воздушной  армии, авиация дальнего действия (произведено около 1300 самолётовылетов). </a:t>
            </a:r>
            <a:endParaRPr lang="ru-RU" sz="2200" b="1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http://allfoto.info/components/com_datsogallery/img_thumbnails/43601486-101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1357298"/>
            <a:ext cx="192882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esni.mgpu.ru/sov.wturmoviki2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3357562"/>
            <a:ext cx="307183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Советские бомбардировщики в боевом полете 1943 г. Место съемки: Орловско-белгородское направление Автор съемки: не установлен ГАКО ед. хр. 0-359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52" y="4429132"/>
            <a:ext cx="3643338" cy="231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~PP3733.WAV">
            <a:hlinkClick r:id="" action="ppaction://media"/>
          </p:cNvPr>
          <p:cNvPicPr>
            <a:picLocks noRot="1" noChangeAspect="1"/>
          </p:cNvPicPr>
          <p:nvPr>
            <a:wavAudioFile r:embed="rId1" name="~PP3733.WAV"/>
          </p:nvPr>
        </p:nvPicPr>
        <p:blipFill>
          <a:blip r:embed="rId8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II - 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Орловская наступательная операция</a:t>
            </a:r>
            <a:endParaRPr lang="en-US" sz="28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12 июля - 18 августа</a:t>
            </a:r>
            <a:r>
              <a:rPr lang="en-US" sz="2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9124" y="714356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кодовое наименование "Кутузов»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285860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Результаты операции. В ходе развернувшегося наступления советские войска нанесли крупное поражение немецкой группе армий “Центр”, освободили от оккупантов значительную территорию, в том числе областной центр - Орел.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2" descr="D:\Documents\Мои рисунки\курская дуг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500570"/>
            <a:ext cx="3143220" cy="2200254"/>
          </a:xfrm>
          <a:prstGeom prst="rect">
            <a:avLst/>
          </a:prstGeom>
          <a:noFill/>
        </p:spPr>
      </p:pic>
      <p:pic>
        <p:nvPicPr>
          <p:cNvPr id="22530" name="Picture 2" descr="Танки «Пантера» в районе Орл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214554"/>
            <a:ext cx="4357718" cy="3110322"/>
          </a:xfrm>
          <a:prstGeom prst="rect">
            <a:avLst/>
          </a:prstGeom>
          <a:noFill/>
        </p:spPr>
      </p:pic>
      <p:pic>
        <p:nvPicPr>
          <p:cNvPr id="9" name="Рисунок 8" descr="http://allfoto.info/components/com_datsogallery/img_pictures/2019106094-101.jp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3714752"/>
            <a:ext cx="42672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~PP2109.WAV">
            <a:hlinkClick r:id="" action="ppaction://media"/>
          </p:cNvPr>
          <p:cNvPicPr>
            <a:picLocks noRot="1" noChangeAspect="1"/>
          </p:cNvPicPr>
          <p:nvPr>
            <a:wavAudioFile r:embed="rId1" name="~PP2109.WAV"/>
          </p:nvPr>
        </p:nvPicPr>
        <p:blipFill>
          <a:blip r:embed="rId7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20" y="142852"/>
            <a:ext cx="8501122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августа Красная Армия окончательно освободила от врага Орел и Белгород,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11" descr="Рисунок25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214422"/>
            <a:ext cx="6739026" cy="42862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5857892"/>
            <a:ext cx="7572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6600"/>
                </a:solidFill>
              </a:rPr>
              <a:t>Жители Орла встречают воинов Красной Армии. 5 августа 1943 г</a:t>
            </a:r>
            <a:endParaRPr lang="ru-RU" sz="2000" dirty="0">
              <a:solidFill>
                <a:srgbClr val="FF6600"/>
              </a:solidFill>
            </a:endParaRPr>
          </a:p>
        </p:txBody>
      </p:sp>
      <p:pic>
        <p:nvPicPr>
          <p:cNvPr id="6" name="~PP1247.WAV">
            <a:hlinkClick r:id="" action="ppaction://media"/>
          </p:cNvPr>
          <p:cNvPicPr>
            <a:picLocks noRot="1" noChangeAspect="1"/>
          </p:cNvPicPr>
          <p:nvPr>
            <a:wavAudioFile r:embed="rId1" name="~PP1247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0800000" flipV="1">
            <a:off x="428596" y="5572140"/>
            <a:ext cx="85011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tx2"/>
                </a:solidFill>
              </a:rPr>
              <a:t>Это </a:t>
            </a:r>
            <a:r>
              <a:rPr lang="ru-RU" sz="2200" dirty="0">
                <a:solidFill>
                  <a:schemeClr val="tx2"/>
                </a:solidFill>
              </a:rPr>
              <a:t>была третья </a:t>
            </a:r>
            <a:r>
              <a:rPr lang="ru-RU" sz="2200" dirty="0" smtClean="0">
                <a:solidFill>
                  <a:schemeClr val="tx2"/>
                </a:solidFill>
              </a:rPr>
              <a:t>– </a:t>
            </a:r>
            <a:r>
              <a:rPr lang="ru-RU" sz="2200" dirty="0">
                <a:solidFill>
                  <a:schemeClr val="tx2"/>
                </a:solidFill>
              </a:rPr>
              <a:t>после </a:t>
            </a:r>
            <a:r>
              <a:rPr lang="ru-RU" sz="2200" dirty="0" smtClean="0">
                <a:solidFill>
                  <a:schemeClr val="tx2"/>
                </a:solidFill>
              </a:rPr>
              <a:t>советского контрнаступления </a:t>
            </a:r>
            <a:r>
              <a:rPr lang="ru-RU" sz="2200" dirty="0">
                <a:solidFill>
                  <a:schemeClr val="tx2"/>
                </a:solidFill>
              </a:rPr>
              <a:t>под Москвой и Сталинградской битвы - операция, которая окончательно решила исход противоборства между СССР и Третьим </a:t>
            </a:r>
            <a:r>
              <a:rPr lang="ru-RU" sz="2200" dirty="0" smtClean="0">
                <a:solidFill>
                  <a:schemeClr val="tx2"/>
                </a:solidFill>
              </a:rPr>
              <a:t>рейхом.</a:t>
            </a:r>
            <a:endParaRPr lang="ru-RU" sz="2200" dirty="0">
              <a:solidFill>
                <a:schemeClr val="tx2"/>
              </a:solidFill>
            </a:endParaRPr>
          </a:p>
        </p:txBody>
      </p:sp>
      <p:pic>
        <p:nvPicPr>
          <p:cNvPr id="4098" name="Picture 2" descr="K:\военная\1251392440_kurskaja-bit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85728"/>
            <a:ext cx="4429156" cy="5342386"/>
          </a:xfrm>
          <a:prstGeom prst="rect">
            <a:avLst/>
          </a:prstGeom>
          <a:noFill/>
        </p:spPr>
      </p:pic>
      <p:pic>
        <p:nvPicPr>
          <p:cNvPr id="9" name="~PP3141.WAV">
            <a:hlinkClick r:id="" action="ppaction://media"/>
          </p:cNvPr>
          <p:cNvPicPr>
            <a:picLocks noRot="1" noChangeAspect="1"/>
          </p:cNvPicPr>
          <p:nvPr>
            <a:wavAudioFile r:embed="rId1" name="~PP3141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3406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сторическое :: Москвуа военная фото 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428736"/>
            <a:ext cx="728667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85786" y="357166"/>
            <a:ext cx="76438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честь одержанной победы в Москве в тот же день был произведен первый торжественный артиллерийский салют, по случаю взятия городов, побед в сражениях.</a:t>
            </a:r>
            <a:endParaRPr lang="ru-RU" sz="2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~PP780.WAV">
            <a:hlinkClick r:id="" action="ppaction://media"/>
          </p:cNvPr>
          <p:cNvPicPr>
            <a:picLocks noRot="1" noChangeAspect="1"/>
          </p:cNvPicPr>
          <p:nvPr>
            <a:wavAudioFile r:embed="rId1" name="~PP780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Воины 89-й Белгородско-Харьковской гвардейской стрелковой дивизии проходят по улице г.Белгорода 1943 г. Место съемки: Белгород Автор съемки: Кнорринг Олег Борисович РГАКФД ед. хр. 0-3123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857364"/>
            <a:ext cx="3787776" cy="263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В освобожденном Харькове. Август 1943 г.">
            <a:hlinkClick r:id="rId5" tooltip="В освобожденном Харькове. Август 1943 г.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143116"/>
            <a:ext cx="3429024" cy="257176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596" y="5500702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Победа на </a:t>
            </a:r>
            <a:r>
              <a:rPr lang="ru-RU" sz="2400" dirty="0" smtClean="0">
                <a:solidFill>
                  <a:schemeClr val="tx2"/>
                </a:solidFill>
              </a:rPr>
              <a:t>Орловско-Курской </a:t>
            </a:r>
            <a:r>
              <a:rPr lang="ru-RU" sz="2400" dirty="0">
                <a:solidFill>
                  <a:schemeClr val="tx2"/>
                </a:solidFill>
              </a:rPr>
              <a:t>дуге ознаменовала начало великих советских наступлений 1944 - 1945 годов - от Орла и Белгорода до самого Берлина!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14290"/>
            <a:ext cx="8572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III  - </a:t>
            </a:r>
            <a:r>
              <a:rPr lang="ru-RU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Белгородско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–Харьковская операция. </a:t>
            </a:r>
          </a:p>
          <a:p>
            <a:pPr indent="360363"/>
            <a:r>
              <a:rPr lang="ru-RU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3- 23 августа</a:t>
            </a:r>
            <a:r>
              <a:rPr lang="ru-RU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После взятия Орла и Белгорода Красная Армия повернула на Харьков. Операция по его освобождению длилась 20 дней. Дату освобождения этого города принято считать днем окончания битвы на Курской Дуге.</a:t>
            </a:r>
            <a:endParaRPr lang="ru-RU" sz="2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~PP2163.WAV">
            <a:hlinkClick r:id="" action="ppaction://media"/>
          </p:cNvPr>
          <p:cNvPicPr>
            <a:picLocks noRot="1" noChangeAspect="1"/>
          </p:cNvPicPr>
          <p:nvPr>
            <a:wavAudioFile r:embed="rId1" name="~PP2163.WAV"/>
          </p:nvPr>
        </p:nvPicPr>
        <p:blipFill>
          <a:blip r:embed="rId7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7158" y="4721662"/>
            <a:ext cx="4071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В освобожденном Харькове.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 Август 1943г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4500570"/>
            <a:ext cx="49291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Воины 89-й </a:t>
            </a:r>
            <a:r>
              <a:rPr lang="ru-RU" b="1" dirty="0" err="1" smtClean="0">
                <a:solidFill>
                  <a:srgbClr val="FFC000"/>
                </a:solidFill>
              </a:rPr>
              <a:t>Белгородско-Харьковской</a:t>
            </a:r>
            <a:r>
              <a:rPr lang="ru-RU" b="1" dirty="0" smtClean="0">
                <a:solidFill>
                  <a:srgbClr val="FFC000"/>
                </a:solidFill>
              </a:rPr>
              <a:t> гвардейской  стрелковой дивизии проходят по улице г.Белгорода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endParaRPr lang="ru-RU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 advTm="1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285860"/>
            <a:ext cx="650085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28596" y="142852"/>
            <a:ext cx="84296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Честь и слава павшим и живым, всем тем, кто победил на Курской дуге!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3786190"/>
            <a:ext cx="428624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NewRomanPS-ItalicM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NewRomanPS-ItalicMT"/>
              </a:rPr>
              <a:t>Судьбы разных людей все в единую слиты,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NewRomanPS-ItalicMT"/>
              </a:rPr>
              <a:t>Слава Курской дуги нас и ныне роднит,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NewRomanPS-ItalicMT"/>
              </a:rPr>
              <a:t>Этот подвиг народа не будет забытым,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NewRomanPS-ItalicMT"/>
              </a:rPr>
              <a:t>И Россия нас в сердце своем сохранит!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NewRomanPS-ItalicMT"/>
              </a:rPr>
              <a:t>                                Н. Чуев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pic>
        <p:nvPicPr>
          <p:cNvPr id="6" name="~PP1131.WAV">
            <a:hlinkClick r:id="" action="ppaction://media"/>
          </p:cNvPr>
          <p:cNvPicPr>
            <a:picLocks noRot="1" noChangeAspect="1"/>
          </p:cNvPicPr>
          <p:nvPr>
            <a:wavAudioFile r:embed="rId1" name="~PP1131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885831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rgbClr val="FFC000"/>
                </a:solidFill>
              </a:rPr>
              <a:t>Родина высоко оценила подвиги советских воинов под </a:t>
            </a:r>
            <a:r>
              <a:rPr lang="ru-RU" sz="2600" dirty="0" smtClean="0">
                <a:solidFill>
                  <a:srgbClr val="FFFF66"/>
                </a:solidFill>
              </a:rPr>
              <a:t>Курском</a:t>
            </a:r>
            <a:r>
              <a:rPr lang="ru-RU" sz="26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 Свыше </a:t>
            </a:r>
            <a:r>
              <a:rPr lang="ru-RU" sz="2400" b="1" dirty="0" smtClean="0">
                <a:solidFill>
                  <a:srgbClr val="FFFF66"/>
                </a:solidFill>
              </a:rPr>
              <a:t>100 тыс</a:t>
            </a:r>
            <a:r>
              <a:rPr lang="ru-RU" sz="2400" dirty="0" smtClean="0">
                <a:solidFill>
                  <a:srgbClr val="FFC000"/>
                </a:solidFill>
              </a:rPr>
              <a:t>. солдат и офицеров были награждены орденами и медалями. </a:t>
            </a:r>
            <a:r>
              <a:rPr lang="ru-RU" sz="2400" b="1" dirty="0" smtClean="0">
                <a:solidFill>
                  <a:srgbClr val="FFFF66"/>
                </a:solidFill>
              </a:rPr>
              <a:t>180 </a:t>
            </a:r>
            <a:r>
              <a:rPr lang="ru-RU" sz="2400" dirty="0" smtClean="0">
                <a:solidFill>
                  <a:srgbClr val="FFC000"/>
                </a:solidFill>
              </a:rPr>
              <a:t>самых мужественных – удостоены звания </a:t>
            </a:r>
            <a:r>
              <a:rPr lang="ru-RU" sz="2400" b="1" dirty="0" smtClean="0">
                <a:solidFill>
                  <a:srgbClr val="FFFF66"/>
                </a:solidFill>
              </a:rPr>
              <a:t>Героя Советского Союза</a:t>
            </a:r>
            <a:r>
              <a:rPr lang="ru-RU" sz="2400" dirty="0" smtClean="0">
                <a:solidFill>
                  <a:srgbClr val="FFC000"/>
                </a:solidFill>
              </a:rPr>
              <a:t>. 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3" name="Picture 17" descr="Рисунок47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285992"/>
            <a:ext cx="4500594" cy="2588550"/>
          </a:xfrm>
          <a:prstGeom prst="rect">
            <a:avLst/>
          </a:prstGeom>
          <a:noFill/>
        </p:spPr>
      </p:pic>
      <p:pic>
        <p:nvPicPr>
          <p:cNvPr id="4" name="Picture 18" descr="Рисунок48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7572" y="3571876"/>
            <a:ext cx="4269110" cy="3088585"/>
          </a:xfrm>
          <a:prstGeom prst="rect">
            <a:avLst/>
          </a:prstGeom>
          <a:noFill/>
        </p:spPr>
      </p:pic>
      <p:pic>
        <p:nvPicPr>
          <p:cNvPr id="5" name="~PP2012.WAV">
            <a:hlinkClick r:id="" action="ppaction://media"/>
          </p:cNvPr>
          <p:cNvPicPr>
            <a:picLocks noRot="1" noChangeAspect="1"/>
          </p:cNvPicPr>
          <p:nvPr>
            <a:wavAudioFile r:embed="rId1" name="~PP2012.WAV"/>
          </p:nvPr>
        </p:nvPicPr>
        <p:blipFill>
          <a:blip r:embed="rId5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42968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tx2"/>
                </a:solidFill>
              </a:rPr>
              <a:t>Примеров героизма солдат, командиров, военачальников – не счесть! </a:t>
            </a:r>
            <a:endParaRPr lang="ru-RU" sz="22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/>
                </a:solidFill>
              </a:rPr>
              <a:t>   Под </a:t>
            </a:r>
            <a:r>
              <a:rPr lang="ru-RU" sz="2200" dirty="0">
                <a:solidFill>
                  <a:schemeClr val="tx2"/>
                </a:solidFill>
              </a:rPr>
              <a:t>Курском начал поход к легендарной славе тогда еще младший лейтенант И.Н. </a:t>
            </a:r>
            <a:r>
              <a:rPr lang="ru-RU" sz="2200" dirty="0" err="1">
                <a:solidFill>
                  <a:schemeClr val="tx2"/>
                </a:solidFill>
              </a:rPr>
              <a:t>Кожедуб</a:t>
            </a:r>
            <a:r>
              <a:rPr lang="ru-RU" sz="2200" dirty="0">
                <a:solidFill>
                  <a:schemeClr val="tx2"/>
                </a:solidFill>
              </a:rPr>
              <a:t>, </a:t>
            </a:r>
            <a:endParaRPr lang="ru-RU" sz="2200" dirty="0" smtClean="0">
              <a:solidFill>
                <a:schemeClr val="tx2"/>
              </a:solidFill>
            </a:endParaRPr>
          </a:p>
          <a:p>
            <a:r>
              <a:rPr lang="ru-RU" sz="2200" dirty="0" smtClean="0">
                <a:solidFill>
                  <a:schemeClr val="tx2"/>
                </a:solidFill>
              </a:rPr>
              <a:t>впоследствии </a:t>
            </a:r>
            <a:r>
              <a:rPr lang="ru-RU" sz="2200" dirty="0">
                <a:solidFill>
                  <a:schemeClr val="tx2"/>
                </a:solidFill>
              </a:rPr>
              <a:t>трижды Герой </a:t>
            </a:r>
            <a:endParaRPr lang="ru-RU" sz="2200" dirty="0" smtClean="0">
              <a:solidFill>
                <a:schemeClr val="tx2"/>
              </a:solidFill>
            </a:endParaRPr>
          </a:p>
          <a:p>
            <a:r>
              <a:rPr lang="ru-RU" sz="2200" dirty="0" smtClean="0">
                <a:solidFill>
                  <a:schemeClr val="tx2"/>
                </a:solidFill>
              </a:rPr>
              <a:t>Советского </a:t>
            </a:r>
            <a:r>
              <a:rPr lang="ru-RU" sz="2200" dirty="0">
                <a:solidFill>
                  <a:schemeClr val="tx2"/>
                </a:solidFill>
              </a:rPr>
              <a:t>Союза. </a:t>
            </a:r>
          </a:p>
        </p:txBody>
      </p:sp>
      <p:pic>
        <p:nvPicPr>
          <p:cNvPr id="10242" name="Picture 2" descr="Иван Никитович Кожедуб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5042" y="1214422"/>
            <a:ext cx="2571768" cy="1714512"/>
          </a:xfrm>
          <a:prstGeom prst="rect">
            <a:avLst/>
          </a:prstGeom>
          <a:noFill/>
        </p:spPr>
      </p:pic>
      <p:pic>
        <p:nvPicPr>
          <p:cNvPr id="10244" name="Picture 4" descr="И.Н.Кожеду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214554"/>
            <a:ext cx="2000264" cy="3060513"/>
          </a:xfrm>
          <a:prstGeom prst="rect">
            <a:avLst/>
          </a:prstGeom>
          <a:noFill/>
        </p:spPr>
      </p:pic>
      <p:pic>
        <p:nvPicPr>
          <p:cNvPr id="10246" name="Picture 6" descr="Ла-5 И.Н.Кожедуба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3714752"/>
            <a:ext cx="4452922" cy="2480915"/>
          </a:xfrm>
          <a:prstGeom prst="rect">
            <a:avLst/>
          </a:prstGeom>
          <a:noFill/>
        </p:spPr>
      </p:pic>
      <p:pic>
        <p:nvPicPr>
          <p:cNvPr id="7" name="дни войны 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57158" y="428604"/>
            <a:ext cx="864399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прославился на века лейтенант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А.К.Горовец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посмертно удостоенный звания Героя. В его наградном листе указывалось: «... В этом воздушном бою тов.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Горовец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проявил исключительное летное мастерство, отвагу и героизм, лично сбил 9 самолетов противника и сам погиб смертью храбрых».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А.К.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Горовец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единственный летчик в мире, уничтоживший в одном бою столько самолетов противника.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ГоровецАлександр Константинович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928934"/>
            <a:ext cx="257176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upload.wikimedia.org/wikipedia/commons/thumb/c/c6/Lawotschkin_La-5_FN.jpg/300px-Lawotschkin_La-5_F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857496"/>
            <a:ext cx="3416598" cy="23574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14942" y="5429264"/>
            <a:ext cx="3929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На таком самолете летал Александр </a:t>
            </a:r>
            <a:r>
              <a:rPr lang="ru-RU" dirty="0" err="1" smtClean="0">
                <a:solidFill>
                  <a:srgbClr val="92D050"/>
                </a:solidFill>
              </a:rPr>
              <a:t>Горовец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Tm="16000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рская дуга. Танкист-истребитель танков Иван Шевцов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37147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2967335"/>
            <a:ext cx="40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Старший лейтенант Иван Шевцов, будущий Герой Советского Союза, рядом с подбитым им немецким танком «Тигр».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500042"/>
            <a:ext cx="43577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C000"/>
                </a:solidFill>
              </a:rPr>
              <a:t>Командир танковой роты 142-го танкового батальона Иван Андреевич Шевцов 15 июля 1943 года во главе своего подразделения и во взаимодействии с пехотой первый ворвался на железнодорожную станцию </a:t>
            </a:r>
            <a:r>
              <a:rPr lang="ru-RU" sz="2000" dirty="0" err="1" smtClean="0">
                <a:solidFill>
                  <a:srgbClr val="FFC000"/>
                </a:solidFill>
              </a:rPr>
              <a:t>Малоархангельск</a:t>
            </a:r>
            <a:r>
              <a:rPr lang="ru-RU" sz="2000" dirty="0" smtClean="0">
                <a:solidFill>
                  <a:srgbClr val="FFC000"/>
                </a:solidFill>
              </a:rPr>
              <a:t> (Орловская область) и держал ее 4 часа до подхода подкреплений, нанеся значительный урон врагу в живой силе и технике. Лично уничтожил 4 танка и 3 противотанковых орудия.</a:t>
            </a:r>
            <a:endParaRPr lang="en-US" sz="2000" dirty="0" smtClean="0">
              <a:solidFill>
                <a:srgbClr val="FFC000"/>
              </a:solidFill>
            </a:endParaRPr>
          </a:p>
          <a:p>
            <a:endParaRPr lang="ru-RU" sz="2000" dirty="0" smtClean="0">
              <a:solidFill>
                <a:srgbClr val="FFC000"/>
              </a:solidFill>
            </a:endParaRPr>
          </a:p>
          <a:p>
            <a:r>
              <a:rPr lang="ru-RU" sz="2000" dirty="0" smtClean="0">
                <a:solidFill>
                  <a:srgbClr val="FFC000"/>
                </a:solidFill>
              </a:rPr>
              <a:t>За этот бой 27 августа 1943 года ему было присвоено звание Героя Советского Союза</a:t>
            </a:r>
            <a:endParaRPr lang="ru-RU" sz="2000" dirty="0">
              <a:solidFill>
                <a:srgbClr val="FFC000"/>
              </a:solidFill>
            </a:endParaRPr>
          </a:p>
        </p:txBody>
      </p:sp>
      <p:pic>
        <p:nvPicPr>
          <p:cNvPr id="5" name="~PP3907.WAV">
            <a:hlinkClick r:id="" action="ppaction://media"/>
          </p:cNvPr>
          <p:cNvPicPr>
            <a:picLocks noRot="1" noChangeAspect="1"/>
          </p:cNvPicPr>
          <p:nvPr>
            <a:wavAudioFile r:embed="rId1" name="~PP3907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5725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/>
                </a:solidFill>
              </a:rPr>
              <a:t>  На </a:t>
            </a:r>
            <a:r>
              <a:rPr lang="ru-RU" sz="2200" dirty="0">
                <a:solidFill>
                  <a:schemeClr val="tx2"/>
                </a:solidFill>
              </a:rPr>
              <a:t>орловском плацдарме высокое боевое мастерство продемонстрировал наш величайший герой безногий летчик старший лейтенант А.П. </a:t>
            </a:r>
            <a:r>
              <a:rPr lang="ru-RU" sz="2200" dirty="0" err="1">
                <a:solidFill>
                  <a:schemeClr val="tx2"/>
                </a:solidFill>
              </a:rPr>
              <a:t>Маресьев</a:t>
            </a:r>
            <a:r>
              <a:rPr lang="ru-RU" sz="2200" dirty="0">
                <a:solidFill>
                  <a:schemeClr val="tx2"/>
                </a:solidFill>
              </a:rPr>
              <a:t>, сбивший сразу 3 самолета противника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5500702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Там он стал Героем Советского Союза. Вдумайтесь только – безногий летчик, на истребителе сбивает самолеты врага! Ни в одной армии </a:t>
            </a:r>
            <a:r>
              <a:rPr lang="ru-RU" sz="2000" dirty="0" smtClean="0">
                <a:solidFill>
                  <a:schemeClr val="tx2"/>
                </a:solidFill>
              </a:rPr>
              <a:t>мира </a:t>
            </a:r>
            <a:r>
              <a:rPr lang="ru-RU" sz="2000" dirty="0">
                <a:solidFill>
                  <a:schemeClr val="tx2"/>
                </a:solidFill>
              </a:rPr>
              <a:t>не было подобных примеров.</a:t>
            </a:r>
          </a:p>
        </p:txBody>
      </p:sp>
      <p:pic>
        <p:nvPicPr>
          <p:cNvPr id="7170" name="Picture 2" descr="МаресьевАлексей Петрови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357298"/>
            <a:ext cx="1952625" cy="2762251"/>
          </a:xfrm>
          <a:prstGeom prst="rect">
            <a:avLst/>
          </a:prstGeom>
          <a:noFill/>
        </p:spPr>
      </p:pic>
      <p:pic>
        <p:nvPicPr>
          <p:cNvPr id="7172" name="Picture 4" descr="А.П.Маресьев в бою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214554"/>
            <a:ext cx="2428875" cy="2762251"/>
          </a:xfrm>
          <a:prstGeom prst="rect">
            <a:avLst/>
          </a:prstGeom>
          <a:noFill/>
        </p:spPr>
      </p:pic>
      <p:pic>
        <p:nvPicPr>
          <p:cNvPr id="7174" name="Picture 6" descr="Ла-5ФН А.П.Маресье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2714620"/>
            <a:ext cx="4289436" cy="1357322"/>
          </a:xfrm>
          <a:prstGeom prst="rect">
            <a:avLst/>
          </a:prstGeom>
          <a:noFill/>
        </p:spPr>
      </p:pic>
      <p:pic>
        <p:nvPicPr>
          <p:cNvPr id="7" name="~PP1235.WAV">
            <a:hlinkClick r:id="" action="ppaction://media"/>
          </p:cNvPr>
          <p:cNvPicPr>
            <a:picLocks noRot="1" noChangeAspect="1"/>
          </p:cNvPicPr>
          <p:nvPr>
            <a:wavAudioFile r:embed="rId1" name="~PP1235.WAV"/>
          </p:nvPr>
        </p:nvPicPr>
        <p:blipFill>
          <a:blip r:embed="rId6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42852"/>
            <a:ext cx="4000528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NewRomanPS-ItalicM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NewRomanPS-ItalicMT"/>
              </a:rPr>
              <a:t>Сорок третий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Calibri" pitchFamily="34" charset="0"/>
                <a:cs typeface="TimesNewRomanPS-ItalicMT"/>
              </a:rPr>
              <a:t>горечью полынной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Calibri" pitchFamily="34" charset="0"/>
                <a:cs typeface="TimesNewRomanPS-ItalicMT"/>
              </a:rPr>
              <a:t>На меня пахнул издалека –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Calibri" pitchFamily="34" charset="0"/>
                <a:cs typeface="TimesNewRomanPS-ItalicMT"/>
              </a:rPr>
              <a:t>Черною,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Calibri" pitchFamily="34" charset="0"/>
                <a:cs typeface="TimesNewRomanPS-ItalicMT"/>
              </a:rPr>
              <a:t>Обугленной равниной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Calibri" pitchFamily="34" charset="0"/>
                <a:cs typeface="TimesNewRomanPS-ItalicMT"/>
              </a:rPr>
              <a:t>Видится мне Курская дуга.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Calibri" pitchFamily="34" charset="0"/>
                <a:cs typeface="TimesNewRomanPS-ItalicMT"/>
              </a:rPr>
              <a:t>«Тигры» прут,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Calibri" pitchFamily="34" charset="0"/>
                <a:cs typeface="TimesNewRomanPS-ItalicMT"/>
              </a:rPr>
              <a:t>по-дикому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Calibri" pitchFamily="34" charset="0"/>
                <a:cs typeface="TimesNewRomanPS-ItalicMT"/>
              </a:rPr>
              <a:t> упрямы,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Calibri" pitchFamily="34" charset="0"/>
                <a:cs typeface="TimesNewRomanPS-ItalicMT"/>
              </a:rPr>
              <a:t>Но со мною в этот самый миг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Calibri" pitchFamily="34" charset="0"/>
                <a:cs typeface="TimesNewRomanPS-ItalicMT"/>
              </a:rPr>
              <a:t>Прямо к окуляру панорамы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Calibri" pitchFamily="34" charset="0"/>
                <a:cs typeface="TimesNewRomanPS-ItalicMT"/>
              </a:rPr>
              <a:t>Целый полк, наверное, приник.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Calibri" pitchFamily="34" charset="0"/>
                <a:cs typeface="TimesNewRomanPS-ItalicMT"/>
              </a:rPr>
              <a:t>Громыхнуло сразу на полсвета.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Calibri" pitchFamily="34" charset="0"/>
                <a:cs typeface="TimesNewRomanPS-ItalicMT"/>
              </a:rPr>
              <a:t>Танки, словно факелы горят…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Calibri" pitchFamily="34" charset="0"/>
                <a:cs typeface="TimesNewRomanPS-ItalicMT"/>
              </a:rPr>
              <a:t>И живёт в душе моей всё это,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Calibri" pitchFamily="34" charset="0"/>
                <a:cs typeface="TimesNewRomanPS-ItalicMT"/>
              </a:rPr>
              <a:t>Несмотря на вьюжный снегопад!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Calibri" pitchFamily="34" charset="0"/>
                <a:cs typeface="TimesNewRomanPS-ItalicMT"/>
              </a:rPr>
              <a:t>Те бои – как мера нашей силы.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Calibri" pitchFamily="34" charset="0"/>
                <a:cs typeface="TimesNewRomanPS-ItalicMT"/>
              </a:rPr>
              <a:t>Потому она и дорога,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Calibri" pitchFamily="34" charset="0"/>
                <a:cs typeface="TimesNewRomanPS-ItalicMT"/>
              </a:rPr>
              <a:t>Насмерть прикипевшая к России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NewRomanPS-ItalicMT"/>
              </a:rPr>
              <a:t>Курская великая дуга…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Calibri" pitchFamily="34" charset="0"/>
                <a:cs typeface="TimesNewRomanPS-ItalicMT"/>
              </a:rPr>
              <a:t>                              Михаил Борисов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929190" y="2643182"/>
            <a:ext cx="4214810" cy="411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NewRomanPS-BoldM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Михаил Федорович Борисов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поэт, член Союза писателей России, участник Великой Отечественной войны, Герой Советского Союза.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11 июля 1943 года в неравном бою под Прохоровкой на Курской дуге сержант М. Борисов, будучи комсоргом отдельного   истребительно-противотанкового артиллерийского дивизиона, лично уничтожил семь фашистских   «тигров».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peoples.ru/military/hero/mborisov/borisov_6_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357166"/>
            <a:ext cx="171450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230.WAV">
            <a:hlinkClick r:id="" action="ppaction://media"/>
          </p:cNvPr>
          <p:cNvPicPr>
            <a:picLocks noRot="1" noChangeAspect="1"/>
          </p:cNvPicPr>
          <p:nvPr>
            <a:wavAudioFile r:embed="rId1" name="~PP230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петный П.И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57166"/>
            <a:ext cx="192882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85720" y="500042"/>
            <a:ext cx="59293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357167"/>
            <a:ext cx="678657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Times New Roman" pitchFamily="18" charset="0"/>
                <a:cs typeface="Times New Roman" pitchFamily="18" charset="0"/>
              </a:rPr>
              <a:t>В ходе боев на Курской дуге 12 — 13.7.1943 за высоту юго-западнее села Полежаев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ea typeface="Times New Roman" pitchFamily="18" charset="0"/>
                <a:cs typeface="Times New Roman" pitchFamily="18" charset="0"/>
              </a:rPr>
              <a:t>Ивнянский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Times New Roman" pitchFamily="18" charset="0"/>
                <a:cs typeface="Times New Roman" pitchFamily="18" charset="0"/>
              </a:rPr>
              <a:t> район Белгородской области) из ПТР лично подбил несколько вражеских танков. Когда кончились патроны, со связкой противотанковых гранат бросился под вражеский танк и подорвал его.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Times New Roman" pitchFamily="18" charset="0"/>
                <a:cs typeface="Times New Roman" pitchFamily="18" charset="0"/>
              </a:rPr>
              <a:t>Звание Героя Советского Союза присвоено 10 01.44 посмертно.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6" name="~PP614.WAV">
            <a:hlinkClick r:id="" action="ppaction://media"/>
          </p:cNvPr>
          <p:cNvPicPr>
            <a:picLocks noRot="1" noChangeAspect="1"/>
          </p:cNvPicPr>
          <p:nvPr>
            <a:wavAudioFile r:embed="rId1" name="~PP614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62" y="2852936"/>
            <a:ext cx="3672408" cy="305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26" descr="r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647201"/>
            <a:ext cx="5057780" cy="3807574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23557" name="Text Box 1029"/>
          <p:cNvSpPr txBox="1">
            <a:spLocks noChangeArrowheads="1"/>
          </p:cNvSpPr>
          <p:nvPr/>
        </p:nvSpPr>
        <p:spPr bwMode="auto">
          <a:xfrm>
            <a:off x="285720" y="142852"/>
            <a:ext cx="850112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Орел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 Курск,  Белгород  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Три 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города «огненной дуги».</a:t>
            </a:r>
          </a:p>
        </p:txBody>
      </p:sp>
      <p:pic>
        <p:nvPicPr>
          <p:cNvPr id="6" name="~PP566.WAV">
            <a:hlinkClick r:id="" action="ppaction://media"/>
          </p:cNvPr>
          <p:cNvPicPr>
            <a:picLocks noRot="1" noChangeAspect="1"/>
          </p:cNvPicPr>
          <p:nvPr>
            <a:wavAudioFile r:embed="rId1" name="~PP566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uzdiorama.ru/images/krasnoarm_smok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14290"/>
            <a:ext cx="2600820" cy="3071834"/>
          </a:xfrm>
          <a:prstGeom prst="rect">
            <a:avLst/>
          </a:prstGeom>
          <a:noFill/>
        </p:spPr>
      </p:pic>
      <p:pic>
        <p:nvPicPr>
          <p:cNvPr id="1028" name="Picture 4" descr="http://muzdiorama.ru/images/gamlet_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28604"/>
            <a:ext cx="2789078" cy="264320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3357562"/>
            <a:ext cx="8143932" cy="8617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Народный артист СССР  </a:t>
            </a:r>
            <a:r>
              <a:rPr lang="ru-RU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Смоктуновский И.М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участник Великой Отечественной войны, воевал на Курской дуге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5286388"/>
            <a:ext cx="885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Его мобилизовали в феврале 1943 года и командировали сначала в Киев, в военно-пехотное училище, а потом, в августе, отправили на фронт - в 212-й мотострелковый полк 75-й гвардейской дивизии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6" name="~PP3846.WAV">
            <a:hlinkClick r:id="" action="ppaction://media"/>
          </p:cNvPr>
          <p:cNvPicPr>
            <a:picLocks noRot="1" noChangeAspect="1"/>
          </p:cNvPicPr>
          <p:nvPr>
            <a:wavAudioFile r:embed="rId1" name="~PP3846.WAV"/>
          </p:nvPr>
        </p:nvPicPr>
        <p:blipFill>
          <a:blip r:embed="rId6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Летчики авиаполка Нормандия-Неман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643182"/>
            <a:ext cx="4738674" cy="274166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7158" y="5357826"/>
            <a:ext cx="86439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tx2"/>
                </a:solidFill>
              </a:rPr>
              <a:t>Именно под Орлом прославились летчики французской эскадрилий «Нормандия», сбив в тех боях 33 самолета врага и потеряв своего первого командира эскадрилий майора Жан Луи </a:t>
            </a:r>
            <a:r>
              <a:rPr lang="ru-RU" sz="2200" dirty="0" err="1">
                <a:solidFill>
                  <a:schemeClr val="tx2"/>
                </a:solidFill>
              </a:rPr>
              <a:t>Тюляна</a:t>
            </a:r>
            <a:r>
              <a:rPr lang="ru-RU" sz="2200" dirty="0">
                <a:solidFill>
                  <a:schemeClr val="tx2"/>
                </a:solidFill>
              </a:rPr>
              <a:t>. </a:t>
            </a:r>
          </a:p>
        </p:txBody>
      </p:sp>
      <p:pic>
        <p:nvPicPr>
          <p:cNvPr id="5124" name="Picture 4" descr="http://rus.ruvr.ru/data/2010/04/05/1238212571/3RIA-051301-Previ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785794"/>
            <a:ext cx="4381500" cy="2552700"/>
          </a:xfrm>
          <a:prstGeom prst="rect">
            <a:avLst/>
          </a:prstGeom>
          <a:noFill/>
        </p:spPr>
      </p:pic>
      <p:pic>
        <p:nvPicPr>
          <p:cNvPr id="5122" name="Picture 2" descr="http://victory.itar-tass.com/data/Articles/SmallPhoto/1748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3786190"/>
            <a:ext cx="1905000" cy="1438276"/>
          </a:xfrm>
          <a:prstGeom prst="rect">
            <a:avLst/>
          </a:prstGeom>
          <a:noFill/>
        </p:spPr>
      </p:pic>
      <p:pic>
        <p:nvPicPr>
          <p:cNvPr id="9" name="~PP216.WAV">
            <a:hlinkClick r:id="" action="ppaction://media"/>
          </p:cNvPr>
          <p:cNvPicPr>
            <a:picLocks noRot="1" noChangeAspect="1"/>
          </p:cNvPicPr>
          <p:nvPr>
            <a:wavAudioFile r:embed="rId1" name="~PP216.WAV"/>
          </p:nvPr>
        </p:nvPicPr>
        <p:blipFill>
          <a:blip r:embed="rId6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8596" y="142852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Французская  эскадрилья  «Нормандия - Неман»</a:t>
            </a:r>
            <a:endParaRPr lang="ru-RU" sz="2800" dirty="0"/>
          </a:p>
        </p:txBody>
      </p:sp>
    </p:spTree>
  </p:cSld>
  <p:clrMapOvr>
    <a:masterClrMapping/>
  </p:clrMapOvr>
  <p:transition spd="slow" advTm="1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85725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Курской битве </a:t>
            </a:r>
            <a:endParaRPr lang="ru-RU" sz="2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Наши 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потери - 800 тыс. убитых и раненых, более 5000 танков и 1600 самолетов</a:t>
            </a: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Немцы потерял более 500 тыс. убитыми и ранеными, 1500 танков, около 3000 самолетов.</a:t>
            </a:r>
            <a:endParaRPr lang="ru-RU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1736" y="285728"/>
            <a:ext cx="350046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>
                <a:solidFill>
                  <a:srgbClr val="FFC000"/>
                </a:solidFill>
              </a:rPr>
              <a:t>Цена победы</a:t>
            </a:r>
            <a:endParaRPr lang="ru-RU" sz="3400" dirty="0">
              <a:solidFill>
                <a:srgbClr val="FFC000"/>
              </a:solidFill>
            </a:endParaRPr>
          </a:p>
        </p:txBody>
      </p:sp>
      <p:pic>
        <p:nvPicPr>
          <p:cNvPr id="5" name="Picture 7" descr="танкисты рассматривают подбитый тиг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714620"/>
            <a:ext cx="3460347" cy="2288318"/>
          </a:xfrm>
          <a:prstGeom prst="rect">
            <a:avLst/>
          </a:prstGeom>
          <a:noFill/>
        </p:spPr>
      </p:pic>
      <p:pic>
        <p:nvPicPr>
          <p:cNvPr id="8" name="Рисунок 7" descr="http://kursk60.narod.ru/2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214686"/>
            <a:ext cx="378621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Поклонимся великим тем годам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6215082"/>
            <a:ext cx="285752" cy="285752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42844" y="455005"/>
            <a:ext cx="507209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</a:rPr>
              <a:t>Глава английского правительства Уинстон Черчилль сказал:</a:t>
            </a:r>
            <a:endParaRPr kumimoji="0" lang="ru-RU" sz="2200" b="0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</a:rPr>
              <a:t>«Три огромных сражения –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</a:rPr>
              <a:t>за Курск, Орел и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</a:rPr>
              <a:t>Харьков, все проведенные в течении двух месяцев, ознаменовали крушение германской армии на Восточном фронте».</a:t>
            </a:r>
            <a:endParaRPr kumimoji="0" lang="ru-RU" sz="2200" b="0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071934" y="5000636"/>
            <a:ext cx="464347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«Советский Союз может справедливо гордится своими героическими победами».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3857628"/>
            <a:ext cx="43577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810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chemeClr val="tx2"/>
                </a:solidFill>
                <a:ea typeface="Times New Roman" pitchFamily="18" charset="0"/>
              </a:rPr>
              <a:t>Президент США </a:t>
            </a:r>
          </a:p>
          <a:p>
            <a:pPr lvl="0" indent="3810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chemeClr val="tx2"/>
                </a:solidFill>
                <a:ea typeface="Times New Roman" pitchFamily="18" charset="0"/>
              </a:rPr>
              <a:t>Франклин Рузвельт писал Сталину:</a:t>
            </a:r>
            <a:endParaRPr lang="ru-RU" sz="2200" dirty="0" smtClean="0">
              <a:solidFill>
                <a:schemeClr val="tx2"/>
              </a:solidFill>
            </a:endParaRPr>
          </a:p>
        </p:txBody>
      </p:sp>
      <p:pic>
        <p:nvPicPr>
          <p:cNvPr id="13314" name="Picture 2" descr="NA004313. Фото Черчиль Уинстон, постер Черчиль Уинстон, плакат Черчиль Уинстон, постеры Черчиль Уинстон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85728"/>
            <a:ext cx="3084657" cy="2406032"/>
          </a:xfrm>
          <a:prstGeom prst="rect">
            <a:avLst/>
          </a:prstGeom>
          <a:noFill/>
        </p:spPr>
      </p:pic>
      <p:pic>
        <p:nvPicPr>
          <p:cNvPr id="13316" name="Picture 4" descr="Франклин Делано Рузвельт">
            <a:hlinkClick r:id="rId4" tooltip="Франклин Делано Рузвельт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3571876"/>
            <a:ext cx="2667000" cy="3143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Фото Мемориал &quot;Прохоровское поле&quot; Прохоровка (Белгородская область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920" y="4000504"/>
            <a:ext cx="2564926" cy="1928826"/>
          </a:xfrm>
          <a:prstGeom prst="rect">
            <a:avLst/>
          </a:prstGeom>
          <a:noFill/>
        </p:spPr>
      </p:pic>
      <p:pic>
        <p:nvPicPr>
          <p:cNvPr id="57350" name="Picture 6" descr="Фото Мемориал &quot;Прохоровское поле&quot; Прохоровка (Белгородская область)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3429000"/>
            <a:ext cx="2269206" cy="1543061"/>
          </a:xfrm>
          <a:prstGeom prst="rect">
            <a:avLst/>
          </a:prstGeom>
          <a:noFill/>
        </p:spPr>
      </p:pic>
      <p:pic>
        <p:nvPicPr>
          <p:cNvPr id="57352" name="Picture 8" descr="Фото Мемориал &quot;Прохоровское поле&quot; Прохоровка (Белгородская область)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5143512"/>
            <a:ext cx="2214578" cy="150591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3214686"/>
            <a:ext cx="4929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Храм апостолов Петра и Павла</a:t>
            </a:r>
            <a:endParaRPr lang="ru-RU" dirty="0"/>
          </a:p>
        </p:txBody>
      </p:sp>
      <p:pic>
        <p:nvPicPr>
          <p:cNvPr id="57356" name="Picture 12" descr="Фото Мемориал &quot;Прохоровское поле&quot; Прохоровка (Белгородская область)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928670"/>
            <a:ext cx="3303491" cy="2286016"/>
          </a:xfrm>
          <a:prstGeom prst="rect">
            <a:avLst/>
          </a:prstGeom>
          <a:noFill/>
        </p:spPr>
      </p:pic>
      <p:pic>
        <p:nvPicPr>
          <p:cNvPr id="57358" name="Picture 14" descr="Фото Мемориал &quot;Прохоровское поле&quot; Прохоровка (Белгородская область)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57818" y="928670"/>
            <a:ext cx="3151674" cy="214314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643438" y="3143248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Прохоровское</a:t>
            </a:r>
            <a:r>
              <a:rPr lang="ru-RU" dirty="0" smtClean="0"/>
              <a:t> поле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285729"/>
            <a:ext cx="742955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FFC000"/>
                </a:solidFill>
              </a:rPr>
              <a:t>Память от тех годах будет жить вечна у нас</a:t>
            </a:r>
            <a:endParaRPr lang="ru-RU" sz="2600" dirty="0">
              <a:solidFill>
                <a:srgbClr val="FFC000"/>
              </a:solidFill>
            </a:endParaRPr>
          </a:p>
        </p:txBody>
      </p:sp>
      <p:pic>
        <p:nvPicPr>
          <p:cNvPr id="13" name="Рисунок 12" descr="Памятник танкистам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43240" y="3571876"/>
            <a:ext cx="2676528" cy="314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e02a93e191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3357563"/>
            <a:ext cx="1881187" cy="376078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7158" y="500042"/>
            <a:ext cx="857256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>
              <a:lnSpc>
                <a:spcPct val="90000"/>
              </a:lnSpc>
            </a:pPr>
            <a:r>
              <a:rPr lang="ru-RU" sz="3200" dirty="0" smtClean="0">
                <a:solidFill>
                  <a:srgbClr val="FFFF66"/>
                </a:solidFill>
              </a:rPr>
              <a:t>Курская битва </a:t>
            </a:r>
            <a:r>
              <a:rPr lang="ru-RU" sz="2400" dirty="0" smtClean="0">
                <a:solidFill>
                  <a:srgbClr val="FFC000"/>
                </a:solidFill>
              </a:rPr>
              <a:t>– одно из величайших сражений Великой Отечественной войны, унесшее сотни тысяч жизней. Победа далась русскому народу огромной ценой, и забывать о ней мы не имеем права.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3" name="Picture 11" descr="Рисунок5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46663"/>
            <a:ext cx="9144000" cy="18113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4876" y="2571744"/>
            <a:ext cx="42148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0000"/>
                </a:solidFill>
              </a:rPr>
              <a:t>Прошла война, прошла страда,</a:t>
            </a:r>
          </a:p>
          <a:p>
            <a:r>
              <a:rPr lang="ru-RU" sz="2200" dirty="0" smtClean="0">
                <a:solidFill>
                  <a:srgbClr val="000000"/>
                </a:solidFill>
              </a:rPr>
              <a:t>Но боль взывает к людям:</a:t>
            </a:r>
          </a:p>
          <a:p>
            <a:r>
              <a:rPr lang="ru-RU" sz="2200" dirty="0" smtClean="0">
                <a:solidFill>
                  <a:srgbClr val="000000"/>
                </a:solidFill>
              </a:rPr>
              <a:t>Давайте, люди, никогда</a:t>
            </a:r>
          </a:p>
          <a:p>
            <a:r>
              <a:rPr lang="ru-RU" sz="2200" dirty="0" smtClean="0">
                <a:solidFill>
                  <a:srgbClr val="000000"/>
                </a:solidFill>
              </a:rPr>
              <a:t>Об этом не забудем</a:t>
            </a:r>
            <a:endParaRPr lang="ru-RU" sz="22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792" name="Picture 8" descr="http://war1941-1945.narod.ru/img/maps/Kursk01.jpg"/>
          <p:cNvPicPr>
            <a:picLocks noChangeAspect="1" noChangeArrowheads="1"/>
          </p:cNvPicPr>
          <p:nvPr/>
        </p:nvPicPr>
        <p:blipFill>
          <a:blip r:embed="rId3" r:link="rId4">
            <a:lum bright="-24000" contrast="18000"/>
          </a:blip>
          <a:srcRect/>
          <a:stretch>
            <a:fillRect/>
          </a:stretch>
        </p:blipFill>
        <p:spPr bwMode="auto">
          <a:xfrm>
            <a:off x="1979613" y="260350"/>
            <a:ext cx="5761037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797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2080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04250" y="6308725"/>
            <a:ext cx="304800" cy="3048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1934" y="2000240"/>
            <a:ext cx="8625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</a:rPr>
              <a:t>Орёл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3244334"/>
            <a:ext cx="1012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00FF"/>
                </a:solidFill>
              </a:rPr>
              <a:t>Курск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4429132"/>
            <a:ext cx="1497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Белгород</a:t>
            </a:r>
            <a:endParaRPr lang="ru-RU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1918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30" fill="hold"/>
                                        <p:tgtEl>
                                          <p:spTgt spid="5027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279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14290"/>
            <a:ext cx="82153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81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Я   п р и к а з ы в а ю:</a:t>
            </a:r>
            <a:endParaRPr lang="ru-RU" sz="2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81000" algn="just" eaLnBrk="0" fontAlgn="base" hangingPunct="0">
              <a:spcBef>
                <a:spcPct val="0"/>
              </a:spcBef>
              <a:spcAft>
                <a:spcPct val="0"/>
              </a:spcAft>
              <a:buAutoNum type="romanUcPeriod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 е л </a:t>
            </a:r>
            <a:r>
              <a:rPr lang="ru-RU" sz="2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наступления является сосредоточенным ударом, проведенным решительно и быстро, путем концентрического наступления </a:t>
            </a:r>
            <a:endParaRPr lang="en-US" sz="2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81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ОКРУЖИТЬ НАХОДЯЩИЕСЯ</a:t>
            </a:r>
            <a:r>
              <a:rPr lang="en-US" sz="2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РАЙОНЕ КУРСКА ВОЙСКА</a:t>
            </a:r>
            <a:r>
              <a:rPr lang="en-US" sz="2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ПРОТИВНИКА И УНИЧТОЖИТЬ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ИХ...»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K:\военная\2863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571744"/>
            <a:ext cx="4309667" cy="4121580"/>
          </a:xfrm>
          <a:prstGeom prst="rect">
            <a:avLst/>
          </a:prstGeom>
          <a:noFill/>
        </p:spPr>
      </p:pic>
      <p:pic>
        <p:nvPicPr>
          <p:cNvPr id="8" name="~PP1845.WAV">
            <a:hlinkClick r:id="" action="ppaction://media"/>
          </p:cNvPr>
          <p:cNvPicPr>
            <a:picLocks noRot="1" noChangeAspect="1"/>
          </p:cNvPicPr>
          <p:nvPr>
            <a:wavAudioFile r:embed="rId1" name="~PP1845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e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3071834" cy="3893649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500430" y="1285860"/>
            <a:ext cx="228601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Была разработана</a:t>
            </a:r>
          </a:p>
          <a:p>
            <a:pPr algn="just">
              <a:spcBef>
                <a:spcPct val="50000"/>
              </a:spcBef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Орловско-Белгородская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операция,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получившая кодовое название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«Цитадель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».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9" descr="Рисунок6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3429000"/>
            <a:ext cx="3060510" cy="21491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86116" y="214290"/>
            <a:ext cx="585788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Планы</a:t>
            </a:r>
            <a:r>
              <a:rPr lang="en-US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германского </a:t>
            </a:r>
          </a:p>
          <a:p>
            <a:r>
              <a:rPr lang="ru-RU" sz="2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командования</a:t>
            </a:r>
            <a:endParaRPr lang="ru-RU" sz="2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4643446"/>
            <a:ext cx="28575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Танковые дивизии</a:t>
            </a:r>
          </a:p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«Рейх»,</a:t>
            </a:r>
          </a:p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«Адольф Гитлер», </a:t>
            </a:r>
          </a:p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«Мертвая голова».</a:t>
            </a:r>
            <a:endParaRPr lang="ru-RU" sz="2000" dirty="0"/>
          </a:p>
        </p:txBody>
      </p:sp>
      <p:pic>
        <p:nvPicPr>
          <p:cNvPr id="7" name="~PP3798.WAV">
            <a:hlinkClick r:id="" action="ppaction://media"/>
          </p:cNvPr>
          <p:cNvPicPr>
            <a:picLocks noRot="1" noChangeAspect="1"/>
          </p:cNvPicPr>
          <p:nvPr>
            <a:wavAudioFile r:embed="rId1" name="~PP3798.WAV"/>
          </p:nvPr>
        </p:nvPicPr>
        <p:blipFill>
          <a:blip r:embed="rId6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  <p:pic>
        <p:nvPicPr>
          <p:cNvPr id="9" name="Picture 2" descr="http://upload.wikimedia.org/wikipedia/commons/thumb/e/e9/Bundesarchiv_Bild_101I-219-0562A-06%2C_Russland%2C_Kolonne_mit_Panzer_III.jpg/180px-Bundesarchiv_Bild_101I-219-0562A-06%2C_Russland%2C_Kolonne_mit_Panzer_III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36" y="4429132"/>
            <a:ext cx="3372776" cy="2285992"/>
          </a:xfrm>
          <a:prstGeom prst="rect">
            <a:avLst/>
          </a:prstGeom>
          <a:noFill/>
        </p:spPr>
      </p:pic>
      <p:pic>
        <p:nvPicPr>
          <p:cNvPr id="11" name="Классическая музыка Зима Вивальди.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9429784" y="6429396"/>
            <a:ext cx="304800" cy="304800"/>
          </a:xfrm>
          <a:prstGeom prst="rect">
            <a:avLst/>
          </a:prstGeom>
        </p:spPr>
      </p:pic>
      <p:pic>
        <p:nvPicPr>
          <p:cNvPr id="13" name="Picture 9" descr="full"/>
          <p:cNvPicPr>
            <a:picLocks noChangeAspect="1" noChangeArrowheads="1"/>
          </p:cNvPicPr>
          <p:nvPr/>
        </p:nvPicPr>
        <p:blipFill>
          <a:blip r:embed="rId10"/>
          <a:srcRect t="2898" b="4410"/>
          <a:stretch>
            <a:fillRect/>
          </a:stretch>
        </p:blipFill>
        <p:spPr bwMode="auto">
          <a:xfrm>
            <a:off x="6773116" y="142852"/>
            <a:ext cx="222391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500958" y="1714488"/>
            <a:ext cx="114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Курск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00958" y="857232"/>
            <a:ext cx="1000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Орёл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86644" y="2428868"/>
            <a:ext cx="157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Белгород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4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numSld="99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57232"/>
            <a:ext cx="8229600" cy="25003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провести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оборонительное сражение,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измотать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войска неприятеля и нанести им поражение,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критический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момент нанести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контрудары по наступающим.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400" dirty="0"/>
          </a:p>
        </p:txBody>
      </p:sp>
      <p:sp>
        <p:nvSpPr>
          <p:cNvPr id="552964" name="WordArt 4"/>
          <p:cNvSpPr>
            <a:spLocks noChangeArrowheads="1" noChangeShapeType="1" noTextEdit="1"/>
          </p:cNvSpPr>
          <p:nvPr/>
        </p:nvSpPr>
        <p:spPr bwMode="auto">
          <a:xfrm>
            <a:off x="468313" y="214291"/>
            <a:ext cx="7818463" cy="5715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Планы</a:t>
            </a:r>
            <a:r>
              <a:rPr lang="ru-RU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советского</a:t>
            </a:r>
            <a:r>
              <a:rPr lang="ru-RU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командования</a:t>
            </a:r>
            <a:endParaRPr lang="ru-RU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blindazh"/>
          <p:cNvPicPr>
            <a:picLocks noChangeAspect="1" noChangeArrowheads="1"/>
          </p:cNvPicPr>
          <p:nvPr/>
        </p:nvPicPr>
        <p:blipFill>
          <a:blip r:embed="rId3"/>
          <a:srcRect t="5020" b="11446"/>
          <a:stretch>
            <a:fillRect/>
          </a:stretch>
        </p:blipFill>
        <p:spPr bwMode="auto">
          <a:xfrm>
            <a:off x="4643438" y="2357430"/>
            <a:ext cx="4120607" cy="221457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8" name="Picture 2" descr="http://www.hrono.ru/img/vov/zhukov_halh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71876"/>
            <a:ext cx="2286016" cy="313152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643174" y="5214950"/>
            <a:ext cx="2928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Общее командование осуществлял Георгий Константинович Жуков.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Рисунок 9" descr="Начальник Генерального штаба Маршал Советского Союза А.М.Василевский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4714884"/>
            <a:ext cx="3000396" cy="201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~PP3474.WAV">
            <a:hlinkClick r:id="" action="ppaction://media"/>
          </p:cNvPr>
          <p:cNvPicPr>
            <a:picLocks noRot="1" noChangeAspect="1"/>
          </p:cNvPicPr>
          <p:nvPr>
            <a:wavAudioFile r:embed="rId1" name="~PP3474.WAV"/>
          </p:nvPr>
        </p:nvPicPr>
        <p:blipFill>
          <a:blip r:embed="rId6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9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714356"/>
            <a:ext cx="1385872" cy="231282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3143248"/>
            <a:ext cx="2500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</a:rPr>
              <a:t>Рокоссовский К.К., командующий Центральным фронтом</a:t>
            </a:r>
            <a:endParaRPr lang="ru-RU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pic>
        <p:nvPicPr>
          <p:cNvPr id="4" name="Picture 9" descr="09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785794"/>
            <a:ext cx="1362080" cy="22670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9058" y="3143248"/>
            <a:ext cx="2000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</a:rPr>
              <a:t>Конев И. С., командующий</a:t>
            </a:r>
          </a:p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</a:rPr>
              <a:t>Степным фронтом</a:t>
            </a:r>
            <a:endParaRPr lang="ru-RU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714356"/>
            <a:ext cx="1484337" cy="231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715140" y="3143248"/>
            <a:ext cx="24288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Н.Ф. Ватутин, командующий Воронежским фронтом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4500569"/>
            <a:ext cx="8572560" cy="181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Советское командование сосредоточило на Орловско-Курском направлении </a:t>
            </a:r>
          </a:p>
          <a:p>
            <a:pPr>
              <a:lnSpc>
                <a:spcPct val="45000"/>
              </a:lnSpc>
              <a:spcBef>
                <a:spcPct val="50000"/>
              </a:spcBef>
              <a:buFontTx/>
              <a:buChar char="•"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 млн. 336 тыс. человек, </a:t>
            </a:r>
          </a:p>
          <a:p>
            <a:pPr>
              <a:lnSpc>
                <a:spcPct val="45000"/>
              </a:lnSpc>
              <a:spcBef>
                <a:spcPct val="50000"/>
              </a:spcBef>
              <a:buFontTx/>
              <a:buChar char="•"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около 3 тыс. танков, </a:t>
            </a:r>
          </a:p>
          <a:p>
            <a:pPr>
              <a:lnSpc>
                <a:spcPct val="45000"/>
              </a:lnSpc>
              <a:spcBef>
                <a:spcPct val="50000"/>
              </a:spcBef>
              <a:buFontTx/>
              <a:buChar char="•"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19 тыс. орудий, </a:t>
            </a:r>
          </a:p>
          <a:p>
            <a:pPr>
              <a:lnSpc>
                <a:spcPct val="45000"/>
              </a:lnSpc>
              <a:spcBef>
                <a:spcPct val="50000"/>
              </a:spcBef>
              <a:buFontTx/>
              <a:buChar char="•"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2 172 самолета.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142852"/>
            <a:ext cx="307183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FFFF66"/>
                </a:solidFill>
              </a:rPr>
              <a:t>Командующие</a:t>
            </a:r>
            <a:endParaRPr lang="ru-RU" sz="2600" dirty="0">
              <a:solidFill>
                <a:srgbClr val="FFFF66"/>
              </a:solidFill>
            </a:endParaRPr>
          </a:p>
        </p:txBody>
      </p:sp>
      <p:pic>
        <p:nvPicPr>
          <p:cNvPr id="12" name="~PP1526.WAV">
            <a:hlinkClick r:id="" action="ppaction://media"/>
          </p:cNvPr>
          <p:cNvPicPr>
            <a:picLocks noRot="1" noChangeAspect="1"/>
          </p:cNvPicPr>
          <p:nvPr>
            <a:wavAudioFile r:embed="rId1" name="~PP1526.WAV"/>
          </p:nvPr>
        </p:nvPicPr>
        <p:blipFill>
          <a:blip r:embed="rId7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1">
      <a:dk1>
        <a:srgbClr val="23253C"/>
      </a:dk1>
      <a:lt1>
        <a:srgbClr val="474B78"/>
      </a:lt1>
      <a:dk2>
        <a:srgbClr val="FF0000"/>
      </a:dk2>
      <a:lt2>
        <a:srgbClr val="FFFF00"/>
      </a:lt2>
      <a:accent1>
        <a:srgbClr val="FFFF00"/>
      </a:accent1>
      <a:accent2>
        <a:srgbClr val="FFFF00"/>
      </a:accent2>
      <a:accent3>
        <a:srgbClr val="FFFF00"/>
      </a:accent3>
      <a:accent4>
        <a:srgbClr val="FFFF00"/>
      </a:accent4>
      <a:accent5>
        <a:srgbClr val="FFFF00"/>
      </a:accent5>
      <a:accent6>
        <a:srgbClr val="7D3C4A"/>
      </a:accent6>
      <a:hlink>
        <a:srgbClr val="FF8119"/>
      </a:hlink>
      <a:folHlink>
        <a:srgbClr val="44B9E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1920</TotalTime>
  <Words>1556</Words>
  <Application>Microsoft Office PowerPoint</Application>
  <PresentationFormat>Экран (4:3)</PresentationFormat>
  <Paragraphs>175</Paragraphs>
  <Slides>45</Slides>
  <Notes>5</Notes>
  <HiddenSlides>0</HiddenSlides>
  <MMClips>45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Апекс</vt:lpstr>
      <vt:lpstr>Курская битва  «  ЦЕНА  ПОБЕДЫ  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Захарова Н.В.</dc:creator>
  <cp:lastModifiedBy>DagLine</cp:lastModifiedBy>
  <cp:revision>78</cp:revision>
  <dcterms:created xsi:type="dcterms:W3CDTF">2010-03-18T20:38:40Z</dcterms:created>
  <dcterms:modified xsi:type="dcterms:W3CDTF">2020-04-17T06:32:18Z</dcterms:modified>
</cp:coreProperties>
</file>