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5FB79BF-0EFD-4DAB-938B-90F5470553C2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468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43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590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6512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45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064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0763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080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57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546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9839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09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19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561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17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97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614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E6E653C-929D-4BC2-A534-4D4C7641880D}" type="datetimeFigureOut">
              <a:rPr lang="ru-RU" smtClean="0"/>
              <a:t>08.09.2016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ABDB0A7-2B37-497B-B0C8-FB26C7022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9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МАТЕМАТИКИ </a:t>
            </a:r>
            <a:br>
              <a:rPr lang="ru-RU" dirty="0" smtClean="0"/>
            </a:br>
            <a:r>
              <a:rPr lang="ru-RU" dirty="0" smtClean="0"/>
              <a:t>4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024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14" y="213355"/>
            <a:ext cx="8383373" cy="6287530"/>
          </a:xfrm>
        </p:spPr>
      </p:pic>
    </p:spTree>
    <p:extLst>
      <p:ext uri="{BB962C8B-B14F-4D97-AF65-F5344CB8AC3E}">
        <p14:creationId xmlns:p14="http://schemas.microsoft.com/office/powerpoint/2010/main" val="54328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57" y="233825"/>
            <a:ext cx="8301487" cy="6226116"/>
          </a:xfrm>
        </p:spPr>
      </p:pic>
    </p:spTree>
    <p:extLst>
      <p:ext uri="{BB962C8B-B14F-4D97-AF65-F5344CB8AC3E}">
        <p14:creationId xmlns:p14="http://schemas.microsoft.com/office/powerpoint/2010/main" val="1053553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024" y="704773"/>
            <a:ext cx="7773338" cy="1596177"/>
          </a:xfrm>
        </p:spPr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24" y="373380"/>
            <a:ext cx="8327197" cy="6238144"/>
          </a:xfrm>
        </p:spPr>
      </p:pic>
    </p:spTree>
    <p:extLst>
      <p:ext uri="{BB962C8B-B14F-4D97-AF65-F5344CB8AC3E}">
        <p14:creationId xmlns:p14="http://schemas.microsoft.com/office/powerpoint/2010/main" val="2464873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59" y="189981"/>
            <a:ext cx="8627210" cy="6470408"/>
          </a:xfrm>
        </p:spPr>
      </p:pic>
    </p:spTree>
    <p:extLst>
      <p:ext uri="{BB962C8B-B14F-4D97-AF65-F5344CB8AC3E}">
        <p14:creationId xmlns:p14="http://schemas.microsoft.com/office/powerpoint/2010/main" val="1394588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09" y="1296537"/>
            <a:ext cx="8800984" cy="4380932"/>
          </a:xfrm>
        </p:spPr>
      </p:pic>
    </p:spTree>
    <p:extLst>
      <p:ext uri="{BB962C8B-B14F-4D97-AF65-F5344CB8AC3E}">
        <p14:creationId xmlns:p14="http://schemas.microsoft.com/office/powerpoint/2010/main" val="2108384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04" y="239794"/>
            <a:ext cx="8560794" cy="6420596"/>
          </a:xfrm>
        </p:spPr>
      </p:pic>
    </p:spTree>
    <p:extLst>
      <p:ext uri="{BB962C8B-B14F-4D97-AF65-F5344CB8AC3E}">
        <p14:creationId xmlns:p14="http://schemas.microsoft.com/office/powerpoint/2010/main" val="30869040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7" y="2483893"/>
            <a:ext cx="8270543" cy="1569492"/>
          </a:xfrm>
        </p:spPr>
      </p:pic>
    </p:spTree>
    <p:extLst>
      <p:ext uri="{BB962C8B-B14F-4D97-AF65-F5344CB8AC3E}">
        <p14:creationId xmlns:p14="http://schemas.microsoft.com/office/powerpoint/2010/main" val="1501383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Расставь порядок действий  и реши выражение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91539" y="2214695"/>
            <a:ext cx="8788688" cy="3631097"/>
          </a:xfrm>
        </p:spPr>
        <p:txBody>
          <a:bodyPr>
            <a:normAutofit/>
          </a:bodyPr>
          <a:lstStyle/>
          <a:p>
            <a:r>
              <a:rPr lang="ru-RU" sz="4000" b="1" dirty="0"/>
              <a:t>90 – ( 40 – 24 : 3) : 4 х 6 + 3 х 5 </a:t>
            </a:r>
          </a:p>
          <a:p>
            <a:r>
              <a:rPr lang="ru-RU" sz="4000" b="1" dirty="0"/>
              <a:t>3 х 4 + 9 х 6 – ( 27 + 9 ) : 4 х 5 </a:t>
            </a:r>
          </a:p>
        </p:txBody>
      </p:sp>
    </p:spTree>
    <p:extLst>
      <p:ext uri="{BB962C8B-B14F-4D97-AF65-F5344CB8AC3E}">
        <p14:creationId xmlns:p14="http://schemas.microsoft.com/office/powerpoint/2010/main" val="2827607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8744" y="1589172"/>
            <a:ext cx="7772870" cy="5299881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FF0000"/>
                </a:solidFill>
              </a:rPr>
              <a:t>Логическая задача.</a:t>
            </a:r>
          </a:p>
          <a:p>
            <a:r>
              <a:rPr lang="ru-RU" sz="4000" dirty="0"/>
              <a:t>Полный бидон с молоком весит 34 </a:t>
            </a:r>
            <a:r>
              <a:rPr lang="ru-RU" sz="4000" dirty="0" smtClean="0"/>
              <a:t>кг  . бидон, </a:t>
            </a:r>
            <a:r>
              <a:rPr lang="ru-RU" sz="4000" dirty="0"/>
              <a:t>заполненный </a:t>
            </a:r>
            <a:r>
              <a:rPr lang="ru-RU" sz="4000" dirty="0" smtClean="0"/>
              <a:t>наполовину </a:t>
            </a:r>
            <a:r>
              <a:rPr lang="ru-RU" sz="4000" dirty="0"/>
              <a:t>весит 18 </a:t>
            </a:r>
            <a:r>
              <a:rPr lang="ru-RU" sz="4000" dirty="0" smtClean="0"/>
              <a:t>кг . </a:t>
            </a:r>
            <a:r>
              <a:rPr lang="ru-RU" sz="4000" dirty="0"/>
              <a:t>Сколько весит пустой бидон? 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63709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5330" y="1651379"/>
            <a:ext cx="7772870" cy="4139821"/>
          </a:xfrm>
        </p:spPr>
        <p:txBody>
          <a:bodyPr>
            <a:noAutofit/>
          </a:bodyPr>
          <a:lstStyle/>
          <a:p>
            <a:r>
              <a:rPr lang="ru-RU" sz="4000" dirty="0"/>
              <a:t>1)	34 — 18 = 16 (кг) — весит половина молока</a:t>
            </a:r>
          </a:p>
          <a:p>
            <a:r>
              <a:rPr lang="ru-RU" sz="4000" dirty="0"/>
              <a:t>2)	18- 16 = 2 (кг)</a:t>
            </a:r>
          </a:p>
          <a:p>
            <a:r>
              <a:rPr lang="ru-RU" sz="4000" dirty="0"/>
              <a:t>Ответ: 2 кг весит пустой бидон.</a:t>
            </a:r>
          </a:p>
        </p:txBody>
      </p:sp>
    </p:spTree>
    <p:extLst>
      <p:ext uri="{BB962C8B-B14F-4D97-AF65-F5344CB8AC3E}">
        <p14:creationId xmlns:p14="http://schemas.microsoft.com/office/powerpoint/2010/main" val="1187614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7200" dirty="0"/>
              <a:t>859, 503, 390, 200, 104, </a:t>
            </a:r>
            <a:r>
              <a:rPr lang="ru-RU" sz="7200" dirty="0" smtClean="0"/>
              <a:t>480.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738447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5330" y="150125"/>
            <a:ext cx="7772870" cy="6564574"/>
          </a:xfrm>
        </p:spPr>
        <p:txBody>
          <a:bodyPr>
            <a:normAutofit/>
          </a:bodyPr>
          <a:lstStyle/>
          <a:p>
            <a:r>
              <a:rPr lang="ru-RU" sz="3200" b="1" dirty="0"/>
              <a:t>а)	Сколько нужно пятирублёвок, чтобы купить конфету за 25 рублей?</a:t>
            </a:r>
          </a:p>
          <a:p>
            <a:r>
              <a:rPr lang="ru-RU" sz="3200" b="1" dirty="0"/>
              <a:t>б)	Сколько получится, если к 4 прибавить 6, прибавить 18 и вы-</a:t>
            </a:r>
          </a:p>
          <a:p>
            <a:r>
              <a:rPr lang="ru-RU" sz="3200" b="1" dirty="0"/>
              <a:t>честь 9?</a:t>
            </a:r>
          </a:p>
          <a:p>
            <a:r>
              <a:rPr lang="ru-RU" sz="3200" b="1" dirty="0"/>
              <a:t>в)	Если в одной коробке 8 конфет, сколько конфет будет в 5 таких</a:t>
            </a:r>
          </a:p>
          <a:p>
            <a:r>
              <a:rPr lang="ru-RU" sz="3200" b="1" dirty="0"/>
              <a:t>коробках?</a:t>
            </a:r>
          </a:p>
          <a:p>
            <a:r>
              <a:rPr lang="ru-RU" sz="3200" b="1" dirty="0"/>
              <a:t>г)	Сколько дней в 3-х неделях?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636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5330" y="436729"/>
            <a:ext cx="7772870" cy="5354472"/>
          </a:xfrm>
        </p:spPr>
        <p:txBody>
          <a:bodyPr>
            <a:noAutofit/>
          </a:bodyPr>
          <a:lstStyle/>
          <a:p>
            <a:r>
              <a:rPr lang="ru-RU" sz="3600" b="1" dirty="0"/>
              <a:t>д)	Сколько получится, если к 101 прибавить 202?</a:t>
            </a:r>
          </a:p>
          <a:p>
            <a:r>
              <a:rPr lang="ru-RU" sz="3600" b="1" dirty="0"/>
              <a:t>е)	Сколько сдачи получит Маша со 100 рублей, если истратит 72 рубля?</a:t>
            </a:r>
          </a:p>
          <a:p>
            <a:r>
              <a:rPr lang="ru-RU" sz="3600" b="1" dirty="0"/>
              <a:t>ж)	Сколько понадобится парт, чтобы рассадить парами 26 учеников?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77611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5330" y="1392073"/>
            <a:ext cx="7772870" cy="4399128"/>
          </a:xfrm>
        </p:spPr>
        <p:txBody>
          <a:bodyPr>
            <a:normAutofit/>
          </a:bodyPr>
          <a:lstStyle/>
          <a:p>
            <a:r>
              <a:rPr lang="ru-RU" sz="6600" dirty="0">
                <a:solidFill>
                  <a:srgbClr val="00B050"/>
                </a:solidFill>
              </a:rPr>
              <a:t>Ответы: </a:t>
            </a:r>
            <a:endParaRPr lang="ru-RU" sz="6600" dirty="0" smtClean="0">
              <a:solidFill>
                <a:srgbClr val="00B050"/>
              </a:solidFill>
            </a:endParaRPr>
          </a:p>
          <a:p>
            <a:r>
              <a:rPr lang="ru-RU" sz="6600" dirty="0" smtClean="0">
                <a:solidFill>
                  <a:srgbClr val="00B050"/>
                </a:solidFill>
              </a:rPr>
              <a:t>5</a:t>
            </a:r>
            <a:r>
              <a:rPr lang="ru-RU" sz="6600" dirty="0">
                <a:solidFill>
                  <a:srgbClr val="00B050"/>
                </a:solidFill>
              </a:rPr>
              <a:t>, 19, 40, 21, 303, 28, 13.</a:t>
            </a:r>
          </a:p>
        </p:txBody>
      </p:sp>
    </p:spTree>
    <p:extLst>
      <p:ext uri="{BB962C8B-B14F-4D97-AF65-F5344CB8AC3E}">
        <p14:creationId xmlns:p14="http://schemas.microsoft.com/office/powerpoint/2010/main" val="25536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50125" y="245660"/>
            <a:ext cx="8789159" cy="635985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—	Вы когда-нибудь задумывались над тем, откуда в наших тетрадях и учебниках появились такие необходимые и в то же время </a:t>
            </a:r>
            <a:r>
              <a:rPr lang="ru-RU" dirty="0" smtClean="0"/>
              <a:t>простые </a:t>
            </a:r>
            <a:r>
              <a:rPr lang="ru-RU" dirty="0"/>
              <a:t>знаки «+» и </a:t>
            </a:r>
            <a:r>
              <a:rPr lang="ru-RU" dirty="0" smtClean="0"/>
              <a:t>«—»?</a:t>
            </a:r>
          </a:p>
          <a:p>
            <a:r>
              <a:rPr lang="ru-RU" dirty="0" smtClean="0"/>
              <a:t> </a:t>
            </a:r>
            <a:r>
              <a:rPr lang="ru-RU" dirty="0"/>
              <a:t>оказывается, их история уходит в </a:t>
            </a:r>
            <a:r>
              <a:rPr lang="ru-RU" dirty="0" smtClean="0"/>
              <a:t>глубокую </a:t>
            </a:r>
            <a:r>
              <a:rPr lang="ru-RU" dirty="0"/>
              <a:t>древность. Обычно виноторговец черточками отмечал, сколько мер вина он уже продал. Так, уменьшение количества стало обозначаться знаком </a:t>
            </a:r>
            <a:endParaRPr lang="ru-RU" dirty="0" smtClean="0"/>
          </a:p>
          <a:p>
            <a:r>
              <a:rPr lang="ru-RU" dirty="0" smtClean="0"/>
              <a:t>«—», </a:t>
            </a:r>
            <a:r>
              <a:rPr lang="ru-RU" dirty="0"/>
              <a:t>который позже назвали минусом. Приливая в бочку новые запасы, перечеркивал столько </a:t>
            </a:r>
            <a:r>
              <a:rPr lang="ru-RU" dirty="0" smtClean="0"/>
              <a:t>расходных </a:t>
            </a:r>
            <a:r>
              <a:rPr lang="ru-RU" dirty="0"/>
              <a:t>черточек, сколько мер он восстановил. Так, возможно, </a:t>
            </a:r>
            <a:r>
              <a:rPr lang="ru-RU" dirty="0" smtClean="0"/>
              <a:t>появился </a:t>
            </a:r>
            <a:r>
              <a:rPr lang="ru-RU" dirty="0"/>
              <a:t>знак «+», обозначающий прибавление, увеличение.</a:t>
            </a:r>
          </a:p>
          <a:p>
            <a:r>
              <a:rPr lang="ru-RU" dirty="0"/>
              <a:t>Иногда исторические факты со временем искажаются и не всегда бывают достоверными, поэтому многие ученые считают, что </a:t>
            </a:r>
            <a:r>
              <a:rPr lang="ru-RU" dirty="0" smtClean="0"/>
              <a:t>происхождение </a:t>
            </a:r>
            <a:r>
              <a:rPr lang="ru-RU" dirty="0"/>
              <a:t>этих знаков имеет совсем другие корни. Давайте познакомимся с другим мнением.</a:t>
            </a:r>
          </a:p>
          <a:p>
            <a:r>
              <a:rPr lang="ru-RU" dirty="0"/>
              <a:t>Раньше, когда знаки плюс и минус не были известны древним </a:t>
            </a:r>
            <a:r>
              <a:rPr lang="ru-RU" dirty="0" err="1"/>
              <a:t>ма</a:t>
            </a:r>
            <a:r>
              <a:rPr lang="ru-RU" dirty="0"/>
              <a:t>-тематикам, сумму чисел записывали так: 1 и 2 или на латинском 1 </a:t>
            </a:r>
            <a:r>
              <a:rPr lang="ru-RU" dirty="0" err="1"/>
              <a:t>et</a:t>
            </a:r>
            <a:r>
              <a:rPr lang="ru-RU" dirty="0"/>
              <a:t> 2. Для краткости стали писать 112, а потом 1 + 2.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287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5330" y="259307"/>
            <a:ext cx="7772870" cy="5531893"/>
          </a:xfrm>
        </p:spPr>
        <p:txBody>
          <a:bodyPr>
            <a:noAutofit/>
          </a:bodyPr>
          <a:lstStyle/>
          <a:p>
            <a:r>
              <a:rPr lang="ru-RU" sz="4800" dirty="0"/>
              <a:t>Математика — наука точная. Она требует, чтобы мы точно </a:t>
            </a:r>
            <a:r>
              <a:rPr lang="ru-RU" sz="4800" dirty="0" smtClean="0"/>
              <a:t>выполняли </a:t>
            </a:r>
            <a:r>
              <a:rPr lang="ru-RU" sz="4800" dirty="0"/>
              <a:t>ее законы и не нарушали порядка. А порядок в числовых </a:t>
            </a:r>
            <a:r>
              <a:rPr lang="ru-RU" sz="4800" dirty="0" smtClean="0"/>
              <a:t>выражениях </a:t>
            </a:r>
            <a:r>
              <a:rPr lang="ru-RU" sz="4800" dirty="0"/>
              <a:t>особый. </a:t>
            </a:r>
          </a:p>
        </p:txBody>
      </p:sp>
    </p:spTree>
    <p:extLst>
      <p:ext uri="{BB962C8B-B14F-4D97-AF65-F5344CB8AC3E}">
        <p14:creationId xmlns:p14="http://schemas.microsoft.com/office/powerpoint/2010/main" val="17874115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29</TotalTime>
  <Words>127</Words>
  <Application>Microsoft Office PowerPoint</Application>
  <PresentationFormat>Экран (4:3)</PresentationFormat>
  <Paragraphs>27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Tw Cen MT</vt:lpstr>
      <vt:lpstr>Капля</vt:lpstr>
      <vt:lpstr>УРОК МАТЕМАТИКИ  4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Расставь порядок действий  и реши выражение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 4 КЛАСС</dc:title>
  <dc:creator>Ирина</dc:creator>
  <cp:lastModifiedBy>Ирина</cp:lastModifiedBy>
  <cp:revision>4</cp:revision>
  <dcterms:created xsi:type="dcterms:W3CDTF">2016-09-01T17:34:56Z</dcterms:created>
  <dcterms:modified xsi:type="dcterms:W3CDTF">2016-09-08T15:04:15Z</dcterms:modified>
</cp:coreProperties>
</file>