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5" r:id="rId2"/>
    <p:sldId id="257" r:id="rId3"/>
    <p:sldId id="258" r:id="rId4"/>
    <p:sldId id="256" r:id="rId5"/>
    <p:sldId id="259" r:id="rId6"/>
    <p:sldId id="260" r:id="rId7"/>
    <p:sldId id="276" r:id="rId8"/>
    <p:sldId id="261" r:id="rId9"/>
    <p:sldId id="277" r:id="rId10"/>
    <p:sldId id="263" r:id="rId11"/>
    <p:sldId id="262" r:id="rId12"/>
    <p:sldId id="264" r:id="rId13"/>
    <p:sldId id="265" r:id="rId14"/>
    <p:sldId id="266" r:id="rId15"/>
    <p:sldId id="278" r:id="rId16"/>
    <p:sldId id="279" r:id="rId17"/>
    <p:sldId id="267" r:id="rId18"/>
    <p:sldId id="268" r:id="rId19"/>
    <p:sldId id="269" r:id="rId20"/>
    <p:sldId id="270" r:id="rId21"/>
    <p:sldId id="271" r:id="rId22"/>
    <p:sldId id="280" r:id="rId23"/>
    <p:sldId id="273" r:id="rId24"/>
    <p:sldId id="272" r:id="rId25"/>
    <p:sldId id="27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6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7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mages.yandex.ru/yandsearch?p=1&amp;text=%D0%B0%D0%BD%D0%B8%D0%BC%D0%B0%D1%86%D0%B8%D1%8F%20%D1%81%D0%BF%D0%B0%D1%81%D0%B8%D0%B1%D0%BE&amp;img_url=http://miranimashek.com/_ph/119/2/615896972.gif&amp;pos=56&amp;uinfo=ww-1349-wh-643-fw-1124-fh-448-pd-1&amp;rpt=simag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52500"/>
            <a:ext cx="7344816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11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052736"/>
            <a:ext cx="6196405" cy="4670333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1. Слушай внимательно объяснение учителя.</a:t>
            </a:r>
          </a:p>
          <a:p>
            <a:pPr marL="0" indent="0">
              <a:buNone/>
            </a:pPr>
            <a:r>
              <a:rPr lang="ru-RU" i="1" dirty="0" smtClean="0"/>
              <a:t>2. Саша, выполни, пожалуйста, мою просьбу.</a:t>
            </a:r>
          </a:p>
          <a:p>
            <a:pPr marL="0" indent="0">
              <a:buNone/>
            </a:pPr>
            <a:r>
              <a:rPr lang="ru-RU" i="1" dirty="0" smtClean="0"/>
              <a:t>3. Расскажите, пожалуйста, нам о себе.</a:t>
            </a:r>
          </a:p>
          <a:p>
            <a:pPr marL="0" indent="0">
              <a:buNone/>
            </a:pPr>
            <a:r>
              <a:rPr lang="ru-RU" i="1" dirty="0" smtClean="0"/>
              <a:t>4. Отмерьте по линейке два сантиметра.</a:t>
            </a:r>
          </a:p>
          <a:p>
            <a:pPr marL="0" indent="0">
              <a:buNone/>
            </a:pPr>
            <a:r>
              <a:rPr lang="ru-RU" i="1" dirty="0" smtClean="0"/>
              <a:t>5. Спрячь меня.</a:t>
            </a:r>
            <a:endParaRPr lang="ru-RU" i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337" y="3717032"/>
            <a:ext cx="3242951" cy="254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31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Повелительное наклонение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Выражает побуждение к действию (приказ, просьбу, пожелание, совет).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Чтобы выразить приказ или требование употребляют глаголы </a:t>
            </a:r>
            <a:r>
              <a:rPr lang="ru-RU" b="1" u="sng" dirty="0" err="1" smtClean="0"/>
              <a:t>сов.вида</a:t>
            </a:r>
            <a:r>
              <a:rPr lang="ru-RU" b="1" u="sng" dirty="0" smtClean="0"/>
              <a:t>:</a:t>
            </a:r>
            <a:r>
              <a:rPr lang="ru-RU" dirty="0" smtClean="0"/>
              <a:t> </a:t>
            </a:r>
            <a:r>
              <a:rPr lang="ru-RU" i="1" dirty="0" smtClean="0"/>
              <a:t>сядь, прочитай и т.д.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Чтобы выразить просьбу, пожелание или совет </a:t>
            </a:r>
            <a:r>
              <a:rPr lang="ru-RU" dirty="0" smtClean="0"/>
              <a:t>– </a:t>
            </a:r>
            <a:r>
              <a:rPr lang="ru-RU" b="1" u="sng" dirty="0" err="1" smtClean="0"/>
              <a:t>несов.вида</a:t>
            </a:r>
            <a:r>
              <a:rPr lang="ru-RU" dirty="0" smtClean="0"/>
              <a:t>: </a:t>
            </a:r>
            <a:r>
              <a:rPr lang="ru-RU" i="1" dirty="0" smtClean="0"/>
              <a:t>садись, читай и т.д.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6120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ьная выноска 3"/>
          <p:cNvSpPr/>
          <p:nvPr/>
        </p:nvSpPr>
        <p:spPr>
          <a:xfrm>
            <a:off x="4331923" y="2699099"/>
            <a:ext cx="3096344" cy="1593998"/>
          </a:xfrm>
          <a:prstGeom prst="wedgeEllipseCallout">
            <a:avLst>
              <a:gd name="adj1" fmla="val 56330"/>
              <a:gd name="adj2" fmla="val 60125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FF0000"/>
                </a:solidFill>
              </a:rPr>
              <a:t>Не изменяются по временам!!!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051720" y="528735"/>
            <a:ext cx="6242959" cy="1920753"/>
          </a:xfrm>
          <a:prstGeom prst="wedgeRoundRectCallout">
            <a:avLst>
              <a:gd name="adj1" fmla="val -39680"/>
              <a:gd name="adj2" fmla="val 7957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Глаголы в повелительном наклонении употребляются обычно </a:t>
            </a:r>
            <a:r>
              <a:rPr lang="ru-RU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2-го лица единственного и множественного числа.</a:t>
            </a:r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009" y="4492684"/>
            <a:ext cx="1854062" cy="180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51602"/>
            <a:ext cx="3528392" cy="324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81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Образуйте форму повелительного наклонения: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967363"/>
              </p:ext>
            </p:extLst>
          </p:nvPr>
        </p:nvGraphicFramePr>
        <p:xfrm>
          <a:off x="1115613" y="2276872"/>
          <a:ext cx="7056786" cy="3744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262"/>
                <a:gridCol w="2352262"/>
                <a:gridCol w="2352262"/>
              </a:tblGrid>
              <a:tr h="616929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Неопред.форма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Ед.ч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Мн.ч</a:t>
                      </a:r>
                      <a:endParaRPr lang="ru-RU" dirty="0"/>
                    </a:p>
                  </a:txBody>
                  <a:tcPr/>
                </a:tc>
              </a:tr>
              <a:tr h="625497">
                <a:tc>
                  <a:txBody>
                    <a:bodyPr/>
                    <a:lstStyle/>
                    <a:p>
                      <a:r>
                        <a:rPr lang="ru-RU" dirty="0" smtClean="0"/>
                        <a:t>Красить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Крась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Красьте</a:t>
                      </a:r>
                      <a:endParaRPr lang="ru-RU" dirty="0"/>
                    </a:p>
                  </a:txBody>
                  <a:tcPr/>
                </a:tc>
              </a:tr>
              <a:tr h="625497">
                <a:tc>
                  <a:txBody>
                    <a:bodyPr/>
                    <a:lstStyle/>
                    <a:p>
                      <a:r>
                        <a:rPr lang="ru-RU" dirty="0" smtClean="0"/>
                        <a:t>Познакомиться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Познакомься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Познакомьтесь</a:t>
                      </a:r>
                      <a:endParaRPr lang="ru-RU" dirty="0"/>
                    </a:p>
                  </a:txBody>
                  <a:tcPr/>
                </a:tc>
              </a:tr>
              <a:tr h="625497">
                <a:tc>
                  <a:txBody>
                    <a:bodyPr/>
                    <a:lstStyle/>
                    <a:p>
                      <a:r>
                        <a:rPr lang="ru-RU" dirty="0" smtClean="0"/>
                        <a:t>Сеять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Сейте</a:t>
                      </a:r>
                      <a:endParaRPr lang="ru-RU" dirty="0"/>
                    </a:p>
                  </a:txBody>
                  <a:tcPr/>
                </a:tc>
              </a:tr>
              <a:tr h="625497">
                <a:tc>
                  <a:txBody>
                    <a:bodyPr/>
                    <a:lstStyle/>
                    <a:p>
                      <a:r>
                        <a:rPr lang="ru-RU" dirty="0" smtClean="0"/>
                        <a:t>Спрятать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Спрячь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Спрячьте</a:t>
                      </a:r>
                      <a:endParaRPr lang="ru-RU" dirty="0"/>
                    </a:p>
                  </a:txBody>
                  <a:tcPr/>
                </a:tc>
              </a:tr>
              <a:tr h="625497">
                <a:tc>
                  <a:txBody>
                    <a:bodyPr/>
                    <a:lstStyle/>
                    <a:p>
                      <a:r>
                        <a:rPr lang="ru-RU" dirty="0" smtClean="0"/>
                        <a:t>Везти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Вези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Везите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004048" y="2996952"/>
            <a:ext cx="216024" cy="216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457800" y="3645024"/>
            <a:ext cx="216024" cy="216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4221088"/>
            <a:ext cx="216024" cy="216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94058" y="4838388"/>
            <a:ext cx="252028" cy="216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04048" y="5517232"/>
            <a:ext cx="216024" cy="216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4752020" y="5229200"/>
            <a:ext cx="36004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788024" y="5229200"/>
            <a:ext cx="144016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13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algn="r"/>
            <a:r>
              <a:rPr lang="ru-RU" b="1" u="sng" dirty="0" smtClean="0">
                <a:solidFill>
                  <a:srgbClr val="FF0000"/>
                </a:solidFill>
              </a:rPr>
              <a:t>Исключения:</a:t>
            </a:r>
            <a:r>
              <a:rPr lang="ru-RU" dirty="0" smtClean="0"/>
              <a:t> </a:t>
            </a:r>
          </a:p>
          <a:p>
            <a:pPr algn="r"/>
            <a:r>
              <a:rPr lang="ru-RU" i="1" dirty="0" smtClean="0"/>
              <a:t>ляг, </a:t>
            </a:r>
          </a:p>
          <a:p>
            <a:pPr algn="r"/>
            <a:r>
              <a:rPr lang="ru-RU" i="1" dirty="0" smtClean="0"/>
              <a:t>лягте, </a:t>
            </a:r>
          </a:p>
          <a:p>
            <a:pPr algn="r"/>
            <a:r>
              <a:rPr lang="ru-RU" i="1" dirty="0" smtClean="0"/>
              <a:t>приляг, </a:t>
            </a:r>
          </a:p>
          <a:p>
            <a:pPr algn="r"/>
            <a:r>
              <a:rPr lang="ru-RU" i="1" dirty="0" smtClean="0"/>
              <a:t>прилягте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56" y="2996951"/>
            <a:ext cx="3142363" cy="314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691680" y="692696"/>
            <a:ext cx="6696744" cy="1728192"/>
          </a:xfrm>
          <a:prstGeom prst="wedgeRoundRectCallout">
            <a:avLst>
              <a:gd name="adj1" fmla="val -35589"/>
              <a:gd name="adj2" fmla="val 82982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lvl="0" indent="-274320">
              <a:spcBef>
                <a:spcPct val="20000"/>
              </a:spcBef>
              <a:buClr>
                <a:srgbClr val="297FD5"/>
              </a:buClr>
              <a:buSzPct val="85000"/>
              <a:buFont typeface="Brush Script MT" pitchFamily="66" charset="0"/>
              <a:buChar char="O"/>
            </a:pPr>
            <a:r>
              <a:rPr lang="ru-RU" sz="2400" b="1" dirty="0">
                <a:solidFill>
                  <a:prstClr val="black"/>
                </a:solidFill>
              </a:rPr>
              <a:t>В повелительном наклонении на конце глаголов после согласных пишется Ь, который сохраняется перед –</a:t>
            </a:r>
            <a:r>
              <a:rPr lang="ru-RU" sz="2400" b="1" dirty="0" err="1">
                <a:solidFill>
                  <a:prstClr val="black"/>
                </a:solidFill>
              </a:rPr>
              <a:t>ся</a:t>
            </a:r>
            <a:r>
              <a:rPr lang="ru-RU" sz="2400" b="1" dirty="0">
                <a:solidFill>
                  <a:prstClr val="black"/>
                </a:solidFill>
              </a:rPr>
              <a:t> и –те: </a:t>
            </a:r>
            <a:r>
              <a:rPr lang="ru-RU" sz="2400" i="1" dirty="0">
                <a:solidFill>
                  <a:prstClr val="black"/>
                </a:solidFill>
              </a:rPr>
              <a:t>жарь, жарьте, жарься.</a:t>
            </a:r>
          </a:p>
        </p:txBody>
      </p:sp>
    </p:spTree>
    <p:extLst>
      <p:ext uri="{BB962C8B-B14F-4D97-AF65-F5344CB8AC3E}">
        <p14:creationId xmlns:p14="http://schemas.microsoft.com/office/powerpoint/2010/main" val="218113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2555776" y="404664"/>
            <a:ext cx="5328592" cy="2808312"/>
          </a:xfrm>
          <a:prstGeom prst="cloudCallout">
            <a:avLst>
              <a:gd name="adj1" fmla="val 30647"/>
              <a:gd name="adj2" fmla="val 6105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повелительного наклонения может употребляться частица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смягчает форму приказа</a:t>
            </a:r>
          </a:p>
        </p:txBody>
      </p:sp>
      <p:sp>
        <p:nvSpPr>
          <p:cNvPr id="5" name="Овальная выноска 4"/>
          <p:cNvSpPr/>
          <p:nvPr/>
        </p:nvSpPr>
        <p:spPr>
          <a:xfrm>
            <a:off x="2555776" y="4437112"/>
            <a:ext cx="3384376" cy="1728192"/>
          </a:xfrm>
          <a:prstGeom prst="wedgeEllipseCallout">
            <a:avLst>
              <a:gd name="adj1" fmla="val -40046"/>
              <a:gd name="adj2" fmla="val -11151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частицы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пусть, пускай, да.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63191"/>
            <a:ext cx="2130648" cy="261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950" y="4005782"/>
            <a:ext cx="2404268" cy="215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78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1519555" y="2851112"/>
            <a:ext cx="2376264" cy="1080120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???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799475" y="573202"/>
            <a:ext cx="3096344" cy="1245730"/>
          </a:xfrm>
          <a:prstGeom prst="wedgeRoundRectCallout">
            <a:avLst>
              <a:gd name="adj1" fmla="val 72374"/>
              <a:gd name="adj2" fmla="val 43463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Пусть </a:t>
            </a:r>
            <a:r>
              <a:rPr lang="ru-RU" b="1" dirty="0"/>
              <a:t>всегда будет солнце</a:t>
            </a:r>
            <a:r>
              <a:rPr lang="ru-RU" b="1" dirty="0" smtClean="0"/>
              <a:t>!</a:t>
            </a:r>
            <a:r>
              <a:rPr lang="ru-RU" b="1" dirty="0"/>
              <a:t> Скажи-</a:t>
            </a:r>
            <a:r>
              <a:rPr lang="ru-RU" b="1" dirty="0">
                <a:solidFill>
                  <a:srgbClr val="FF0000"/>
                </a:solidFill>
              </a:rPr>
              <a:t>ка</a:t>
            </a:r>
            <a:r>
              <a:rPr lang="ru-RU" b="1" dirty="0"/>
              <a:t>!</a:t>
            </a:r>
          </a:p>
          <a:p>
            <a:pPr algn="ctr"/>
            <a:r>
              <a:rPr lang="ru-RU" b="1" dirty="0"/>
              <a:t> Расскажите-</a:t>
            </a:r>
            <a:r>
              <a:rPr lang="ru-RU" b="1" dirty="0">
                <a:solidFill>
                  <a:srgbClr val="FF0000"/>
                </a:solidFill>
              </a:rPr>
              <a:t>ка</a:t>
            </a:r>
          </a:p>
          <a:p>
            <a:pPr algn="ctr"/>
            <a:endParaRPr lang="ru-RU" b="1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4288947" y="2464558"/>
            <a:ext cx="3816424" cy="1062118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Да</a:t>
            </a:r>
            <a:r>
              <a:rPr lang="ru-RU" sz="2000" b="1" dirty="0"/>
              <a:t> здравствует </a:t>
            </a:r>
            <a:r>
              <a:rPr lang="ru-RU" sz="2000" b="1" dirty="0" smtClean="0"/>
              <a:t>лето!</a:t>
            </a:r>
            <a:endParaRPr lang="ru-RU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107" y="4173185"/>
            <a:ext cx="1303079" cy="205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55" y="3523520"/>
            <a:ext cx="3104208" cy="270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340" y="767624"/>
            <a:ext cx="3168352" cy="198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42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Веселая минутка!!!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19257"/>
            <a:ext cx="5125184" cy="3603812"/>
          </a:xfrm>
        </p:spPr>
        <p:txBody>
          <a:bodyPr/>
          <a:lstStyle/>
          <a:p>
            <a:r>
              <a:rPr lang="ru-RU" b="1" dirty="0" smtClean="0"/>
              <a:t>Выразите просьбу разными способами: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Требование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Приказ (-ка)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Вежливое обращение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Совет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83761"/>
            <a:ext cx="3240360" cy="254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02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67531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Выпишите слова в три столбика в соответствии с наклонениями глагола.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564903"/>
            <a:ext cx="6196405" cy="3158165"/>
          </a:xfrm>
        </p:spPr>
        <p:txBody>
          <a:bodyPr>
            <a:normAutofit/>
          </a:bodyPr>
          <a:lstStyle/>
          <a:p>
            <a:r>
              <a:rPr lang="ru-RU" i="1" dirty="0" smtClean="0"/>
              <a:t>Скажите, сказал бы, выбросьте, выбросили бы, попрошу, попросите, поработал, поработал бы, поработай, ответьте, ответила, ответили бы.</a:t>
            </a:r>
            <a:endParaRPr lang="ru-RU" i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62324"/>
            <a:ext cx="2376264" cy="198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4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Запишите текст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i="1" dirty="0" smtClean="0"/>
              <a:t>Встаньте пораньше утром, быстро сделайте зарядку, позавтракайте и отправляйтесь на речку. На берегу выберите удобное место и раскиньте удочки. Наберитесь терпения. Но вот удочка вздрогнула. Не теряйте времени, а то рыба склюет наживу и оставит вас с носом.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64012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F0"/>
                </a:solidFill>
              </a:rPr>
              <a:t>Синтаксическая пятиминутка</a:t>
            </a:r>
            <a:endParaRPr lang="ru-RU" b="1" i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Если бы исследователи оказались на Марсе, то они увидели бы под собой почву красно-бурого цвета.</a:t>
            </a:r>
          </a:p>
          <a:p>
            <a:pPr marL="0" indent="0">
              <a:buNone/>
            </a:pPr>
            <a:endParaRPr lang="ru-RU" i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Подчеркните грамматические основы предложения.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Укажите наклонение глаголов.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43373"/>
            <a:ext cx="2016224" cy="210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20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19257"/>
            <a:ext cx="7488832" cy="231785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- Подчеркните глаголы, определите форму.</a:t>
            </a:r>
          </a:p>
          <a:p>
            <a:r>
              <a:rPr lang="ru-RU" dirty="0" smtClean="0"/>
              <a:t>Найдите фразеологический оборот. Как вы его понимаете?</a:t>
            </a:r>
          </a:p>
          <a:p>
            <a:r>
              <a:rPr lang="ru-RU" dirty="0" smtClean="0"/>
              <a:t>Вспомните и запишите фразеологические обороты со словом </a:t>
            </a:r>
            <a:r>
              <a:rPr lang="ru-RU" i="1" u="sng" dirty="0" smtClean="0"/>
              <a:t>нос</a:t>
            </a:r>
            <a:r>
              <a:rPr lang="ru-RU" dirty="0" smtClean="0"/>
              <a:t>, поставив глаголы в повелительном наклонении. </a:t>
            </a:r>
          </a:p>
          <a:p>
            <a:r>
              <a:rPr lang="ru-RU" dirty="0" smtClean="0"/>
              <a:t>Объясните значение.</a:t>
            </a:r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77072"/>
            <a:ext cx="267869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03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1" y="836712"/>
            <a:ext cx="3942398" cy="488635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Заруби себе на носу</a:t>
            </a: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вешай носа</a:t>
            </a: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Держи нос по ветру</a:t>
            </a: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води нас за нос</a:t>
            </a: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задирай носа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i="1" dirty="0" smtClean="0"/>
              <a:t>С 2-3 фразеологическими оборотами составьте предложения</a:t>
            </a:r>
            <a:endParaRPr lang="ru-RU" i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3573016"/>
            <a:ext cx="302433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ятно 1 3"/>
          <p:cNvSpPr/>
          <p:nvPr/>
        </p:nvSpPr>
        <p:spPr>
          <a:xfrm>
            <a:off x="5220072" y="980728"/>
            <a:ext cx="3209702" cy="2592288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Проверка</a:t>
            </a:r>
          </a:p>
        </p:txBody>
      </p:sp>
    </p:spTree>
    <p:extLst>
      <p:ext uri="{BB962C8B-B14F-4D97-AF65-F5344CB8AC3E}">
        <p14:creationId xmlns:p14="http://schemas.microsoft.com/office/powerpoint/2010/main" val="41277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817583"/>
            <a:ext cx="6440596" cy="73921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Проверь себя!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07904" y="1628800"/>
            <a:ext cx="4392488" cy="21602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</a:rPr>
              <a:t>Какие действия обозначают глаголы повелительного наклонения: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i="1" dirty="0"/>
              <a:t>А) </a:t>
            </a:r>
            <a:r>
              <a:rPr lang="ru-RU" i="1" dirty="0" smtClean="0"/>
              <a:t>которые происходят</a:t>
            </a:r>
            <a:endParaRPr lang="ru-RU" i="1" dirty="0"/>
          </a:p>
          <a:p>
            <a:r>
              <a:rPr lang="ru-RU" i="1" dirty="0"/>
              <a:t>Б) желаемые</a:t>
            </a:r>
          </a:p>
          <a:p>
            <a:r>
              <a:rPr lang="ru-RU" i="1" dirty="0" smtClean="0"/>
              <a:t>В)просьба или требование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65932" y="4149080"/>
            <a:ext cx="3888432" cy="1800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FF0000"/>
                </a:solidFill>
              </a:rPr>
              <a:t>Найдите глагол повелительного наклонения:</a:t>
            </a:r>
          </a:p>
          <a:p>
            <a:r>
              <a:rPr lang="ru-RU" i="1" dirty="0"/>
              <a:t>А) прочитал бы</a:t>
            </a:r>
          </a:p>
          <a:p>
            <a:r>
              <a:rPr lang="ru-RU" i="1" dirty="0"/>
              <a:t>Б) прочитаю</a:t>
            </a:r>
          </a:p>
          <a:p>
            <a:r>
              <a:rPr lang="ru-RU" i="1" dirty="0"/>
              <a:t>В) </a:t>
            </a:r>
            <a:r>
              <a:rPr lang="ru-RU" i="1" dirty="0" smtClean="0"/>
              <a:t>прочитай-ка</a:t>
            </a:r>
            <a:endParaRPr lang="ru-RU" i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040" y="4293096"/>
            <a:ext cx="3384376" cy="16561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FF0000"/>
                </a:solidFill>
              </a:rPr>
              <a:t>Повелительное наклонение изменяется:</a:t>
            </a:r>
          </a:p>
          <a:p>
            <a:r>
              <a:rPr lang="ru-RU" i="1" dirty="0"/>
              <a:t>А) только по числам</a:t>
            </a:r>
          </a:p>
          <a:p>
            <a:r>
              <a:rPr lang="ru-RU" i="1" dirty="0"/>
              <a:t>Б) по временам</a:t>
            </a:r>
          </a:p>
          <a:p>
            <a:r>
              <a:rPr lang="ru-RU" i="1" dirty="0"/>
              <a:t>В) по родам и числам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72" y="1484784"/>
            <a:ext cx="2555892" cy="25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41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Подведем итог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1" y="2119257"/>
            <a:ext cx="4117072" cy="3603812"/>
          </a:xfrm>
        </p:spPr>
        <p:txBody>
          <a:bodyPr/>
          <a:lstStyle/>
          <a:p>
            <a:r>
              <a:rPr lang="ru-RU" dirty="0" smtClean="0"/>
              <a:t>- Какие действия обозначают глаголы в повелительном наклонении?</a:t>
            </a:r>
          </a:p>
          <a:p>
            <a:r>
              <a:rPr lang="ru-RU" dirty="0" smtClean="0"/>
              <a:t>Как изменяются?</a:t>
            </a:r>
          </a:p>
          <a:p>
            <a:r>
              <a:rPr lang="ru-RU" dirty="0" smtClean="0"/>
              <a:t>Как образуются формы глаголов в повелительном наклонении?</a:t>
            </a:r>
            <a:endParaRPr lang="ru-R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64904"/>
            <a:ext cx="2865103" cy="370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11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Домашнее задание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2119257"/>
            <a:ext cx="2943429" cy="3603812"/>
          </a:xfrm>
        </p:spPr>
        <p:txBody>
          <a:bodyPr/>
          <a:lstStyle/>
          <a:p>
            <a:r>
              <a:rPr lang="ru-RU" b="1" dirty="0" smtClean="0"/>
              <a:t>П.85, </a:t>
            </a:r>
          </a:p>
          <a:p>
            <a:r>
              <a:rPr lang="ru-RU" b="1" dirty="0" smtClean="0"/>
              <a:t>упр. 491, 492</a:t>
            </a:r>
            <a:endParaRPr lang="ru-RU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3"/>
            <a:ext cx="3528392" cy="411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32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3-tub-ru.yandex.net/i?id=173850886-4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14656"/>
            <a:ext cx="688427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87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Наклонения глаголов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Изъявительное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Условное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Повелительное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10568"/>
            <a:ext cx="2664296" cy="3927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35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196752"/>
            <a:ext cx="5723468" cy="1008111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Тема урока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2492896"/>
            <a:ext cx="5459667" cy="1656184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Повелительное наклонение</a:t>
            </a:r>
            <a:endParaRPr 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96" y="3645024"/>
            <a:ext cx="2189043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38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Цели: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1" y="2119256"/>
            <a:ext cx="4621128" cy="4046047"/>
          </a:xfrm>
        </p:spPr>
        <p:txBody>
          <a:bodyPr>
            <a:normAutofit/>
          </a:bodyPr>
          <a:lstStyle/>
          <a:p>
            <a:pPr lvl="0" algn="ctr">
              <a:buClr>
                <a:srgbClr val="297FD5"/>
              </a:buClr>
              <a:buFont typeface="Wingdings" panose="05000000000000000000" pitchFamily="2" charset="2"/>
              <a:buChar char="ü"/>
            </a:pPr>
            <a:r>
              <a:rPr lang="ru-RU" i="1" smtClean="0">
                <a:solidFill>
                  <a:srgbClr val="242852"/>
                </a:solidFill>
              </a:rPr>
              <a:t>знать </a:t>
            </a:r>
            <a:r>
              <a:rPr lang="ru-RU" i="1" dirty="0">
                <a:solidFill>
                  <a:srgbClr val="242852"/>
                </a:solidFill>
              </a:rPr>
              <a:t>как образуются и изменяются формы повелительного </a:t>
            </a:r>
            <a:r>
              <a:rPr lang="ru-RU" i="1" dirty="0" smtClean="0">
                <a:solidFill>
                  <a:srgbClr val="242852"/>
                </a:solidFill>
              </a:rPr>
              <a:t>наклонения;</a:t>
            </a:r>
          </a:p>
          <a:p>
            <a:pPr lvl="0" algn="ctr">
              <a:buClr>
                <a:srgbClr val="297FD5"/>
              </a:buClr>
              <a:buFont typeface="Wingdings" panose="05000000000000000000" pitchFamily="2" charset="2"/>
              <a:buChar char="ü"/>
            </a:pPr>
            <a:r>
              <a:rPr lang="ru-RU" i="1" dirty="0" smtClean="0">
                <a:solidFill>
                  <a:srgbClr val="00B050"/>
                </a:solidFill>
              </a:rPr>
              <a:t>уметь </a:t>
            </a:r>
            <a:r>
              <a:rPr lang="ru-RU" i="1" dirty="0">
                <a:solidFill>
                  <a:srgbClr val="00B050"/>
                </a:solidFill>
              </a:rPr>
              <a:t>находить глаголы в повелительном </a:t>
            </a:r>
            <a:r>
              <a:rPr lang="ru-RU" i="1" dirty="0" smtClean="0">
                <a:solidFill>
                  <a:srgbClr val="00B050"/>
                </a:solidFill>
              </a:rPr>
              <a:t>наклонении;</a:t>
            </a:r>
          </a:p>
          <a:p>
            <a:pPr lvl="0" algn="ctr">
              <a:buClr>
                <a:srgbClr val="297FD5"/>
              </a:buClr>
              <a:buFont typeface="Wingdings" panose="05000000000000000000" pitchFamily="2" charset="2"/>
              <a:buChar char="ü"/>
            </a:pPr>
            <a:r>
              <a:rPr lang="ru-RU" i="1" dirty="0" smtClean="0">
                <a:solidFill>
                  <a:srgbClr val="0070C0"/>
                </a:solidFill>
              </a:rPr>
              <a:t>образовывать </a:t>
            </a:r>
            <a:r>
              <a:rPr lang="ru-RU" i="1" dirty="0">
                <a:solidFill>
                  <a:srgbClr val="0070C0"/>
                </a:solidFill>
              </a:rPr>
              <a:t>формы повелительного наклонения, правильно использовать их в речи.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04864"/>
            <a:ext cx="2232248" cy="356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848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Давайте повторим!!!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Условное наклонение:</a:t>
            </a:r>
          </a:p>
          <a:p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бозначают действия, желаемые или возможные при определенных условиях.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бразуются оно так: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 в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прош.вр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+ частица БЫ (Б)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Сказал бы, пришел бы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21088"/>
            <a:ext cx="2664296" cy="188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70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Найдите глаголы в условном наклонении.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1" y="2119257"/>
            <a:ext cx="5413216" cy="3603812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/>
              <a:t>1) Но если бы искренним словом сегодня я людям помог, (не)ждал бы я счастья иного, иных не искал(бы) дорог. </a:t>
            </a:r>
          </a:p>
          <a:p>
            <a:r>
              <a:rPr lang="ru-RU" i="1" dirty="0" smtClean="0"/>
              <a:t>2) Если бы каждый человек на куске земли своей делал(бы), что он может, как прекрасна была(бы) земля наша.</a:t>
            </a:r>
          </a:p>
          <a:p>
            <a:r>
              <a:rPr lang="ru-RU" i="1" dirty="0" smtClean="0"/>
              <a:t>3) Я хотел(бы), чтобы, читая мои книги, люди видели, как велик и прекрасен человеческий труд.</a:t>
            </a:r>
            <a:endParaRPr lang="ru-RU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154" y="4054081"/>
            <a:ext cx="1722485" cy="201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66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Изъявительное наклонение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1" y="2119257"/>
            <a:ext cx="4333096" cy="3603812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Обозначают действия, которые происходили, происходят или будут происходить на самом деле.</a:t>
            </a:r>
          </a:p>
          <a:p>
            <a:r>
              <a:rPr lang="ru-RU" dirty="0"/>
              <a:t> </a:t>
            </a:r>
            <a:r>
              <a:rPr lang="ru-RU" i="1" dirty="0" smtClean="0"/>
              <a:t>Говорю, говорил и буду говорить.</a:t>
            </a:r>
            <a:endParaRPr lang="ru-RU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89040"/>
            <a:ext cx="244443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20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8"/>
            <a:ext cx="5133161" cy="139937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Найдите глаголы в изъявительном наклонении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492895"/>
            <a:ext cx="6048671" cy="3600401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Одна пчела много (не)натаска…т.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(Не)спеши языком, торопись делом.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Не зная броду, (не)суйся в воду.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(Не)хватай куска больше рта.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Друг в беде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 Пожар снежком (не)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погасиш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84983"/>
            <a:ext cx="1768643" cy="228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4824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261</TotalTime>
  <Words>710</Words>
  <Application>Microsoft Office PowerPoint</Application>
  <PresentationFormat>Экран (4:3)</PresentationFormat>
  <Paragraphs>123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Кнопка</vt:lpstr>
      <vt:lpstr>Презентация PowerPoint</vt:lpstr>
      <vt:lpstr>Синтаксическая пятиминутка</vt:lpstr>
      <vt:lpstr>Наклонения глаголов</vt:lpstr>
      <vt:lpstr>Тема урока</vt:lpstr>
      <vt:lpstr>Цели:</vt:lpstr>
      <vt:lpstr>Давайте повторим!!!</vt:lpstr>
      <vt:lpstr>Найдите глаголы в условном наклонении.</vt:lpstr>
      <vt:lpstr>Изъявительное наклонение</vt:lpstr>
      <vt:lpstr>Найдите глаголы в изъявительном наклонении</vt:lpstr>
      <vt:lpstr>Презентация PowerPoint</vt:lpstr>
      <vt:lpstr>Повелительное наклонение</vt:lpstr>
      <vt:lpstr>Презентация PowerPoint</vt:lpstr>
      <vt:lpstr>Образуйте форму повелительного наклонения:</vt:lpstr>
      <vt:lpstr>Презентация PowerPoint</vt:lpstr>
      <vt:lpstr>Презентация PowerPoint</vt:lpstr>
      <vt:lpstr>Презентация PowerPoint</vt:lpstr>
      <vt:lpstr>Веселая минутка!!!</vt:lpstr>
      <vt:lpstr>Выпишите слова в три столбика в соответствии с наклонениями глагола.</vt:lpstr>
      <vt:lpstr>Запишите текст</vt:lpstr>
      <vt:lpstr>Задания</vt:lpstr>
      <vt:lpstr>Презентация PowerPoint</vt:lpstr>
      <vt:lpstr>Проверь себя!</vt:lpstr>
      <vt:lpstr>Подведем итог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</dc:title>
  <dc:creator>пк</dc:creator>
  <cp:lastModifiedBy>пк</cp:lastModifiedBy>
  <cp:revision>31</cp:revision>
  <dcterms:created xsi:type="dcterms:W3CDTF">2014-04-27T10:05:10Z</dcterms:created>
  <dcterms:modified xsi:type="dcterms:W3CDTF">2014-05-02T13:07:56Z</dcterms:modified>
</cp:coreProperties>
</file>