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Фразовый глагол </a:t>
            </a:r>
            <a:r>
              <a:rPr lang="en-US" sz="5400" b="1" i="1" dirty="0" smtClean="0">
                <a:solidFill>
                  <a:srgbClr val="C00000"/>
                </a:solidFill>
              </a:rPr>
              <a:t>to</a:t>
            </a:r>
            <a:r>
              <a:rPr lang="en-US" sz="5400" b="1" i="1" dirty="0">
                <a:solidFill>
                  <a:srgbClr val="C00000"/>
                </a:solidFill>
              </a:rPr>
              <a:t> </a:t>
            </a:r>
            <a:r>
              <a:rPr lang="en-US" sz="5400" b="1" i="1" dirty="0" smtClean="0">
                <a:solidFill>
                  <a:srgbClr val="C00000"/>
                </a:solidFill>
              </a:rPr>
              <a:t>put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11430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Елена\Desktop\к презентациям\анимированные картинки\741142137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229200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6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C00000"/>
                </a:solidFill>
              </a:rPr>
              <a:t>Put down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725" y="4113373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7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</a:rPr>
              <a:t>Put about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98218" y="2901117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2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</a:rPr>
              <a:t>Put in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7504" y="1363538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72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486847">
            <a:off x="302622" y="1458067"/>
            <a:ext cx="6907590" cy="144945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</a:rPr>
              <a:t/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sz="6000" b="1" dirty="0" smtClean="0">
                <a:ln/>
                <a:solidFill>
                  <a:schemeClr val="accent3"/>
                </a:solidFill>
                <a:cs typeface="Miriam" pitchFamily="34" charset="-79"/>
              </a:rPr>
              <a:t>Спасибо </a:t>
            </a:r>
            <a:r>
              <a:rPr lang="ru-RU" sz="6000" b="1" dirty="0">
                <a:ln/>
                <a:solidFill>
                  <a:schemeClr val="accent3"/>
                </a:solidFill>
                <a:cs typeface="Miriam" pitchFamily="34" charset="-79"/>
              </a:rPr>
              <a:t>за внимание!</a:t>
            </a:r>
            <a:br>
              <a:rPr lang="ru-RU" sz="6000" b="1" dirty="0">
                <a:ln/>
                <a:solidFill>
                  <a:schemeClr val="accent3"/>
                </a:solidFill>
                <a:cs typeface="Miriam" pitchFamily="34" charset="-79"/>
              </a:rPr>
            </a:br>
            <a:endParaRPr lang="ru-RU" sz="6000" b="1" dirty="0">
              <a:ln/>
              <a:solidFill>
                <a:schemeClr val="accent3"/>
              </a:solidFill>
              <a:cs typeface="Miriam" pitchFamily="34" charset="-79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255">
            <a:off x="5407394" y="2453551"/>
            <a:ext cx="2505673" cy="38103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Елена\Desktop\к презентациям\анимированные картинки\111127151624ylfV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7680">
            <a:off x="1331640" y="764704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Интернет-ресурсы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/>
              <a:t>грамматика: </a:t>
            </a:r>
          </a:p>
          <a:p>
            <a:pPr marL="0" indent="0">
              <a:buNone/>
            </a:pPr>
            <a:r>
              <a:rPr lang="ru-RU" sz="2000" dirty="0"/>
              <a:t>http://englsecrets.ru</a:t>
            </a:r>
          </a:p>
          <a:p>
            <a:pPr marL="0" indent="0">
              <a:buNone/>
            </a:pPr>
            <a:r>
              <a:rPr lang="ru-RU" sz="2000" dirty="0"/>
              <a:t>http://www.study.ru</a:t>
            </a:r>
          </a:p>
          <a:p>
            <a:pPr marL="0" indent="0">
              <a:buNone/>
            </a:pPr>
            <a:r>
              <a:rPr lang="ru-RU" sz="2000" dirty="0"/>
              <a:t>http://www.correctenglish.ru</a:t>
            </a:r>
          </a:p>
          <a:p>
            <a:pPr marL="0" indent="0">
              <a:buNone/>
            </a:pPr>
            <a:r>
              <a:rPr lang="ru-RU" sz="2000" dirty="0"/>
              <a:t>http://www.lovelylanguage.ru</a:t>
            </a:r>
          </a:p>
          <a:p>
            <a:pPr marL="0" indent="0">
              <a:buNone/>
            </a:pPr>
            <a:r>
              <a:rPr lang="ru-RU" sz="2000" dirty="0"/>
              <a:t>http://</a:t>
            </a:r>
            <a:r>
              <a:rPr lang="ru-RU" sz="2000" dirty="0" smtClean="0"/>
              <a:t>englsecrets.ru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/>
              <a:t>звук: </a:t>
            </a:r>
            <a:r>
              <a:rPr lang="en-US" sz="2000"/>
              <a:t>http://aparkov.ru/sound</a:t>
            </a:r>
            <a:r>
              <a:rPr lang="en-US" sz="2000" smtClean="0"/>
              <a:t>/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Рисунок фон презентации: </a:t>
            </a:r>
            <a:r>
              <a:rPr lang="en-US" sz="2000" dirty="0" smtClean="0"/>
              <a:t>vk.com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Рисунок </a:t>
            </a:r>
            <a:r>
              <a:rPr lang="ru-RU" sz="2000" dirty="0" smtClean="0"/>
              <a:t>учебник </a:t>
            </a:r>
            <a:r>
              <a:rPr lang="en-US" sz="2000" dirty="0" smtClean="0"/>
              <a:t>Spotlight </a:t>
            </a:r>
            <a:r>
              <a:rPr lang="ru-RU" sz="2000" dirty="0" smtClean="0"/>
              <a:t>8 </a:t>
            </a:r>
            <a:r>
              <a:rPr lang="ru-RU" sz="2000" dirty="0"/>
              <a:t>-</a:t>
            </a:r>
            <a:r>
              <a:rPr lang="en-US" sz="2000" dirty="0"/>
              <a:t>www.prosv.ru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Рисунок </a:t>
            </a:r>
            <a:r>
              <a:rPr lang="ru-RU" sz="2000" dirty="0" smtClean="0"/>
              <a:t>Белоснежка: </a:t>
            </a:r>
            <a:r>
              <a:rPr lang="en-US" sz="2000" dirty="0" smtClean="0"/>
              <a:t>princessesdisney.mountadamajani.com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Рисунок Белоснежка: </a:t>
            </a:r>
            <a:r>
              <a:rPr lang="en-US" sz="2000" dirty="0" smtClean="0"/>
              <a:t>www.shablol.com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Анимированные рисунки:</a:t>
            </a:r>
          </a:p>
          <a:p>
            <a:pPr marL="0" indent="0">
              <a:buNone/>
            </a:pPr>
            <a:r>
              <a:rPr lang="ru-RU" sz="2000" dirty="0" smtClean="0"/>
              <a:t>-Белоснежка:</a:t>
            </a:r>
            <a:r>
              <a:rPr lang="en-US" sz="2000" dirty="0" smtClean="0"/>
              <a:t>onlygirl14.ahlamontada.com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-</a:t>
            </a:r>
            <a:r>
              <a:rPr lang="ru-RU" sz="2000" dirty="0" smtClean="0"/>
              <a:t>Белоснежка:</a:t>
            </a:r>
            <a:r>
              <a:rPr lang="en-US" sz="2000" dirty="0" smtClean="0"/>
              <a:t>vb.3dlat.net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-зайка :</a:t>
            </a:r>
            <a:r>
              <a:rPr lang="en-US" sz="2000" dirty="0"/>
              <a:t>forums.fatakat.com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14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1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98" y="188640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носка-облако 4"/>
          <p:cNvSpPr/>
          <p:nvPr/>
        </p:nvSpPr>
        <p:spPr>
          <a:xfrm rot="2205211">
            <a:off x="4106542" y="670935"/>
            <a:ext cx="4904972" cy="2898134"/>
          </a:xfrm>
          <a:prstGeom prst="cloudCallout">
            <a:avLst>
              <a:gd name="adj1" fmla="val -28088"/>
              <a:gd name="adj2" fmla="val 104731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Фразовые глаголы — изюминка английского языка. Обогатите свой английский красивыми фразами и выражениями.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3510">
            <a:off x="504948" y="1988840"/>
            <a:ext cx="3225064" cy="4365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97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1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0425" y="260648"/>
            <a:ext cx="7546031" cy="28083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Английский глагол </a:t>
            </a:r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, который нам известен в значении «ставить, класть, помещать, прилаживать, приделывать» и является одним из наиболее чаще употребляемых глаголов, насчитывает множество сочетаний с разными предлогами, рядом с которыми приобретает новые значения.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397966"/>
            <a:ext cx="3858817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put away - </a:t>
            </a:r>
            <a:r>
              <a:rPr lang="en-US" sz="2400" dirty="0" err="1">
                <a:solidFill>
                  <a:srgbClr val="C00000"/>
                </a:solidFill>
              </a:rPr>
              <a:t>убрать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что-либо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на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свое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место</a:t>
            </a:r>
            <a:endParaRPr lang="en-US" sz="2400" dirty="0">
              <a:solidFill>
                <a:srgbClr val="C00000"/>
              </a:solidFill>
            </a:endParaRP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The mother asked her son to put away all his toys.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3394721"/>
            <a:ext cx="3858817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off</a:t>
            </a:r>
            <a:r>
              <a:rPr lang="ru-RU" sz="2400" dirty="0">
                <a:solidFill>
                  <a:srgbClr val="C00000"/>
                </a:solidFill>
              </a:rPr>
              <a:t> - отсрочить, задержать что-либо обычно из-за нежелания делать это</a:t>
            </a:r>
          </a:p>
          <a:p>
            <a:pPr algn="ctr"/>
            <a:r>
              <a:rPr lang="ru-RU" sz="2400" dirty="0" err="1">
                <a:solidFill>
                  <a:srgbClr val="C00000"/>
                </a:solidFill>
              </a:rPr>
              <a:t>You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can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the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decision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off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any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longer</a:t>
            </a:r>
            <a:r>
              <a:rPr lang="ru-RU" sz="24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397966"/>
            <a:ext cx="5328592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on</a:t>
            </a:r>
            <a:r>
              <a:rPr lang="ru-RU" sz="2400" dirty="0">
                <a:solidFill>
                  <a:srgbClr val="C00000"/>
                </a:solidFill>
              </a:rPr>
              <a:t> – надевать одежду; набирать вес;  приводить в действие,  включать; ставить в смешное положение; подшучивать над кем-то; ставить на сцене</a:t>
            </a:r>
          </a:p>
          <a:p>
            <a:pPr algn="ctr"/>
            <a:r>
              <a:rPr lang="ru-RU" sz="2400" dirty="0" err="1">
                <a:solidFill>
                  <a:srgbClr val="C00000"/>
                </a:solidFill>
              </a:rPr>
              <a:t>Don’t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forget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to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on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your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sweater</a:t>
            </a:r>
            <a:r>
              <a:rPr lang="ru-RU" sz="2400" dirty="0">
                <a:solidFill>
                  <a:srgbClr val="C00000"/>
                </a:solidFill>
              </a:rPr>
              <a:t>, </a:t>
            </a:r>
            <a:r>
              <a:rPr lang="ru-RU" sz="2400" dirty="0" err="1">
                <a:solidFill>
                  <a:srgbClr val="C00000"/>
                </a:solidFill>
              </a:rPr>
              <a:t>it’s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quite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cool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outside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today</a:t>
            </a:r>
            <a:r>
              <a:rPr lang="ru-RU" sz="24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3356992"/>
            <a:ext cx="5328592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Put out – </a:t>
            </a:r>
            <a:r>
              <a:rPr lang="en-US" sz="2400" dirty="0" err="1">
                <a:solidFill>
                  <a:srgbClr val="C00000"/>
                </a:solidFill>
              </a:rPr>
              <a:t>вывихнуть</a:t>
            </a:r>
            <a:r>
              <a:rPr lang="en-US" sz="2400" dirty="0">
                <a:solidFill>
                  <a:srgbClr val="C00000"/>
                </a:solidFill>
              </a:rPr>
              <a:t> ( </a:t>
            </a:r>
            <a:r>
              <a:rPr lang="en-US" sz="2400" dirty="0" err="1">
                <a:solidFill>
                  <a:srgbClr val="C00000"/>
                </a:solidFill>
              </a:rPr>
              <a:t>плечо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или</a:t>
            </a:r>
            <a:r>
              <a:rPr lang="en-US" sz="2400" dirty="0">
                <a:solidFill>
                  <a:srgbClr val="C00000"/>
                </a:solidFill>
              </a:rPr>
              <a:t>  </a:t>
            </a:r>
            <a:r>
              <a:rPr lang="en-US" sz="2400" dirty="0" err="1">
                <a:solidFill>
                  <a:srgbClr val="C00000"/>
                </a:solidFill>
              </a:rPr>
              <a:t>руку</a:t>
            </a:r>
            <a:r>
              <a:rPr lang="en-US" sz="2400" dirty="0">
                <a:solidFill>
                  <a:srgbClr val="C00000"/>
                </a:solidFill>
              </a:rPr>
              <a:t>);  </a:t>
            </a:r>
            <a:r>
              <a:rPr lang="en-US" sz="2400" dirty="0" err="1">
                <a:solidFill>
                  <a:srgbClr val="C00000"/>
                </a:solidFill>
              </a:rPr>
              <a:t>гасить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или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тушить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пожар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свет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I have put out the hand and cannot write .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Put out the candle when you go to sleep.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4968" y="3394518"/>
            <a:ext cx="5328592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through</a:t>
            </a:r>
            <a:r>
              <a:rPr lang="ru-RU" sz="2400" dirty="0">
                <a:solidFill>
                  <a:srgbClr val="C00000"/>
                </a:solidFill>
              </a:rPr>
              <a:t> – соединять по телефону; закончить, выполнить (задание), принимать закон.</a:t>
            </a:r>
          </a:p>
          <a:p>
            <a:pPr algn="ctr"/>
            <a:r>
              <a:rPr lang="ru-RU" sz="2400" dirty="0" err="1">
                <a:solidFill>
                  <a:srgbClr val="C00000"/>
                </a:solidFill>
              </a:rPr>
              <a:t>Please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me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through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with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this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number</a:t>
            </a:r>
            <a:r>
              <a:rPr lang="ru-RU" sz="2400" dirty="0">
                <a:solidFill>
                  <a:srgbClr val="C00000"/>
                </a:solidFill>
              </a:rPr>
              <a:t> 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325552" y="3356992"/>
            <a:ext cx="5328592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put up with- </a:t>
            </a:r>
            <a:r>
              <a:rPr lang="en-US" sz="2400" dirty="0" err="1">
                <a:solidFill>
                  <a:srgbClr val="C00000"/>
                </a:solidFill>
              </a:rPr>
              <a:t>мириться</a:t>
            </a:r>
            <a:r>
              <a:rPr lang="en-US" sz="2400" dirty="0">
                <a:solidFill>
                  <a:srgbClr val="C00000"/>
                </a:solidFill>
              </a:rPr>
              <a:t> c, </a:t>
            </a:r>
            <a:r>
              <a:rPr lang="en-US" sz="2400" dirty="0" err="1">
                <a:solidFill>
                  <a:srgbClr val="C00000"/>
                </a:solidFill>
              </a:rPr>
              <a:t>сносить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терпеть</a:t>
            </a:r>
            <a:r>
              <a:rPr lang="en-US" sz="2400" dirty="0">
                <a:solidFill>
                  <a:srgbClr val="C00000"/>
                </a:solidFill>
              </a:rPr>
              <a:t> (</a:t>
            </a:r>
            <a:r>
              <a:rPr lang="en-US" sz="2400" dirty="0" err="1">
                <a:solidFill>
                  <a:srgbClr val="C00000"/>
                </a:solidFill>
              </a:rPr>
              <a:t>что-либо</a:t>
            </a:r>
            <a:r>
              <a:rPr lang="en-US" sz="2400" dirty="0">
                <a:solidFill>
                  <a:srgbClr val="C00000"/>
                </a:solidFill>
              </a:rPr>
              <a:t>)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I can't put up with it any longer.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71600" y="3356992"/>
            <a:ext cx="5328592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Put down – </a:t>
            </a:r>
            <a:r>
              <a:rPr lang="en-US" sz="2400" dirty="0" err="1">
                <a:solidFill>
                  <a:srgbClr val="C00000"/>
                </a:solidFill>
              </a:rPr>
              <a:t>высадить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пассажиров</a:t>
            </a:r>
            <a:r>
              <a:rPr lang="en-US" sz="2400" dirty="0">
                <a:solidFill>
                  <a:srgbClr val="C00000"/>
                </a:solidFill>
              </a:rPr>
              <a:t>; </a:t>
            </a:r>
            <a:r>
              <a:rPr lang="en-US" sz="2400" dirty="0" err="1">
                <a:solidFill>
                  <a:srgbClr val="C00000"/>
                </a:solidFill>
              </a:rPr>
              <a:t>отложить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прервать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работу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Please put me down at the city hospital.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555776" y="3394518"/>
            <a:ext cx="5328592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Put about  – </a:t>
            </a:r>
            <a:r>
              <a:rPr lang="ru-RU" sz="2400" dirty="0">
                <a:solidFill>
                  <a:srgbClr val="C00000"/>
                </a:solidFill>
              </a:rPr>
              <a:t>беспокоить, волновать; распространять информацию.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She was put about by the sad news.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27584" y="3284984"/>
            <a:ext cx="5328592" cy="331236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in</a:t>
            </a:r>
            <a:r>
              <a:rPr lang="ru-RU" sz="2400" dirty="0">
                <a:solidFill>
                  <a:srgbClr val="C00000"/>
                </a:solidFill>
              </a:rPr>
              <a:t> –  подавать  жалобу, заявление;  вводить (в действие); вставлять слова.</a:t>
            </a:r>
          </a:p>
          <a:p>
            <a:pPr algn="ctr"/>
            <a:r>
              <a:rPr lang="ru-RU" sz="2400" dirty="0" err="1">
                <a:solidFill>
                  <a:srgbClr val="C00000"/>
                </a:solidFill>
              </a:rPr>
              <a:t>Put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in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the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missed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words</a:t>
            </a:r>
            <a:r>
              <a:rPr lang="ru-RU" sz="2400" dirty="0">
                <a:solidFill>
                  <a:srgbClr val="C00000"/>
                </a:solidFill>
              </a:rPr>
              <a:t> — Вставьте пропущенные слова.</a:t>
            </a:r>
          </a:p>
        </p:txBody>
      </p:sp>
    </p:spTree>
    <p:extLst>
      <p:ext uri="{BB962C8B-B14F-4D97-AF65-F5344CB8AC3E}">
        <p14:creationId xmlns:p14="http://schemas.microsoft.com/office/powerpoint/2010/main" val="266860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C00000"/>
                </a:solidFill>
              </a:rPr>
              <a:t>put away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46389" y="1409512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24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</a:rPr>
              <a:t>Put  off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22053" y="4140061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38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</a:rPr>
              <a:t>Put  on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84168" y="4166268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10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</a:rPr>
              <a:t>Put  out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84168" y="2801761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84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</a:rPr>
              <a:t>Put  through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22053" y="1302668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68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84168" y="1328464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468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132" y="188639"/>
            <a:ext cx="950913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301210" y="1911572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-108520" y="1484784"/>
            <a:ext cx="8229600" cy="28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7" name="Волна 16"/>
          <p:cNvSpPr/>
          <p:nvPr/>
        </p:nvSpPr>
        <p:spPr>
          <a:xfrm>
            <a:off x="1691680" y="116632"/>
            <a:ext cx="5832648" cy="986408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</a:rPr>
              <a:t>Put  up with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C:\Users\Елена\Desktop\к презентациям\анимированные картинки\1335182542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1673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Блок-схема: перфолента 53"/>
          <p:cNvSpPr/>
          <p:nvPr/>
        </p:nvSpPr>
        <p:spPr>
          <a:xfrm>
            <a:off x="179512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подавать  жалобу, заявление, вставлять слова</a:t>
            </a:r>
          </a:p>
        </p:txBody>
      </p:sp>
      <p:sp>
        <p:nvSpPr>
          <p:cNvPr id="85" name="Блок-схема: перфолента 84"/>
          <p:cNvSpPr/>
          <p:nvPr/>
        </p:nvSpPr>
        <p:spPr>
          <a:xfrm>
            <a:off x="3131840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беспокоить, волновать</a:t>
            </a:r>
          </a:p>
        </p:txBody>
      </p:sp>
      <p:sp>
        <p:nvSpPr>
          <p:cNvPr id="86" name="Блок-схема: перфолента 85"/>
          <p:cNvSpPr/>
          <p:nvPr/>
        </p:nvSpPr>
        <p:spPr>
          <a:xfrm>
            <a:off x="179512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высадить пассажиров</a:t>
            </a:r>
          </a:p>
        </p:txBody>
      </p:sp>
      <p:sp>
        <p:nvSpPr>
          <p:cNvPr id="87" name="Блок-схема: перфолента 86"/>
          <p:cNvSpPr/>
          <p:nvPr/>
        </p:nvSpPr>
        <p:spPr>
          <a:xfrm>
            <a:off x="3131840" y="1128800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соединять по телефону</a:t>
            </a:r>
          </a:p>
        </p:txBody>
      </p:sp>
      <p:sp>
        <p:nvSpPr>
          <p:cNvPr id="88" name="Блок-схема: перфолента 87"/>
          <p:cNvSpPr/>
          <p:nvPr/>
        </p:nvSpPr>
        <p:spPr>
          <a:xfrm>
            <a:off x="3131840" y="3939505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отсрочить, задержать</a:t>
            </a:r>
          </a:p>
        </p:txBody>
      </p:sp>
      <p:sp>
        <p:nvSpPr>
          <p:cNvPr id="89" name="Блок-схема: перфолента 88"/>
          <p:cNvSpPr/>
          <p:nvPr/>
        </p:nvSpPr>
        <p:spPr>
          <a:xfrm>
            <a:off x="6156176" y="1155488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убрать что-либо на свое место</a:t>
            </a:r>
          </a:p>
        </p:txBody>
      </p:sp>
      <p:sp>
        <p:nvSpPr>
          <p:cNvPr id="90" name="Блок-схема: перфолента 89"/>
          <p:cNvSpPr/>
          <p:nvPr/>
        </p:nvSpPr>
        <p:spPr>
          <a:xfrm>
            <a:off x="6156176" y="3966193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надевать одежду; набирать вес</a:t>
            </a:r>
          </a:p>
        </p:txBody>
      </p:sp>
      <p:sp>
        <p:nvSpPr>
          <p:cNvPr id="94" name="Блок-схема: перфолента 93"/>
          <p:cNvSpPr/>
          <p:nvPr/>
        </p:nvSpPr>
        <p:spPr>
          <a:xfrm>
            <a:off x="179512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мириться c, сносить, терпеть (что-либо)</a:t>
            </a:r>
          </a:p>
        </p:txBody>
      </p:sp>
      <p:sp>
        <p:nvSpPr>
          <p:cNvPr id="97" name="Блок-схема: перфолента 96"/>
          <p:cNvSpPr/>
          <p:nvPr/>
        </p:nvSpPr>
        <p:spPr>
          <a:xfrm>
            <a:off x="6156176" y="2573944"/>
            <a:ext cx="2736304" cy="1512168"/>
          </a:xfrm>
          <a:prstGeom prst="flowChartPunchedTap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гасить или тушить пожар, свет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1155488"/>
            <a:ext cx="8932541" cy="429618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Выноска-облако 97"/>
          <p:cNvSpPr/>
          <p:nvPr/>
        </p:nvSpPr>
        <p:spPr>
          <a:xfrm rot="487546">
            <a:off x="2195736" y="5805264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Try again!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 rot="487546">
            <a:off x="2195736" y="5799507"/>
            <a:ext cx="2088232" cy="830557"/>
          </a:xfrm>
          <a:prstGeom prst="cloudCallout">
            <a:avLst>
              <a:gd name="adj1" fmla="val -110262"/>
              <a:gd name="adj2" fmla="val -1022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Well done!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725" y="2818926"/>
            <a:ext cx="2955877" cy="11644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88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wn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806</Words>
  <Application>Microsoft Office PowerPoint</Application>
  <PresentationFormat>Экран (4:3)</PresentationFormat>
  <Paragraphs>147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Фразовый глагол to put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за внимание! </vt:lpstr>
      <vt:lpstr>Интернет-ресурсы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001</cp:lastModifiedBy>
  <cp:revision>46</cp:revision>
  <dcterms:created xsi:type="dcterms:W3CDTF">2016-01-04T09:27:55Z</dcterms:created>
  <dcterms:modified xsi:type="dcterms:W3CDTF">2020-05-11T07:33:55Z</dcterms:modified>
</cp:coreProperties>
</file>