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6" r:id="rId2"/>
    <p:sldMasterId id="2147483744" r:id="rId3"/>
  </p:sldMasterIdLst>
  <p:sldIdLst>
    <p:sldId id="256" r:id="rId4"/>
    <p:sldId id="273" r:id="rId5"/>
    <p:sldId id="258" r:id="rId6"/>
    <p:sldId id="272" r:id="rId7"/>
    <p:sldId id="259" r:id="rId8"/>
    <p:sldId id="260" r:id="rId9"/>
    <p:sldId id="274" r:id="rId10"/>
    <p:sldId id="261" r:id="rId11"/>
    <p:sldId id="262" r:id="rId12"/>
    <p:sldId id="275" r:id="rId13"/>
    <p:sldId id="263" r:id="rId14"/>
    <p:sldId id="264" r:id="rId15"/>
    <p:sldId id="266" r:id="rId16"/>
    <p:sldId id="278" r:id="rId17"/>
    <p:sldId id="276" r:id="rId18"/>
    <p:sldId id="267" r:id="rId19"/>
    <p:sldId id="268" r:id="rId20"/>
    <p:sldId id="269" r:id="rId21"/>
    <p:sldId id="270" r:id="rId22"/>
    <p:sldId id="271" r:id="rId23"/>
    <p:sldId id="279" r:id="rId24"/>
    <p:sldId id="280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30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BF59FDE-D7D1-4DC6-A37A-882C3DBCE5DE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B86BE13-37D7-4F4C-B6DF-F2EB08AD8B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3ca3904ec26eeddc75e07385439f1d6d3a437a19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355976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95936" y="476672"/>
            <a:ext cx="4608512" cy="316835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4400" b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3 урока</a:t>
            </a:r>
          </a:p>
          <a:p>
            <a:pPr algn="ctr"/>
            <a:r>
              <a:rPr lang="ru-RU" sz="4400" b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Гуманисти</a:t>
            </a:r>
            <a:r>
              <a:rPr lang="ru-RU" sz="44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</a:t>
            </a:r>
            <a:endParaRPr lang="ru-RU" sz="4400" b="1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algn="ctr"/>
            <a:r>
              <a:rPr lang="ru-RU" sz="4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ческое</a:t>
            </a:r>
            <a:r>
              <a:rPr lang="ru-RU" sz="44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изображение древнего человека.</a:t>
            </a:r>
            <a:endParaRPr lang="ru-RU" sz="44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52602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237296" y="0"/>
            <a:ext cx="9381295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64371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b="1" dirty="0" smtClean="0"/>
              <a:t>   Автор подчёркивает, что главным качеством людей в те времена было чувство самосохранения. Господствовали первобытные инстинкты, которые люди не умели и не стремились обуздать. Сила – единственное, что давало преимущество над  другими. Однако </a:t>
            </a:r>
            <a:r>
              <a:rPr lang="ru-RU" sz="3600" b="1" dirty="0" err="1" smtClean="0"/>
              <a:t>Нао</a:t>
            </a:r>
            <a:r>
              <a:rPr lang="ru-RU" sz="3600" b="1" dirty="0" smtClean="0"/>
              <a:t> стремиться защитить слабых товарищей.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002060"/>
                </a:solidFill>
              </a:rPr>
              <a:t>Вопросы: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43306" y="642918"/>
            <a:ext cx="5500694" cy="6215082"/>
          </a:xfrm>
        </p:spPr>
        <p:txBody>
          <a:bodyPr>
            <a:normAutofit/>
          </a:bodyPr>
          <a:lstStyle/>
          <a:p>
            <a:pPr algn="r"/>
            <a:r>
              <a:rPr lang="ru-RU" sz="3200" b="1" dirty="0" smtClean="0"/>
              <a:t>Какой фрагмент 1 главы (2 ч.) свидетельствует о том, что для </a:t>
            </a:r>
            <a:r>
              <a:rPr lang="ru-RU" sz="3200" b="1" dirty="0" err="1" smtClean="0"/>
              <a:t>Нао</a:t>
            </a:r>
            <a:r>
              <a:rPr lang="ru-RU" sz="3200" b="1" dirty="0" smtClean="0"/>
              <a:t> битва за огонь является смыслом его жизни?  </a:t>
            </a:r>
            <a:endParaRPr lang="ru-RU" sz="3200" b="1" dirty="0"/>
          </a:p>
        </p:txBody>
      </p:sp>
      <p:pic>
        <p:nvPicPr>
          <p:cNvPr id="4" name="Рисунок 3" descr="_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4800"/>
            <a:ext cx="4762500" cy="655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Работа с иллюстрациями: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Рассмотрите иллюстрации Л.П. </a:t>
            </a:r>
            <a:r>
              <a:rPr lang="ru-RU" dirty="0" err="1" smtClean="0"/>
              <a:t>Дурасова</a:t>
            </a:r>
            <a:r>
              <a:rPr lang="ru-RU" dirty="0" smtClean="0"/>
              <a:t> в учебнике. </a:t>
            </a:r>
          </a:p>
          <a:p>
            <a:r>
              <a:rPr lang="ru-RU" dirty="0" smtClean="0"/>
              <a:t>Какие детали, подчёркнутые художником, свидетельствуют о предельном накале страстей в эпизодах сражения с медведем и </a:t>
            </a:r>
            <a:r>
              <a:rPr lang="ru-RU" dirty="0" err="1" smtClean="0"/>
              <a:t>Кзамом</a:t>
            </a:r>
            <a:r>
              <a:rPr lang="ru-RU" dirty="0" smtClean="0"/>
              <a:t> за огонь?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028618-img_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496" y="-1"/>
            <a:ext cx="9108504" cy="685800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pic_2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2620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dirty="0" smtClean="0"/>
              <a:t>    Полные динамики позы героев свидетельствуют о готовности сражаться до конца, решительности, бесстрашии. Идёт тяжёлая борьба за существование, в которой победит сильнейший. Предельный накал страстей ощущается в выражении лиц героев, передан в очертаниях фигур. 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pic_2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06316" y="0"/>
            <a:ext cx="4537684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399032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002060"/>
                </a:solidFill>
              </a:rPr>
              <a:t>Вопросы:</a:t>
            </a:r>
            <a:endParaRPr lang="ru-RU" sz="66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4643438" cy="542926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/>
              <a:t>Как характеризует юношу – победителя его отношение к побеждённому и поверженному врагу?  (Прочтите этот фрагмент из текста). </a:t>
            </a:r>
          </a:p>
          <a:p>
            <a:pPr>
              <a:buNone/>
            </a:pPr>
            <a:r>
              <a:rPr lang="ru-RU" b="1" dirty="0" smtClean="0"/>
              <a:t>Какая фраза в этом отрывке является самой важной?  Почему?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800" b="1" dirty="0" smtClean="0"/>
              <a:t>« И вдруг какое-то странное, не понятное ему самому отвращение  овладело сыном Леопарда при мысли, что ещё одна жизнь сейчас угаснет». </a:t>
            </a:r>
            <a:endParaRPr lang="ru-RU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" y="35529"/>
            <a:ext cx="4643407" cy="6822471"/>
          </a:xfrm>
        </p:spPr>
        <p:txBody>
          <a:bodyPr>
            <a:normAutofit/>
          </a:bodyPr>
          <a:lstStyle/>
          <a:p>
            <a:r>
              <a:rPr lang="ru-RU" b="1" dirty="0" smtClean="0"/>
              <a:t>Фраза говорит о том, что, несмотря на суровые законы борьбы за существование, человеческое  в человеке побеждает. </a:t>
            </a:r>
            <a:r>
              <a:rPr lang="ru-RU" b="1" dirty="0" err="1" smtClean="0"/>
              <a:t>Нао</a:t>
            </a:r>
            <a:r>
              <a:rPr lang="ru-RU" b="1" dirty="0" smtClean="0"/>
              <a:t> смел, решителен, исполнен ненависти к врагу, но он не может расправиться со слабыми.</a:t>
            </a:r>
          </a:p>
          <a:p>
            <a:endParaRPr lang="ru-RU" b="1" dirty="0"/>
          </a:p>
        </p:txBody>
      </p:sp>
      <p:pic>
        <p:nvPicPr>
          <p:cNvPr id="4" name="Рисунок 3" descr="i_07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3406" y="0"/>
            <a:ext cx="4500594" cy="6879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зз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4774" y="1"/>
            <a:ext cx="9291315" cy="697254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i_04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86380" y="0"/>
            <a:ext cx="41434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Подведение </a:t>
            </a:r>
            <a:br>
              <a:rPr lang="ru-RU" sz="6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ru-RU" sz="6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итогов урока:</a:t>
            </a:r>
            <a:endParaRPr lang="ru-RU" sz="6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82808"/>
            <a:ext cx="5214942" cy="4975192"/>
          </a:xfrm>
        </p:spPr>
        <p:txBody>
          <a:bodyPr>
            <a:normAutofit fontScale="92500"/>
          </a:bodyPr>
          <a:lstStyle/>
          <a:p>
            <a:r>
              <a:rPr lang="ru-RU" sz="4000" b="1" dirty="0" smtClean="0"/>
              <a:t>Назовите особенности в изображении древнего человека в повести Ж. </a:t>
            </a:r>
            <a:r>
              <a:rPr lang="ru-RU" sz="4000" b="1" dirty="0" err="1" smtClean="0"/>
              <a:t>Рони</a:t>
            </a:r>
            <a:r>
              <a:rPr lang="ru-RU" sz="4000" b="1" dirty="0" smtClean="0"/>
              <a:t> – Старшего «Борьба за огонь»? 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002060"/>
                </a:solidFill>
              </a:rPr>
              <a:t>Домашнее задание.</a:t>
            </a:r>
            <a:endParaRPr lang="ru-RU" sz="54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ru-RU" dirty="0" smtClean="0"/>
              <a:t>Подготовить сообщение о Дж. Лондоне: «Увлечение чтением», «Джек Лондон на Аляске».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Подготовить выразительное чтение отрывков </a:t>
            </a:r>
            <a:r>
              <a:rPr lang="ru-RU" dirty="0" smtClean="0"/>
              <a:t>«Борьба за огонь».</a:t>
            </a:r>
            <a:endParaRPr lang="ru-RU" dirty="0" smtClean="0"/>
          </a:p>
          <a:p>
            <a:pPr>
              <a:buFont typeface="Wingdings" pitchFamily="2" charset="2"/>
              <a:buChar char="§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08520" y="116632"/>
            <a:ext cx="3917690" cy="6741368"/>
          </a:xfrm>
        </p:spPr>
        <p:txBody>
          <a:bodyPr>
            <a:normAutofit/>
          </a:bodyPr>
          <a:lstStyle/>
          <a:p>
            <a:pPr algn="ctr"/>
            <a:r>
              <a:rPr lang="ru-RU" sz="6600" b="1" dirty="0" smtClean="0"/>
              <a:t>Спасибо за урок!</a:t>
            </a:r>
            <a:endParaRPr lang="ru-RU" sz="6600" b="1" dirty="0"/>
          </a:p>
        </p:txBody>
      </p:sp>
      <p:pic>
        <p:nvPicPr>
          <p:cNvPr id="4" name="Рисунок 3" descr="i_103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08474" y="0"/>
            <a:ext cx="513552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fanread.ru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>
            <a:noAutofit/>
          </a:bodyPr>
          <a:lstStyle/>
          <a:p>
            <a:r>
              <a:rPr lang="ru-RU" sz="4800" b="1" dirty="0" smtClean="0"/>
              <a:t>Краткие сведения о писателе.</a:t>
            </a:r>
            <a:endParaRPr lang="ru-RU" sz="4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257800"/>
          </a:xfrm>
        </p:spPr>
        <p:txBody>
          <a:bodyPr>
            <a:normAutofit/>
          </a:bodyPr>
          <a:lstStyle/>
          <a:p>
            <a:r>
              <a:rPr lang="ru-RU" b="1" dirty="0" smtClean="0"/>
              <a:t>Известный  французский писатель  </a:t>
            </a:r>
            <a:r>
              <a:rPr lang="ru-RU" b="1" dirty="0" err="1" smtClean="0"/>
              <a:t>Жозеф</a:t>
            </a:r>
            <a:r>
              <a:rPr lang="ru-RU" b="1" dirty="0" smtClean="0"/>
              <a:t> </a:t>
            </a:r>
            <a:r>
              <a:rPr lang="ru-RU" b="1" dirty="0" err="1" smtClean="0"/>
              <a:t>Рони-Старший</a:t>
            </a:r>
            <a:r>
              <a:rPr lang="ru-RU" b="1" dirty="0" smtClean="0"/>
              <a:t> (1856-1940) увлекался загадками человеческой психики, писал о межпланетных путешествиях. Им придуман термин «Астронавтика».Главное направление творчества – научная фантастика.  </a:t>
            </a:r>
          </a:p>
          <a:p>
            <a:r>
              <a:rPr lang="ru-RU" b="1" dirty="0" smtClean="0"/>
              <a:t>Фантастические произведения: «Загадка драгоценного камня», «Спутники Вселенной».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ллл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396552" y="0"/>
            <a:ext cx="9721080" cy="750096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ж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Цели урока: 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>
            <a:noAutofit/>
          </a:bodyPr>
          <a:lstStyle/>
          <a:p>
            <a:pPr algn="just"/>
            <a:r>
              <a:rPr lang="ru-RU" sz="4000" b="1" dirty="0" smtClean="0"/>
              <a:t>Выявление гуманистической идеи отрывка из повести «Борьба за огонь». </a:t>
            </a:r>
          </a:p>
          <a:p>
            <a:pPr algn="just"/>
            <a:r>
              <a:rPr lang="ru-RU" sz="4000" b="1" dirty="0" smtClean="0"/>
              <a:t>Формирование навыков работы с иллюстрациями, выразительного чтения. </a:t>
            </a:r>
          </a:p>
          <a:p>
            <a:pPr algn="just"/>
            <a:r>
              <a:rPr lang="ru-RU" sz="4000" b="1" dirty="0" smtClean="0"/>
              <a:t>Воспитание гуманистического  мировоззрения учащихся.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Жозеф</a:t>
            </a:r>
            <a:r>
              <a:rPr lang="ru-RU" dirty="0" smtClean="0"/>
              <a:t> </a:t>
            </a:r>
            <a:r>
              <a:rPr lang="ru-RU" dirty="0" err="1" smtClean="0"/>
              <a:t>Рони</a:t>
            </a:r>
            <a:r>
              <a:rPr lang="ru-RU" dirty="0" smtClean="0"/>
              <a:t> – Старший «Борьба за огонь».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4500562" cy="5357826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/>
              <a:t>С точки зрения современной науки повесть не соответствует представлениям о той древней эпохе. Но писатель волен смещать некоторые понятия во имя основной идеи.</a:t>
            </a:r>
          </a:p>
        </p:txBody>
      </p:sp>
      <p:pic>
        <p:nvPicPr>
          <p:cNvPr id="6" name="Рисунок 5" descr="i_0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29224" y="1025247"/>
            <a:ext cx="3714776" cy="58327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i_033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57818" y="142900"/>
            <a:ext cx="3786182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-2720"/>
            <a:ext cx="5357818" cy="6858000"/>
          </a:xfrm>
        </p:spPr>
        <p:txBody>
          <a:bodyPr>
            <a:noAutofit/>
          </a:bodyPr>
          <a:lstStyle/>
          <a:p>
            <a:pPr algn="just"/>
            <a:r>
              <a:rPr lang="ru-RU" sz="3200" b="1" dirty="0" err="1" smtClean="0"/>
              <a:t>Ж.Рони</a:t>
            </a:r>
            <a:r>
              <a:rPr lang="ru-RU" sz="3200" b="1" dirty="0" smtClean="0"/>
              <a:t>–Старший стремился на одном отрезке времени показать эволюцию человека. Наделяя своих первобытных людей чувствами современного человека, он рисует  увлекательные картины далёкого прошлого.</a:t>
            </a:r>
          </a:p>
          <a:p>
            <a:pPr algn="just"/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Ж. </a:t>
            </a:r>
            <a:r>
              <a:rPr lang="ru-RU" b="1" dirty="0" err="1" smtClean="0">
                <a:solidFill>
                  <a:srgbClr val="FF0000"/>
                </a:solidFill>
              </a:rPr>
              <a:t>Рони</a:t>
            </a:r>
            <a:r>
              <a:rPr lang="ru-RU" b="1" dirty="0" smtClean="0">
                <a:solidFill>
                  <a:srgbClr val="FF0000"/>
                </a:solidFill>
              </a:rPr>
              <a:t> – Старший «Борьба за огонь» (Краткое содержание повести).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pPr algn="just"/>
            <a:r>
              <a:rPr lang="ru-RU" b="1" dirty="0" smtClean="0"/>
              <a:t>В центре повести драматическая история: племя </a:t>
            </a:r>
            <a:r>
              <a:rPr lang="ru-RU" b="1" dirty="0" err="1" smtClean="0"/>
              <a:t>уламров</a:t>
            </a:r>
            <a:r>
              <a:rPr lang="ru-RU" b="1" dirty="0" smtClean="0"/>
              <a:t> осталось без огня. Добывать его они не умеют, а могут только хранить. Юноша </a:t>
            </a:r>
            <a:r>
              <a:rPr lang="ru-RU" b="1" dirty="0" err="1" smtClean="0"/>
              <a:t>Нао</a:t>
            </a:r>
            <a:r>
              <a:rPr lang="ru-RU" b="1" dirty="0" smtClean="0"/>
              <a:t> вызвался добыть огонь, за это ему  была обещана в награду дочь вождя. У героя есть соперник, который также отправляется на поиски этого источника жизни. Кто же победит? Об этом мы узнаем, прочитав повесть до конца.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Вопросы для обсуждения: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>
            <a:normAutofit/>
          </a:bodyPr>
          <a:lstStyle/>
          <a:p>
            <a:r>
              <a:rPr lang="ru-RU" dirty="0" smtClean="0"/>
              <a:t>Прочитайте выразительно эпизод схватки с серым медведем. </a:t>
            </a:r>
          </a:p>
          <a:p>
            <a:pPr>
              <a:buNone/>
            </a:pPr>
            <a:r>
              <a:rPr lang="ru-RU" dirty="0" smtClean="0"/>
              <a:t>Чем был опасен именно этот хищник? </a:t>
            </a:r>
          </a:p>
          <a:p>
            <a:pPr>
              <a:buNone/>
            </a:pPr>
            <a:r>
              <a:rPr lang="ru-RU" dirty="0" smtClean="0"/>
              <a:t>Благодаря чему юношам удалось одержать победу над сильным зверем?  </a:t>
            </a:r>
          </a:p>
          <a:p>
            <a:pPr>
              <a:buNone/>
            </a:pPr>
            <a:r>
              <a:rPr lang="ru-RU" dirty="0" smtClean="0"/>
              <a:t>О каких качествах </a:t>
            </a:r>
            <a:r>
              <a:rPr lang="ru-RU" dirty="0" err="1" smtClean="0"/>
              <a:t>Нао</a:t>
            </a:r>
            <a:r>
              <a:rPr lang="ru-RU" dirty="0" smtClean="0"/>
              <a:t> свидетельствует сцена схватки с медведем?</a:t>
            </a:r>
          </a:p>
          <a:p>
            <a:pPr>
              <a:buNone/>
            </a:pPr>
            <a:r>
              <a:rPr lang="ru-RU" dirty="0" smtClean="0"/>
              <a:t>С помощью каких изобразительных средств рисуется образ серого медведя?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Ярк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565</Words>
  <Application>Microsoft Office PowerPoint</Application>
  <PresentationFormat>Экран (4:3)</PresentationFormat>
  <Paragraphs>39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22</vt:i4>
      </vt:variant>
    </vt:vector>
  </HeadingPairs>
  <TitlesOfParts>
    <vt:vector size="25" baseType="lpstr">
      <vt:lpstr>Яркая</vt:lpstr>
      <vt:lpstr>1_Яркая</vt:lpstr>
      <vt:lpstr>2_Яркая</vt:lpstr>
      <vt:lpstr>Слайд 1</vt:lpstr>
      <vt:lpstr>Слайд 2</vt:lpstr>
      <vt:lpstr>Краткие сведения о писателе.</vt:lpstr>
      <vt:lpstr>Слайд 4</vt:lpstr>
      <vt:lpstr>Цели урока: </vt:lpstr>
      <vt:lpstr>Жозеф Рони – Старший «Борьба за огонь».</vt:lpstr>
      <vt:lpstr>Слайд 7</vt:lpstr>
      <vt:lpstr>Ж. Рони – Старший «Борьба за огонь» (Краткое содержание повести).</vt:lpstr>
      <vt:lpstr>Вопросы для обсуждения: </vt:lpstr>
      <vt:lpstr>Слайд 10</vt:lpstr>
      <vt:lpstr>Слайд 11</vt:lpstr>
      <vt:lpstr>Вопросы: </vt:lpstr>
      <vt:lpstr>Работа с иллюстрациями: </vt:lpstr>
      <vt:lpstr>Слайд 14</vt:lpstr>
      <vt:lpstr>Слайд 15</vt:lpstr>
      <vt:lpstr>Слайд 16</vt:lpstr>
      <vt:lpstr>Вопросы:</vt:lpstr>
      <vt:lpstr>Слайд 18</vt:lpstr>
      <vt:lpstr>Слайд 19</vt:lpstr>
      <vt:lpstr>Подведение  итогов урока:</vt:lpstr>
      <vt:lpstr>Домашнее задание.</vt:lpstr>
      <vt:lpstr>Слайд 22</vt:lpstr>
    </vt:vector>
  </TitlesOfParts>
  <Company>Order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Жозеф Рони – Старший.  Повесть «Борьба за огонь».</dc:title>
  <dc:creator>Hunt</dc:creator>
  <cp:lastModifiedBy>Sony</cp:lastModifiedBy>
  <cp:revision>50</cp:revision>
  <dcterms:created xsi:type="dcterms:W3CDTF">2017-05-07T12:01:05Z</dcterms:created>
  <dcterms:modified xsi:type="dcterms:W3CDTF">2020-05-03T17:52:31Z</dcterms:modified>
</cp:coreProperties>
</file>