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60" r:id="rId2"/>
    <p:sldId id="347" r:id="rId3"/>
    <p:sldId id="366" r:id="rId4"/>
    <p:sldId id="367" r:id="rId5"/>
    <p:sldId id="368" r:id="rId6"/>
    <p:sldId id="369" r:id="rId7"/>
    <p:sldId id="370" r:id="rId8"/>
    <p:sldId id="372" r:id="rId9"/>
    <p:sldId id="371" r:id="rId10"/>
    <p:sldId id="373" r:id="rId11"/>
    <p:sldId id="374" r:id="rId12"/>
    <p:sldId id="394" r:id="rId13"/>
    <p:sldId id="395" r:id="rId14"/>
    <p:sldId id="375" r:id="rId15"/>
    <p:sldId id="376" r:id="rId16"/>
    <p:sldId id="377" r:id="rId17"/>
    <p:sldId id="378" r:id="rId18"/>
    <p:sldId id="380" r:id="rId19"/>
    <p:sldId id="379" r:id="rId20"/>
    <p:sldId id="382" r:id="rId21"/>
    <p:sldId id="381" r:id="rId22"/>
    <p:sldId id="392" r:id="rId23"/>
    <p:sldId id="393" r:id="rId24"/>
    <p:sldId id="383" r:id="rId25"/>
    <p:sldId id="384" r:id="rId26"/>
    <p:sldId id="385" r:id="rId27"/>
    <p:sldId id="389" r:id="rId28"/>
    <p:sldId id="388" r:id="rId29"/>
    <p:sldId id="390" r:id="rId30"/>
    <p:sldId id="391" r:id="rId31"/>
    <p:sldId id="386" r:id="rId32"/>
    <p:sldId id="387" r:id="rId3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008000"/>
    <a:srgbClr val="FF9900"/>
    <a:srgbClr val="FF0000"/>
    <a:srgbClr val="FF00FF"/>
    <a:srgbClr val="FFFF00"/>
    <a:srgbClr val="0033CC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966" autoAdjust="0"/>
    <p:restoredTop sz="96682" autoAdjust="0"/>
  </p:normalViewPr>
  <p:slideViewPr>
    <p:cSldViewPr>
      <p:cViewPr>
        <p:scale>
          <a:sx n="75" d="100"/>
          <a:sy n="75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48"/>
    </p:cViewPr>
  </p:notesTextViewPr>
  <p:sorterViewPr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2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4.wmf"/></Relationships>
</file>

<file path=ppt/drawings/_rels/vmlDrawing2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2.wmf"/></Relationships>
</file>

<file path=ppt/drawings/_rels/vmlDrawing2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2.wmf"/></Relationships>
</file>

<file path=ppt/drawings/_rels/vmlDrawing2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482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63617BE-E7CA-448F-8799-272ABC623272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1ADAB85-879E-4C9B-82A8-CC070F7CBA42}" type="slidenum">
              <a:rPr lang="ru-RU" altLang="ru-RU"/>
              <a:pPr eaLnBrk="1" hangingPunct="1"/>
              <a:t>1</a:t>
            </a:fld>
            <a:endParaRPr lang="ru-RU" altLang="ru-RU"/>
          </a:p>
        </p:txBody>
      </p:sp>
      <p:sp>
        <p:nvSpPr>
          <p:cNvPr id="358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05A5350-E99F-46C4-BF94-831B3CB14F3D}" type="slidenum">
              <a:rPr lang="ru-RU" altLang="ru-RU"/>
              <a:pPr eaLnBrk="1" hangingPunct="1"/>
              <a:t>10</a:t>
            </a:fld>
            <a:endParaRPr lang="ru-RU" altLang="ru-RU"/>
          </a:p>
        </p:txBody>
      </p:sp>
      <p:sp>
        <p:nvSpPr>
          <p:cNvPr id="450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2A23DB8-3F17-44E2-9909-57816146868E}" type="slidenum">
              <a:rPr lang="ru-RU" altLang="ru-RU"/>
              <a:pPr eaLnBrk="1" hangingPunct="1"/>
              <a:t>11</a:t>
            </a:fld>
            <a:endParaRPr lang="ru-RU" altLang="ru-RU"/>
          </a:p>
        </p:txBody>
      </p:sp>
      <p:sp>
        <p:nvSpPr>
          <p:cNvPr id="460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0A74AF2-7CD8-4430-92F1-9DB3F02128F2}" type="slidenum">
              <a:rPr lang="ru-RU" altLang="ru-RU"/>
              <a:pPr eaLnBrk="1" hangingPunct="1"/>
              <a:t>12</a:t>
            </a:fld>
            <a:endParaRPr lang="ru-RU" altLang="ru-RU"/>
          </a:p>
        </p:txBody>
      </p:sp>
      <p:sp>
        <p:nvSpPr>
          <p:cNvPr id="471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5A90887-3337-47ED-A8CF-5E2D2DD11331}" type="slidenum">
              <a:rPr lang="ru-RU" altLang="ru-RU"/>
              <a:pPr eaLnBrk="1" hangingPunct="1"/>
              <a:t>13</a:t>
            </a:fld>
            <a:endParaRPr lang="ru-RU" altLang="ru-RU"/>
          </a:p>
        </p:txBody>
      </p:sp>
      <p:sp>
        <p:nvSpPr>
          <p:cNvPr id="481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3B7DAA6-E109-4343-ABCA-D24304FC00E8}" type="slidenum">
              <a:rPr lang="ru-RU" altLang="ru-RU"/>
              <a:pPr eaLnBrk="1" hangingPunct="1"/>
              <a:t>14</a:t>
            </a:fld>
            <a:endParaRPr lang="ru-RU" altLang="ru-RU"/>
          </a:p>
        </p:txBody>
      </p:sp>
      <p:sp>
        <p:nvSpPr>
          <p:cNvPr id="491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629B28E-B9FE-49DC-A08E-A7BA3317D33A}" type="slidenum">
              <a:rPr lang="ru-RU" altLang="ru-RU"/>
              <a:pPr eaLnBrk="1" hangingPunct="1"/>
              <a:t>15</a:t>
            </a:fld>
            <a:endParaRPr lang="ru-RU" altLang="ru-RU"/>
          </a:p>
        </p:txBody>
      </p:sp>
      <p:sp>
        <p:nvSpPr>
          <p:cNvPr id="501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DC189BC-BDAB-4225-90E8-DAEAFF71D650}" type="slidenum">
              <a:rPr lang="ru-RU" altLang="ru-RU"/>
              <a:pPr eaLnBrk="1" hangingPunct="1"/>
              <a:t>16</a:t>
            </a:fld>
            <a:endParaRPr lang="ru-RU" altLang="ru-RU"/>
          </a:p>
        </p:txBody>
      </p:sp>
      <p:sp>
        <p:nvSpPr>
          <p:cNvPr id="512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8027D33-CB4B-4067-A613-AE6B72B31057}" type="slidenum">
              <a:rPr lang="ru-RU" altLang="ru-RU"/>
              <a:pPr eaLnBrk="1" hangingPunct="1"/>
              <a:t>17</a:t>
            </a:fld>
            <a:endParaRPr lang="ru-RU" altLang="ru-RU"/>
          </a:p>
        </p:txBody>
      </p:sp>
      <p:sp>
        <p:nvSpPr>
          <p:cNvPr id="522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2FBF2F1-D5AD-4961-A25B-3AA3CF47CD14}" type="slidenum">
              <a:rPr lang="ru-RU" altLang="ru-RU"/>
              <a:pPr eaLnBrk="1" hangingPunct="1"/>
              <a:t>18</a:t>
            </a:fld>
            <a:endParaRPr lang="ru-RU" altLang="ru-RU"/>
          </a:p>
        </p:txBody>
      </p:sp>
      <p:sp>
        <p:nvSpPr>
          <p:cNvPr id="532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BA39393-E3D4-4278-816B-E7E153BBB1E5}" type="slidenum">
              <a:rPr lang="ru-RU" altLang="ru-RU"/>
              <a:pPr eaLnBrk="1" hangingPunct="1"/>
              <a:t>19</a:t>
            </a:fld>
            <a:endParaRPr lang="ru-RU" altLang="ru-RU"/>
          </a:p>
        </p:txBody>
      </p:sp>
      <p:sp>
        <p:nvSpPr>
          <p:cNvPr id="542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0A55025-8DAC-4C5F-B938-BA15A83408D9}" type="slidenum">
              <a:rPr lang="ru-RU" altLang="ru-RU"/>
              <a:pPr eaLnBrk="1" hangingPunct="1"/>
              <a:t>2</a:t>
            </a:fld>
            <a:endParaRPr lang="ru-RU" altLang="ru-RU"/>
          </a:p>
        </p:txBody>
      </p:sp>
      <p:sp>
        <p:nvSpPr>
          <p:cNvPr id="368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48C08C3-0FE2-45EC-9DE6-6C6BD527C9B6}" type="slidenum">
              <a:rPr lang="ru-RU" altLang="ru-RU"/>
              <a:pPr eaLnBrk="1" hangingPunct="1"/>
              <a:t>20</a:t>
            </a:fld>
            <a:endParaRPr lang="ru-RU" altLang="ru-RU"/>
          </a:p>
        </p:txBody>
      </p:sp>
      <p:sp>
        <p:nvSpPr>
          <p:cNvPr id="552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0828532-D2F6-41ED-BDCA-921685267913}" type="slidenum">
              <a:rPr lang="ru-RU" altLang="ru-RU"/>
              <a:pPr eaLnBrk="1" hangingPunct="1"/>
              <a:t>21</a:t>
            </a:fld>
            <a:endParaRPr lang="ru-RU" altLang="ru-RU"/>
          </a:p>
        </p:txBody>
      </p:sp>
      <p:sp>
        <p:nvSpPr>
          <p:cNvPr id="563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46FA0FE-C50F-464E-A7C5-2A2CA80D78C2}" type="slidenum">
              <a:rPr lang="ru-RU" altLang="ru-RU"/>
              <a:pPr eaLnBrk="1" hangingPunct="1"/>
              <a:t>22</a:t>
            </a:fld>
            <a:endParaRPr lang="ru-RU" altLang="ru-RU"/>
          </a:p>
        </p:txBody>
      </p:sp>
      <p:sp>
        <p:nvSpPr>
          <p:cNvPr id="573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37CC5C1-7B68-4D50-BF60-4121F45BBF58}" type="slidenum">
              <a:rPr lang="ru-RU" altLang="ru-RU"/>
              <a:pPr eaLnBrk="1" hangingPunct="1"/>
              <a:t>23</a:t>
            </a:fld>
            <a:endParaRPr lang="ru-RU" altLang="ru-RU"/>
          </a:p>
        </p:txBody>
      </p:sp>
      <p:sp>
        <p:nvSpPr>
          <p:cNvPr id="583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844F7D3-6069-45E4-80C9-B9A9291781E4}" type="slidenum">
              <a:rPr lang="ru-RU" altLang="ru-RU"/>
              <a:pPr eaLnBrk="1" hangingPunct="1"/>
              <a:t>24</a:t>
            </a:fld>
            <a:endParaRPr lang="ru-RU" altLang="ru-RU"/>
          </a:p>
        </p:txBody>
      </p:sp>
      <p:sp>
        <p:nvSpPr>
          <p:cNvPr id="593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F6EF34E-2F11-4603-A642-1C96B7AA5A46}" type="slidenum">
              <a:rPr lang="ru-RU" altLang="ru-RU"/>
              <a:pPr eaLnBrk="1" hangingPunct="1"/>
              <a:t>25</a:t>
            </a:fld>
            <a:endParaRPr lang="ru-RU" altLang="ru-RU"/>
          </a:p>
        </p:txBody>
      </p:sp>
      <p:sp>
        <p:nvSpPr>
          <p:cNvPr id="604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1AF2A16-2B43-4C69-8EB7-796882AC62F7}" type="slidenum">
              <a:rPr lang="ru-RU" altLang="ru-RU"/>
              <a:pPr eaLnBrk="1" hangingPunct="1"/>
              <a:t>26</a:t>
            </a:fld>
            <a:endParaRPr lang="ru-RU" altLang="ru-RU"/>
          </a:p>
        </p:txBody>
      </p:sp>
      <p:sp>
        <p:nvSpPr>
          <p:cNvPr id="614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0C4242D-A9C1-4923-8F53-73C7FD48D236}" type="slidenum">
              <a:rPr lang="ru-RU" altLang="ru-RU"/>
              <a:pPr eaLnBrk="1" hangingPunct="1"/>
              <a:t>27</a:t>
            </a:fld>
            <a:endParaRPr lang="ru-RU" altLang="ru-RU"/>
          </a:p>
        </p:txBody>
      </p:sp>
      <p:sp>
        <p:nvSpPr>
          <p:cNvPr id="624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625AD16-4A7B-4C8C-A3D0-CE26C00F3533}" type="slidenum">
              <a:rPr lang="ru-RU" altLang="ru-RU"/>
              <a:pPr eaLnBrk="1" hangingPunct="1"/>
              <a:t>28</a:t>
            </a:fld>
            <a:endParaRPr lang="ru-RU" altLang="ru-RU"/>
          </a:p>
        </p:txBody>
      </p:sp>
      <p:sp>
        <p:nvSpPr>
          <p:cNvPr id="634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6E9C928-051F-4BA5-9622-3F6AD8C4D580}" type="slidenum">
              <a:rPr lang="ru-RU" altLang="ru-RU"/>
              <a:pPr eaLnBrk="1" hangingPunct="1"/>
              <a:t>29</a:t>
            </a:fld>
            <a:endParaRPr lang="ru-RU" altLang="ru-RU"/>
          </a:p>
        </p:txBody>
      </p:sp>
      <p:sp>
        <p:nvSpPr>
          <p:cNvPr id="645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D5B6539-903B-402E-A0CB-5D22767341FA}" type="slidenum">
              <a:rPr lang="ru-RU" altLang="ru-RU"/>
              <a:pPr eaLnBrk="1" hangingPunct="1"/>
              <a:t>3</a:t>
            </a:fld>
            <a:endParaRPr lang="ru-RU" altLang="ru-RU"/>
          </a:p>
        </p:txBody>
      </p:sp>
      <p:sp>
        <p:nvSpPr>
          <p:cNvPr id="378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BF37973-8DC6-4874-B2A8-2A508631D320}" type="slidenum">
              <a:rPr lang="ru-RU" altLang="ru-RU"/>
              <a:pPr eaLnBrk="1" hangingPunct="1"/>
              <a:t>30</a:t>
            </a:fld>
            <a:endParaRPr lang="ru-RU" altLang="ru-RU"/>
          </a:p>
        </p:txBody>
      </p:sp>
      <p:sp>
        <p:nvSpPr>
          <p:cNvPr id="655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7B4D5B5-F6FF-43EB-9410-8F3BC612905B}" type="slidenum">
              <a:rPr lang="ru-RU" altLang="ru-RU"/>
              <a:pPr eaLnBrk="1" hangingPunct="1"/>
              <a:t>31</a:t>
            </a:fld>
            <a:endParaRPr lang="ru-RU" altLang="ru-RU"/>
          </a:p>
        </p:txBody>
      </p:sp>
      <p:sp>
        <p:nvSpPr>
          <p:cNvPr id="665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altLang="ru-RU" smtClean="0">
                <a:latin typeface="Arial" panose="020B0604020202020204" pitchFamily="34" charset="0"/>
                <a:cs typeface="Arial" panose="020B0604020202020204" pitchFamily="34" charset="0"/>
              </a:rPr>
              <a:t>Тесты. Геометрия 9 класс. Варианты и ответы централизованного (итогового) тестирования – М.: Центр тестирования МО РФ, 2003.</a:t>
            </a:r>
          </a:p>
          <a:p>
            <a:pPr eaLnBrk="1" hangingPunct="1"/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4FD6859-87AD-41FD-A021-B75C2907AEDC}" type="slidenum">
              <a:rPr lang="ru-RU" altLang="ru-RU"/>
              <a:pPr eaLnBrk="1" hangingPunct="1"/>
              <a:t>32</a:t>
            </a:fld>
            <a:endParaRPr lang="ru-RU" altLang="ru-RU"/>
          </a:p>
        </p:txBody>
      </p:sp>
      <p:sp>
        <p:nvSpPr>
          <p:cNvPr id="675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altLang="ru-RU" smtClean="0">
                <a:latin typeface="Arial" panose="020B0604020202020204" pitchFamily="34" charset="0"/>
                <a:cs typeface="Arial" panose="020B0604020202020204" pitchFamily="34" charset="0"/>
              </a:rPr>
              <a:t>Тесты. Геометрия 9 класс. Варианты и ответы централизованного (итогового) тестирования – М.: Центр тестирования МО РФ, 2003.</a:t>
            </a:r>
          </a:p>
          <a:p>
            <a:pPr eaLnBrk="1" hangingPunct="1"/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F549622-F026-4F4C-AFD5-228C99A767F9}" type="slidenum">
              <a:rPr lang="ru-RU" altLang="ru-RU"/>
              <a:pPr eaLnBrk="1" hangingPunct="1"/>
              <a:t>4</a:t>
            </a:fld>
            <a:endParaRPr lang="ru-RU" altLang="ru-RU"/>
          </a:p>
        </p:txBody>
      </p:sp>
      <p:sp>
        <p:nvSpPr>
          <p:cNvPr id="389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4BAE4F2-F909-4F91-9393-0C4B16B4CD1D}" type="slidenum">
              <a:rPr lang="ru-RU" altLang="ru-RU"/>
              <a:pPr eaLnBrk="1" hangingPunct="1"/>
              <a:t>5</a:t>
            </a:fld>
            <a:endParaRPr lang="ru-RU" altLang="ru-RU"/>
          </a:p>
        </p:txBody>
      </p:sp>
      <p:sp>
        <p:nvSpPr>
          <p:cNvPr id="399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9DCA975-211D-476D-B207-B581437C3BBF}" type="slidenum">
              <a:rPr lang="ru-RU" altLang="ru-RU"/>
              <a:pPr eaLnBrk="1" hangingPunct="1"/>
              <a:t>6</a:t>
            </a:fld>
            <a:endParaRPr lang="ru-RU" altLang="ru-RU"/>
          </a:p>
        </p:txBody>
      </p:sp>
      <p:sp>
        <p:nvSpPr>
          <p:cNvPr id="409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55882D1-A6D0-425A-96F9-8F6BB4885E3C}" type="slidenum">
              <a:rPr lang="ru-RU" altLang="ru-RU"/>
              <a:pPr eaLnBrk="1" hangingPunct="1"/>
              <a:t>7</a:t>
            </a:fld>
            <a:endParaRPr lang="ru-RU" altLang="ru-RU"/>
          </a:p>
        </p:txBody>
      </p:sp>
      <p:sp>
        <p:nvSpPr>
          <p:cNvPr id="419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89FA27C-832A-40A1-BA58-1F5EB55F2077}" type="slidenum">
              <a:rPr lang="ru-RU" altLang="ru-RU"/>
              <a:pPr eaLnBrk="1" hangingPunct="1"/>
              <a:t>8</a:t>
            </a:fld>
            <a:endParaRPr lang="ru-RU" altLang="ru-RU"/>
          </a:p>
        </p:txBody>
      </p:sp>
      <p:sp>
        <p:nvSpPr>
          <p:cNvPr id="430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2C32CA8-F416-4FC8-8AB5-01C92BABA9B8}" type="slidenum">
              <a:rPr lang="ru-RU" altLang="ru-RU"/>
              <a:pPr eaLnBrk="1" hangingPunct="1"/>
              <a:t>9</a:t>
            </a:fld>
            <a:endParaRPr lang="ru-RU" altLang="ru-RU"/>
          </a:p>
        </p:txBody>
      </p:sp>
      <p:sp>
        <p:nvSpPr>
          <p:cNvPr id="440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40CAC6-0071-41D4-8D2C-82D22F25D1A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77533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A74427-0E11-4320-AE6F-3148A2777CC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54162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56E552-0F0C-43B8-B075-1F11234ED7A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37734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E9B6BD-866C-4F05-B0A8-8DE1E7D75AC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48897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2C904F-4AA5-40F0-905D-D40C1718EA5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07224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0452BE-CFB9-47B5-8F47-39C1F67D00A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26391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E8D7A1-277A-4F42-9989-EC443757E3F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49552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1AC6AC-A4ED-4284-A522-81BF9811DD2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9756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70476F-F1CB-4096-862B-FE71EBBF838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11564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00BFF0-0D41-4B68-91BE-A7A5EE3ADC6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29292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BB86B7-F3B5-4409-80CD-EF252155307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96084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FF"/>
            </a:gs>
            <a:gs pos="50000">
              <a:schemeClr val="bg1"/>
            </a:gs>
            <a:gs pos="100000">
              <a:srgbClr val="CCFFFF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0CFB381-559E-4458-BC02-45BD83EF9A07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5" Type="http://schemas.openxmlformats.org/officeDocument/2006/relationships/oleObject" Target="../embeddings/oleObject19.bin"/><Relationship Id="rId4" Type="http://schemas.openxmlformats.org/officeDocument/2006/relationships/oleObject" Target="../embeddings/oleObject18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4" Type="http://schemas.openxmlformats.org/officeDocument/2006/relationships/oleObject" Target="../embeddings/oleObject20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2.bin"/><Relationship Id="rId4" Type="http://schemas.openxmlformats.org/officeDocument/2006/relationships/oleObject" Target="../embeddings/oleObject21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13" Type="http://schemas.openxmlformats.org/officeDocument/2006/relationships/oleObject" Target="../embeddings/oleObject30.bin"/><Relationship Id="rId3" Type="http://schemas.openxmlformats.org/officeDocument/2006/relationships/notesSlide" Target="../notesSlides/notesSlide13.xml"/><Relationship Id="rId7" Type="http://schemas.openxmlformats.org/officeDocument/2006/relationships/oleObject" Target="../embeddings/oleObject25.bin"/><Relationship Id="rId12" Type="http://schemas.openxmlformats.org/officeDocument/2006/relationships/oleObject" Target="../embeddings/oleObject2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4.bin"/><Relationship Id="rId10" Type="http://schemas.openxmlformats.org/officeDocument/2006/relationships/oleObject" Target="../embeddings/oleObject27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4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4" Type="http://schemas.openxmlformats.org/officeDocument/2006/relationships/oleObject" Target="../embeddings/oleObject31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oleObject" Target="../embeddings/oleObject37.bin"/><Relationship Id="rId3" Type="http://schemas.openxmlformats.org/officeDocument/2006/relationships/notesSlide" Target="../notesSlides/notesSlide15.xml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0" Type="http://schemas.openxmlformats.org/officeDocument/2006/relationships/image" Target="../media/image7.wmf"/><Relationship Id="rId4" Type="http://schemas.openxmlformats.org/officeDocument/2006/relationships/oleObject" Target="../embeddings/oleObject32.bin"/><Relationship Id="rId9" Type="http://schemas.openxmlformats.org/officeDocument/2006/relationships/oleObject" Target="../embeddings/oleObject35.bin"/><Relationship Id="rId14" Type="http://schemas.openxmlformats.org/officeDocument/2006/relationships/image" Target="../media/image9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7" Type="http://schemas.openxmlformats.org/officeDocument/2006/relationships/oleObject" Target="../embeddings/oleObject4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39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38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7" Type="http://schemas.openxmlformats.org/officeDocument/2006/relationships/oleObject" Target="../embeddings/oleObject4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4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41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44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13" Type="http://schemas.openxmlformats.org/officeDocument/2006/relationships/image" Target="../media/image13.wmf"/><Relationship Id="rId3" Type="http://schemas.openxmlformats.org/officeDocument/2006/relationships/notesSlide" Target="../notesSlides/notesSlide19.xml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4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46.bin"/><Relationship Id="rId11" Type="http://schemas.openxmlformats.org/officeDocument/2006/relationships/image" Target="../media/image12.wmf"/><Relationship Id="rId5" Type="http://schemas.openxmlformats.org/officeDocument/2006/relationships/image" Target="../media/image2.wmf"/><Relationship Id="rId10" Type="http://schemas.openxmlformats.org/officeDocument/2006/relationships/oleObject" Target="../embeddings/oleObject48.bin"/><Relationship Id="rId4" Type="http://schemas.openxmlformats.org/officeDocument/2006/relationships/oleObject" Target="../embeddings/oleObject45.bin"/><Relationship Id="rId9" Type="http://schemas.openxmlformats.org/officeDocument/2006/relationships/image" Target="../media/image11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3.bin"/><Relationship Id="rId3" Type="http://schemas.openxmlformats.org/officeDocument/2006/relationships/notesSlide" Target="../notesSlides/notesSlide20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52.bin"/><Relationship Id="rId5" Type="http://schemas.openxmlformats.org/officeDocument/2006/relationships/oleObject" Target="../embeddings/oleObject51.bin"/><Relationship Id="rId4" Type="http://schemas.openxmlformats.org/officeDocument/2006/relationships/oleObject" Target="../embeddings/oleObject50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7.bin"/><Relationship Id="rId3" Type="http://schemas.openxmlformats.org/officeDocument/2006/relationships/notesSlide" Target="../notesSlides/notesSlide21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56.bin"/><Relationship Id="rId5" Type="http://schemas.openxmlformats.org/officeDocument/2006/relationships/oleObject" Target="../embeddings/oleObject55.bin"/><Relationship Id="rId4" Type="http://schemas.openxmlformats.org/officeDocument/2006/relationships/oleObject" Target="../embeddings/oleObject54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59.bin"/><Relationship Id="rId4" Type="http://schemas.openxmlformats.org/officeDocument/2006/relationships/oleObject" Target="../embeddings/oleObject58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notesSlide" Target="../notesSlides/notesSlide23.xml"/><Relationship Id="rId7" Type="http://schemas.openxmlformats.org/officeDocument/2006/relationships/oleObject" Target="../embeddings/oleObject62.bin"/><Relationship Id="rId12" Type="http://schemas.openxmlformats.org/officeDocument/2006/relationships/oleObject" Target="../embeddings/oleObject6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65.bin"/><Relationship Id="rId5" Type="http://schemas.openxmlformats.org/officeDocument/2006/relationships/oleObject" Target="../embeddings/oleObject61.bin"/><Relationship Id="rId10" Type="http://schemas.openxmlformats.org/officeDocument/2006/relationships/oleObject" Target="../embeddings/oleObject64.bin"/><Relationship Id="rId4" Type="http://schemas.openxmlformats.org/officeDocument/2006/relationships/oleObject" Target="../embeddings/oleObject60.bin"/><Relationship Id="rId9" Type="http://schemas.openxmlformats.org/officeDocument/2006/relationships/oleObject" Target="../embeddings/oleObject63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3.vml"/><Relationship Id="rId4" Type="http://schemas.openxmlformats.org/officeDocument/2006/relationships/oleObject" Target="../embeddings/oleObject67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0.bin"/><Relationship Id="rId3" Type="http://schemas.openxmlformats.org/officeDocument/2006/relationships/notesSlide" Target="../notesSlides/notesSlide25.xml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4.vml"/><Relationship Id="rId6" Type="http://schemas.openxmlformats.org/officeDocument/2006/relationships/oleObject" Target="../embeddings/oleObject69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68.bin"/><Relationship Id="rId9" Type="http://schemas.openxmlformats.org/officeDocument/2006/relationships/oleObject" Target="../embeddings/oleObject71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5.vml"/><Relationship Id="rId6" Type="http://schemas.openxmlformats.org/officeDocument/2006/relationships/oleObject" Target="../embeddings/oleObject73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72.bin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oleObject" Target="../embeddings/oleObject79.bin"/><Relationship Id="rId3" Type="http://schemas.openxmlformats.org/officeDocument/2006/relationships/notesSlide" Target="../notesSlides/notesSlide28.xml"/><Relationship Id="rId7" Type="http://schemas.openxmlformats.org/officeDocument/2006/relationships/oleObject" Target="../embeddings/oleObject76.bin"/><Relationship Id="rId12" Type="http://schemas.openxmlformats.org/officeDocument/2006/relationships/image" Target="../media/image1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6.vml"/><Relationship Id="rId6" Type="http://schemas.openxmlformats.org/officeDocument/2006/relationships/oleObject" Target="../embeddings/oleObject75.bin"/><Relationship Id="rId11" Type="http://schemas.openxmlformats.org/officeDocument/2006/relationships/oleObject" Target="../embeddings/oleObject78.bin"/><Relationship Id="rId5" Type="http://schemas.openxmlformats.org/officeDocument/2006/relationships/image" Target="../media/image15.wmf"/><Relationship Id="rId10" Type="http://schemas.openxmlformats.org/officeDocument/2006/relationships/image" Target="../media/image17.wmf"/><Relationship Id="rId4" Type="http://schemas.openxmlformats.org/officeDocument/2006/relationships/oleObject" Target="../embeddings/oleObject74.bin"/><Relationship Id="rId9" Type="http://schemas.openxmlformats.org/officeDocument/2006/relationships/oleObject" Target="../embeddings/oleObject77.bin"/><Relationship Id="rId14" Type="http://schemas.openxmlformats.org/officeDocument/2006/relationships/image" Target="../media/image19.wmf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7.vml"/><Relationship Id="rId5" Type="http://schemas.openxmlformats.org/officeDocument/2006/relationships/image" Target="../media/image20.wmf"/><Relationship Id="rId4" Type="http://schemas.openxmlformats.org/officeDocument/2006/relationships/oleObject" Target="../embeddings/oleObject80.bin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13.bin"/><Relationship Id="rId4" Type="http://schemas.openxmlformats.org/officeDocument/2006/relationships/oleObject" Target="../embeddings/oleObject12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5" Type="http://schemas.openxmlformats.org/officeDocument/2006/relationships/oleObject" Target="../embeddings/oleObject15.bin"/><Relationship Id="rId4" Type="http://schemas.openxmlformats.org/officeDocument/2006/relationships/oleObject" Target="../embeddings/oleObject1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5" Type="http://schemas.openxmlformats.org/officeDocument/2006/relationships/oleObject" Target="../embeddings/oleObject17.bin"/><Relationship Id="rId4" Type="http://schemas.openxmlformats.org/officeDocument/2006/relationships/oleObject" Target="../embeddings/oleObject1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98" name="Group 3"/>
          <p:cNvGrpSpPr>
            <a:grpSpLocks/>
          </p:cNvGrpSpPr>
          <p:nvPr/>
        </p:nvGrpSpPr>
        <p:grpSpPr bwMode="auto">
          <a:xfrm>
            <a:off x="76200" y="152400"/>
            <a:ext cx="8991600" cy="6515100"/>
            <a:chOff x="168" y="176"/>
            <a:chExt cx="5408" cy="3928"/>
          </a:xfrm>
        </p:grpSpPr>
        <p:sp>
          <p:nvSpPr>
            <p:cNvPr id="29704" name="Freeform 4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9705" name="Freeform 5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9706" name="Freeform 6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9707" name="Freeform 7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9708" name="Freeform 8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9709" name="Freeform 9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9710" name="Freeform 10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9711" name="Freeform 11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9699" name="WordArt 13"/>
          <p:cNvSpPr>
            <a:spLocks noChangeArrowheads="1" noChangeShapeType="1" noTextEdit="1"/>
          </p:cNvSpPr>
          <p:nvPr/>
        </p:nvSpPr>
        <p:spPr bwMode="auto">
          <a:xfrm>
            <a:off x="3581400" y="3200400"/>
            <a:ext cx="2133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317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CC00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 класс</a:t>
            </a:r>
          </a:p>
        </p:txBody>
      </p:sp>
      <p:sp>
        <p:nvSpPr>
          <p:cNvPr id="29700" name="WordArt 18"/>
          <p:cNvSpPr>
            <a:spLocks noChangeArrowheads="1" noChangeShapeType="1" noTextEdit="1"/>
          </p:cNvSpPr>
          <p:nvPr/>
        </p:nvSpPr>
        <p:spPr bwMode="auto">
          <a:xfrm>
            <a:off x="533400" y="5638800"/>
            <a:ext cx="86106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317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CC00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Л.С. Атанасян     Геометрия 7-9     </a:t>
            </a:r>
          </a:p>
        </p:txBody>
      </p:sp>
      <p:pic>
        <p:nvPicPr>
          <p:cNvPr id="29701" name="Picture 21" descr="cif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24182">
            <a:off x="2828925" y="665163"/>
            <a:ext cx="633413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2" name="WordArt 22"/>
          <p:cNvSpPr>
            <a:spLocks noChangeArrowheads="1" noChangeShapeType="1" noTextEdit="1"/>
          </p:cNvSpPr>
          <p:nvPr/>
        </p:nvSpPr>
        <p:spPr bwMode="auto">
          <a:xfrm>
            <a:off x="381000" y="1600200"/>
            <a:ext cx="8382000" cy="1752600"/>
          </a:xfrm>
          <a:prstGeom prst="rect">
            <a:avLst/>
          </a:prstGeom>
        </p:spPr>
        <p:txBody>
          <a:bodyPr wrap="none" fromWordArt="1">
            <a:prstTxWarp prst="textChevron">
              <a:avLst>
                <a:gd name="adj" fmla="val 35000"/>
              </a:avLst>
            </a:prstTxWarp>
          </a:bodyPr>
          <a:lstStyle/>
          <a:p>
            <a:pPr algn="ctr"/>
            <a:r>
              <a:rPr lang="ru-RU" sz="6600" b="1" kern="10">
                <a:ln w="317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CCFF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Вписанная и описанная</a:t>
            </a:r>
          </a:p>
        </p:txBody>
      </p:sp>
      <p:sp>
        <p:nvSpPr>
          <p:cNvPr id="29703" name="WordArt 24"/>
          <p:cNvSpPr>
            <a:spLocks noChangeArrowheads="1" noChangeShapeType="1" noTextEdit="1"/>
          </p:cNvSpPr>
          <p:nvPr/>
        </p:nvSpPr>
        <p:spPr bwMode="auto">
          <a:xfrm>
            <a:off x="2438400" y="3657600"/>
            <a:ext cx="4648200" cy="1676400"/>
          </a:xfrm>
          <a:prstGeom prst="rect">
            <a:avLst/>
          </a:prstGeom>
        </p:spPr>
        <p:txBody>
          <a:bodyPr wrap="none" fromWordArt="1">
            <a:prstTxWarp prst="textChevronInverted">
              <a:avLst>
                <a:gd name="adj" fmla="val 66097"/>
              </a:avLst>
            </a:prstTxWarp>
          </a:bodyPr>
          <a:lstStyle/>
          <a:p>
            <a:pPr algn="ctr"/>
            <a:r>
              <a:rPr lang="ru-RU" sz="6600" b="1" kern="10">
                <a:ln w="317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CCFF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окружности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20" name="Group 2"/>
          <p:cNvGrpSpPr>
            <a:grpSpLocks/>
          </p:cNvGrpSpPr>
          <p:nvPr/>
        </p:nvGrpSpPr>
        <p:grpSpPr bwMode="auto">
          <a:xfrm>
            <a:off x="76200" y="152400"/>
            <a:ext cx="8991600" cy="6515100"/>
            <a:chOff x="168" y="176"/>
            <a:chExt cx="5408" cy="3928"/>
          </a:xfrm>
        </p:grpSpPr>
        <p:sp>
          <p:nvSpPr>
            <p:cNvPr id="9237" name="Freeform 3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38" name="Freeform 4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39" name="Freeform 5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40" name="Freeform 6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41" name="Freeform 7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42" name="Freeform 8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43" name="Freeform 9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44" name="Freeform 10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53643" name="Text Box 11"/>
          <p:cNvSpPr txBox="1">
            <a:spLocks noChangeArrowheads="1"/>
          </p:cNvSpPr>
          <p:nvPr/>
        </p:nvSpPr>
        <p:spPr bwMode="auto">
          <a:xfrm>
            <a:off x="6096000" y="38100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D</a:t>
            </a:r>
            <a:endParaRPr lang="ru-RU" sz="24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53644" name="Text Box 12"/>
          <p:cNvSpPr txBox="1">
            <a:spLocks noChangeArrowheads="1"/>
          </p:cNvSpPr>
          <p:nvPr/>
        </p:nvSpPr>
        <p:spPr bwMode="auto">
          <a:xfrm>
            <a:off x="228600" y="28956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В</a:t>
            </a:r>
          </a:p>
        </p:txBody>
      </p:sp>
      <p:sp>
        <p:nvSpPr>
          <p:cNvPr id="453645" name="Text Box 13"/>
          <p:cNvSpPr txBox="1">
            <a:spLocks noChangeArrowheads="1"/>
          </p:cNvSpPr>
          <p:nvPr/>
        </p:nvSpPr>
        <p:spPr bwMode="auto">
          <a:xfrm>
            <a:off x="3352800" y="16002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С</a:t>
            </a:r>
          </a:p>
        </p:txBody>
      </p:sp>
      <p:sp>
        <p:nvSpPr>
          <p:cNvPr id="9224" name="Text Box 14"/>
          <p:cNvSpPr txBox="1">
            <a:spLocks noChangeArrowheads="1"/>
          </p:cNvSpPr>
          <p:nvPr/>
        </p:nvSpPr>
        <p:spPr bwMode="auto">
          <a:xfrm>
            <a:off x="533400" y="228600"/>
            <a:ext cx="838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/>
              <a:t>Верно и обратное утверждение.</a:t>
            </a:r>
          </a:p>
        </p:txBody>
      </p:sp>
      <p:graphicFrame>
        <p:nvGraphicFramePr>
          <p:cNvPr id="9218" name="Rectangle 15"/>
          <p:cNvGraphicFramePr>
            <a:graphicFrameLocks/>
          </p:cNvGraphicFramePr>
          <p:nvPr/>
        </p:nvGraphicFramePr>
        <p:xfrm>
          <a:off x="2209800" y="13970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5" name="Формула" r:id="rId4" imgW="0" imgH="0" progId="Equation.3">
                  <p:embed/>
                </p:oleObj>
              </mc:Choice>
              <mc:Fallback>
                <p:oleObj name="Формула" r:id="rId4" imgW="0" imgH="0" progId="Equation.3">
                  <p:embed/>
                  <p:pic>
                    <p:nvPicPr>
                      <p:cNvPr id="0" name="Rectangle 15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397000"/>
                        <a:ext cx="6096000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9" name="Rectangle 16"/>
          <p:cNvGraphicFramePr>
            <a:graphicFrameLocks/>
          </p:cNvGraphicFramePr>
          <p:nvPr/>
        </p:nvGraphicFramePr>
        <p:xfrm>
          <a:off x="2209800" y="13970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6" name="Формула" r:id="rId5" imgW="0" imgH="0" progId="Equation.3">
                  <p:embed/>
                </p:oleObj>
              </mc:Choice>
              <mc:Fallback>
                <p:oleObj name="Формула" r:id="rId5" imgW="0" imgH="0" progId="Equation.3">
                  <p:embed/>
                  <p:pic>
                    <p:nvPicPr>
                      <p:cNvPr id="0" name="Rectangle 16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397000"/>
                        <a:ext cx="6096000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5" name="Freeform 17"/>
          <p:cNvSpPr>
            <a:spLocks/>
          </p:cNvSpPr>
          <p:nvPr/>
        </p:nvSpPr>
        <p:spPr bwMode="auto">
          <a:xfrm>
            <a:off x="495300" y="2033588"/>
            <a:ext cx="5524500" cy="3986212"/>
          </a:xfrm>
          <a:custGeom>
            <a:avLst/>
            <a:gdLst>
              <a:gd name="T0" fmla="*/ 1893 w 3480"/>
              <a:gd name="T1" fmla="*/ 6 h 2511"/>
              <a:gd name="T2" fmla="*/ 3480 w 3480"/>
              <a:gd name="T3" fmla="*/ 1263 h 2511"/>
              <a:gd name="T4" fmla="*/ 1560 w 3480"/>
              <a:gd name="T5" fmla="*/ 2511 h 2511"/>
              <a:gd name="T6" fmla="*/ 1552 w 3480"/>
              <a:gd name="T7" fmla="*/ 2503 h 2511"/>
              <a:gd name="T8" fmla="*/ 0 w 3480"/>
              <a:gd name="T9" fmla="*/ 831 h 2511"/>
              <a:gd name="T10" fmla="*/ 1848 w 3480"/>
              <a:gd name="T11" fmla="*/ 15 h 2511"/>
              <a:gd name="T12" fmla="*/ 1881 w 3480"/>
              <a:gd name="T13" fmla="*/ 0 h 251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480"/>
              <a:gd name="T22" fmla="*/ 0 h 2511"/>
              <a:gd name="T23" fmla="*/ 3480 w 3480"/>
              <a:gd name="T24" fmla="*/ 2511 h 251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480" h="2511">
                <a:moveTo>
                  <a:pt x="1893" y="6"/>
                </a:moveTo>
                <a:lnTo>
                  <a:pt x="3480" y="1263"/>
                </a:lnTo>
                <a:lnTo>
                  <a:pt x="1560" y="2511"/>
                </a:lnTo>
                <a:lnTo>
                  <a:pt x="1552" y="2503"/>
                </a:lnTo>
                <a:lnTo>
                  <a:pt x="0" y="831"/>
                </a:lnTo>
                <a:lnTo>
                  <a:pt x="1848" y="15"/>
                </a:lnTo>
                <a:lnTo>
                  <a:pt x="1881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53650" name="Text Box 18"/>
          <p:cNvSpPr txBox="1">
            <a:spLocks noChangeArrowheads="1"/>
          </p:cNvSpPr>
          <p:nvPr/>
        </p:nvSpPr>
        <p:spPr bwMode="auto">
          <a:xfrm>
            <a:off x="2743200" y="60198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А</a:t>
            </a:r>
          </a:p>
        </p:txBody>
      </p: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1633538" y="2286000"/>
            <a:ext cx="3216275" cy="3238500"/>
            <a:chOff x="1317" y="1440"/>
            <a:chExt cx="2026" cy="2040"/>
          </a:xfrm>
        </p:grpSpPr>
        <p:sp>
          <p:nvSpPr>
            <p:cNvPr id="9234" name="Text Box 23"/>
            <p:cNvSpPr txBox="1">
              <a:spLocks noChangeArrowheads="1"/>
            </p:cNvSpPr>
            <p:nvPr/>
          </p:nvSpPr>
          <p:spPr bwMode="auto">
            <a:xfrm>
              <a:off x="2120" y="2212"/>
              <a:ext cx="26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2400"/>
                <a:t>О</a:t>
              </a:r>
            </a:p>
          </p:txBody>
        </p:sp>
        <p:sp>
          <p:nvSpPr>
            <p:cNvPr id="9235" name="Oval 24"/>
            <p:cNvSpPr>
              <a:spLocks noChangeArrowheads="1"/>
            </p:cNvSpPr>
            <p:nvPr/>
          </p:nvSpPr>
          <p:spPr bwMode="auto">
            <a:xfrm>
              <a:off x="1317" y="1440"/>
              <a:ext cx="2026" cy="20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9236" name="Oval 25"/>
            <p:cNvSpPr>
              <a:spLocks noChangeArrowheads="1"/>
            </p:cNvSpPr>
            <p:nvPr/>
          </p:nvSpPr>
          <p:spPr bwMode="auto">
            <a:xfrm>
              <a:off x="2299" y="2422"/>
              <a:ext cx="62" cy="6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</p:grpSp>
      <p:sp>
        <p:nvSpPr>
          <p:cNvPr id="453658" name="Oval 26"/>
          <p:cNvSpPr>
            <a:spLocks noChangeArrowheads="1"/>
          </p:cNvSpPr>
          <p:nvPr/>
        </p:nvSpPr>
        <p:spPr bwMode="auto">
          <a:xfrm>
            <a:off x="2590800" y="23622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53659" name="Oval 27"/>
          <p:cNvSpPr>
            <a:spLocks noChangeArrowheads="1"/>
          </p:cNvSpPr>
          <p:nvPr/>
        </p:nvSpPr>
        <p:spPr bwMode="auto">
          <a:xfrm>
            <a:off x="4191000" y="25908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53660" name="Oval 28"/>
          <p:cNvSpPr>
            <a:spLocks noChangeArrowheads="1"/>
          </p:cNvSpPr>
          <p:nvPr/>
        </p:nvSpPr>
        <p:spPr bwMode="auto">
          <a:xfrm>
            <a:off x="1981200" y="49530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53661" name="Oval 29"/>
          <p:cNvSpPr>
            <a:spLocks noChangeArrowheads="1"/>
          </p:cNvSpPr>
          <p:nvPr/>
        </p:nvSpPr>
        <p:spPr bwMode="auto">
          <a:xfrm>
            <a:off x="4114800" y="51816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53662" name="Text Box 30"/>
          <p:cNvSpPr txBox="1">
            <a:spLocks noChangeArrowheads="1"/>
          </p:cNvSpPr>
          <p:nvPr/>
        </p:nvSpPr>
        <p:spPr bwMode="auto">
          <a:xfrm>
            <a:off x="457200" y="762000"/>
            <a:ext cx="84582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Если суммы противоположных сторон выпуклого четырехугольника равны, то в него можно вписать окружность.</a:t>
            </a:r>
          </a:p>
        </p:txBody>
      </p:sp>
      <p:sp>
        <p:nvSpPr>
          <p:cNvPr id="453663" name="Text Box 31"/>
          <p:cNvSpPr txBox="1">
            <a:spLocks noChangeArrowheads="1"/>
          </p:cNvSpPr>
          <p:nvPr/>
        </p:nvSpPr>
        <p:spPr bwMode="auto">
          <a:xfrm>
            <a:off x="5334000" y="19812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ВС</a:t>
            </a: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</a:t>
            </a:r>
            <a:r>
              <a:rPr lang="ru-RU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+</a:t>
            </a: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</a:t>
            </a:r>
            <a:r>
              <a:rPr lang="ru-RU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А</a:t>
            </a: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D  =  </a:t>
            </a:r>
            <a:r>
              <a:rPr lang="ru-RU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АВ + </a:t>
            </a: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DC</a:t>
            </a:r>
            <a:endParaRPr lang="ru-RU" sz="24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536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536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53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8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536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536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536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536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536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536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536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536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2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536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536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536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536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9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536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536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536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536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3658" grpId="0" animBg="1"/>
      <p:bldP spid="453659" grpId="0" animBg="1"/>
      <p:bldP spid="453660" grpId="0" animBg="1"/>
      <p:bldP spid="453661" grpId="0" animBg="1"/>
      <p:bldP spid="45366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3" name="Group 2"/>
          <p:cNvGrpSpPr>
            <a:grpSpLocks/>
          </p:cNvGrpSpPr>
          <p:nvPr/>
        </p:nvGrpSpPr>
        <p:grpSpPr bwMode="auto">
          <a:xfrm>
            <a:off x="76200" y="152400"/>
            <a:ext cx="8991600" cy="6515100"/>
            <a:chOff x="168" y="176"/>
            <a:chExt cx="5408" cy="3928"/>
          </a:xfrm>
        </p:grpSpPr>
        <p:sp>
          <p:nvSpPr>
            <p:cNvPr id="10263" name="Freeform 3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64" name="Freeform 4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65" name="Freeform 5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66" name="Freeform 6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67" name="Freeform 7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68" name="Freeform 8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69" name="Freeform 9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70" name="Freeform 10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55691" name="Text Box 11"/>
          <p:cNvSpPr txBox="1">
            <a:spLocks noChangeArrowheads="1"/>
          </p:cNvSpPr>
          <p:nvPr/>
        </p:nvSpPr>
        <p:spPr bwMode="auto">
          <a:xfrm>
            <a:off x="5486400" y="27432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D</a:t>
            </a:r>
            <a:endParaRPr lang="ru-RU" sz="24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55692" name="Text Box 12"/>
          <p:cNvSpPr txBox="1">
            <a:spLocks noChangeArrowheads="1"/>
          </p:cNvSpPr>
          <p:nvPr/>
        </p:nvSpPr>
        <p:spPr bwMode="auto">
          <a:xfrm>
            <a:off x="457200" y="18288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В</a:t>
            </a:r>
          </a:p>
        </p:txBody>
      </p:sp>
      <p:sp>
        <p:nvSpPr>
          <p:cNvPr id="455693" name="Text Box 13"/>
          <p:cNvSpPr txBox="1">
            <a:spLocks noChangeArrowheads="1"/>
          </p:cNvSpPr>
          <p:nvPr/>
        </p:nvSpPr>
        <p:spPr bwMode="auto">
          <a:xfrm>
            <a:off x="2971800" y="7620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С</a:t>
            </a:r>
          </a:p>
        </p:txBody>
      </p:sp>
      <p:sp>
        <p:nvSpPr>
          <p:cNvPr id="10247" name="Text Box 14"/>
          <p:cNvSpPr txBox="1">
            <a:spLocks noChangeArrowheads="1"/>
          </p:cNvSpPr>
          <p:nvPr/>
        </p:nvSpPr>
        <p:spPr bwMode="auto">
          <a:xfrm>
            <a:off x="5181600" y="228600"/>
            <a:ext cx="35814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/>
              <a:t>Можно ли в данный четырехугольник вписать окружность?</a:t>
            </a:r>
          </a:p>
        </p:txBody>
      </p:sp>
      <p:graphicFrame>
        <p:nvGraphicFramePr>
          <p:cNvPr id="10242" name="Rectangle 15"/>
          <p:cNvGraphicFramePr>
            <a:graphicFrameLocks/>
          </p:cNvGraphicFramePr>
          <p:nvPr/>
        </p:nvGraphicFramePr>
        <p:xfrm>
          <a:off x="2209800" y="13970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1" name="Формула" r:id="rId4" imgW="0" imgH="0" progId="Equation.3">
                  <p:embed/>
                </p:oleObj>
              </mc:Choice>
              <mc:Fallback>
                <p:oleObj name="Формула" r:id="rId4" imgW="0" imgH="0" progId="Equation.3">
                  <p:embed/>
                  <p:pic>
                    <p:nvPicPr>
                      <p:cNvPr id="0" name="Rectangle 15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397000"/>
                        <a:ext cx="6096000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8" name="Freeform 17"/>
          <p:cNvSpPr>
            <a:spLocks/>
          </p:cNvSpPr>
          <p:nvPr/>
        </p:nvSpPr>
        <p:spPr bwMode="auto">
          <a:xfrm>
            <a:off x="1028700" y="1143000"/>
            <a:ext cx="4368800" cy="4991100"/>
          </a:xfrm>
          <a:custGeom>
            <a:avLst/>
            <a:gdLst>
              <a:gd name="T0" fmla="*/ 1280 w 2752"/>
              <a:gd name="T1" fmla="*/ 0 h 3144"/>
              <a:gd name="T2" fmla="*/ 2752 w 2752"/>
              <a:gd name="T3" fmla="*/ 1200 h 3144"/>
              <a:gd name="T4" fmla="*/ 480 w 2752"/>
              <a:gd name="T5" fmla="*/ 3136 h 3144"/>
              <a:gd name="T6" fmla="*/ 480 w 2752"/>
              <a:gd name="T7" fmla="*/ 3144 h 3144"/>
              <a:gd name="T8" fmla="*/ 0 w 2752"/>
              <a:gd name="T9" fmla="*/ 624 h 3144"/>
              <a:gd name="T10" fmla="*/ 1296 w 2752"/>
              <a:gd name="T11" fmla="*/ 0 h 3144"/>
              <a:gd name="T12" fmla="*/ 1305 w 2752"/>
              <a:gd name="T13" fmla="*/ 33 h 314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752"/>
              <a:gd name="T22" fmla="*/ 0 h 3144"/>
              <a:gd name="T23" fmla="*/ 2752 w 2752"/>
              <a:gd name="T24" fmla="*/ 3144 h 314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752" h="3144">
                <a:moveTo>
                  <a:pt x="1280" y="0"/>
                </a:moveTo>
                <a:lnTo>
                  <a:pt x="2752" y="1200"/>
                </a:lnTo>
                <a:lnTo>
                  <a:pt x="480" y="3136"/>
                </a:lnTo>
                <a:lnTo>
                  <a:pt x="480" y="3144"/>
                </a:lnTo>
                <a:lnTo>
                  <a:pt x="0" y="624"/>
                </a:lnTo>
                <a:lnTo>
                  <a:pt x="1296" y="0"/>
                </a:lnTo>
                <a:lnTo>
                  <a:pt x="1305" y="33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55698" name="Text Box 18"/>
          <p:cNvSpPr txBox="1">
            <a:spLocks noChangeArrowheads="1"/>
          </p:cNvSpPr>
          <p:nvPr/>
        </p:nvSpPr>
        <p:spPr bwMode="auto">
          <a:xfrm>
            <a:off x="1371600" y="58674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А</a:t>
            </a:r>
          </a:p>
        </p:txBody>
      </p: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1252538" y="1447800"/>
            <a:ext cx="3216275" cy="3238500"/>
            <a:chOff x="1317" y="1440"/>
            <a:chExt cx="2026" cy="2040"/>
          </a:xfrm>
        </p:grpSpPr>
        <p:sp>
          <p:nvSpPr>
            <p:cNvPr id="10260" name="Text Box 20"/>
            <p:cNvSpPr txBox="1">
              <a:spLocks noChangeArrowheads="1"/>
            </p:cNvSpPr>
            <p:nvPr/>
          </p:nvSpPr>
          <p:spPr bwMode="auto">
            <a:xfrm>
              <a:off x="2120" y="2212"/>
              <a:ext cx="26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2400"/>
                <a:t>О</a:t>
              </a:r>
            </a:p>
          </p:txBody>
        </p:sp>
        <p:sp>
          <p:nvSpPr>
            <p:cNvPr id="10261" name="Oval 21"/>
            <p:cNvSpPr>
              <a:spLocks noChangeArrowheads="1"/>
            </p:cNvSpPr>
            <p:nvPr/>
          </p:nvSpPr>
          <p:spPr bwMode="auto">
            <a:xfrm>
              <a:off x="1317" y="1440"/>
              <a:ext cx="2026" cy="20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0262" name="Oval 22"/>
            <p:cNvSpPr>
              <a:spLocks noChangeArrowheads="1"/>
            </p:cNvSpPr>
            <p:nvPr/>
          </p:nvSpPr>
          <p:spPr bwMode="auto">
            <a:xfrm>
              <a:off x="2299" y="2422"/>
              <a:ext cx="62" cy="6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</p:grpSp>
      <p:sp>
        <p:nvSpPr>
          <p:cNvPr id="455703" name="Oval 23"/>
          <p:cNvSpPr>
            <a:spLocks noChangeArrowheads="1"/>
          </p:cNvSpPr>
          <p:nvPr/>
        </p:nvSpPr>
        <p:spPr bwMode="auto">
          <a:xfrm>
            <a:off x="2209800" y="15240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55704" name="Oval 24"/>
          <p:cNvSpPr>
            <a:spLocks noChangeArrowheads="1"/>
          </p:cNvSpPr>
          <p:nvPr/>
        </p:nvSpPr>
        <p:spPr bwMode="auto">
          <a:xfrm>
            <a:off x="3810000" y="17526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55705" name="Oval 25"/>
          <p:cNvSpPr>
            <a:spLocks noChangeArrowheads="1"/>
          </p:cNvSpPr>
          <p:nvPr/>
        </p:nvSpPr>
        <p:spPr bwMode="auto">
          <a:xfrm>
            <a:off x="1219200" y="33528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55706" name="Oval 26"/>
          <p:cNvSpPr>
            <a:spLocks noChangeArrowheads="1"/>
          </p:cNvSpPr>
          <p:nvPr/>
        </p:nvSpPr>
        <p:spPr bwMode="auto">
          <a:xfrm>
            <a:off x="3810000" y="42672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55708" name="Text Box 28"/>
          <p:cNvSpPr txBox="1">
            <a:spLocks noChangeArrowheads="1"/>
          </p:cNvSpPr>
          <p:nvPr/>
        </p:nvSpPr>
        <p:spPr bwMode="auto">
          <a:xfrm>
            <a:off x="5562600" y="4572000"/>
            <a:ext cx="3200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5 </a:t>
            </a:r>
            <a:r>
              <a: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+</a:t>
            </a: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7  =  4</a:t>
            </a:r>
            <a:r>
              <a: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+ </a:t>
            </a: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8</a:t>
            </a:r>
            <a:endParaRPr lang="ru-RU" sz="28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55709" name="Text Box 29"/>
          <p:cNvSpPr txBox="1">
            <a:spLocks noChangeArrowheads="1"/>
          </p:cNvSpPr>
          <p:nvPr/>
        </p:nvSpPr>
        <p:spPr bwMode="auto">
          <a:xfrm>
            <a:off x="1676400" y="12192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5</a:t>
            </a:r>
            <a:endParaRPr lang="ru-RU" sz="28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55710" name="Text Box 30"/>
          <p:cNvSpPr txBox="1">
            <a:spLocks noChangeArrowheads="1"/>
          </p:cNvSpPr>
          <p:nvPr/>
        </p:nvSpPr>
        <p:spPr bwMode="auto">
          <a:xfrm>
            <a:off x="3505200" y="46482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7</a:t>
            </a:r>
            <a:endParaRPr lang="ru-RU" sz="28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55711" name="Text Box 31"/>
          <p:cNvSpPr txBox="1">
            <a:spLocks noChangeArrowheads="1"/>
          </p:cNvSpPr>
          <p:nvPr/>
        </p:nvSpPr>
        <p:spPr bwMode="auto">
          <a:xfrm>
            <a:off x="4191000" y="16764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4</a:t>
            </a:r>
            <a:endParaRPr lang="ru-RU" sz="28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55712" name="Text Box 32"/>
          <p:cNvSpPr txBox="1">
            <a:spLocks noChangeArrowheads="1"/>
          </p:cNvSpPr>
          <p:nvPr/>
        </p:nvSpPr>
        <p:spPr bwMode="auto">
          <a:xfrm>
            <a:off x="914400" y="38100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8</a:t>
            </a:r>
            <a:endParaRPr lang="ru-RU" sz="28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55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55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55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8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557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557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557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557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557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557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557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557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2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557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557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557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557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9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557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557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557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557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5703" grpId="0" animBg="1"/>
      <p:bldP spid="455704" grpId="0" animBg="1"/>
      <p:bldP spid="455705" grpId="0" animBg="1"/>
      <p:bldP spid="455706" grpId="0" animBg="1"/>
      <p:bldP spid="45570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8" name="Group 2"/>
          <p:cNvGrpSpPr>
            <a:grpSpLocks/>
          </p:cNvGrpSpPr>
          <p:nvPr/>
        </p:nvGrpSpPr>
        <p:grpSpPr bwMode="auto">
          <a:xfrm>
            <a:off x="76200" y="152400"/>
            <a:ext cx="8991600" cy="6515100"/>
            <a:chOff x="168" y="176"/>
            <a:chExt cx="5408" cy="3928"/>
          </a:xfrm>
        </p:grpSpPr>
        <p:sp>
          <p:nvSpPr>
            <p:cNvPr id="11278" name="Freeform 3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79" name="Freeform 4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80" name="Freeform 5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81" name="Freeform 6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82" name="Freeform 7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83" name="Freeform 8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84" name="Freeform 9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85" name="Freeform 10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00747" name="Text Box 11"/>
          <p:cNvSpPr txBox="1">
            <a:spLocks noChangeArrowheads="1"/>
          </p:cNvSpPr>
          <p:nvPr/>
        </p:nvSpPr>
        <p:spPr bwMode="auto">
          <a:xfrm>
            <a:off x="1149350" y="57912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В</a:t>
            </a:r>
          </a:p>
        </p:txBody>
      </p:sp>
      <p:sp>
        <p:nvSpPr>
          <p:cNvPr id="500748" name="Text Box 12"/>
          <p:cNvSpPr txBox="1">
            <a:spLocks noChangeArrowheads="1"/>
          </p:cNvSpPr>
          <p:nvPr/>
        </p:nvSpPr>
        <p:spPr bwMode="auto">
          <a:xfrm>
            <a:off x="5949950" y="40386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С</a:t>
            </a:r>
          </a:p>
        </p:txBody>
      </p:sp>
      <p:graphicFrame>
        <p:nvGraphicFramePr>
          <p:cNvPr id="11266" name="Rectangle 13"/>
          <p:cNvGraphicFramePr>
            <a:graphicFrameLocks/>
          </p:cNvGraphicFramePr>
          <p:nvPr/>
        </p:nvGraphicFramePr>
        <p:xfrm>
          <a:off x="2209800" y="13970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6" name="Формула" r:id="rId4" imgW="0" imgH="0" progId="Equation.3">
                  <p:embed/>
                </p:oleObj>
              </mc:Choice>
              <mc:Fallback>
                <p:oleObj name="Формула" r:id="rId4" imgW="0" imgH="0" progId="Equation.3">
                  <p:embed/>
                  <p:pic>
                    <p:nvPicPr>
                      <p:cNvPr id="0" name="Rectangle 13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397000"/>
                        <a:ext cx="6096000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0750" name="Text Box 14"/>
          <p:cNvSpPr txBox="1">
            <a:spLocks noChangeArrowheads="1"/>
          </p:cNvSpPr>
          <p:nvPr/>
        </p:nvSpPr>
        <p:spPr bwMode="auto">
          <a:xfrm>
            <a:off x="2978150" y="9144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А</a:t>
            </a:r>
          </a:p>
        </p:txBody>
      </p:sp>
      <p:sp>
        <p:nvSpPr>
          <p:cNvPr id="500751" name="Text Box 15"/>
          <p:cNvSpPr txBox="1">
            <a:spLocks noChangeArrowheads="1"/>
          </p:cNvSpPr>
          <p:nvPr/>
        </p:nvSpPr>
        <p:spPr bwMode="auto">
          <a:xfrm>
            <a:off x="3200400" y="228600"/>
            <a:ext cx="5715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  В любой треугольник можно вписать окружность.</a:t>
            </a:r>
          </a:p>
        </p:txBody>
      </p:sp>
      <p:sp>
        <p:nvSpPr>
          <p:cNvPr id="11273" name="Freeform 16"/>
          <p:cNvSpPr>
            <a:spLocks/>
          </p:cNvSpPr>
          <p:nvPr/>
        </p:nvSpPr>
        <p:spPr bwMode="auto">
          <a:xfrm>
            <a:off x="1420813" y="1128713"/>
            <a:ext cx="4529137" cy="5153025"/>
          </a:xfrm>
          <a:custGeom>
            <a:avLst/>
            <a:gdLst>
              <a:gd name="T0" fmla="*/ 0 w 2853"/>
              <a:gd name="T1" fmla="*/ 3246 h 3246"/>
              <a:gd name="T2" fmla="*/ 1269 w 2853"/>
              <a:gd name="T3" fmla="*/ 0 h 3246"/>
              <a:gd name="T4" fmla="*/ 2853 w 2853"/>
              <a:gd name="T5" fmla="*/ 1904 h 3246"/>
              <a:gd name="T6" fmla="*/ 18 w 2853"/>
              <a:gd name="T7" fmla="*/ 3240 h 3246"/>
              <a:gd name="T8" fmla="*/ 0 60000 65536"/>
              <a:gd name="T9" fmla="*/ 0 60000 65536"/>
              <a:gd name="T10" fmla="*/ 0 60000 65536"/>
              <a:gd name="T11" fmla="*/ 0 60000 65536"/>
              <a:gd name="T12" fmla="*/ 0 w 2853"/>
              <a:gd name="T13" fmla="*/ 0 h 3246"/>
              <a:gd name="T14" fmla="*/ 2853 w 2853"/>
              <a:gd name="T15" fmla="*/ 3246 h 324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853" h="3246">
                <a:moveTo>
                  <a:pt x="0" y="3246"/>
                </a:moveTo>
                <a:lnTo>
                  <a:pt x="1269" y="0"/>
                </a:lnTo>
                <a:lnTo>
                  <a:pt x="2853" y="1904"/>
                </a:lnTo>
                <a:lnTo>
                  <a:pt x="18" y="324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00753" name="Text Box 17"/>
          <p:cNvSpPr txBox="1">
            <a:spLocks noChangeArrowheads="1"/>
          </p:cNvSpPr>
          <p:nvPr/>
        </p:nvSpPr>
        <p:spPr bwMode="auto">
          <a:xfrm>
            <a:off x="685800" y="228600"/>
            <a:ext cx="22034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Теорема</a:t>
            </a:r>
          </a:p>
        </p:txBody>
      </p:sp>
      <p:sp>
        <p:nvSpPr>
          <p:cNvPr id="11275" name="Text Box 18"/>
          <p:cNvSpPr txBox="1">
            <a:spLocks noChangeArrowheads="1"/>
          </p:cNvSpPr>
          <p:nvPr/>
        </p:nvSpPr>
        <p:spPr bwMode="auto">
          <a:xfrm>
            <a:off x="5638800" y="2209800"/>
            <a:ext cx="35052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/>
              <a:t>Доказать, что в треугольник можно вписать окружность</a:t>
            </a:r>
          </a:p>
        </p:txBody>
      </p:sp>
      <p:grpSp>
        <p:nvGrpSpPr>
          <p:cNvPr id="11276" name="Group 19"/>
          <p:cNvGrpSpPr>
            <a:grpSpLocks/>
          </p:cNvGrpSpPr>
          <p:nvPr/>
        </p:nvGrpSpPr>
        <p:grpSpPr bwMode="auto">
          <a:xfrm>
            <a:off x="5715000" y="1295400"/>
            <a:ext cx="2895600" cy="495300"/>
            <a:chOff x="192" y="600"/>
            <a:chExt cx="1824" cy="312"/>
          </a:xfrm>
        </p:grpSpPr>
        <p:sp>
          <p:nvSpPr>
            <p:cNvPr id="11277" name="Text Box 20"/>
            <p:cNvSpPr txBox="1">
              <a:spLocks noChangeArrowheads="1"/>
            </p:cNvSpPr>
            <p:nvPr/>
          </p:nvSpPr>
          <p:spPr bwMode="auto">
            <a:xfrm>
              <a:off x="192" y="624"/>
              <a:ext cx="182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2400"/>
                <a:t>Дано:    АВС</a:t>
              </a:r>
            </a:p>
          </p:txBody>
        </p:sp>
        <p:graphicFrame>
          <p:nvGraphicFramePr>
            <p:cNvPr id="11267" name="Object 21"/>
            <p:cNvGraphicFramePr>
              <a:graphicFrameLocks noChangeAspect="1"/>
            </p:cNvGraphicFramePr>
            <p:nvPr/>
          </p:nvGraphicFramePr>
          <p:xfrm>
            <a:off x="752" y="600"/>
            <a:ext cx="244" cy="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87" name="Формула" r:id="rId5" imgW="139680" imgH="164880" progId="Equation.3">
                    <p:embed/>
                  </p:oleObj>
                </mc:Choice>
                <mc:Fallback>
                  <p:oleObj name="Формула" r:id="rId5" imgW="139680" imgH="164880" progId="Equation.3">
                    <p:embed/>
                    <p:pic>
                      <p:nvPicPr>
                        <p:cNvPr id="0" name="Object 2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52" y="600"/>
                          <a:ext cx="244" cy="2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4986338" y="2590800"/>
            <a:ext cx="1790700" cy="1152525"/>
            <a:chOff x="672" y="1488"/>
            <a:chExt cx="1128" cy="726"/>
          </a:xfrm>
        </p:grpSpPr>
        <p:sp>
          <p:nvSpPr>
            <p:cNvPr id="502787" name="Text Box 3"/>
            <p:cNvSpPr txBox="1">
              <a:spLocks noChangeArrowheads="1"/>
            </p:cNvSpPr>
            <p:nvPr/>
          </p:nvSpPr>
          <p:spPr bwMode="auto">
            <a:xfrm>
              <a:off x="672" y="1488"/>
              <a:ext cx="24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8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K</a:t>
              </a:r>
              <a:endPara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12369" name="Freeform 4"/>
            <p:cNvSpPr>
              <a:spLocks/>
            </p:cNvSpPr>
            <p:nvPr/>
          </p:nvSpPr>
          <p:spPr bwMode="auto">
            <a:xfrm>
              <a:off x="1032" y="1890"/>
              <a:ext cx="768" cy="324"/>
            </a:xfrm>
            <a:custGeom>
              <a:avLst/>
              <a:gdLst>
                <a:gd name="T0" fmla="*/ 0 w 768"/>
                <a:gd name="T1" fmla="*/ 0 h 324"/>
                <a:gd name="T2" fmla="*/ 768 w 768"/>
                <a:gd name="T3" fmla="*/ 324 h 324"/>
                <a:gd name="T4" fmla="*/ 768 w 768"/>
                <a:gd name="T5" fmla="*/ 312 h 324"/>
                <a:gd name="T6" fmla="*/ 0 60000 65536"/>
                <a:gd name="T7" fmla="*/ 0 60000 65536"/>
                <a:gd name="T8" fmla="*/ 0 60000 65536"/>
                <a:gd name="T9" fmla="*/ 0 w 768"/>
                <a:gd name="T10" fmla="*/ 0 h 324"/>
                <a:gd name="T11" fmla="*/ 768 w 768"/>
                <a:gd name="T12" fmla="*/ 324 h 3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68" h="324">
                  <a:moveTo>
                    <a:pt x="0" y="0"/>
                  </a:moveTo>
                  <a:lnTo>
                    <a:pt x="768" y="324"/>
                  </a:lnTo>
                  <a:lnTo>
                    <a:pt x="768" y="312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70" name="Freeform 5"/>
            <p:cNvSpPr>
              <a:spLocks/>
            </p:cNvSpPr>
            <p:nvPr/>
          </p:nvSpPr>
          <p:spPr bwMode="auto">
            <a:xfrm>
              <a:off x="960" y="1950"/>
              <a:ext cx="192" cy="156"/>
            </a:xfrm>
            <a:custGeom>
              <a:avLst/>
              <a:gdLst>
                <a:gd name="T0" fmla="*/ 0 w 192"/>
                <a:gd name="T1" fmla="*/ 96 h 156"/>
                <a:gd name="T2" fmla="*/ 132 w 192"/>
                <a:gd name="T3" fmla="*/ 156 h 156"/>
                <a:gd name="T4" fmla="*/ 192 w 192"/>
                <a:gd name="T5" fmla="*/ 0 h 156"/>
                <a:gd name="T6" fmla="*/ 0 60000 65536"/>
                <a:gd name="T7" fmla="*/ 0 60000 65536"/>
                <a:gd name="T8" fmla="*/ 0 60000 65536"/>
                <a:gd name="T9" fmla="*/ 0 w 192"/>
                <a:gd name="T10" fmla="*/ 0 h 156"/>
                <a:gd name="T11" fmla="*/ 192 w 192"/>
                <a:gd name="T12" fmla="*/ 156 h 15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156">
                  <a:moveTo>
                    <a:pt x="0" y="96"/>
                  </a:moveTo>
                  <a:lnTo>
                    <a:pt x="132" y="156"/>
                  </a:lnTo>
                  <a:lnTo>
                    <a:pt x="192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2299" name="Group 6"/>
          <p:cNvGrpSpPr>
            <a:grpSpLocks/>
          </p:cNvGrpSpPr>
          <p:nvPr/>
        </p:nvGrpSpPr>
        <p:grpSpPr bwMode="auto">
          <a:xfrm>
            <a:off x="25400" y="76200"/>
            <a:ext cx="9067800" cy="6667500"/>
            <a:chOff x="168" y="176"/>
            <a:chExt cx="5408" cy="3928"/>
          </a:xfrm>
        </p:grpSpPr>
        <p:sp>
          <p:nvSpPr>
            <p:cNvPr id="12360" name="Freeform 7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61" name="Freeform 8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62" name="Freeform 9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63" name="Freeform 10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64" name="Freeform 11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65" name="Freeform 12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66" name="Freeform 13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67" name="Freeform 14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02799" name="Text Box 15"/>
          <p:cNvSpPr txBox="1">
            <a:spLocks noChangeArrowheads="1"/>
          </p:cNvSpPr>
          <p:nvPr/>
        </p:nvSpPr>
        <p:spPr bwMode="auto">
          <a:xfrm>
            <a:off x="4071938" y="5791200"/>
            <a:ext cx="5000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В</a:t>
            </a:r>
          </a:p>
        </p:txBody>
      </p:sp>
      <p:sp>
        <p:nvSpPr>
          <p:cNvPr id="502800" name="Text Box 16"/>
          <p:cNvSpPr txBox="1">
            <a:spLocks noChangeArrowheads="1"/>
          </p:cNvSpPr>
          <p:nvPr/>
        </p:nvSpPr>
        <p:spPr bwMode="auto">
          <a:xfrm>
            <a:off x="8643938" y="4267200"/>
            <a:ext cx="5000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С</a:t>
            </a:r>
          </a:p>
        </p:txBody>
      </p:sp>
      <p:graphicFrame>
        <p:nvGraphicFramePr>
          <p:cNvPr id="12290" name="Rectangle 17"/>
          <p:cNvGraphicFramePr>
            <a:graphicFrameLocks/>
          </p:cNvGraphicFramePr>
          <p:nvPr/>
        </p:nvGraphicFramePr>
        <p:xfrm>
          <a:off x="2209800" y="13970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71" name="Формула" r:id="rId4" imgW="0" imgH="0" progId="Equation.3">
                  <p:embed/>
                </p:oleObj>
              </mc:Choice>
              <mc:Fallback>
                <p:oleObj name="Формула" r:id="rId4" imgW="0" imgH="0" progId="Equation.3">
                  <p:embed/>
                  <p:pic>
                    <p:nvPicPr>
                      <p:cNvPr id="0" name="Rectangle 17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397000"/>
                        <a:ext cx="6096000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2802" name="Text Box 18"/>
          <p:cNvSpPr txBox="1">
            <a:spLocks noChangeArrowheads="1"/>
          </p:cNvSpPr>
          <p:nvPr/>
        </p:nvSpPr>
        <p:spPr bwMode="auto">
          <a:xfrm>
            <a:off x="5900738" y="914400"/>
            <a:ext cx="5000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А</a:t>
            </a:r>
          </a:p>
        </p:txBody>
      </p:sp>
      <p:sp>
        <p:nvSpPr>
          <p:cNvPr id="502803" name="Oval 19"/>
          <p:cNvSpPr>
            <a:spLocks noChangeArrowheads="1"/>
          </p:cNvSpPr>
          <p:nvPr/>
        </p:nvSpPr>
        <p:spPr bwMode="auto">
          <a:xfrm>
            <a:off x="5464175" y="2424113"/>
            <a:ext cx="2633663" cy="256698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2304" name="Freeform 20"/>
          <p:cNvSpPr>
            <a:spLocks/>
          </p:cNvSpPr>
          <p:nvPr/>
        </p:nvSpPr>
        <p:spPr bwMode="auto">
          <a:xfrm>
            <a:off x="4343400" y="1128713"/>
            <a:ext cx="4529138" cy="5153025"/>
          </a:xfrm>
          <a:custGeom>
            <a:avLst/>
            <a:gdLst>
              <a:gd name="T0" fmla="*/ 0 w 2853"/>
              <a:gd name="T1" fmla="*/ 3246 h 3246"/>
              <a:gd name="T2" fmla="*/ 1269 w 2853"/>
              <a:gd name="T3" fmla="*/ 0 h 3246"/>
              <a:gd name="T4" fmla="*/ 2853 w 2853"/>
              <a:gd name="T5" fmla="*/ 1904 h 3246"/>
              <a:gd name="T6" fmla="*/ 18 w 2853"/>
              <a:gd name="T7" fmla="*/ 3240 h 3246"/>
              <a:gd name="T8" fmla="*/ 0 60000 65536"/>
              <a:gd name="T9" fmla="*/ 0 60000 65536"/>
              <a:gd name="T10" fmla="*/ 0 60000 65536"/>
              <a:gd name="T11" fmla="*/ 0 60000 65536"/>
              <a:gd name="T12" fmla="*/ 0 w 2853"/>
              <a:gd name="T13" fmla="*/ 0 h 3246"/>
              <a:gd name="T14" fmla="*/ 2853 w 2853"/>
              <a:gd name="T15" fmla="*/ 3246 h 324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853" h="3246">
                <a:moveTo>
                  <a:pt x="0" y="3246"/>
                </a:moveTo>
                <a:lnTo>
                  <a:pt x="1269" y="0"/>
                </a:lnTo>
                <a:lnTo>
                  <a:pt x="2853" y="1904"/>
                </a:lnTo>
                <a:lnTo>
                  <a:pt x="18" y="324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02805" name="Oval 21"/>
          <p:cNvSpPr>
            <a:spLocks noChangeArrowheads="1"/>
          </p:cNvSpPr>
          <p:nvPr/>
        </p:nvSpPr>
        <p:spPr bwMode="auto">
          <a:xfrm>
            <a:off x="7348538" y="48006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502806" name="Oval 22"/>
          <p:cNvSpPr>
            <a:spLocks noChangeArrowheads="1"/>
          </p:cNvSpPr>
          <p:nvPr/>
        </p:nvSpPr>
        <p:spPr bwMode="auto">
          <a:xfrm>
            <a:off x="5497513" y="32004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4376738" y="3738563"/>
            <a:ext cx="2405062" cy="2509837"/>
            <a:chOff x="288" y="2211"/>
            <a:chExt cx="1515" cy="1581"/>
          </a:xfrm>
        </p:grpSpPr>
        <p:sp>
          <p:nvSpPr>
            <p:cNvPr id="12357" name="Freeform 24"/>
            <p:cNvSpPr>
              <a:spLocks/>
            </p:cNvSpPr>
            <p:nvPr/>
          </p:nvSpPr>
          <p:spPr bwMode="auto">
            <a:xfrm>
              <a:off x="288" y="2211"/>
              <a:ext cx="1515" cy="1581"/>
            </a:xfrm>
            <a:custGeom>
              <a:avLst/>
              <a:gdLst>
                <a:gd name="T0" fmla="*/ 0 w 1515"/>
                <a:gd name="T1" fmla="*/ 1581 h 1581"/>
                <a:gd name="T2" fmla="*/ 1515 w 1515"/>
                <a:gd name="T3" fmla="*/ 0 h 1581"/>
                <a:gd name="T4" fmla="*/ 0 60000 65536"/>
                <a:gd name="T5" fmla="*/ 0 60000 65536"/>
                <a:gd name="T6" fmla="*/ 0 w 1515"/>
                <a:gd name="T7" fmla="*/ 0 h 1581"/>
                <a:gd name="T8" fmla="*/ 1515 w 1515"/>
                <a:gd name="T9" fmla="*/ 1581 h 158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515" h="1581">
                  <a:moveTo>
                    <a:pt x="0" y="1581"/>
                  </a:moveTo>
                  <a:lnTo>
                    <a:pt x="1515" y="0"/>
                  </a:lnTo>
                </a:path>
              </a:pathLst>
            </a:custGeom>
            <a:noFill/>
            <a:ln w="19050" cmpd="sng">
              <a:solidFill>
                <a:srgbClr val="00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58" name="Freeform 25"/>
            <p:cNvSpPr>
              <a:spLocks/>
            </p:cNvSpPr>
            <p:nvPr/>
          </p:nvSpPr>
          <p:spPr bwMode="auto">
            <a:xfrm>
              <a:off x="432" y="3390"/>
              <a:ext cx="153" cy="81"/>
            </a:xfrm>
            <a:custGeom>
              <a:avLst/>
              <a:gdLst>
                <a:gd name="T0" fmla="*/ 0 w 153"/>
                <a:gd name="T1" fmla="*/ 18 h 81"/>
                <a:gd name="T2" fmla="*/ 88 w 153"/>
                <a:gd name="T3" fmla="*/ 10 h 81"/>
                <a:gd name="T4" fmla="*/ 153 w 153"/>
                <a:gd name="T5" fmla="*/ 81 h 81"/>
                <a:gd name="T6" fmla="*/ 0 60000 65536"/>
                <a:gd name="T7" fmla="*/ 0 60000 65536"/>
                <a:gd name="T8" fmla="*/ 0 60000 65536"/>
                <a:gd name="T9" fmla="*/ 0 w 153"/>
                <a:gd name="T10" fmla="*/ 0 h 81"/>
                <a:gd name="T11" fmla="*/ 153 w 153"/>
                <a:gd name="T12" fmla="*/ 81 h 8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3" h="81">
                  <a:moveTo>
                    <a:pt x="0" y="18"/>
                  </a:moveTo>
                  <a:cubicBezTo>
                    <a:pt x="15" y="17"/>
                    <a:pt x="63" y="0"/>
                    <a:pt x="88" y="10"/>
                  </a:cubicBezTo>
                  <a:cubicBezTo>
                    <a:pt x="113" y="20"/>
                    <a:pt x="140" y="66"/>
                    <a:pt x="153" y="81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59" name="Freeform 26"/>
            <p:cNvSpPr>
              <a:spLocks/>
            </p:cNvSpPr>
            <p:nvPr/>
          </p:nvSpPr>
          <p:spPr bwMode="auto">
            <a:xfrm>
              <a:off x="585" y="3471"/>
              <a:ext cx="78" cy="144"/>
            </a:xfrm>
            <a:custGeom>
              <a:avLst/>
              <a:gdLst>
                <a:gd name="T0" fmla="*/ 0 w 78"/>
                <a:gd name="T1" fmla="*/ 0 h 144"/>
                <a:gd name="T2" fmla="*/ 60 w 78"/>
                <a:gd name="T3" fmla="*/ 60 h 144"/>
                <a:gd name="T4" fmla="*/ 78 w 78"/>
                <a:gd name="T5" fmla="*/ 144 h 144"/>
                <a:gd name="T6" fmla="*/ 0 60000 65536"/>
                <a:gd name="T7" fmla="*/ 0 60000 65536"/>
                <a:gd name="T8" fmla="*/ 0 60000 65536"/>
                <a:gd name="T9" fmla="*/ 0 w 78"/>
                <a:gd name="T10" fmla="*/ 0 h 144"/>
                <a:gd name="T11" fmla="*/ 78 w 78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8" h="144">
                  <a:moveTo>
                    <a:pt x="0" y="0"/>
                  </a:moveTo>
                  <a:cubicBezTo>
                    <a:pt x="10" y="10"/>
                    <a:pt x="47" y="36"/>
                    <a:pt x="60" y="60"/>
                  </a:cubicBezTo>
                  <a:cubicBezTo>
                    <a:pt x="73" y="84"/>
                    <a:pt x="74" y="127"/>
                    <a:pt x="78" y="144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" name="Group 27"/>
          <p:cNvGrpSpPr>
            <a:grpSpLocks/>
          </p:cNvGrpSpPr>
          <p:nvPr/>
        </p:nvGrpSpPr>
        <p:grpSpPr bwMode="auto">
          <a:xfrm>
            <a:off x="6219825" y="1143000"/>
            <a:ext cx="557213" cy="2552700"/>
            <a:chOff x="1449" y="576"/>
            <a:chExt cx="351" cy="1608"/>
          </a:xfrm>
        </p:grpSpPr>
        <p:sp>
          <p:nvSpPr>
            <p:cNvPr id="12350" name="Freeform 28"/>
            <p:cNvSpPr>
              <a:spLocks/>
            </p:cNvSpPr>
            <p:nvPr/>
          </p:nvSpPr>
          <p:spPr bwMode="auto">
            <a:xfrm>
              <a:off x="1536" y="576"/>
              <a:ext cx="264" cy="1608"/>
            </a:xfrm>
            <a:custGeom>
              <a:avLst/>
              <a:gdLst>
                <a:gd name="T0" fmla="*/ 0 w 264"/>
                <a:gd name="T1" fmla="*/ 0 h 1608"/>
                <a:gd name="T2" fmla="*/ 264 w 264"/>
                <a:gd name="T3" fmla="*/ 1608 h 1608"/>
                <a:gd name="T4" fmla="*/ 0 60000 65536"/>
                <a:gd name="T5" fmla="*/ 0 60000 65536"/>
                <a:gd name="T6" fmla="*/ 0 w 264"/>
                <a:gd name="T7" fmla="*/ 0 h 1608"/>
                <a:gd name="T8" fmla="*/ 264 w 264"/>
                <a:gd name="T9" fmla="*/ 1608 h 160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64" h="1608">
                  <a:moveTo>
                    <a:pt x="0" y="0"/>
                  </a:moveTo>
                  <a:lnTo>
                    <a:pt x="264" y="1608"/>
                  </a:lnTo>
                </a:path>
              </a:pathLst>
            </a:custGeom>
            <a:noFill/>
            <a:ln w="19050" cmpd="sng">
              <a:solidFill>
                <a:srgbClr val="00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2351" name="Group 29"/>
            <p:cNvGrpSpPr>
              <a:grpSpLocks/>
            </p:cNvGrpSpPr>
            <p:nvPr/>
          </p:nvGrpSpPr>
          <p:grpSpPr bwMode="auto">
            <a:xfrm>
              <a:off x="1449" y="759"/>
              <a:ext cx="132" cy="70"/>
              <a:chOff x="1449" y="759"/>
              <a:chExt cx="132" cy="70"/>
            </a:xfrm>
          </p:grpSpPr>
          <p:sp>
            <p:nvSpPr>
              <p:cNvPr id="12355" name="Freeform 30"/>
              <p:cNvSpPr>
                <a:spLocks/>
              </p:cNvSpPr>
              <p:nvPr/>
            </p:nvSpPr>
            <p:spPr bwMode="auto">
              <a:xfrm>
                <a:off x="1461" y="759"/>
                <a:ext cx="108" cy="27"/>
              </a:xfrm>
              <a:custGeom>
                <a:avLst/>
                <a:gdLst>
                  <a:gd name="T0" fmla="*/ 0 w 108"/>
                  <a:gd name="T1" fmla="*/ 0 h 27"/>
                  <a:gd name="T2" fmla="*/ 54 w 108"/>
                  <a:gd name="T3" fmla="*/ 24 h 27"/>
                  <a:gd name="T4" fmla="*/ 108 w 108"/>
                  <a:gd name="T5" fmla="*/ 18 h 27"/>
                  <a:gd name="T6" fmla="*/ 0 60000 65536"/>
                  <a:gd name="T7" fmla="*/ 0 60000 65536"/>
                  <a:gd name="T8" fmla="*/ 0 60000 65536"/>
                  <a:gd name="T9" fmla="*/ 0 w 108"/>
                  <a:gd name="T10" fmla="*/ 0 h 27"/>
                  <a:gd name="T11" fmla="*/ 108 w 108"/>
                  <a:gd name="T12" fmla="*/ 27 h 2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08" h="27">
                    <a:moveTo>
                      <a:pt x="0" y="0"/>
                    </a:moveTo>
                    <a:cubicBezTo>
                      <a:pt x="9" y="4"/>
                      <a:pt x="36" y="21"/>
                      <a:pt x="54" y="24"/>
                    </a:cubicBezTo>
                    <a:cubicBezTo>
                      <a:pt x="72" y="27"/>
                      <a:pt x="97" y="19"/>
                      <a:pt x="108" y="18"/>
                    </a:cubicBezTo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356" name="Freeform 31"/>
              <p:cNvSpPr>
                <a:spLocks/>
              </p:cNvSpPr>
              <p:nvPr/>
            </p:nvSpPr>
            <p:spPr bwMode="auto">
              <a:xfrm>
                <a:off x="1449" y="789"/>
                <a:ext cx="132" cy="40"/>
              </a:xfrm>
              <a:custGeom>
                <a:avLst/>
                <a:gdLst>
                  <a:gd name="T0" fmla="*/ 0 w 132"/>
                  <a:gd name="T1" fmla="*/ 0 h 40"/>
                  <a:gd name="T2" fmla="*/ 60 w 132"/>
                  <a:gd name="T3" fmla="*/ 36 h 40"/>
                  <a:gd name="T4" fmla="*/ 132 w 132"/>
                  <a:gd name="T5" fmla="*/ 24 h 40"/>
                  <a:gd name="T6" fmla="*/ 0 60000 65536"/>
                  <a:gd name="T7" fmla="*/ 0 60000 65536"/>
                  <a:gd name="T8" fmla="*/ 0 60000 65536"/>
                  <a:gd name="T9" fmla="*/ 0 w 132"/>
                  <a:gd name="T10" fmla="*/ 0 h 40"/>
                  <a:gd name="T11" fmla="*/ 132 w 132"/>
                  <a:gd name="T12" fmla="*/ 40 h 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32" h="40">
                    <a:moveTo>
                      <a:pt x="0" y="0"/>
                    </a:moveTo>
                    <a:cubicBezTo>
                      <a:pt x="10" y="6"/>
                      <a:pt x="38" y="32"/>
                      <a:pt x="60" y="36"/>
                    </a:cubicBezTo>
                    <a:cubicBezTo>
                      <a:pt x="82" y="40"/>
                      <a:pt x="117" y="26"/>
                      <a:pt x="132" y="24"/>
                    </a:cubicBezTo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2352" name="Group 32"/>
            <p:cNvGrpSpPr>
              <a:grpSpLocks/>
            </p:cNvGrpSpPr>
            <p:nvPr/>
          </p:nvGrpSpPr>
          <p:grpSpPr bwMode="auto">
            <a:xfrm>
              <a:off x="1575" y="729"/>
              <a:ext cx="126" cy="92"/>
              <a:chOff x="1575" y="729"/>
              <a:chExt cx="126" cy="92"/>
            </a:xfrm>
          </p:grpSpPr>
          <p:sp>
            <p:nvSpPr>
              <p:cNvPr id="12353" name="Freeform 33"/>
              <p:cNvSpPr>
                <a:spLocks/>
              </p:cNvSpPr>
              <p:nvPr/>
            </p:nvSpPr>
            <p:spPr bwMode="auto">
              <a:xfrm>
                <a:off x="1575" y="729"/>
                <a:ext cx="102" cy="49"/>
              </a:xfrm>
              <a:custGeom>
                <a:avLst/>
                <a:gdLst>
                  <a:gd name="T0" fmla="*/ 102 w 102"/>
                  <a:gd name="T1" fmla="*/ 0 h 49"/>
                  <a:gd name="T2" fmla="*/ 66 w 102"/>
                  <a:gd name="T3" fmla="*/ 42 h 49"/>
                  <a:gd name="T4" fmla="*/ 0 w 102"/>
                  <a:gd name="T5" fmla="*/ 42 h 49"/>
                  <a:gd name="T6" fmla="*/ 0 60000 65536"/>
                  <a:gd name="T7" fmla="*/ 0 60000 65536"/>
                  <a:gd name="T8" fmla="*/ 0 60000 65536"/>
                  <a:gd name="T9" fmla="*/ 0 w 102"/>
                  <a:gd name="T10" fmla="*/ 0 h 49"/>
                  <a:gd name="T11" fmla="*/ 102 w 102"/>
                  <a:gd name="T12" fmla="*/ 49 h 49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02" h="49">
                    <a:moveTo>
                      <a:pt x="102" y="0"/>
                    </a:moveTo>
                    <a:cubicBezTo>
                      <a:pt x="96" y="7"/>
                      <a:pt x="83" y="35"/>
                      <a:pt x="66" y="42"/>
                    </a:cubicBezTo>
                    <a:cubicBezTo>
                      <a:pt x="49" y="49"/>
                      <a:pt x="14" y="42"/>
                      <a:pt x="0" y="42"/>
                    </a:cubicBezTo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354" name="Freeform 34"/>
              <p:cNvSpPr>
                <a:spLocks/>
              </p:cNvSpPr>
              <p:nvPr/>
            </p:nvSpPr>
            <p:spPr bwMode="auto">
              <a:xfrm>
                <a:off x="1581" y="765"/>
                <a:ext cx="120" cy="56"/>
              </a:xfrm>
              <a:custGeom>
                <a:avLst/>
                <a:gdLst>
                  <a:gd name="T0" fmla="*/ 120 w 120"/>
                  <a:gd name="T1" fmla="*/ 0 h 56"/>
                  <a:gd name="T2" fmla="*/ 78 w 120"/>
                  <a:gd name="T3" fmla="*/ 48 h 56"/>
                  <a:gd name="T4" fmla="*/ 0 w 120"/>
                  <a:gd name="T5" fmla="*/ 48 h 56"/>
                  <a:gd name="T6" fmla="*/ 0 60000 65536"/>
                  <a:gd name="T7" fmla="*/ 0 60000 65536"/>
                  <a:gd name="T8" fmla="*/ 0 60000 65536"/>
                  <a:gd name="T9" fmla="*/ 0 w 120"/>
                  <a:gd name="T10" fmla="*/ 0 h 56"/>
                  <a:gd name="T11" fmla="*/ 120 w 120"/>
                  <a:gd name="T12" fmla="*/ 56 h 5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20" h="56">
                    <a:moveTo>
                      <a:pt x="120" y="0"/>
                    </a:moveTo>
                    <a:cubicBezTo>
                      <a:pt x="114" y="8"/>
                      <a:pt x="98" y="40"/>
                      <a:pt x="78" y="48"/>
                    </a:cubicBezTo>
                    <a:cubicBezTo>
                      <a:pt x="58" y="56"/>
                      <a:pt x="16" y="48"/>
                      <a:pt x="0" y="48"/>
                    </a:cubicBezTo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8" name="Group 35"/>
          <p:cNvGrpSpPr>
            <a:grpSpLocks/>
          </p:cNvGrpSpPr>
          <p:nvPr/>
        </p:nvGrpSpPr>
        <p:grpSpPr bwMode="auto">
          <a:xfrm>
            <a:off x="6815138" y="3733800"/>
            <a:ext cx="2044700" cy="604838"/>
            <a:chOff x="1824" y="2208"/>
            <a:chExt cx="1288" cy="381"/>
          </a:xfrm>
        </p:grpSpPr>
        <p:sp>
          <p:nvSpPr>
            <p:cNvPr id="12339" name="Freeform 36"/>
            <p:cNvSpPr>
              <a:spLocks/>
            </p:cNvSpPr>
            <p:nvPr/>
          </p:nvSpPr>
          <p:spPr bwMode="auto">
            <a:xfrm>
              <a:off x="1824" y="2208"/>
              <a:ext cx="1288" cy="264"/>
            </a:xfrm>
            <a:custGeom>
              <a:avLst/>
              <a:gdLst>
                <a:gd name="T0" fmla="*/ 1288 w 1288"/>
                <a:gd name="T1" fmla="*/ 264 h 264"/>
                <a:gd name="T2" fmla="*/ 0 w 1288"/>
                <a:gd name="T3" fmla="*/ 0 h 264"/>
                <a:gd name="T4" fmla="*/ 0 60000 65536"/>
                <a:gd name="T5" fmla="*/ 0 60000 65536"/>
                <a:gd name="T6" fmla="*/ 0 w 1288"/>
                <a:gd name="T7" fmla="*/ 0 h 264"/>
                <a:gd name="T8" fmla="*/ 1288 w 1288"/>
                <a:gd name="T9" fmla="*/ 264 h 2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288" h="264">
                  <a:moveTo>
                    <a:pt x="1288" y="264"/>
                  </a:moveTo>
                  <a:lnTo>
                    <a:pt x="0" y="0"/>
                  </a:lnTo>
                </a:path>
              </a:pathLst>
            </a:custGeom>
            <a:noFill/>
            <a:ln w="19050" cmpd="sng">
              <a:solidFill>
                <a:srgbClr val="00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2340" name="Group 37"/>
            <p:cNvGrpSpPr>
              <a:grpSpLocks/>
            </p:cNvGrpSpPr>
            <p:nvPr/>
          </p:nvGrpSpPr>
          <p:grpSpPr bwMode="auto">
            <a:xfrm>
              <a:off x="2807" y="2247"/>
              <a:ext cx="210" cy="156"/>
              <a:chOff x="2807" y="2247"/>
              <a:chExt cx="210" cy="156"/>
            </a:xfrm>
          </p:grpSpPr>
          <p:sp>
            <p:nvSpPr>
              <p:cNvPr id="12346" name="Freeform 38"/>
              <p:cNvSpPr>
                <a:spLocks/>
              </p:cNvSpPr>
              <p:nvPr/>
            </p:nvSpPr>
            <p:spPr bwMode="auto">
              <a:xfrm rot="8885858">
                <a:off x="2876" y="2348"/>
                <a:ext cx="141" cy="51"/>
              </a:xfrm>
              <a:custGeom>
                <a:avLst/>
                <a:gdLst>
                  <a:gd name="T0" fmla="*/ 102 w 102"/>
                  <a:gd name="T1" fmla="*/ 0 h 49"/>
                  <a:gd name="T2" fmla="*/ 66 w 102"/>
                  <a:gd name="T3" fmla="*/ 42 h 49"/>
                  <a:gd name="T4" fmla="*/ 0 w 102"/>
                  <a:gd name="T5" fmla="*/ 42 h 49"/>
                  <a:gd name="T6" fmla="*/ 0 60000 65536"/>
                  <a:gd name="T7" fmla="*/ 0 60000 65536"/>
                  <a:gd name="T8" fmla="*/ 0 60000 65536"/>
                  <a:gd name="T9" fmla="*/ 0 w 102"/>
                  <a:gd name="T10" fmla="*/ 0 h 49"/>
                  <a:gd name="T11" fmla="*/ 102 w 102"/>
                  <a:gd name="T12" fmla="*/ 49 h 49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02" h="49">
                    <a:moveTo>
                      <a:pt x="102" y="0"/>
                    </a:moveTo>
                    <a:cubicBezTo>
                      <a:pt x="96" y="7"/>
                      <a:pt x="83" y="35"/>
                      <a:pt x="66" y="42"/>
                    </a:cubicBezTo>
                    <a:cubicBezTo>
                      <a:pt x="49" y="49"/>
                      <a:pt x="14" y="42"/>
                      <a:pt x="0" y="42"/>
                    </a:cubicBezTo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2347" name="Group 39"/>
              <p:cNvGrpSpPr>
                <a:grpSpLocks/>
              </p:cNvGrpSpPr>
              <p:nvPr/>
            </p:nvGrpSpPr>
            <p:grpSpPr bwMode="auto">
              <a:xfrm>
                <a:off x="2807" y="2247"/>
                <a:ext cx="184" cy="156"/>
                <a:chOff x="2807" y="2247"/>
                <a:chExt cx="184" cy="156"/>
              </a:xfrm>
            </p:grpSpPr>
            <p:sp>
              <p:nvSpPr>
                <p:cNvPr id="12348" name="Freeform 40"/>
                <p:cNvSpPr>
                  <a:spLocks/>
                </p:cNvSpPr>
                <p:nvPr/>
              </p:nvSpPr>
              <p:spPr bwMode="auto">
                <a:xfrm rot="8885858">
                  <a:off x="2825" y="2320"/>
                  <a:ext cx="166" cy="58"/>
                </a:xfrm>
                <a:custGeom>
                  <a:avLst/>
                  <a:gdLst>
                    <a:gd name="T0" fmla="*/ 120 w 120"/>
                    <a:gd name="T1" fmla="*/ 0 h 56"/>
                    <a:gd name="T2" fmla="*/ 78 w 120"/>
                    <a:gd name="T3" fmla="*/ 48 h 56"/>
                    <a:gd name="T4" fmla="*/ 0 w 120"/>
                    <a:gd name="T5" fmla="*/ 48 h 56"/>
                    <a:gd name="T6" fmla="*/ 0 60000 65536"/>
                    <a:gd name="T7" fmla="*/ 0 60000 65536"/>
                    <a:gd name="T8" fmla="*/ 0 60000 65536"/>
                    <a:gd name="T9" fmla="*/ 0 w 120"/>
                    <a:gd name="T10" fmla="*/ 0 h 56"/>
                    <a:gd name="T11" fmla="*/ 120 w 120"/>
                    <a:gd name="T12" fmla="*/ 56 h 5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20" h="56">
                      <a:moveTo>
                        <a:pt x="120" y="0"/>
                      </a:moveTo>
                      <a:cubicBezTo>
                        <a:pt x="114" y="8"/>
                        <a:pt x="98" y="40"/>
                        <a:pt x="78" y="48"/>
                      </a:cubicBezTo>
                      <a:cubicBezTo>
                        <a:pt x="58" y="56"/>
                        <a:pt x="16" y="48"/>
                        <a:pt x="0" y="48"/>
                      </a:cubicBez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349" name="Freeform 41"/>
                <p:cNvSpPr>
                  <a:spLocks/>
                </p:cNvSpPr>
                <p:nvPr/>
              </p:nvSpPr>
              <p:spPr bwMode="auto">
                <a:xfrm>
                  <a:off x="2807" y="2247"/>
                  <a:ext cx="115" cy="156"/>
                </a:xfrm>
                <a:custGeom>
                  <a:avLst/>
                  <a:gdLst>
                    <a:gd name="T0" fmla="*/ 1 w 115"/>
                    <a:gd name="T1" fmla="*/ 156 h 156"/>
                    <a:gd name="T2" fmla="*/ 19 w 115"/>
                    <a:gd name="T3" fmla="*/ 66 h 156"/>
                    <a:gd name="T4" fmla="*/ 115 w 115"/>
                    <a:gd name="T5" fmla="*/ 0 h 156"/>
                    <a:gd name="T6" fmla="*/ 0 60000 65536"/>
                    <a:gd name="T7" fmla="*/ 0 60000 65536"/>
                    <a:gd name="T8" fmla="*/ 0 60000 65536"/>
                    <a:gd name="T9" fmla="*/ 0 w 115"/>
                    <a:gd name="T10" fmla="*/ 0 h 156"/>
                    <a:gd name="T11" fmla="*/ 115 w 115"/>
                    <a:gd name="T12" fmla="*/ 156 h 15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15" h="156">
                      <a:moveTo>
                        <a:pt x="1" y="156"/>
                      </a:moveTo>
                      <a:cubicBezTo>
                        <a:pt x="4" y="141"/>
                        <a:pt x="0" y="92"/>
                        <a:pt x="19" y="66"/>
                      </a:cubicBezTo>
                      <a:cubicBezTo>
                        <a:pt x="38" y="40"/>
                        <a:pt x="95" y="14"/>
                        <a:pt x="115" y="0"/>
                      </a:cubicBez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grpSp>
          <p:nvGrpSpPr>
            <p:cNvPr id="12341" name="Group 42"/>
            <p:cNvGrpSpPr>
              <a:grpSpLocks/>
            </p:cNvGrpSpPr>
            <p:nvPr/>
          </p:nvGrpSpPr>
          <p:grpSpPr bwMode="auto">
            <a:xfrm rot="895885" flipV="1">
              <a:off x="2785" y="2445"/>
              <a:ext cx="192" cy="144"/>
              <a:chOff x="2807" y="2247"/>
              <a:chExt cx="210" cy="156"/>
            </a:xfrm>
          </p:grpSpPr>
          <p:sp>
            <p:nvSpPr>
              <p:cNvPr id="12342" name="Freeform 43"/>
              <p:cNvSpPr>
                <a:spLocks/>
              </p:cNvSpPr>
              <p:nvPr/>
            </p:nvSpPr>
            <p:spPr bwMode="auto">
              <a:xfrm rot="8885858">
                <a:off x="2876" y="2348"/>
                <a:ext cx="141" cy="51"/>
              </a:xfrm>
              <a:custGeom>
                <a:avLst/>
                <a:gdLst>
                  <a:gd name="T0" fmla="*/ 102 w 102"/>
                  <a:gd name="T1" fmla="*/ 0 h 49"/>
                  <a:gd name="T2" fmla="*/ 66 w 102"/>
                  <a:gd name="T3" fmla="*/ 42 h 49"/>
                  <a:gd name="T4" fmla="*/ 0 w 102"/>
                  <a:gd name="T5" fmla="*/ 42 h 49"/>
                  <a:gd name="T6" fmla="*/ 0 60000 65536"/>
                  <a:gd name="T7" fmla="*/ 0 60000 65536"/>
                  <a:gd name="T8" fmla="*/ 0 60000 65536"/>
                  <a:gd name="T9" fmla="*/ 0 w 102"/>
                  <a:gd name="T10" fmla="*/ 0 h 49"/>
                  <a:gd name="T11" fmla="*/ 102 w 102"/>
                  <a:gd name="T12" fmla="*/ 49 h 49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02" h="49">
                    <a:moveTo>
                      <a:pt x="102" y="0"/>
                    </a:moveTo>
                    <a:cubicBezTo>
                      <a:pt x="96" y="7"/>
                      <a:pt x="83" y="35"/>
                      <a:pt x="66" y="42"/>
                    </a:cubicBezTo>
                    <a:cubicBezTo>
                      <a:pt x="49" y="49"/>
                      <a:pt x="14" y="42"/>
                      <a:pt x="0" y="42"/>
                    </a:cubicBezTo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2343" name="Group 44"/>
              <p:cNvGrpSpPr>
                <a:grpSpLocks/>
              </p:cNvGrpSpPr>
              <p:nvPr/>
            </p:nvGrpSpPr>
            <p:grpSpPr bwMode="auto">
              <a:xfrm>
                <a:off x="2807" y="2247"/>
                <a:ext cx="184" cy="156"/>
                <a:chOff x="2807" y="2247"/>
                <a:chExt cx="184" cy="156"/>
              </a:xfrm>
            </p:grpSpPr>
            <p:sp>
              <p:nvSpPr>
                <p:cNvPr id="12344" name="Freeform 45"/>
                <p:cNvSpPr>
                  <a:spLocks/>
                </p:cNvSpPr>
                <p:nvPr/>
              </p:nvSpPr>
              <p:spPr bwMode="auto">
                <a:xfrm rot="8885858">
                  <a:off x="2825" y="2320"/>
                  <a:ext cx="166" cy="58"/>
                </a:xfrm>
                <a:custGeom>
                  <a:avLst/>
                  <a:gdLst>
                    <a:gd name="T0" fmla="*/ 120 w 120"/>
                    <a:gd name="T1" fmla="*/ 0 h 56"/>
                    <a:gd name="T2" fmla="*/ 78 w 120"/>
                    <a:gd name="T3" fmla="*/ 48 h 56"/>
                    <a:gd name="T4" fmla="*/ 0 w 120"/>
                    <a:gd name="T5" fmla="*/ 48 h 56"/>
                    <a:gd name="T6" fmla="*/ 0 60000 65536"/>
                    <a:gd name="T7" fmla="*/ 0 60000 65536"/>
                    <a:gd name="T8" fmla="*/ 0 60000 65536"/>
                    <a:gd name="T9" fmla="*/ 0 w 120"/>
                    <a:gd name="T10" fmla="*/ 0 h 56"/>
                    <a:gd name="T11" fmla="*/ 120 w 120"/>
                    <a:gd name="T12" fmla="*/ 56 h 5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20" h="56">
                      <a:moveTo>
                        <a:pt x="120" y="0"/>
                      </a:moveTo>
                      <a:cubicBezTo>
                        <a:pt x="114" y="8"/>
                        <a:pt x="98" y="40"/>
                        <a:pt x="78" y="48"/>
                      </a:cubicBezTo>
                      <a:cubicBezTo>
                        <a:pt x="58" y="56"/>
                        <a:pt x="16" y="48"/>
                        <a:pt x="0" y="48"/>
                      </a:cubicBez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345" name="Freeform 46"/>
                <p:cNvSpPr>
                  <a:spLocks/>
                </p:cNvSpPr>
                <p:nvPr/>
              </p:nvSpPr>
              <p:spPr bwMode="auto">
                <a:xfrm>
                  <a:off x="2807" y="2247"/>
                  <a:ext cx="115" cy="156"/>
                </a:xfrm>
                <a:custGeom>
                  <a:avLst/>
                  <a:gdLst>
                    <a:gd name="T0" fmla="*/ 1 w 115"/>
                    <a:gd name="T1" fmla="*/ 156 h 156"/>
                    <a:gd name="T2" fmla="*/ 19 w 115"/>
                    <a:gd name="T3" fmla="*/ 66 h 156"/>
                    <a:gd name="T4" fmla="*/ 115 w 115"/>
                    <a:gd name="T5" fmla="*/ 0 h 156"/>
                    <a:gd name="T6" fmla="*/ 0 60000 65536"/>
                    <a:gd name="T7" fmla="*/ 0 60000 65536"/>
                    <a:gd name="T8" fmla="*/ 0 60000 65536"/>
                    <a:gd name="T9" fmla="*/ 0 w 115"/>
                    <a:gd name="T10" fmla="*/ 0 h 156"/>
                    <a:gd name="T11" fmla="*/ 115 w 115"/>
                    <a:gd name="T12" fmla="*/ 156 h 15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15" h="156">
                      <a:moveTo>
                        <a:pt x="1" y="156"/>
                      </a:moveTo>
                      <a:cubicBezTo>
                        <a:pt x="4" y="141"/>
                        <a:pt x="0" y="92"/>
                        <a:pt x="19" y="66"/>
                      </a:cubicBezTo>
                      <a:cubicBezTo>
                        <a:pt x="38" y="40"/>
                        <a:pt x="95" y="14"/>
                        <a:pt x="115" y="0"/>
                      </a:cubicBez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13" name="Group 47"/>
          <p:cNvGrpSpPr>
            <a:grpSpLocks/>
          </p:cNvGrpSpPr>
          <p:nvPr/>
        </p:nvGrpSpPr>
        <p:grpSpPr bwMode="auto">
          <a:xfrm>
            <a:off x="6789738" y="3746500"/>
            <a:ext cx="939800" cy="1573213"/>
            <a:chOff x="1808" y="2216"/>
            <a:chExt cx="592" cy="991"/>
          </a:xfrm>
        </p:grpSpPr>
        <p:sp>
          <p:nvSpPr>
            <p:cNvPr id="502832" name="Text Box 48"/>
            <p:cNvSpPr txBox="1">
              <a:spLocks noChangeArrowheads="1"/>
            </p:cNvSpPr>
            <p:nvPr/>
          </p:nvSpPr>
          <p:spPr bwMode="auto">
            <a:xfrm>
              <a:off x="2160" y="2880"/>
              <a:ext cx="24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8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L</a:t>
              </a:r>
              <a:endPara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endParaRPr>
            </a:p>
          </p:txBody>
        </p:sp>
        <p:grpSp>
          <p:nvGrpSpPr>
            <p:cNvPr id="12336" name="Group 49"/>
            <p:cNvGrpSpPr>
              <a:grpSpLocks/>
            </p:cNvGrpSpPr>
            <p:nvPr/>
          </p:nvGrpSpPr>
          <p:grpSpPr bwMode="auto">
            <a:xfrm>
              <a:off x="1808" y="2216"/>
              <a:ext cx="512" cy="688"/>
              <a:chOff x="1808" y="2216"/>
              <a:chExt cx="512" cy="688"/>
            </a:xfrm>
          </p:grpSpPr>
          <p:sp>
            <p:nvSpPr>
              <p:cNvPr id="12337" name="Freeform 50"/>
              <p:cNvSpPr>
                <a:spLocks/>
              </p:cNvSpPr>
              <p:nvPr/>
            </p:nvSpPr>
            <p:spPr bwMode="auto">
              <a:xfrm>
                <a:off x="1808" y="2216"/>
                <a:ext cx="368" cy="688"/>
              </a:xfrm>
              <a:custGeom>
                <a:avLst/>
                <a:gdLst>
                  <a:gd name="T0" fmla="*/ 0 w 368"/>
                  <a:gd name="T1" fmla="*/ 0 h 688"/>
                  <a:gd name="T2" fmla="*/ 368 w 368"/>
                  <a:gd name="T3" fmla="*/ 688 h 688"/>
                  <a:gd name="T4" fmla="*/ 0 60000 65536"/>
                  <a:gd name="T5" fmla="*/ 0 60000 65536"/>
                  <a:gd name="T6" fmla="*/ 0 w 368"/>
                  <a:gd name="T7" fmla="*/ 0 h 688"/>
                  <a:gd name="T8" fmla="*/ 368 w 368"/>
                  <a:gd name="T9" fmla="*/ 688 h 68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368" h="688">
                    <a:moveTo>
                      <a:pt x="0" y="0"/>
                    </a:moveTo>
                    <a:lnTo>
                      <a:pt x="368" y="688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338" name="Freeform 51"/>
              <p:cNvSpPr>
                <a:spLocks/>
              </p:cNvSpPr>
              <p:nvPr/>
            </p:nvSpPr>
            <p:spPr bwMode="auto">
              <a:xfrm>
                <a:off x="2112" y="2712"/>
                <a:ext cx="208" cy="144"/>
              </a:xfrm>
              <a:custGeom>
                <a:avLst/>
                <a:gdLst>
                  <a:gd name="T0" fmla="*/ 208 w 208"/>
                  <a:gd name="T1" fmla="*/ 144 h 144"/>
                  <a:gd name="T2" fmla="*/ 128 w 208"/>
                  <a:gd name="T3" fmla="*/ 0 h 144"/>
                  <a:gd name="T4" fmla="*/ 0 w 208"/>
                  <a:gd name="T5" fmla="*/ 82 h 144"/>
                  <a:gd name="T6" fmla="*/ 0 60000 65536"/>
                  <a:gd name="T7" fmla="*/ 0 60000 65536"/>
                  <a:gd name="T8" fmla="*/ 0 60000 65536"/>
                  <a:gd name="T9" fmla="*/ 0 w 208"/>
                  <a:gd name="T10" fmla="*/ 0 h 144"/>
                  <a:gd name="T11" fmla="*/ 208 w 208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08" h="144">
                    <a:moveTo>
                      <a:pt x="208" y="144"/>
                    </a:moveTo>
                    <a:lnTo>
                      <a:pt x="128" y="0"/>
                    </a:lnTo>
                    <a:lnTo>
                      <a:pt x="0" y="82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5" name="Group 52"/>
          <p:cNvGrpSpPr>
            <a:grpSpLocks/>
          </p:cNvGrpSpPr>
          <p:nvPr/>
        </p:nvGrpSpPr>
        <p:grpSpPr bwMode="auto">
          <a:xfrm>
            <a:off x="6808788" y="2514600"/>
            <a:ext cx="1454150" cy="1196975"/>
            <a:chOff x="1820" y="1440"/>
            <a:chExt cx="916" cy="754"/>
          </a:xfrm>
        </p:grpSpPr>
        <p:sp>
          <p:nvSpPr>
            <p:cNvPr id="12332" name="Freeform 53"/>
            <p:cNvSpPr>
              <a:spLocks/>
            </p:cNvSpPr>
            <p:nvPr/>
          </p:nvSpPr>
          <p:spPr bwMode="auto">
            <a:xfrm>
              <a:off x="1820" y="1662"/>
              <a:ext cx="628" cy="532"/>
            </a:xfrm>
            <a:custGeom>
              <a:avLst/>
              <a:gdLst>
                <a:gd name="T0" fmla="*/ 0 w 628"/>
                <a:gd name="T1" fmla="*/ 532 h 532"/>
                <a:gd name="T2" fmla="*/ 620 w 628"/>
                <a:gd name="T3" fmla="*/ 0 h 532"/>
                <a:gd name="T4" fmla="*/ 628 w 628"/>
                <a:gd name="T5" fmla="*/ 10 h 532"/>
                <a:gd name="T6" fmla="*/ 0 60000 65536"/>
                <a:gd name="T7" fmla="*/ 0 60000 65536"/>
                <a:gd name="T8" fmla="*/ 0 60000 65536"/>
                <a:gd name="T9" fmla="*/ 0 w 628"/>
                <a:gd name="T10" fmla="*/ 0 h 532"/>
                <a:gd name="T11" fmla="*/ 628 w 628"/>
                <a:gd name="T12" fmla="*/ 532 h 53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28" h="532">
                  <a:moveTo>
                    <a:pt x="0" y="532"/>
                  </a:moveTo>
                  <a:lnTo>
                    <a:pt x="620" y="0"/>
                  </a:lnTo>
                  <a:lnTo>
                    <a:pt x="628" y="1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2838" name="Text Box 54"/>
            <p:cNvSpPr txBox="1">
              <a:spLocks noChangeArrowheads="1"/>
            </p:cNvSpPr>
            <p:nvPr/>
          </p:nvSpPr>
          <p:spPr bwMode="auto">
            <a:xfrm>
              <a:off x="2448" y="1440"/>
              <a:ext cx="28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8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M</a:t>
              </a:r>
              <a:endPara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12334" name="Freeform 55"/>
            <p:cNvSpPr>
              <a:spLocks/>
            </p:cNvSpPr>
            <p:nvPr/>
          </p:nvSpPr>
          <p:spPr bwMode="auto">
            <a:xfrm>
              <a:off x="2252" y="1558"/>
              <a:ext cx="104" cy="192"/>
            </a:xfrm>
            <a:custGeom>
              <a:avLst/>
              <a:gdLst>
                <a:gd name="T0" fmla="*/ 84 w 104"/>
                <a:gd name="T1" fmla="*/ 192 h 192"/>
                <a:gd name="T2" fmla="*/ 0 w 104"/>
                <a:gd name="T3" fmla="*/ 92 h 192"/>
                <a:gd name="T4" fmla="*/ 104 w 104"/>
                <a:gd name="T5" fmla="*/ 0 h 192"/>
                <a:gd name="T6" fmla="*/ 0 60000 65536"/>
                <a:gd name="T7" fmla="*/ 0 60000 65536"/>
                <a:gd name="T8" fmla="*/ 0 60000 65536"/>
                <a:gd name="T9" fmla="*/ 0 w 104"/>
                <a:gd name="T10" fmla="*/ 0 h 192"/>
                <a:gd name="T11" fmla="*/ 104 w 104"/>
                <a:gd name="T12" fmla="*/ 192 h 1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4" h="192">
                  <a:moveTo>
                    <a:pt x="84" y="192"/>
                  </a:moveTo>
                  <a:lnTo>
                    <a:pt x="0" y="92"/>
                  </a:lnTo>
                  <a:lnTo>
                    <a:pt x="104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02840" name="Oval 56"/>
          <p:cNvSpPr>
            <a:spLocks noChangeArrowheads="1"/>
          </p:cNvSpPr>
          <p:nvPr/>
        </p:nvSpPr>
        <p:spPr bwMode="auto">
          <a:xfrm>
            <a:off x="7729538" y="28194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pSp>
        <p:nvGrpSpPr>
          <p:cNvPr id="16" name="Group 57"/>
          <p:cNvGrpSpPr>
            <a:grpSpLocks/>
          </p:cNvGrpSpPr>
          <p:nvPr/>
        </p:nvGrpSpPr>
        <p:grpSpPr bwMode="auto">
          <a:xfrm>
            <a:off x="6345238" y="3414713"/>
            <a:ext cx="476250" cy="457200"/>
            <a:chOff x="1528" y="2007"/>
            <a:chExt cx="300" cy="288"/>
          </a:xfrm>
        </p:grpSpPr>
        <p:sp>
          <p:nvSpPr>
            <p:cNvPr id="12330" name="Text Box 58"/>
            <p:cNvSpPr txBox="1">
              <a:spLocks noChangeArrowheads="1"/>
            </p:cNvSpPr>
            <p:nvPr/>
          </p:nvSpPr>
          <p:spPr bwMode="auto">
            <a:xfrm>
              <a:off x="1528" y="2007"/>
              <a:ext cx="26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2400"/>
                <a:t>О</a:t>
              </a:r>
            </a:p>
          </p:txBody>
        </p:sp>
        <p:sp>
          <p:nvSpPr>
            <p:cNvPr id="12331" name="Oval 59"/>
            <p:cNvSpPr>
              <a:spLocks noChangeArrowheads="1"/>
            </p:cNvSpPr>
            <p:nvPr/>
          </p:nvSpPr>
          <p:spPr bwMode="auto">
            <a:xfrm>
              <a:off x="1777" y="2186"/>
              <a:ext cx="51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</p:grpSp>
      <p:sp>
        <p:nvSpPr>
          <p:cNvPr id="502844" name="Line 60"/>
          <p:cNvSpPr>
            <a:spLocks noChangeShapeType="1"/>
          </p:cNvSpPr>
          <p:nvPr/>
        </p:nvSpPr>
        <p:spPr bwMode="auto">
          <a:xfrm flipH="1">
            <a:off x="5976938" y="3352800"/>
            <a:ext cx="7620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17" name="Group 61"/>
          <p:cNvGrpSpPr>
            <a:grpSpLocks/>
          </p:cNvGrpSpPr>
          <p:nvPr/>
        </p:nvGrpSpPr>
        <p:grpSpPr bwMode="auto">
          <a:xfrm>
            <a:off x="6967538" y="3251200"/>
            <a:ext cx="381000" cy="1168400"/>
            <a:chOff x="4389" y="2048"/>
            <a:chExt cx="240" cy="736"/>
          </a:xfrm>
        </p:grpSpPr>
        <p:sp>
          <p:nvSpPr>
            <p:cNvPr id="12328" name="Freeform 62"/>
            <p:cNvSpPr>
              <a:spLocks/>
            </p:cNvSpPr>
            <p:nvPr/>
          </p:nvSpPr>
          <p:spPr bwMode="auto">
            <a:xfrm>
              <a:off x="4549" y="2048"/>
              <a:ext cx="80" cy="64"/>
            </a:xfrm>
            <a:custGeom>
              <a:avLst/>
              <a:gdLst>
                <a:gd name="T0" fmla="*/ 0 w 80"/>
                <a:gd name="T1" fmla="*/ 0 h 64"/>
                <a:gd name="T2" fmla="*/ 80 w 80"/>
                <a:gd name="T3" fmla="*/ 64 h 64"/>
                <a:gd name="T4" fmla="*/ 0 60000 65536"/>
                <a:gd name="T5" fmla="*/ 0 60000 65536"/>
                <a:gd name="T6" fmla="*/ 0 w 80"/>
                <a:gd name="T7" fmla="*/ 0 h 64"/>
                <a:gd name="T8" fmla="*/ 80 w 80"/>
                <a:gd name="T9" fmla="*/ 64 h 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0" h="64">
                  <a:moveTo>
                    <a:pt x="0" y="0"/>
                  </a:moveTo>
                  <a:lnTo>
                    <a:pt x="80" y="64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29" name="Freeform 63"/>
            <p:cNvSpPr>
              <a:spLocks/>
            </p:cNvSpPr>
            <p:nvPr/>
          </p:nvSpPr>
          <p:spPr bwMode="auto">
            <a:xfrm>
              <a:off x="4389" y="2704"/>
              <a:ext cx="176" cy="80"/>
            </a:xfrm>
            <a:custGeom>
              <a:avLst/>
              <a:gdLst>
                <a:gd name="T0" fmla="*/ 0 w 176"/>
                <a:gd name="T1" fmla="*/ 80 h 80"/>
                <a:gd name="T2" fmla="*/ 176 w 176"/>
                <a:gd name="T3" fmla="*/ 0 h 80"/>
                <a:gd name="T4" fmla="*/ 0 60000 65536"/>
                <a:gd name="T5" fmla="*/ 0 60000 65536"/>
                <a:gd name="T6" fmla="*/ 0 w 176"/>
                <a:gd name="T7" fmla="*/ 0 h 80"/>
                <a:gd name="T8" fmla="*/ 176 w 176"/>
                <a:gd name="T9" fmla="*/ 80 h 8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76" h="80">
                  <a:moveTo>
                    <a:pt x="0" y="80"/>
                  </a:moveTo>
                  <a:lnTo>
                    <a:pt x="176" y="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02848" name="Text Box 64"/>
          <p:cNvSpPr txBox="1">
            <a:spLocks noChangeArrowheads="1"/>
          </p:cNvSpPr>
          <p:nvPr/>
        </p:nvSpPr>
        <p:spPr bwMode="auto">
          <a:xfrm>
            <a:off x="469900" y="152400"/>
            <a:ext cx="6019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000"/>
              <a:t>1) ДП: биссектрисы углов треугольника</a:t>
            </a:r>
          </a:p>
        </p:txBody>
      </p:sp>
      <p:grpSp>
        <p:nvGrpSpPr>
          <p:cNvPr id="18" name="Group 65"/>
          <p:cNvGrpSpPr>
            <a:grpSpLocks/>
          </p:cNvGrpSpPr>
          <p:nvPr/>
        </p:nvGrpSpPr>
        <p:grpSpPr bwMode="auto">
          <a:xfrm>
            <a:off x="228600" y="952500"/>
            <a:ext cx="5461000" cy="422275"/>
            <a:chOff x="352" y="550"/>
            <a:chExt cx="3440" cy="266"/>
          </a:xfrm>
        </p:grpSpPr>
        <p:sp>
          <p:nvSpPr>
            <p:cNvPr id="12327" name="Text Box 66"/>
            <p:cNvSpPr txBox="1">
              <a:spLocks noChangeArrowheads="1"/>
            </p:cNvSpPr>
            <p:nvPr/>
          </p:nvSpPr>
          <p:spPr bwMode="auto">
            <a:xfrm>
              <a:off x="352" y="566"/>
              <a:ext cx="344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2000"/>
                <a:t>2)    С</a:t>
              </a:r>
              <a:r>
                <a:rPr lang="en-US" altLang="ru-RU" sz="2000"/>
                <a:t>OL =   CO</a:t>
              </a:r>
              <a:r>
                <a:rPr lang="ru-RU" altLang="ru-RU" sz="2000"/>
                <a:t>М, по гипотенузе и ост. углу</a:t>
              </a:r>
            </a:p>
          </p:txBody>
        </p:sp>
        <p:graphicFrame>
          <p:nvGraphicFramePr>
            <p:cNvPr id="12296" name="Object 67"/>
            <p:cNvGraphicFramePr>
              <a:graphicFrameLocks noChangeAspect="1"/>
            </p:cNvGraphicFramePr>
            <p:nvPr/>
          </p:nvGraphicFramePr>
          <p:xfrm>
            <a:off x="568" y="550"/>
            <a:ext cx="203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72" name="Формула" r:id="rId5" imgW="139680" imgH="164880" progId="Equation.3">
                    <p:embed/>
                  </p:oleObj>
                </mc:Choice>
                <mc:Fallback>
                  <p:oleObj name="Формула" r:id="rId5" imgW="139680" imgH="164880" progId="Equation.3">
                    <p:embed/>
                    <p:pic>
                      <p:nvPicPr>
                        <p:cNvPr id="0" name="Object 6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68" y="550"/>
                          <a:ext cx="203" cy="2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297" name="Object 68"/>
            <p:cNvGraphicFramePr>
              <a:graphicFrameLocks noChangeAspect="1"/>
            </p:cNvGraphicFramePr>
            <p:nvPr/>
          </p:nvGraphicFramePr>
          <p:xfrm>
            <a:off x="1160" y="558"/>
            <a:ext cx="203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73" name="Формула" r:id="rId7" imgW="139680" imgH="164880" progId="Equation.3">
                    <p:embed/>
                  </p:oleObj>
                </mc:Choice>
                <mc:Fallback>
                  <p:oleObj name="Формула" r:id="rId7" imgW="139680" imgH="164880" progId="Equation.3">
                    <p:embed/>
                    <p:pic>
                      <p:nvPicPr>
                        <p:cNvPr id="0" name="Object 6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60" y="558"/>
                          <a:ext cx="203" cy="2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9" name="Group 69"/>
          <p:cNvGrpSpPr>
            <a:grpSpLocks/>
          </p:cNvGrpSpPr>
          <p:nvPr/>
        </p:nvGrpSpPr>
        <p:grpSpPr bwMode="auto">
          <a:xfrm>
            <a:off x="2463800" y="1384300"/>
            <a:ext cx="1828800" cy="415925"/>
            <a:chOff x="384" y="2368"/>
            <a:chExt cx="1152" cy="262"/>
          </a:xfrm>
        </p:grpSpPr>
        <p:graphicFrame>
          <p:nvGraphicFramePr>
            <p:cNvPr id="12295" name="Object 70"/>
            <p:cNvGraphicFramePr>
              <a:graphicFrameLocks noChangeAspect="1"/>
            </p:cNvGraphicFramePr>
            <p:nvPr/>
          </p:nvGraphicFramePr>
          <p:xfrm>
            <a:off x="384" y="2400"/>
            <a:ext cx="288" cy="2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74" name="Формула" r:id="rId8" imgW="190440" imgH="152280" progId="Equation.3">
                    <p:embed/>
                  </p:oleObj>
                </mc:Choice>
                <mc:Fallback>
                  <p:oleObj name="Формула" r:id="rId8" imgW="190440" imgH="152280" progId="Equation.3">
                    <p:embed/>
                    <p:pic>
                      <p:nvPicPr>
                        <p:cNvPr id="0" name="Object 7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4" y="2400"/>
                          <a:ext cx="288" cy="23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326" name="Text Box 71"/>
            <p:cNvSpPr txBox="1">
              <a:spLocks noChangeArrowheads="1"/>
            </p:cNvSpPr>
            <p:nvPr/>
          </p:nvSpPr>
          <p:spPr bwMode="auto">
            <a:xfrm>
              <a:off x="624" y="2368"/>
              <a:ext cx="9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2000"/>
                <a:t>О</a:t>
              </a:r>
              <a:r>
                <a:rPr lang="en-US" altLang="ru-RU" sz="2000"/>
                <a:t>L</a:t>
              </a:r>
              <a:r>
                <a:rPr lang="ru-RU" altLang="ru-RU" sz="2000"/>
                <a:t> = </a:t>
              </a:r>
              <a:r>
                <a:rPr lang="en-US" altLang="ru-RU" sz="2000"/>
                <a:t>M</a:t>
              </a:r>
              <a:r>
                <a:rPr lang="ru-RU" altLang="ru-RU" sz="2000"/>
                <a:t>О</a:t>
              </a:r>
            </a:p>
          </p:txBody>
        </p:sp>
      </p:grpSp>
      <p:sp>
        <p:nvSpPr>
          <p:cNvPr id="502856" name="Text Box 72"/>
          <p:cNvSpPr txBox="1">
            <a:spLocks noChangeArrowheads="1"/>
          </p:cNvSpPr>
          <p:nvPr/>
        </p:nvSpPr>
        <p:spPr bwMode="auto">
          <a:xfrm>
            <a:off x="457200" y="457200"/>
            <a:ext cx="800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000"/>
              <a:t>Проведем из точки О перпендикуляры к сторонам треугольника</a:t>
            </a:r>
          </a:p>
        </p:txBody>
      </p:sp>
      <p:grpSp>
        <p:nvGrpSpPr>
          <p:cNvPr id="20" name="Group 73"/>
          <p:cNvGrpSpPr>
            <a:grpSpLocks/>
          </p:cNvGrpSpPr>
          <p:nvPr/>
        </p:nvGrpSpPr>
        <p:grpSpPr bwMode="auto">
          <a:xfrm>
            <a:off x="228600" y="1790700"/>
            <a:ext cx="5461000" cy="422275"/>
            <a:chOff x="352" y="550"/>
            <a:chExt cx="3440" cy="266"/>
          </a:xfrm>
        </p:grpSpPr>
        <p:sp>
          <p:nvSpPr>
            <p:cNvPr id="12325" name="Text Box 74"/>
            <p:cNvSpPr txBox="1">
              <a:spLocks noChangeArrowheads="1"/>
            </p:cNvSpPr>
            <p:nvPr/>
          </p:nvSpPr>
          <p:spPr bwMode="auto">
            <a:xfrm>
              <a:off x="352" y="566"/>
              <a:ext cx="344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2000"/>
                <a:t>3)    МОА</a:t>
              </a:r>
              <a:r>
                <a:rPr lang="en-US" altLang="ru-RU" sz="2000"/>
                <a:t>=   </a:t>
              </a:r>
              <a:r>
                <a:rPr lang="ru-RU" altLang="ru-RU" sz="2000"/>
                <a:t>КОА, по гипотенузе и ост. углу</a:t>
              </a:r>
            </a:p>
          </p:txBody>
        </p:sp>
        <p:graphicFrame>
          <p:nvGraphicFramePr>
            <p:cNvPr id="12293" name="Object 75"/>
            <p:cNvGraphicFramePr>
              <a:graphicFrameLocks noChangeAspect="1"/>
            </p:cNvGraphicFramePr>
            <p:nvPr/>
          </p:nvGraphicFramePr>
          <p:xfrm>
            <a:off x="568" y="550"/>
            <a:ext cx="203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75" name="Формула" r:id="rId10" imgW="139680" imgH="164880" progId="Equation.3">
                    <p:embed/>
                  </p:oleObj>
                </mc:Choice>
                <mc:Fallback>
                  <p:oleObj name="Формула" r:id="rId10" imgW="139680" imgH="164880" progId="Equation.3">
                    <p:embed/>
                    <p:pic>
                      <p:nvPicPr>
                        <p:cNvPr id="0" name="Object 7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68" y="550"/>
                          <a:ext cx="203" cy="2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294" name="Object 76"/>
            <p:cNvGraphicFramePr>
              <a:graphicFrameLocks noChangeAspect="1"/>
            </p:cNvGraphicFramePr>
            <p:nvPr/>
          </p:nvGraphicFramePr>
          <p:xfrm>
            <a:off x="1160" y="558"/>
            <a:ext cx="203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76" name="Формула" r:id="rId11" imgW="139680" imgH="164880" progId="Equation.3">
                    <p:embed/>
                  </p:oleObj>
                </mc:Choice>
                <mc:Fallback>
                  <p:oleObj name="Формула" r:id="rId11" imgW="139680" imgH="164880" progId="Equation.3">
                    <p:embed/>
                    <p:pic>
                      <p:nvPicPr>
                        <p:cNvPr id="0" name="Object 7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60" y="558"/>
                          <a:ext cx="203" cy="2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1" name="Group 77"/>
          <p:cNvGrpSpPr>
            <a:grpSpLocks/>
          </p:cNvGrpSpPr>
          <p:nvPr/>
        </p:nvGrpSpPr>
        <p:grpSpPr bwMode="auto">
          <a:xfrm>
            <a:off x="2463800" y="2222500"/>
            <a:ext cx="1828800" cy="415925"/>
            <a:chOff x="384" y="2368"/>
            <a:chExt cx="1152" cy="262"/>
          </a:xfrm>
        </p:grpSpPr>
        <p:graphicFrame>
          <p:nvGraphicFramePr>
            <p:cNvPr id="12292" name="Object 78"/>
            <p:cNvGraphicFramePr>
              <a:graphicFrameLocks noChangeAspect="1"/>
            </p:cNvGraphicFramePr>
            <p:nvPr/>
          </p:nvGraphicFramePr>
          <p:xfrm>
            <a:off x="384" y="2400"/>
            <a:ext cx="288" cy="2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77" name="Формула" r:id="rId12" imgW="190440" imgH="152280" progId="Equation.3">
                    <p:embed/>
                  </p:oleObj>
                </mc:Choice>
                <mc:Fallback>
                  <p:oleObj name="Формула" r:id="rId12" imgW="190440" imgH="152280" progId="Equation.3">
                    <p:embed/>
                    <p:pic>
                      <p:nvPicPr>
                        <p:cNvPr id="0" name="Object 7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4" y="2400"/>
                          <a:ext cx="288" cy="23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324" name="Text Box 79"/>
            <p:cNvSpPr txBox="1">
              <a:spLocks noChangeArrowheads="1"/>
            </p:cNvSpPr>
            <p:nvPr/>
          </p:nvSpPr>
          <p:spPr bwMode="auto">
            <a:xfrm>
              <a:off x="624" y="2368"/>
              <a:ext cx="9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2000"/>
                <a:t>МО = КО</a:t>
              </a:r>
            </a:p>
          </p:txBody>
        </p:sp>
      </p:grpSp>
      <p:grpSp>
        <p:nvGrpSpPr>
          <p:cNvPr id="22" name="Group 80"/>
          <p:cNvGrpSpPr>
            <a:grpSpLocks/>
          </p:cNvGrpSpPr>
          <p:nvPr/>
        </p:nvGrpSpPr>
        <p:grpSpPr bwMode="auto">
          <a:xfrm>
            <a:off x="228600" y="2667000"/>
            <a:ext cx="4572000" cy="2530475"/>
            <a:chOff x="144" y="1680"/>
            <a:chExt cx="2880" cy="1594"/>
          </a:xfrm>
        </p:grpSpPr>
        <p:sp>
          <p:nvSpPr>
            <p:cNvPr id="502865" name="Text Box 81"/>
            <p:cNvSpPr txBox="1">
              <a:spLocks noChangeArrowheads="1"/>
            </p:cNvSpPr>
            <p:nvPr/>
          </p:nvSpPr>
          <p:spPr bwMode="auto">
            <a:xfrm>
              <a:off x="144" y="1680"/>
              <a:ext cx="2880" cy="15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2000">
                  <a:latin typeface="Arial" charset="0"/>
                  <a:cs typeface="Arial" charset="0"/>
                </a:rPr>
                <a:t>4) </a:t>
              </a:r>
              <a:r>
                <a:rPr lang="en-US" sz="2000">
                  <a:latin typeface="Arial" charset="0"/>
                  <a:cs typeface="Arial" charset="0"/>
                </a:rPr>
                <a:t>L</a:t>
              </a:r>
              <a:r>
                <a:rPr lang="ru-RU" sz="2000">
                  <a:latin typeface="Arial" charset="0"/>
                  <a:cs typeface="Arial" charset="0"/>
                </a:rPr>
                <a:t>О=</a:t>
              </a:r>
              <a:r>
                <a:rPr lang="en-US" sz="2000">
                  <a:latin typeface="Arial" charset="0"/>
                  <a:cs typeface="Arial" charset="0"/>
                </a:rPr>
                <a:t>M</a:t>
              </a:r>
              <a:r>
                <a:rPr lang="ru-RU" sz="2000">
                  <a:latin typeface="Arial" charset="0"/>
                  <a:cs typeface="Arial" charset="0"/>
                </a:rPr>
                <a:t>О=</a:t>
              </a:r>
              <a:r>
                <a:rPr lang="en-US" sz="2000">
                  <a:latin typeface="Arial" charset="0"/>
                  <a:cs typeface="Arial" charset="0"/>
                </a:rPr>
                <a:t>K</a:t>
              </a:r>
              <a:r>
                <a:rPr lang="ru-RU" sz="2000">
                  <a:latin typeface="Arial" charset="0"/>
                  <a:cs typeface="Arial" charset="0"/>
                </a:rPr>
                <a:t>О</a:t>
              </a:r>
            </a:p>
            <a:p>
              <a:pPr>
                <a:defRPr/>
              </a:pPr>
              <a:r>
                <a:rPr lang="ru-RU" sz="2000">
                  <a:latin typeface="Arial" charset="0"/>
                  <a:cs typeface="Arial" charset="0"/>
                </a:rPr>
                <a:t>точка О </a:t>
              </a:r>
              <a:r>
                <a:rPr lang="ru-RU" sz="2000" b="1">
                  <a:solidFill>
                    <a:srgbClr val="0033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равноудалена</a:t>
              </a:r>
              <a:r>
                <a:rPr lang="ru-RU" sz="2000">
                  <a:latin typeface="Arial" charset="0"/>
                  <a:cs typeface="Arial" charset="0"/>
                </a:rPr>
                <a:t> от сторон треугольника. Значит, окружность с центром в т.О проходит через точки </a:t>
              </a:r>
              <a:r>
                <a:rPr lang="en-US" sz="2000">
                  <a:latin typeface="Arial" charset="0"/>
                  <a:cs typeface="Arial" charset="0"/>
                </a:rPr>
                <a:t>K, L</a:t>
              </a:r>
              <a:r>
                <a:rPr lang="ru-RU" sz="2000">
                  <a:latin typeface="Arial" charset="0"/>
                  <a:cs typeface="Arial" charset="0"/>
                </a:rPr>
                <a:t> и</a:t>
              </a:r>
              <a:r>
                <a:rPr lang="en-US" sz="2000">
                  <a:latin typeface="Arial" charset="0"/>
                  <a:cs typeface="Arial" charset="0"/>
                </a:rPr>
                <a:t> M</a:t>
              </a:r>
              <a:r>
                <a:rPr lang="ru-RU" sz="2000">
                  <a:latin typeface="Arial" charset="0"/>
                  <a:cs typeface="Arial" charset="0"/>
                </a:rPr>
                <a:t>. Стороны треугольника АВС касаются этой окружности. Значит, окружность является вписанной </a:t>
              </a:r>
            </a:p>
            <a:p>
              <a:pPr>
                <a:defRPr/>
              </a:pPr>
              <a:r>
                <a:rPr lang="ru-RU" sz="2000">
                  <a:latin typeface="Arial" charset="0"/>
                  <a:cs typeface="Arial" charset="0"/>
                </a:rPr>
                <a:t>     АВС.</a:t>
              </a:r>
            </a:p>
          </p:txBody>
        </p:sp>
        <p:graphicFrame>
          <p:nvGraphicFramePr>
            <p:cNvPr id="12291" name="Object 82"/>
            <p:cNvGraphicFramePr>
              <a:graphicFrameLocks noChangeAspect="1"/>
            </p:cNvGraphicFramePr>
            <p:nvPr/>
          </p:nvGraphicFramePr>
          <p:xfrm>
            <a:off x="237" y="3016"/>
            <a:ext cx="203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78" name="Формула" r:id="rId13" imgW="139680" imgH="164880" progId="Equation.3">
                    <p:embed/>
                  </p:oleObj>
                </mc:Choice>
                <mc:Fallback>
                  <p:oleObj name="Формула" r:id="rId13" imgW="139680" imgH="164880" progId="Equation.3">
                    <p:embed/>
                    <p:pic>
                      <p:nvPicPr>
                        <p:cNvPr id="0" name="Object 8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7" y="3016"/>
                          <a:ext cx="203" cy="2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02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02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8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9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5028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5028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5028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5028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6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5028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5028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5028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5028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13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5028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5028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5028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5028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0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000"/>
                                        <p:tgtEl>
                                          <p:spTgt spid="5028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2000" fill="hold"/>
                                        <p:tgtEl>
                                          <p:spTgt spid="5028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2000" fill="hold"/>
                                        <p:tgtEl>
                                          <p:spTgt spid="5028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2000" fill="hold"/>
                                        <p:tgtEl>
                                          <p:spTgt spid="5028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8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8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8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028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028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028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0284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028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0284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028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0284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028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0284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0284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2803" grpId="0" animBg="1"/>
      <p:bldP spid="502805" grpId="0" animBg="1"/>
      <p:bldP spid="502806" grpId="0" animBg="1"/>
      <p:bldP spid="502840" grpId="0" animBg="1"/>
      <p:bldP spid="502848" grpId="0"/>
      <p:bldP spid="50285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7"/>
          <p:cNvGrpSpPr>
            <a:grpSpLocks/>
          </p:cNvGrpSpPr>
          <p:nvPr/>
        </p:nvGrpSpPr>
        <p:grpSpPr bwMode="auto">
          <a:xfrm>
            <a:off x="2063750" y="2590800"/>
            <a:ext cx="1790700" cy="1152525"/>
            <a:chOff x="672" y="1488"/>
            <a:chExt cx="1128" cy="726"/>
          </a:xfrm>
        </p:grpSpPr>
        <p:sp>
          <p:nvSpPr>
            <p:cNvPr id="457758" name="Text Box 30"/>
            <p:cNvSpPr txBox="1">
              <a:spLocks noChangeArrowheads="1"/>
            </p:cNvSpPr>
            <p:nvPr/>
          </p:nvSpPr>
          <p:spPr bwMode="auto">
            <a:xfrm>
              <a:off x="672" y="1488"/>
              <a:ext cx="24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8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K</a:t>
              </a:r>
              <a:endPara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13376" name="Freeform 74"/>
            <p:cNvSpPr>
              <a:spLocks/>
            </p:cNvSpPr>
            <p:nvPr/>
          </p:nvSpPr>
          <p:spPr bwMode="auto">
            <a:xfrm>
              <a:off x="1032" y="1890"/>
              <a:ext cx="768" cy="324"/>
            </a:xfrm>
            <a:custGeom>
              <a:avLst/>
              <a:gdLst>
                <a:gd name="T0" fmla="*/ 0 w 768"/>
                <a:gd name="T1" fmla="*/ 0 h 324"/>
                <a:gd name="T2" fmla="*/ 768 w 768"/>
                <a:gd name="T3" fmla="*/ 324 h 324"/>
                <a:gd name="T4" fmla="*/ 768 w 768"/>
                <a:gd name="T5" fmla="*/ 312 h 324"/>
                <a:gd name="T6" fmla="*/ 0 60000 65536"/>
                <a:gd name="T7" fmla="*/ 0 60000 65536"/>
                <a:gd name="T8" fmla="*/ 0 60000 65536"/>
                <a:gd name="T9" fmla="*/ 0 w 768"/>
                <a:gd name="T10" fmla="*/ 0 h 324"/>
                <a:gd name="T11" fmla="*/ 768 w 768"/>
                <a:gd name="T12" fmla="*/ 324 h 3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68" h="324">
                  <a:moveTo>
                    <a:pt x="0" y="0"/>
                  </a:moveTo>
                  <a:lnTo>
                    <a:pt x="768" y="324"/>
                  </a:lnTo>
                  <a:lnTo>
                    <a:pt x="768" y="312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77" name="Freeform 76"/>
            <p:cNvSpPr>
              <a:spLocks/>
            </p:cNvSpPr>
            <p:nvPr/>
          </p:nvSpPr>
          <p:spPr bwMode="auto">
            <a:xfrm>
              <a:off x="960" y="1950"/>
              <a:ext cx="192" cy="156"/>
            </a:xfrm>
            <a:custGeom>
              <a:avLst/>
              <a:gdLst>
                <a:gd name="T0" fmla="*/ 0 w 192"/>
                <a:gd name="T1" fmla="*/ 96 h 156"/>
                <a:gd name="T2" fmla="*/ 132 w 192"/>
                <a:gd name="T3" fmla="*/ 156 h 156"/>
                <a:gd name="T4" fmla="*/ 192 w 192"/>
                <a:gd name="T5" fmla="*/ 0 h 156"/>
                <a:gd name="T6" fmla="*/ 0 60000 65536"/>
                <a:gd name="T7" fmla="*/ 0 60000 65536"/>
                <a:gd name="T8" fmla="*/ 0 60000 65536"/>
                <a:gd name="T9" fmla="*/ 0 w 192"/>
                <a:gd name="T10" fmla="*/ 0 h 156"/>
                <a:gd name="T11" fmla="*/ 192 w 192"/>
                <a:gd name="T12" fmla="*/ 156 h 15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156">
                  <a:moveTo>
                    <a:pt x="0" y="96"/>
                  </a:moveTo>
                  <a:lnTo>
                    <a:pt x="132" y="156"/>
                  </a:lnTo>
                  <a:lnTo>
                    <a:pt x="192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3316" name="Group 2"/>
          <p:cNvGrpSpPr>
            <a:grpSpLocks/>
          </p:cNvGrpSpPr>
          <p:nvPr/>
        </p:nvGrpSpPr>
        <p:grpSpPr bwMode="auto">
          <a:xfrm>
            <a:off x="76200" y="152400"/>
            <a:ext cx="8991600" cy="6515100"/>
            <a:chOff x="168" y="176"/>
            <a:chExt cx="5408" cy="3928"/>
          </a:xfrm>
        </p:grpSpPr>
        <p:sp>
          <p:nvSpPr>
            <p:cNvPr id="13367" name="Freeform 3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68" name="Freeform 4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69" name="Freeform 5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70" name="Freeform 6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71" name="Freeform 7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72" name="Freeform 8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73" name="Freeform 9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74" name="Freeform 10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57740" name="Text Box 12"/>
          <p:cNvSpPr txBox="1">
            <a:spLocks noChangeArrowheads="1"/>
          </p:cNvSpPr>
          <p:nvPr/>
        </p:nvSpPr>
        <p:spPr bwMode="auto">
          <a:xfrm>
            <a:off x="1149350" y="57912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В</a:t>
            </a:r>
          </a:p>
        </p:txBody>
      </p:sp>
      <p:sp>
        <p:nvSpPr>
          <p:cNvPr id="457741" name="Text Box 13"/>
          <p:cNvSpPr txBox="1">
            <a:spLocks noChangeArrowheads="1"/>
          </p:cNvSpPr>
          <p:nvPr/>
        </p:nvSpPr>
        <p:spPr bwMode="auto">
          <a:xfrm>
            <a:off x="5949950" y="40386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С</a:t>
            </a:r>
          </a:p>
        </p:txBody>
      </p:sp>
      <p:graphicFrame>
        <p:nvGraphicFramePr>
          <p:cNvPr id="13314" name="Rectangle 15"/>
          <p:cNvGraphicFramePr>
            <a:graphicFrameLocks/>
          </p:cNvGraphicFramePr>
          <p:nvPr/>
        </p:nvGraphicFramePr>
        <p:xfrm>
          <a:off x="2209800" y="13970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78" name="Формула" r:id="rId4" imgW="0" imgH="0" progId="Equation.3">
                  <p:embed/>
                </p:oleObj>
              </mc:Choice>
              <mc:Fallback>
                <p:oleObj name="Формула" r:id="rId4" imgW="0" imgH="0" progId="Equation.3">
                  <p:embed/>
                  <p:pic>
                    <p:nvPicPr>
                      <p:cNvPr id="0" name="Rectangle 15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397000"/>
                        <a:ext cx="6096000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7745" name="Text Box 17"/>
          <p:cNvSpPr txBox="1">
            <a:spLocks noChangeArrowheads="1"/>
          </p:cNvSpPr>
          <p:nvPr/>
        </p:nvSpPr>
        <p:spPr bwMode="auto">
          <a:xfrm>
            <a:off x="2978150" y="9144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А</a:t>
            </a:r>
          </a:p>
        </p:txBody>
      </p:sp>
      <p:sp>
        <p:nvSpPr>
          <p:cNvPr id="457748" name="Oval 20"/>
          <p:cNvSpPr>
            <a:spLocks noChangeArrowheads="1"/>
          </p:cNvSpPr>
          <p:nvPr/>
        </p:nvSpPr>
        <p:spPr bwMode="auto">
          <a:xfrm>
            <a:off x="2541588" y="2424113"/>
            <a:ext cx="2633662" cy="256698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57759" name="Text Box 31"/>
          <p:cNvSpPr txBox="1">
            <a:spLocks noChangeArrowheads="1"/>
          </p:cNvSpPr>
          <p:nvPr/>
        </p:nvSpPr>
        <p:spPr bwMode="auto">
          <a:xfrm>
            <a:off x="3200400" y="228600"/>
            <a:ext cx="5715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  В любой треугольник можно вписать окружность.</a:t>
            </a:r>
          </a:p>
        </p:txBody>
      </p:sp>
      <p:sp>
        <p:nvSpPr>
          <p:cNvPr id="13322" name="Freeform 32"/>
          <p:cNvSpPr>
            <a:spLocks/>
          </p:cNvSpPr>
          <p:nvPr/>
        </p:nvSpPr>
        <p:spPr bwMode="auto">
          <a:xfrm>
            <a:off x="1420813" y="1128713"/>
            <a:ext cx="4529137" cy="5153025"/>
          </a:xfrm>
          <a:custGeom>
            <a:avLst/>
            <a:gdLst>
              <a:gd name="T0" fmla="*/ 0 w 2853"/>
              <a:gd name="T1" fmla="*/ 3246 h 3246"/>
              <a:gd name="T2" fmla="*/ 1269 w 2853"/>
              <a:gd name="T3" fmla="*/ 0 h 3246"/>
              <a:gd name="T4" fmla="*/ 2853 w 2853"/>
              <a:gd name="T5" fmla="*/ 1904 h 3246"/>
              <a:gd name="T6" fmla="*/ 18 w 2853"/>
              <a:gd name="T7" fmla="*/ 3240 h 3246"/>
              <a:gd name="T8" fmla="*/ 0 60000 65536"/>
              <a:gd name="T9" fmla="*/ 0 60000 65536"/>
              <a:gd name="T10" fmla="*/ 0 60000 65536"/>
              <a:gd name="T11" fmla="*/ 0 60000 65536"/>
              <a:gd name="T12" fmla="*/ 0 w 2853"/>
              <a:gd name="T13" fmla="*/ 0 h 3246"/>
              <a:gd name="T14" fmla="*/ 2853 w 2853"/>
              <a:gd name="T15" fmla="*/ 3246 h 324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853" h="3246">
                <a:moveTo>
                  <a:pt x="0" y="3246"/>
                </a:moveTo>
                <a:lnTo>
                  <a:pt x="1269" y="0"/>
                </a:lnTo>
                <a:lnTo>
                  <a:pt x="2853" y="1904"/>
                </a:lnTo>
                <a:lnTo>
                  <a:pt x="18" y="324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57753" name="Oval 25"/>
          <p:cNvSpPr>
            <a:spLocks noChangeArrowheads="1"/>
          </p:cNvSpPr>
          <p:nvPr/>
        </p:nvSpPr>
        <p:spPr bwMode="auto">
          <a:xfrm>
            <a:off x="4425950" y="48006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57752" name="Oval 24"/>
          <p:cNvSpPr>
            <a:spLocks noChangeArrowheads="1"/>
          </p:cNvSpPr>
          <p:nvPr/>
        </p:nvSpPr>
        <p:spPr bwMode="auto">
          <a:xfrm>
            <a:off x="2574925" y="32004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pSp>
        <p:nvGrpSpPr>
          <p:cNvPr id="4" name="Group 56"/>
          <p:cNvGrpSpPr>
            <a:grpSpLocks/>
          </p:cNvGrpSpPr>
          <p:nvPr/>
        </p:nvGrpSpPr>
        <p:grpSpPr bwMode="auto">
          <a:xfrm>
            <a:off x="1454150" y="3738563"/>
            <a:ext cx="2405063" cy="2509837"/>
            <a:chOff x="288" y="2211"/>
            <a:chExt cx="1515" cy="1581"/>
          </a:xfrm>
        </p:grpSpPr>
        <p:sp>
          <p:nvSpPr>
            <p:cNvPr id="13364" name="Freeform 33"/>
            <p:cNvSpPr>
              <a:spLocks/>
            </p:cNvSpPr>
            <p:nvPr/>
          </p:nvSpPr>
          <p:spPr bwMode="auto">
            <a:xfrm>
              <a:off x="288" y="2211"/>
              <a:ext cx="1515" cy="1581"/>
            </a:xfrm>
            <a:custGeom>
              <a:avLst/>
              <a:gdLst>
                <a:gd name="T0" fmla="*/ 0 w 1515"/>
                <a:gd name="T1" fmla="*/ 1581 h 1581"/>
                <a:gd name="T2" fmla="*/ 1515 w 1515"/>
                <a:gd name="T3" fmla="*/ 0 h 1581"/>
                <a:gd name="T4" fmla="*/ 0 60000 65536"/>
                <a:gd name="T5" fmla="*/ 0 60000 65536"/>
                <a:gd name="T6" fmla="*/ 0 w 1515"/>
                <a:gd name="T7" fmla="*/ 0 h 1581"/>
                <a:gd name="T8" fmla="*/ 1515 w 1515"/>
                <a:gd name="T9" fmla="*/ 1581 h 158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515" h="1581">
                  <a:moveTo>
                    <a:pt x="0" y="1581"/>
                  </a:moveTo>
                  <a:lnTo>
                    <a:pt x="1515" y="0"/>
                  </a:lnTo>
                </a:path>
              </a:pathLst>
            </a:custGeom>
            <a:noFill/>
            <a:ln w="19050" cmpd="sng">
              <a:solidFill>
                <a:srgbClr val="00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65" name="Freeform 36"/>
            <p:cNvSpPr>
              <a:spLocks/>
            </p:cNvSpPr>
            <p:nvPr/>
          </p:nvSpPr>
          <p:spPr bwMode="auto">
            <a:xfrm>
              <a:off x="432" y="3390"/>
              <a:ext cx="153" cy="81"/>
            </a:xfrm>
            <a:custGeom>
              <a:avLst/>
              <a:gdLst>
                <a:gd name="T0" fmla="*/ 0 w 153"/>
                <a:gd name="T1" fmla="*/ 18 h 81"/>
                <a:gd name="T2" fmla="*/ 88 w 153"/>
                <a:gd name="T3" fmla="*/ 10 h 81"/>
                <a:gd name="T4" fmla="*/ 153 w 153"/>
                <a:gd name="T5" fmla="*/ 81 h 81"/>
                <a:gd name="T6" fmla="*/ 0 60000 65536"/>
                <a:gd name="T7" fmla="*/ 0 60000 65536"/>
                <a:gd name="T8" fmla="*/ 0 60000 65536"/>
                <a:gd name="T9" fmla="*/ 0 w 153"/>
                <a:gd name="T10" fmla="*/ 0 h 81"/>
                <a:gd name="T11" fmla="*/ 153 w 153"/>
                <a:gd name="T12" fmla="*/ 81 h 8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3" h="81">
                  <a:moveTo>
                    <a:pt x="0" y="18"/>
                  </a:moveTo>
                  <a:cubicBezTo>
                    <a:pt x="15" y="17"/>
                    <a:pt x="63" y="0"/>
                    <a:pt x="88" y="10"/>
                  </a:cubicBezTo>
                  <a:cubicBezTo>
                    <a:pt x="113" y="20"/>
                    <a:pt x="140" y="66"/>
                    <a:pt x="153" y="81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66" name="Freeform 37"/>
            <p:cNvSpPr>
              <a:spLocks/>
            </p:cNvSpPr>
            <p:nvPr/>
          </p:nvSpPr>
          <p:spPr bwMode="auto">
            <a:xfrm>
              <a:off x="585" y="3471"/>
              <a:ext cx="78" cy="144"/>
            </a:xfrm>
            <a:custGeom>
              <a:avLst/>
              <a:gdLst>
                <a:gd name="T0" fmla="*/ 0 w 78"/>
                <a:gd name="T1" fmla="*/ 0 h 144"/>
                <a:gd name="T2" fmla="*/ 60 w 78"/>
                <a:gd name="T3" fmla="*/ 60 h 144"/>
                <a:gd name="T4" fmla="*/ 78 w 78"/>
                <a:gd name="T5" fmla="*/ 144 h 144"/>
                <a:gd name="T6" fmla="*/ 0 60000 65536"/>
                <a:gd name="T7" fmla="*/ 0 60000 65536"/>
                <a:gd name="T8" fmla="*/ 0 60000 65536"/>
                <a:gd name="T9" fmla="*/ 0 w 78"/>
                <a:gd name="T10" fmla="*/ 0 h 144"/>
                <a:gd name="T11" fmla="*/ 78 w 78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8" h="144">
                  <a:moveTo>
                    <a:pt x="0" y="0"/>
                  </a:moveTo>
                  <a:cubicBezTo>
                    <a:pt x="10" y="10"/>
                    <a:pt x="47" y="36"/>
                    <a:pt x="60" y="60"/>
                  </a:cubicBezTo>
                  <a:cubicBezTo>
                    <a:pt x="73" y="84"/>
                    <a:pt x="74" y="127"/>
                    <a:pt x="78" y="144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" name="Group 57"/>
          <p:cNvGrpSpPr>
            <a:grpSpLocks/>
          </p:cNvGrpSpPr>
          <p:nvPr/>
        </p:nvGrpSpPr>
        <p:grpSpPr bwMode="auto">
          <a:xfrm>
            <a:off x="3297238" y="1143000"/>
            <a:ext cx="557212" cy="2552700"/>
            <a:chOff x="1449" y="576"/>
            <a:chExt cx="351" cy="1608"/>
          </a:xfrm>
        </p:grpSpPr>
        <p:sp>
          <p:nvSpPr>
            <p:cNvPr id="13357" name="Freeform 34"/>
            <p:cNvSpPr>
              <a:spLocks/>
            </p:cNvSpPr>
            <p:nvPr/>
          </p:nvSpPr>
          <p:spPr bwMode="auto">
            <a:xfrm>
              <a:off x="1536" y="576"/>
              <a:ext cx="264" cy="1608"/>
            </a:xfrm>
            <a:custGeom>
              <a:avLst/>
              <a:gdLst>
                <a:gd name="T0" fmla="*/ 0 w 264"/>
                <a:gd name="T1" fmla="*/ 0 h 1608"/>
                <a:gd name="T2" fmla="*/ 264 w 264"/>
                <a:gd name="T3" fmla="*/ 1608 h 1608"/>
                <a:gd name="T4" fmla="*/ 0 60000 65536"/>
                <a:gd name="T5" fmla="*/ 0 60000 65536"/>
                <a:gd name="T6" fmla="*/ 0 w 264"/>
                <a:gd name="T7" fmla="*/ 0 h 1608"/>
                <a:gd name="T8" fmla="*/ 264 w 264"/>
                <a:gd name="T9" fmla="*/ 1608 h 160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64" h="1608">
                  <a:moveTo>
                    <a:pt x="0" y="0"/>
                  </a:moveTo>
                  <a:lnTo>
                    <a:pt x="264" y="1608"/>
                  </a:lnTo>
                </a:path>
              </a:pathLst>
            </a:custGeom>
            <a:noFill/>
            <a:ln w="19050" cmpd="sng">
              <a:solidFill>
                <a:srgbClr val="00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3358" name="Group 40"/>
            <p:cNvGrpSpPr>
              <a:grpSpLocks/>
            </p:cNvGrpSpPr>
            <p:nvPr/>
          </p:nvGrpSpPr>
          <p:grpSpPr bwMode="auto">
            <a:xfrm>
              <a:off x="1449" y="759"/>
              <a:ext cx="132" cy="70"/>
              <a:chOff x="1449" y="759"/>
              <a:chExt cx="132" cy="70"/>
            </a:xfrm>
          </p:grpSpPr>
          <p:sp>
            <p:nvSpPr>
              <p:cNvPr id="13362" name="Freeform 38"/>
              <p:cNvSpPr>
                <a:spLocks/>
              </p:cNvSpPr>
              <p:nvPr/>
            </p:nvSpPr>
            <p:spPr bwMode="auto">
              <a:xfrm>
                <a:off x="1461" y="759"/>
                <a:ext cx="108" cy="27"/>
              </a:xfrm>
              <a:custGeom>
                <a:avLst/>
                <a:gdLst>
                  <a:gd name="T0" fmla="*/ 0 w 108"/>
                  <a:gd name="T1" fmla="*/ 0 h 27"/>
                  <a:gd name="T2" fmla="*/ 54 w 108"/>
                  <a:gd name="T3" fmla="*/ 24 h 27"/>
                  <a:gd name="T4" fmla="*/ 108 w 108"/>
                  <a:gd name="T5" fmla="*/ 18 h 27"/>
                  <a:gd name="T6" fmla="*/ 0 60000 65536"/>
                  <a:gd name="T7" fmla="*/ 0 60000 65536"/>
                  <a:gd name="T8" fmla="*/ 0 60000 65536"/>
                  <a:gd name="T9" fmla="*/ 0 w 108"/>
                  <a:gd name="T10" fmla="*/ 0 h 27"/>
                  <a:gd name="T11" fmla="*/ 108 w 108"/>
                  <a:gd name="T12" fmla="*/ 27 h 2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08" h="27">
                    <a:moveTo>
                      <a:pt x="0" y="0"/>
                    </a:moveTo>
                    <a:cubicBezTo>
                      <a:pt x="9" y="4"/>
                      <a:pt x="36" y="21"/>
                      <a:pt x="54" y="24"/>
                    </a:cubicBezTo>
                    <a:cubicBezTo>
                      <a:pt x="72" y="27"/>
                      <a:pt x="97" y="19"/>
                      <a:pt x="108" y="18"/>
                    </a:cubicBezTo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363" name="Freeform 39"/>
              <p:cNvSpPr>
                <a:spLocks/>
              </p:cNvSpPr>
              <p:nvPr/>
            </p:nvSpPr>
            <p:spPr bwMode="auto">
              <a:xfrm>
                <a:off x="1449" y="789"/>
                <a:ext cx="132" cy="40"/>
              </a:xfrm>
              <a:custGeom>
                <a:avLst/>
                <a:gdLst>
                  <a:gd name="T0" fmla="*/ 0 w 132"/>
                  <a:gd name="T1" fmla="*/ 0 h 40"/>
                  <a:gd name="T2" fmla="*/ 60 w 132"/>
                  <a:gd name="T3" fmla="*/ 36 h 40"/>
                  <a:gd name="T4" fmla="*/ 132 w 132"/>
                  <a:gd name="T5" fmla="*/ 24 h 40"/>
                  <a:gd name="T6" fmla="*/ 0 60000 65536"/>
                  <a:gd name="T7" fmla="*/ 0 60000 65536"/>
                  <a:gd name="T8" fmla="*/ 0 60000 65536"/>
                  <a:gd name="T9" fmla="*/ 0 w 132"/>
                  <a:gd name="T10" fmla="*/ 0 h 40"/>
                  <a:gd name="T11" fmla="*/ 132 w 132"/>
                  <a:gd name="T12" fmla="*/ 40 h 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32" h="40">
                    <a:moveTo>
                      <a:pt x="0" y="0"/>
                    </a:moveTo>
                    <a:cubicBezTo>
                      <a:pt x="10" y="6"/>
                      <a:pt x="38" y="32"/>
                      <a:pt x="60" y="36"/>
                    </a:cubicBezTo>
                    <a:cubicBezTo>
                      <a:pt x="82" y="40"/>
                      <a:pt x="117" y="26"/>
                      <a:pt x="132" y="24"/>
                    </a:cubicBezTo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3359" name="Group 44"/>
            <p:cNvGrpSpPr>
              <a:grpSpLocks/>
            </p:cNvGrpSpPr>
            <p:nvPr/>
          </p:nvGrpSpPr>
          <p:grpSpPr bwMode="auto">
            <a:xfrm>
              <a:off x="1575" y="729"/>
              <a:ext cx="126" cy="92"/>
              <a:chOff x="1575" y="729"/>
              <a:chExt cx="126" cy="92"/>
            </a:xfrm>
          </p:grpSpPr>
          <p:sp>
            <p:nvSpPr>
              <p:cNvPr id="13360" name="Freeform 42"/>
              <p:cNvSpPr>
                <a:spLocks/>
              </p:cNvSpPr>
              <p:nvPr/>
            </p:nvSpPr>
            <p:spPr bwMode="auto">
              <a:xfrm>
                <a:off x="1575" y="729"/>
                <a:ext cx="102" cy="49"/>
              </a:xfrm>
              <a:custGeom>
                <a:avLst/>
                <a:gdLst>
                  <a:gd name="T0" fmla="*/ 102 w 102"/>
                  <a:gd name="T1" fmla="*/ 0 h 49"/>
                  <a:gd name="T2" fmla="*/ 66 w 102"/>
                  <a:gd name="T3" fmla="*/ 42 h 49"/>
                  <a:gd name="T4" fmla="*/ 0 w 102"/>
                  <a:gd name="T5" fmla="*/ 42 h 49"/>
                  <a:gd name="T6" fmla="*/ 0 60000 65536"/>
                  <a:gd name="T7" fmla="*/ 0 60000 65536"/>
                  <a:gd name="T8" fmla="*/ 0 60000 65536"/>
                  <a:gd name="T9" fmla="*/ 0 w 102"/>
                  <a:gd name="T10" fmla="*/ 0 h 49"/>
                  <a:gd name="T11" fmla="*/ 102 w 102"/>
                  <a:gd name="T12" fmla="*/ 49 h 49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02" h="49">
                    <a:moveTo>
                      <a:pt x="102" y="0"/>
                    </a:moveTo>
                    <a:cubicBezTo>
                      <a:pt x="96" y="7"/>
                      <a:pt x="83" y="35"/>
                      <a:pt x="66" y="42"/>
                    </a:cubicBezTo>
                    <a:cubicBezTo>
                      <a:pt x="49" y="49"/>
                      <a:pt x="14" y="42"/>
                      <a:pt x="0" y="42"/>
                    </a:cubicBezTo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361" name="Freeform 43"/>
              <p:cNvSpPr>
                <a:spLocks/>
              </p:cNvSpPr>
              <p:nvPr/>
            </p:nvSpPr>
            <p:spPr bwMode="auto">
              <a:xfrm>
                <a:off x="1581" y="765"/>
                <a:ext cx="120" cy="56"/>
              </a:xfrm>
              <a:custGeom>
                <a:avLst/>
                <a:gdLst>
                  <a:gd name="T0" fmla="*/ 120 w 120"/>
                  <a:gd name="T1" fmla="*/ 0 h 56"/>
                  <a:gd name="T2" fmla="*/ 78 w 120"/>
                  <a:gd name="T3" fmla="*/ 48 h 56"/>
                  <a:gd name="T4" fmla="*/ 0 w 120"/>
                  <a:gd name="T5" fmla="*/ 48 h 56"/>
                  <a:gd name="T6" fmla="*/ 0 60000 65536"/>
                  <a:gd name="T7" fmla="*/ 0 60000 65536"/>
                  <a:gd name="T8" fmla="*/ 0 60000 65536"/>
                  <a:gd name="T9" fmla="*/ 0 w 120"/>
                  <a:gd name="T10" fmla="*/ 0 h 56"/>
                  <a:gd name="T11" fmla="*/ 120 w 120"/>
                  <a:gd name="T12" fmla="*/ 56 h 5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20" h="56">
                    <a:moveTo>
                      <a:pt x="120" y="0"/>
                    </a:moveTo>
                    <a:cubicBezTo>
                      <a:pt x="114" y="8"/>
                      <a:pt x="98" y="40"/>
                      <a:pt x="78" y="48"/>
                    </a:cubicBezTo>
                    <a:cubicBezTo>
                      <a:pt x="58" y="56"/>
                      <a:pt x="16" y="48"/>
                      <a:pt x="0" y="48"/>
                    </a:cubicBezTo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8" name="Group 58"/>
          <p:cNvGrpSpPr>
            <a:grpSpLocks/>
          </p:cNvGrpSpPr>
          <p:nvPr/>
        </p:nvGrpSpPr>
        <p:grpSpPr bwMode="auto">
          <a:xfrm>
            <a:off x="3892550" y="3733800"/>
            <a:ext cx="2044700" cy="604838"/>
            <a:chOff x="1824" y="2208"/>
            <a:chExt cx="1288" cy="381"/>
          </a:xfrm>
        </p:grpSpPr>
        <p:sp>
          <p:nvSpPr>
            <p:cNvPr id="13346" name="Freeform 35"/>
            <p:cNvSpPr>
              <a:spLocks/>
            </p:cNvSpPr>
            <p:nvPr/>
          </p:nvSpPr>
          <p:spPr bwMode="auto">
            <a:xfrm>
              <a:off x="1824" y="2208"/>
              <a:ext cx="1288" cy="264"/>
            </a:xfrm>
            <a:custGeom>
              <a:avLst/>
              <a:gdLst>
                <a:gd name="T0" fmla="*/ 1288 w 1288"/>
                <a:gd name="T1" fmla="*/ 264 h 264"/>
                <a:gd name="T2" fmla="*/ 0 w 1288"/>
                <a:gd name="T3" fmla="*/ 0 h 264"/>
                <a:gd name="T4" fmla="*/ 0 60000 65536"/>
                <a:gd name="T5" fmla="*/ 0 60000 65536"/>
                <a:gd name="T6" fmla="*/ 0 w 1288"/>
                <a:gd name="T7" fmla="*/ 0 h 264"/>
                <a:gd name="T8" fmla="*/ 1288 w 1288"/>
                <a:gd name="T9" fmla="*/ 264 h 2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288" h="264">
                  <a:moveTo>
                    <a:pt x="1288" y="264"/>
                  </a:moveTo>
                  <a:lnTo>
                    <a:pt x="0" y="0"/>
                  </a:lnTo>
                </a:path>
              </a:pathLst>
            </a:custGeom>
            <a:noFill/>
            <a:ln w="19050" cmpd="sng">
              <a:solidFill>
                <a:srgbClr val="00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3347" name="Group 50"/>
            <p:cNvGrpSpPr>
              <a:grpSpLocks/>
            </p:cNvGrpSpPr>
            <p:nvPr/>
          </p:nvGrpSpPr>
          <p:grpSpPr bwMode="auto">
            <a:xfrm>
              <a:off x="2807" y="2247"/>
              <a:ext cx="210" cy="156"/>
              <a:chOff x="2807" y="2247"/>
              <a:chExt cx="210" cy="156"/>
            </a:xfrm>
          </p:grpSpPr>
          <p:sp>
            <p:nvSpPr>
              <p:cNvPr id="13353" name="Freeform 46"/>
              <p:cNvSpPr>
                <a:spLocks/>
              </p:cNvSpPr>
              <p:nvPr/>
            </p:nvSpPr>
            <p:spPr bwMode="auto">
              <a:xfrm rot="8885858">
                <a:off x="2876" y="2348"/>
                <a:ext cx="141" cy="51"/>
              </a:xfrm>
              <a:custGeom>
                <a:avLst/>
                <a:gdLst>
                  <a:gd name="T0" fmla="*/ 102 w 102"/>
                  <a:gd name="T1" fmla="*/ 0 h 49"/>
                  <a:gd name="T2" fmla="*/ 66 w 102"/>
                  <a:gd name="T3" fmla="*/ 42 h 49"/>
                  <a:gd name="T4" fmla="*/ 0 w 102"/>
                  <a:gd name="T5" fmla="*/ 42 h 49"/>
                  <a:gd name="T6" fmla="*/ 0 60000 65536"/>
                  <a:gd name="T7" fmla="*/ 0 60000 65536"/>
                  <a:gd name="T8" fmla="*/ 0 60000 65536"/>
                  <a:gd name="T9" fmla="*/ 0 w 102"/>
                  <a:gd name="T10" fmla="*/ 0 h 49"/>
                  <a:gd name="T11" fmla="*/ 102 w 102"/>
                  <a:gd name="T12" fmla="*/ 49 h 49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02" h="49">
                    <a:moveTo>
                      <a:pt x="102" y="0"/>
                    </a:moveTo>
                    <a:cubicBezTo>
                      <a:pt x="96" y="7"/>
                      <a:pt x="83" y="35"/>
                      <a:pt x="66" y="42"/>
                    </a:cubicBezTo>
                    <a:cubicBezTo>
                      <a:pt x="49" y="49"/>
                      <a:pt x="14" y="42"/>
                      <a:pt x="0" y="42"/>
                    </a:cubicBezTo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3354" name="Group 49"/>
              <p:cNvGrpSpPr>
                <a:grpSpLocks/>
              </p:cNvGrpSpPr>
              <p:nvPr/>
            </p:nvGrpSpPr>
            <p:grpSpPr bwMode="auto">
              <a:xfrm>
                <a:off x="2807" y="2247"/>
                <a:ext cx="184" cy="156"/>
                <a:chOff x="2807" y="2247"/>
                <a:chExt cx="184" cy="156"/>
              </a:xfrm>
            </p:grpSpPr>
            <p:sp>
              <p:nvSpPr>
                <p:cNvPr id="13355" name="Freeform 47"/>
                <p:cNvSpPr>
                  <a:spLocks/>
                </p:cNvSpPr>
                <p:nvPr/>
              </p:nvSpPr>
              <p:spPr bwMode="auto">
                <a:xfrm rot="8885858">
                  <a:off x="2825" y="2320"/>
                  <a:ext cx="166" cy="58"/>
                </a:xfrm>
                <a:custGeom>
                  <a:avLst/>
                  <a:gdLst>
                    <a:gd name="T0" fmla="*/ 120 w 120"/>
                    <a:gd name="T1" fmla="*/ 0 h 56"/>
                    <a:gd name="T2" fmla="*/ 78 w 120"/>
                    <a:gd name="T3" fmla="*/ 48 h 56"/>
                    <a:gd name="T4" fmla="*/ 0 w 120"/>
                    <a:gd name="T5" fmla="*/ 48 h 56"/>
                    <a:gd name="T6" fmla="*/ 0 60000 65536"/>
                    <a:gd name="T7" fmla="*/ 0 60000 65536"/>
                    <a:gd name="T8" fmla="*/ 0 60000 65536"/>
                    <a:gd name="T9" fmla="*/ 0 w 120"/>
                    <a:gd name="T10" fmla="*/ 0 h 56"/>
                    <a:gd name="T11" fmla="*/ 120 w 120"/>
                    <a:gd name="T12" fmla="*/ 56 h 5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20" h="56">
                      <a:moveTo>
                        <a:pt x="120" y="0"/>
                      </a:moveTo>
                      <a:cubicBezTo>
                        <a:pt x="114" y="8"/>
                        <a:pt x="98" y="40"/>
                        <a:pt x="78" y="48"/>
                      </a:cubicBezTo>
                      <a:cubicBezTo>
                        <a:pt x="58" y="56"/>
                        <a:pt x="16" y="48"/>
                        <a:pt x="0" y="48"/>
                      </a:cubicBez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356" name="Freeform 48"/>
                <p:cNvSpPr>
                  <a:spLocks/>
                </p:cNvSpPr>
                <p:nvPr/>
              </p:nvSpPr>
              <p:spPr bwMode="auto">
                <a:xfrm>
                  <a:off x="2807" y="2247"/>
                  <a:ext cx="115" cy="156"/>
                </a:xfrm>
                <a:custGeom>
                  <a:avLst/>
                  <a:gdLst>
                    <a:gd name="T0" fmla="*/ 1 w 115"/>
                    <a:gd name="T1" fmla="*/ 156 h 156"/>
                    <a:gd name="T2" fmla="*/ 19 w 115"/>
                    <a:gd name="T3" fmla="*/ 66 h 156"/>
                    <a:gd name="T4" fmla="*/ 115 w 115"/>
                    <a:gd name="T5" fmla="*/ 0 h 156"/>
                    <a:gd name="T6" fmla="*/ 0 60000 65536"/>
                    <a:gd name="T7" fmla="*/ 0 60000 65536"/>
                    <a:gd name="T8" fmla="*/ 0 60000 65536"/>
                    <a:gd name="T9" fmla="*/ 0 w 115"/>
                    <a:gd name="T10" fmla="*/ 0 h 156"/>
                    <a:gd name="T11" fmla="*/ 115 w 115"/>
                    <a:gd name="T12" fmla="*/ 156 h 15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15" h="156">
                      <a:moveTo>
                        <a:pt x="1" y="156"/>
                      </a:moveTo>
                      <a:cubicBezTo>
                        <a:pt x="4" y="141"/>
                        <a:pt x="0" y="92"/>
                        <a:pt x="19" y="66"/>
                      </a:cubicBezTo>
                      <a:cubicBezTo>
                        <a:pt x="38" y="40"/>
                        <a:pt x="95" y="14"/>
                        <a:pt x="115" y="0"/>
                      </a:cubicBez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grpSp>
          <p:nvGrpSpPr>
            <p:cNvPr id="13348" name="Group 51"/>
            <p:cNvGrpSpPr>
              <a:grpSpLocks/>
            </p:cNvGrpSpPr>
            <p:nvPr/>
          </p:nvGrpSpPr>
          <p:grpSpPr bwMode="auto">
            <a:xfrm rot="895885" flipV="1">
              <a:off x="2785" y="2445"/>
              <a:ext cx="192" cy="144"/>
              <a:chOff x="2807" y="2247"/>
              <a:chExt cx="210" cy="156"/>
            </a:xfrm>
          </p:grpSpPr>
          <p:sp>
            <p:nvSpPr>
              <p:cNvPr id="13349" name="Freeform 52"/>
              <p:cNvSpPr>
                <a:spLocks/>
              </p:cNvSpPr>
              <p:nvPr/>
            </p:nvSpPr>
            <p:spPr bwMode="auto">
              <a:xfrm rot="8885858">
                <a:off x="2876" y="2348"/>
                <a:ext cx="141" cy="51"/>
              </a:xfrm>
              <a:custGeom>
                <a:avLst/>
                <a:gdLst>
                  <a:gd name="T0" fmla="*/ 102 w 102"/>
                  <a:gd name="T1" fmla="*/ 0 h 49"/>
                  <a:gd name="T2" fmla="*/ 66 w 102"/>
                  <a:gd name="T3" fmla="*/ 42 h 49"/>
                  <a:gd name="T4" fmla="*/ 0 w 102"/>
                  <a:gd name="T5" fmla="*/ 42 h 49"/>
                  <a:gd name="T6" fmla="*/ 0 60000 65536"/>
                  <a:gd name="T7" fmla="*/ 0 60000 65536"/>
                  <a:gd name="T8" fmla="*/ 0 60000 65536"/>
                  <a:gd name="T9" fmla="*/ 0 w 102"/>
                  <a:gd name="T10" fmla="*/ 0 h 49"/>
                  <a:gd name="T11" fmla="*/ 102 w 102"/>
                  <a:gd name="T12" fmla="*/ 49 h 49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02" h="49">
                    <a:moveTo>
                      <a:pt x="102" y="0"/>
                    </a:moveTo>
                    <a:cubicBezTo>
                      <a:pt x="96" y="7"/>
                      <a:pt x="83" y="35"/>
                      <a:pt x="66" y="42"/>
                    </a:cubicBezTo>
                    <a:cubicBezTo>
                      <a:pt x="49" y="49"/>
                      <a:pt x="14" y="42"/>
                      <a:pt x="0" y="42"/>
                    </a:cubicBezTo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3350" name="Group 53"/>
              <p:cNvGrpSpPr>
                <a:grpSpLocks/>
              </p:cNvGrpSpPr>
              <p:nvPr/>
            </p:nvGrpSpPr>
            <p:grpSpPr bwMode="auto">
              <a:xfrm>
                <a:off x="2807" y="2247"/>
                <a:ext cx="184" cy="156"/>
                <a:chOff x="2807" y="2247"/>
                <a:chExt cx="184" cy="156"/>
              </a:xfrm>
            </p:grpSpPr>
            <p:sp>
              <p:nvSpPr>
                <p:cNvPr id="13351" name="Freeform 54"/>
                <p:cNvSpPr>
                  <a:spLocks/>
                </p:cNvSpPr>
                <p:nvPr/>
              </p:nvSpPr>
              <p:spPr bwMode="auto">
                <a:xfrm rot="8885858">
                  <a:off x="2825" y="2320"/>
                  <a:ext cx="166" cy="58"/>
                </a:xfrm>
                <a:custGeom>
                  <a:avLst/>
                  <a:gdLst>
                    <a:gd name="T0" fmla="*/ 120 w 120"/>
                    <a:gd name="T1" fmla="*/ 0 h 56"/>
                    <a:gd name="T2" fmla="*/ 78 w 120"/>
                    <a:gd name="T3" fmla="*/ 48 h 56"/>
                    <a:gd name="T4" fmla="*/ 0 w 120"/>
                    <a:gd name="T5" fmla="*/ 48 h 56"/>
                    <a:gd name="T6" fmla="*/ 0 60000 65536"/>
                    <a:gd name="T7" fmla="*/ 0 60000 65536"/>
                    <a:gd name="T8" fmla="*/ 0 60000 65536"/>
                    <a:gd name="T9" fmla="*/ 0 w 120"/>
                    <a:gd name="T10" fmla="*/ 0 h 56"/>
                    <a:gd name="T11" fmla="*/ 120 w 120"/>
                    <a:gd name="T12" fmla="*/ 56 h 5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20" h="56">
                      <a:moveTo>
                        <a:pt x="120" y="0"/>
                      </a:moveTo>
                      <a:cubicBezTo>
                        <a:pt x="114" y="8"/>
                        <a:pt x="98" y="40"/>
                        <a:pt x="78" y="48"/>
                      </a:cubicBezTo>
                      <a:cubicBezTo>
                        <a:pt x="58" y="56"/>
                        <a:pt x="16" y="48"/>
                        <a:pt x="0" y="48"/>
                      </a:cubicBez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352" name="Freeform 55"/>
                <p:cNvSpPr>
                  <a:spLocks/>
                </p:cNvSpPr>
                <p:nvPr/>
              </p:nvSpPr>
              <p:spPr bwMode="auto">
                <a:xfrm>
                  <a:off x="2807" y="2247"/>
                  <a:ext cx="115" cy="156"/>
                </a:xfrm>
                <a:custGeom>
                  <a:avLst/>
                  <a:gdLst>
                    <a:gd name="T0" fmla="*/ 1 w 115"/>
                    <a:gd name="T1" fmla="*/ 156 h 156"/>
                    <a:gd name="T2" fmla="*/ 19 w 115"/>
                    <a:gd name="T3" fmla="*/ 66 h 156"/>
                    <a:gd name="T4" fmla="*/ 115 w 115"/>
                    <a:gd name="T5" fmla="*/ 0 h 156"/>
                    <a:gd name="T6" fmla="*/ 0 60000 65536"/>
                    <a:gd name="T7" fmla="*/ 0 60000 65536"/>
                    <a:gd name="T8" fmla="*/ 0 60000 65536"/>
                    <a:gd name="T9" fmla="*/ 0 w 115"/>
                    <a:gd name="T10" fmla="*/ 0 h 156"/>
                    <a:gd name="T11" fmla="*/ 115 w 115"/>
                    <a:gd name="T12" fmla="*/ 156 h 15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15" h="156">
                      <a:moveTo>
                        <a:pt x="1" y="156"/>
                      </a:moveTo>
                      <a:cubicBezTo>
                        <a:pt x="4" y="141"/>
                        <a:pt x="0" y="92"/>
                        <a:pt x="19" y="66"/>
                      </a:cubicBezTo>
                      <a:cubicBezTo>
                        <a:pt x="38" y="40"/>
                        <a:pt x="95" y="14"/>
                        <a:pt x="115" y="0"/>
                      </a:cubicBez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13" name="Group 66"/>
          <p:cNvGrpSpPr>
            <a:grpSpLocks/>
          </p:cNvGrpSpPr>
          <p:nvPr/>
        </p:nvGrpSpPr>
        <p:grpSpPr bwMode="auto">
          <a:xfrm>
            <a:off x="3867150" y="3746500"/>
            <a:ext cx="939800" cy="1573213"/>
            <a:chOff x="1808" y="2216"/>
            <a:chExt cx="592" cy="991"/>
          </a:xfrm>
        </p:grpSpPr>
        <p:sp>
          <p:nvSpPr>
            <p:cNvPr id="457756" name="Text Box 28"/>
            <p:cNvSpPr txBox="1">
              <a:spLocks noChangeArrowheads="1"/>
            </p:cNvSpPr>
            <p:nvPr/>
          </p:nvSpPr>
          <p:spPr bwMode="auto">
            <a:xfrm>
              <a:off x="2160" y="2880"/>
              <a:ext cx="24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8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L</a:t>
              </a:r>
              <a:endPara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endParaRPr>
            </a:p>
          </p:txBody>
        </p:sp>
        <p:grpSp>
          <p:nvGrpSpPr>
            <p:cNvPr id="13343" name="Group 65"/>
            <p:cNvGrpSpPr>
              <a:grpSpLocks/>
            </p:cNvGrpSpPr>
            <p:nvPr/>
          </p:nvGrpSpPr>
          <p:grpSpPr bwMode="auto">
            <a:xfrm>
              <a:off x="1808" y="2216"/>
              <a:ext cx="512" cy="688"/>
              <a:chOff x="1808" y="2216"/>
              <a:chExt cx="512" cy="688"/>
            </a:xfrm>
          </p:grpSpPr>
          <p:sp>
            <p:nvSpPr>
              <p:cNvPr id="13344" name="Freeform 62"/>
              <p:cNvSpPr>
                <a:spLocks/>
              </p:cNvSpPr>
              <p:nvPr/>
            </p:nvSpPr>
            <p:spPr bwMode="auto">
              <a:xfrm>
                <a:off x="1808" y="2216"/>
                <a:ext cx="368" cy="688"/>
              </a:xfrm>
              <a:custGeom>
                <a:avLst/>
                <a:gdLst>
                  <a:gd name="T0" fmla="*/ 0 w 368"/>
                  <a:gd name="T1" fmla="*/ 0 h 688"/>
                  <a:gd name="T2" fmla="*/ 368 w 368"/>
                  <a:gd name="T3" fmla="*/ 688 h 688"/>
                  <a:gd name="T4" fmla="*/ 0 60000 65536"/>
                  <a:gd name="T5" fmla="*/ 0 60000 65536"/>
                  <a:gd name="T6" fmla="*/ 0 w 368"/>
                  <a:gd name="T7" fmla="*/ 0 h 688"/>
                  <a:gd name="T8" fmla="*/ 368 w 368"/>
                  <a:gd name="T9" fmla="*/ 688 h 68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368" h="688">
                    <a:moveTo>
                      <a:pt x="0" y="0"/>
                    </a:moveTo>
                    <a:lnTo>
                      <a:pt x="368" y="688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345" name="Freeform 64"/>
              <p:cNvSpPr>
                <a:spLocks/>
              </p:cNvSpPr>
              <p:nvPr/>
            </p:nvSpPr>
            <p:spPr bwMode="auto">
              <a:xfrm>
                <a:off x="2112" y="2712"/>
                <a:ext cx="208" cy="144"/>
              </a:xfrm>
              <a:custGeom>
                <a:avLst/>
                <a:gdLst>
                  <a:gd name="T0" fmla="*/ 208 w 208"/>
                  <a:gd name="T1" fmla="*/ 144 h 144"/>
                  <a:gd name="T2" fmla="*/ 128 w 208"/>
                  <a:gd name="T3" fmla="*/ 0 h 144"/>
                  <a:gd name="T4" fmla="*/ 0 w 208"/>
                  <a:gd name="T5" fmla="*/ 82 h 144"/>
                  <a:gd name="T6" fmla="*/ 0 60000 65536"/>
                  <a:gd name="T7" fmla="*/ 0 60000 65536"/>
                  <a:gd name="T8" fmla="*/ 0 60000 65536"/>
                  <a:gd name="T9" fmla="*/ 0 w 208"/>
                  <a:gd name="T10" fmla="*/ 0 h 144"/>
                  <a:gd name="T11" fmla="*/ 208 w 208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08" h="144">
                    <a:moveTo>
                      <a:pt x="208" y="144"/>
                    </a:moveTo>
                    <a:lnTo>
                      <a:pt x="128" y="0"/>
                    </a:lnTo>
                    <a:lnTo>
                      <a:pt x="0" y="82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5" name="Group 72"/>
          <p:cNvGrpSpPr>
            <a:grpSpLocks/>
          </p:cNvGrpSpPr>
          <p:nvPr/>
        </p:nvGrpSpPr>
        <p:grpSpPr bwMode="auto">
          <a:xfrm>
            <a:off x="3886200" y="2514600"/>
            <a:ext cx="1454150" cy="1196975"/>
            <a:chOff x="1820" y="1440"/>
            <a:chExt cx="916" cy="754"/>
          </a:xfrm>
        </p:grpSpPr>
        <p:sp>
          <p:nvSpPr>
            <p:cNvPr id="13339" name="Freeform 70"/>
            <p:cNvSpPr>
              <a:spLocks/>
            </p:cNvSpPr>
            <p:nvPr/>
          </p:nvSpPr>
          <p:spPr bwMode="auto">
            <a:xfrm>
              <a:off x="1820" y="1662"/>
              <a:ext cx="628" cy="532"/>
            </a:xfrm>
            <a:custGeom>
              <a:avLst/>
              <a:gdLst>
                <a:gd name="T0" fmla="*/ 0 w 628"/>
                <a:gd name="T1" fmla="*/ 532 h 532"/>
                <a:gd name="T2" fmla="*/ 620 w 628"/>
                <a:gd name="T3" fmla="*/ 0 h 532"/>
                <a:gd name="T4" fmla="*/ 628 w 628"/>
                <a:gd name="T5" fmla="*/ 10 h 532"/>
                <a:gd name="T6" fmla="*/ 0 60000 65536"/>
                <a:gd name="T7" fmla="*/ 0 60000 65536"/>
                <a:gd name="T8" fmla="*/ 0 60000 65536"/>
                <a:gd name="T9" fmla="*/ 0 w 628"/>
                <a:gd name="T10" fmla="*/ 0 h 532"/>
                <a:gd name="T11" fmla="*/ 628 w 628"/>
                <a:gd name="T12" fmla="*/ 532 h 53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28" h="532">
                  <a:moveTo>
                    <a:pt x="0" y="532"/>
                  </a:moveTo>
                  <a:lnTo>
                    <a:pt x="620" y="0"/>
                  </a:lnTo>
                  <a:lnTo>
                    <a:pt x="628" y="1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57757" name="Text Box 29"/>
            <p:cNvSpPr txBox="1">
              <a:spLocks noChangeArrowheads="1"/>
            </p:cNvSpPr>
            <p:nvPr/>
          </p:nvSpPr>
          <p:spPr bwMode="auto">
            <a:xfrm>
              <a:off x="2448" y="1440"/>
              <a:ext cx="28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8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M</a:t>
              </a:r>
              <a:endPara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13341" name="Freeform 71"/>
            <p:cNvSpPr>
              <a:spLocks/>
            </p:cNvSpPr>
            <p:nvPr/>
          </p:nvSpPr>
          <p:spPr bwMode="auto">
            <a:xfrm>
              <a:off x="2252" y="1558"/>
              <a:ext cx="104" cy="192"/>
            </a:xfrm>
            <a:custGeom>
              <a:avLst/>
              <a:gdLst>
                <a:gd name="T0" fmla="*/ 84 w 104"/>
                <a:gd name="T1" fmla="*/ 192 h 192"/>
                <a:gd name="T2" fmla="*/ 0 w 104"/>
                <a:gd name="T3" fmla="*/ 92 h 192"/>
                <a:gd name="T4" fmla="*/ 104 w 104"/>
                <a:gd name="T5" fmla="*/ 0 h 192"/>
                <a:gd name="T6" fmla="*/ 0 60000 65536"/>
                <a:gd name="T7" fmla="*/ 0 60000 65536"/>
                <a:gd name="T8" fmla="*/ 0 60000 65536"/>
                <a:gd name="T9" fmla="*/ 0 w 104"/>
                <a:gd name="T10" fmla="*/ 0 h 192"/>
                <a:gd name="T11" fmla="*/ 104 w 104"/>
                <a:gd name="T12" fmla="*/ 192 h 1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4" h="192">
                  <a:moveTo>
                    <a:pt x="84" y="192"/>
                  </a:moveTo>
                  <a:lnTo>
                    <a:pt x="0" y="92"/>
                  </a:lnTo>
                  <a:lnTo>
                    <a:pt x="104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57751" name="Oval 23"/>
          <p:cNvSpPr>
            <a:spLocks noChangeArrowheads="1"/>
          </p:cNvSpPr>
          <p:nvPr/>
        </p:nvSpPr>
        <p:spPr bwMode="auto">
          <a:xfrm>
            <a:off x="4806950" y="28194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pSp>
        <p:nvGrpSpPr>
          <p:cNvPr id="16" name="Group 60"/>
          <p:cNvGrpSpPr>
            <a:grpSpLocks/>
          </p:cNvGrpSpPr>
          <p:nvPr/>
        </p:nvGrpSpPr>
        <p:grpSpPr bwMode="auto">
          <a:xfrm>
            <a:off x="3422650" y="3414713"/>
            <a:ext cx="476250" cy="457200"/>
            <a:chOff x="1528" y="2007"/>
            <a:chExt cx="300" cy="288"/>
          </a:xfrm>
        </p:grpSpPr>
        <p:sp>
          <p:nvSpPr>
            <p:cNvPr id="13337" name="Text Box 19"/>
            <p:cNvSpPr txBox="1">
              <a:spLocks noChangeArrowheads="1"/>
            </p:cNvSpPr>
            <p:nvPr/>
          </p:nvSpPr>
          <p:spPr bwMode="auto">
            <a:xfrm>
              <a:off x="1528" y="2007"/>
              <a:ext cx="26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2400"/>
                <a:t>О</a:t>
              </a:r>
            </a:p>
          </p:txBody>
        </p:sp>
        <p:sp>
          <p:nvSpPr>
            <p:cNvPr id="13338" name="Oval 21"/>
            <p:cNvSpPr>
              <a:spLocks noChangeArrowheads="1"/>
            </p:cNvSpPr>
            <p:nvPr/>
          </p:nvSpPr>
          <p:spPr bwMode="auto">
            <a:xfrm>
              <a:off x="1777" y="2186"/>
              <a:ext cx="51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</p:grpSp>
      <p:grpSp>
        <p:nvGrpSpPr>
          <p:cNvPr id="17" name="Group 81"/>
          <p:cNvGrpSpPr>
            <a:grpSpLocks/>
          </p:cNvGrpSpPr>
          <p:nvPr/>
        </p:nvGrpSpPr>
        <p:grpSpPr bwMode="auto">
          <a:xfrm>
            <a:off x="3054350" y="3251200"/>
            <a:ext cx="1371600" cy="1168400"/>
            <a:chOff x="1296" y="1904"/>
            <a:chExt cx="864" cy="736"/>
          </a:xfrm>
        </p:grpSpPr>
        <p:sp>
          <p:nvSpPr>
            <p:cNvPr id="13334" name="Line 78"/>
            <p:cNvSpPr>
              <a:spLocks noChangeShapeType="1"/>
            </p:cNvSpPr>
            <p:nvPr/>
          </p:nvSpPr>
          <p:spPr bwMode="auto">
            <a:xfrm flipH="1">
              <a:off x="1296" y="1968"/>
              <a:ext cx="48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35" name="Freeform 79"/>
            <p:cNvSpPr>
              <a:spLocks/>
            </p:cNvSpPr>
            <p:nvPr/>
          </p:nvSpPr>
          <p:spPr bwMode="auto">
            <a:xfrm>
              <a:off x="2080" y="1904"/>
              <a:ext cx="80" cy="64"/>
            </a:xfrm>
            <a:custGeom>
              <a:avLst/>
              <a:gdLst>
                <a:gd name="T0" fmla="*/ 0 w 80"/>
                <a:gd name="T1" fmla="*/ 0 h 64"/>
                <a:gd name="T2" fmla="*/ 80 w 80"/>
                <a:gd name="T3" fmla="*/ 64 h 64"/>
                <a:gd name="T4" fmla="*/ 0 60000 65536"/>
                <a:gd name="T5" fmla="*/ 0 60000 65536"/>
                <a:gd name="T6" fmla="*/ 0 w 80"/>
                <a:gd name="T7" fmla="*/ 0 h 64"/>
                <a:gd name="T8" fmla="*/ 80 w 80"/>
                <a:gd name="T9" fmla="*/ 64 h 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0" h="64">
                  <a:moveTo>
                    <a:pt x="0" y="0"/>
                  </a:moveTo>
                  <a:lnTo>
                    <a:pt x="80" y="64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36" name="Freeform 80"/>
            <p:cNvSpPr>
              <a:spLocks/>
            </p:cNvSpPr>
            <p:nvPr/>
          </p:nvSpPr>
          <p:spPr bwMode="auto">
            <a:xfrm>
              <a:off x="1920" y="2560"/>
              <a:ext cx="176" cy="80"/>
            </a:xfrm>
            <a:custGeom>
              <a:avLst/>
              <a:gdLst>
                <a:gd name="T0" fmla="*/ 0 w 176"/>
                <a:gd name="T1" fmla="*/ 80 h 80"/>
                <a:gd name="T2" fmla="*/ 176 w 176"/>
                <a:gd name="T3" fmla="*/ 0 h 80"/>
                <a:gd name="T4" fmla="*/ 0 60000 65536"/>
                <a:gd name="T5" fmla="*/ 0 60000 65536"/>
                <a:gd name="T6" fmla="*/ 0 w 176"/>
                <a:gd name="T7" fmla="*/ 0 h 80"/>
                <a:gd name="T8" fmla="*/ 176 w 176"/>
                <a:gd name="T9" fmla="*/ 80 h 8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76" h="80">
                  <a:moveTo>
                    <a:pt x="0" y="80"/>
                  </a:moveTo>
                  <a:lnTo>
                    <a:pt x="176" y="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57812" name="Text Box 84"/>
          <p:cNvSpPr txBox="1">
            <a:spLocks noChangeArrowheads="1"/>
          </p:cNvSpPr>
          <p:nvPr/>
        </p:nvSpPr>
        <p:spPr bwMode="auto">
          <a:xfrm>
            <a:off x="685800" y="228600"/>
            <a:ext cx="22034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Теорема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7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577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577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577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577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4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577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577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577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577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1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4577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577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577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4577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88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4577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2000" fill="hold"/>
                                        <p:tgtEl>
                                          <p:spTgt spid="4577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4577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4577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7748" grpId="0" animBg="1"/>
      <p:bldP spid="457753" grpId="0" animBg="1"/>
      <p:bldP spid="457752" grpId="0" animBg="1"/>
      <p:bldP spid="45775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823" name="Freeform 47"/>
          <p:cNvSpPr>
            <a:spLocks/>
          </p:cNvSpPr>
          <p:nvPr/>
        </p:nvSpPr>
        <p:spPr bwMode="auto">
          <a:xfrm>
            <a:off x="2243138" y="2597150"/>
            <a:ext cx="1809750" cy="1695450"/>
          </a:xfrm>
          <a:custGeom>
            <a:avLst/>
            <a:gdLst>
              <a:gd name="T0" fmla="*/ 484 w 1140"/>
              <a:gd name="T1" fmla="*/ 0 h 1068"/>
              <a:gd name="T2" fmla="*/ 0 w 1140"/>
              <a:gd name="T3" fmla="*/ 1068 h 1068"/>
              <a:gd name="T4" fmla="*/ 1140 w 1140"/>
              <a:gd name="T5" fmla="*/ 820 h 1068"/>
              <a:gd name="T6" fmla="*/ 484 w 1140"/>
              <a:gd name="T7" fmla="*/ 0 h 1068"/>
              <a:gd name="T8" fmla="*/ 0 60000 65536"/>
              <a:gd name="T9" fmla="*/ 0 60000 65536"/>
              <a:gd name="T10" fmla="*/ 0 60000 65536"/>
              <a:gd name="T11" fmla="*/ 0 60000 65536"/>
              <a:gd name="T12" fmla="*/ 0 w 1140"/>
              <a:gd name="T13" fmla="*/ 0 h 1068"/>
              <a:gd name="T14" fmla="*/ 1140 w 1140"/>
              <a:gd name="T15" fmla="*/ 1068 h 106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40" h="1068">
                <a:moveTo>
                  <a:pt x="484" y="0"/>
                </a:moveTo>
                <a:lnTo>
                  <a:pt x="0" y="1068"/>
                </a:lnTo>
                <a:lnTo>
                  <a:pt x="1140" y="820"/>
                </a:lnTo>
                <a:lnTo>
                  <a:pt x="484" y="0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00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59819" name="Freeform 43"/>
          <p:cNvSpPr>
            <a:spLocks/>
          </p:cNvSpPr>
          <p:nvPr/>
        </p:nvSpPr>
        <p:spPr bwMode="auto">
          <a:xfrm>
            <a:off x="871538" y="2590800"/>
            <a:ext cx="2133600" cy="1651000"/>
          </a:xfrm>
          <a:custGeom>
            <a:avLst/>
            <a:gdLst>
              <a:gd name="T0" fmla="*/ 0 w 1344"/>
              <a:gd name="T1" fmla="*/ 96 h 1040"/>
              <a:gd name="T2" fmla="*/ 880 w 1344"/>
              <a:gd name="T3" fmla="*/ 1040 h 1040"/>
              <a:gd name="T4" fmla="*/ 1344 w 1344"/>
              <a:gd name="T5" fmla="*/ 0 h 1040"/>
              <a:gd name="T6" fmla="*/ 0 w 1344"/>
              <a:gd name="T7" fmla="*/ 96 h 1040"/>
              <a:gd name="T8" fmla="*/ 0 60000 65536"/>
              <a:gd name="T9" fmla="*/ 0 60000 65536"/>
              <a:gd name="T10" fmla="*/ 0 60000 65536"/>
              <a:gd name="T11" fmla="*/ 0 60000 65536"/>
              <a:gd name="T12" fmla="*/ 0 w 1344"/>
              <a:gd name="T13" fmla="*/ 0 h 1040"/>
              <a:gd name="T14" fmla="*/ 1344 w 1344"/>
              <a:gd name="T15" fmla="*/ 1040 h 104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344" h="1040">
                <a:moveTo>
                  <a:pt x="0" y="96"/>
                </a:moveTo>
                <a:lnTo>
                  <a:pt x="880" y="1040"/>
                </a:lnTo>
                <a:lnTo>
                  <a:pt x="1344" y="0"/>
                </a:lnTo>
                <a:lnTo>
                  <a:pt x="0" y="96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59811" name="Freeform 35"/>
          <p:cNvSpPr>
            <a:spLocks/>
          </p:cNvSpPr>
          <p:nvPr/>
        </p:nvSpPr>
        <p:spPr bwMode="auto">
          <a:xfrm>
            <a:off x="566738" y="2743200"/>
            <a:ext cx="1714500" cy="1905000"/>
          </a:xfrm>
          <a:custGeom>
            <a:avLst/>
            <a:gdLst>
              <a:gd name="T0" fmla="*/ 0 w 1080"/>
              <a:gd name="T1" fmla="*/ 1200 h 1200"/>
              <a:gd name="T2" fmla="*/ 1080 w 1080"/>
              <a:gd name="T3" fmla="*/ 960 h 1200"/>
              <a:gd name="T4" fmla="*/ 192 w 1080"/>
              <a:gd name="T5" fmla="*/ 0 h 1200"/>
              <a:gd name="T6" fmla="*/ 0 w 1080"/>
              <a:gd name="T7" fmla="*/ 1200 h 1200"/>
              <a:gd name="T8" fmla="*/ 0 60000 65536"/>
              <a:gd name="T9" fmla="*/ 0 60000 65536"/>
              <a:gd name="T10" fmla="*/ 0 60000 65536"/>
              <a:gd name="T11" fmla="*/ 0 60000 65536"/>
              <a:gd name="T12" fmla="*/ 0 w 1080"/>
              <a:gd name="T13" fmla="*/ 0 h 1200"/>
              <a:gd name="T14" fmla="*/ 1080 w 1080"/>
              <a:gd name="T15" fmla="*/ 1200 h 12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80" h="1200">
                <a:moveTo>
                  <a:pt x="0" y="1200"/>
                </a:moveTo>
                <a:lnTo>
                  <a:pt x="1080" y="960"/>
                </a:lnTo>
                <a:lnTo>
                  <a:pt x="192" y="0"/>
                </a:lnTo>
                <a:lnTo>
                  <a:pt x="0" y="1200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14347" name="Group 2"/>
          <p:cNvGrpSpPr>
            <a:grpSpLocks/>
          </p:cNvGrpSpPr>
          <p:nvPr/>
        </p:nvGrpSpPr>
        <p:grpSpPr bwMode="auto">
          <a:xfrm>
            <a:off x="76200" y="152400"/>
            <a:ext cx="8991600" cy="6515100"/>
            <a:chOff x="168" y="176"/>
            <a:chExt cx="5408" cy="3928"/>
          </a:xfrm>
        </p:grpSpPr>
        <p:sp>
          <p:nvSpPr>
            <p:cNvPr id="14389" name="Freeform 3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390" name="Freeform 4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391" name="Freeform 5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392" name="Freeform 6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393" name="Freeform 7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394" name="Freeform 8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395" name="Freeform 9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396" name="Freeform 10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59787" name="Text Box 11"/>
          <p:cNvSpPr txBox="1">
            <a:spLocks noChangeArrowheads="1"/>
          </p:cNvSpPr>
          <p:nvPr/>
        </p:nvSpPr>
        <p:spPr bwMode="auto">
          <a:xfrm>
            <a:off x="4071938" y="3581400"/>
            <a:ext cx="5000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D</a:t>
            </a:r>
            <a:endParaRPr lang="ru-RU" sz="24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59788" name="Text Box 12"/>
          <p:cNvSpPr txBox="1">
            <a:spLocks noChangeArrowheads="1"/>
          </p:cNvSpPr>
          <p:nvPr/>
        </p:nvSpPr>
        <p:spPr bwMode="auto">
          <a:xfrm>
            <a:off x="523875" y="22860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В</a:t>
            </a:r>
          </a:p>
        </p:txBody>
      </p:sp>
      <p:sp>
        <p:nvSpPr>
          <p:cNvPr id="459789" name="Text Box 13"/>
          <p:cNvSpPr txBox="1">
            <a:spLocks noChangeArrowheads="1"/>
          </p:cNvSpPr>
          <p:nvPr/>
        </p:nvSpPr>
        <p:spPr bwMode="auto">
          <a:xfrm>
            <a:off x="2928938" y="2133600"/>
            <a:ext cx="5000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С</a:t>
            </a:r>
          </a:p>
        </p:txBody>
      </p:sp>
      <p:sp>
        <p:nvSpPr>
          <p:cNvPr id="14351" name="Text Box 14"/>
          <p:cNvSpPr txBox="1">
            <a:spLocks noChangeArrowheads="1"/>
          </p:cNvSpPr>
          <p:nvPr/>
        </p:nvSpPr>
        <p:spPr bwMode="auto">
          <a:xfrm>
            <a:off x="228600" y="228600"/>
            <a:ext cx="52578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/>
              <a:t>                    Докажите, что площадь описанного многоугольника равна половине произведения его периметра на радиус вписанной окружности.</a:t>
            </a:r>
          </a:p>
        </p:txBody>
      </p:sp>
      <p:graphicFrame>
        <p:nvGraphicFramePr>
          <p:cNvPr id="14338" name="Rectangle 15"/>
          <p:cNvGraphicFramePr>
            <a:graphicFrameLocks/>
          </p:cNvGraphicFramePr>
          <p:nvPr/>
        </p:nvGraphicFramePr>
        <p:xfrm>
          <a:off x="2209800" y="13970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7" name="Формула" r:id="rId4" imgW="0" imgH="0" progId="Equation.3">
                  <p:embed/>
                </p:oleObj>
              </mc:Choice>
              <mc:Fallback>
                <p:oleObj name="Формула" r:id="rId4" imgW="0" imgH="0" progId="Equation.3">
                  <p:embed/>
                  <p:pic>
                    <p:nvPicPr>
                      <p:cNvPr id="0" name="Rectangle 15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397000"/>
                        <a:ext cx="6096000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9794" name="Text Box 18"/>
          <p:cNvSpPr txBox="1">
            <a:spLocks noChangeArrowheads="1"/>
          </p:cNvSpPr>
          <p:nvPr/>
        </p:nvSpPr>
        <p:spPr bwMode="auto">
          <a:xfrm>
            <a:off x="219075" y="44196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А</a:t>
            </a:r>
          </a:p>
        </p:txBody>
      </p:sp>
      <p:sp>
        <p:nvSpPr>
          <p:cNvPr id="459803" name="Text Box 27"/>
          <p:cNvSpPr txBox="1">
            <a:spLocks noChangeArrowheads="1"/>
          </p:cNvSpPr>
          <p:nvPr/>
        </p:nvSpPr>
        <p:spPr bwMode="auto">
          <a:xfrm>
            <a:off x="635000" y="228600"/>
            <a:ext cx="111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№ 69</a:t>
            </a: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7</a:t>
            </a:r>
            <a:endParaRPr lang="ru-RU" sz="24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4354" name="Freeform 31"/>
          <p:cNvSpPr>
            <a:spLocks/>
          </p:cNvSpPr>
          <p:nvPr/>
        </p:nvSpPr>
        <p:spPr bwMode="auto">
          <a:xfrm>
            <a:off x="566738" y="2590800"/>
            <a:ext cx="3479800" cy="3429000"/>
          </a:xfrm>
          <a:custGeom>
            <a:avLst/>
            <a:gdLst>
              <a:gd name="T0" fmla="*/ 528 w 2192"/>
              <a:gd name="T1" fmla="*/ 2064 h 2160"/>
              <a:gd name="T2" fmla="*/ 1872 w 2192"/>
              <a:gd name="T3" fmla="*/ 2160 h 2160"/>
              <a:gd name="T4" fmla="*/ 2192 w 2192"/>
              <a:gd name="T5" fmla="*/ 816 h 2160"/>
              <a:gd name="T6" fmla="*/ 1536 w 2192"/>
              <a:gd name="T7" fmla="*/ 0 h 2160"/>
              <a:gd name="T8" fmla="*/ 192 w 2192"/>
              <a:gd name="T9" fmla="*/ 96 h 2160"/>
              <a:gd name="T10" fmla="*/ 0 w 2192"/>
              <a:gd name="T11" fmla="*/ 1296 h 2160"/>
              <a:gd name="T12" fmla="*/ 528 w 2192"/>
              <a:gd name="T13" fmla="*/ 2064 h 216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92"/>
              <a:gd name="T22" fmla="*/ 0 h 2160"/>
              <a:gd name="T23" fmla="*/ 2192 w 2192"/>
              <a:gd name="T24" fmla="*/ 2160 h 216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92" h="2160">
                <a:moveTo>
                  <a:pt x="528" y="2064"/>
                </a:moveTo>
                <a:lnTo>
                  <a:pt x="1872" y="2160"/>
                </a:lnTo>
                <a:lnTo>
                  <a:pt x="2192" y="816"/>
                </a:lnTo>
                <a:lnTo>
                  <a:pt x="1536" y="0"/>
                </a:lnTo>
                <a:lnTo>
                  <a:pt x="192" y="96"/>
                </a:lnTo>
                <a:lnTo>
                  <a:pt x="0" y="1296"/>
                </a:lnTo>
                <a:lnTo>
                  <a:pt x="528" y="2064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55" name="Oval 24"/>
          <p:cNvSpPr>
            <a:spLocks noChangeArrowheads="1"/>
          </p:cNvSpPr>
          <p:nvPr/>
        </p:nvSpPr>
        <p:spPr bwMode="auto">
          <a:xfrm>
            <a:off x="2090738" y="25908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59810" name="Text Box 34"/>
          <p:cNvSpPr txBox="1">
            <a:spLocks noChangeArrowheads="1"/>
          </p:cNvSpPr>
          <p:nvPr/>
        </p:nvSpPr>
        <p:spPr bwMode="auto">
          <a:xfrm>
            <a:off x="3462338" y="5943600"/>
            <a:ext cx="5000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F</a:t>
            </a:r>
            <a:endParaRPr lang="ru-RU" sz="24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grpSp>
        <p:nvGrpSpPr>
          <p:cNvPr id="3" name="Group 64"/>
          <p:cNvGrpSpPr>
            <a:grpSpLocks/>
          </p:cNvGrpSpPr>
          <p:nvPr/>
        </p:nvGrpSpPr>
        <p:grpSpPr bwMode="auto">
          <a:xfrm>
            <a:off x="709613" y="3505200"/>
            <a:ext cx="1533525" cy="762000"/>
            <a:chOff x="618" y="1968"/>
            <a:chExt cx="966" cy="480"/>
          </a:xfrm>
        </p:grpSpPr>
        <p:grpSp>
          <p:nvGrpSpPr>
            <p:cNvPr id="14385" name="Group 63"/>
            <p:cNvGrpSpPr>
              <a:grpSpLocks/>
            </p:cNvGrpSpPr>
            <p:nvPr/>
          </p:nvGrpSpPr>
          <p:grpSpPr bwMode="auto">
            <a:xfrm>
              <a:off x="618" y="2094"/>
              <a:ext cx="966" cy="354"/>
              <a:chOff x="618" y="2094"/>
              <a:chExt cx="966" cy="354"/>
            </a:xfrm>
          </p:grpSpPr>
          <p:sp>
            <p:nvSpPr>
              <p:cNvPr id="14387" name="Line 36"/>
              <p:cNvSpPr>
                <a:spLocks noChangeShapeType="1"/>
              </p:cNvSpPr>
              <p:nvPr/>
            </p:nvSpPr>
            <p:spPr bwMode="auto">
              <a:xfrm flipH="1" flipV="1">
                <a:off x="624" y="2256"/>
                <a:ext cx="96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388" name="Freeform 37"/>
              <p:cNvSpPr>
                <a:spLocks/>
              </p:cNvSpPr>
              <p:nvPr/>
            </p:nvSpPr>
            <p:spPr bwMode="auto">
              <a:xfrm>
                <a:off x="618" y="2094"/>
                <a:ext cx="174" cy="186"/>
              </a:xfrm>
              <a:custGeom>
                <a:avLst/>
                <a:gdLst>
                  <a:gd name="T0" fmla="*/ 0 w 174"/>
                  <a:gd name="T1" fmla="*/ 0 h 186"/>
                  <a:gd name="T2" fmla="*/ 174 w 174"/>
                  <a:gd name="T3" fmla="*/ 36 h 186"/>
                  <a:gd name="T4" fmla="*/ 150 w 174"/>
                  <a:gd name="T5" fmla="*/ 186 h 186"/>
                  <a:gd name="T6" fmla="*/ 0 60000 65536"/>
                  <a:gd name="T7" fmla="*/ 0 60000 65536"/>
                  <a:gd name="T8" fmla="*/ 0 60000 65536"/>
                  <a:gd name="T9" fmla="*/ 0 w 174"/>
                  <a:gd name="T10" fmla="*/ 0 h 186"/>
                  <a:gd name="T11" fmla="*/ 174 w 174"/>
                  <a:gd name="T12" fmla="*/ 186 h 18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74" h="186">
                    <a:moveTo>
                      <a:pt x="0" y="0"/>
                    </a:moveTo>
                    <a:lnTo>
                      <a:pt x="174" y="36"/>
                    </a:lnTo>
                    <a:lnTo>
                      <a:pt x="150" y="186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459814" name="Text Box 38"/>
            <p:cNvSpPr txBox="1">
              <a:spLocks noChangeArrowheads="1"/>
            </p:cNvSpPr>
            <p:nvPr/>
          </p:nvSpPr>
          <p:spPr bwMode="auto">
            <a:xfrm>
              <a:off x="960" y="1968"/>
              <a:ext cx="315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6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r</a:t>
              </a:r>
              <a:endParaRPr lang="ru-RU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</p:grpSp>
      <p:sp>
        <p:nvSpPr>
          <p:cNvPr id="459815" name="Text Box 39"/>
          <p:cNvSpPr txBox="1">
            <a:spLocks noChangeArrowheads="1"/>
          </p:cNvSpPr>
          <p:nvPr/>
        </p:nvSpPr>
        <p:spPr bwMode="auto">
          <a:xfrm>
            <a:off x="185738" y="3276600"/>
            <a:ext cx="685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600" b="1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a</a:t>
            </a:r>
            <a:r>
              <a:rPr lang="en-US" sz="3600" b="1" i="1" baseline="-25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1</a:t>
            </a:r>
            <a:endParaRPr lang="ru-RU" sz="3600" b="1" i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459816" name="Text Box 40"/>
          <p:cNvSpPr txBox="1">
            <a:spLocks noChangeArrowheads="1"/>
          </p:cNvSpPr>
          <p:nvPr/>
        </p:nvSpPr>
        <p:spPr bwMode="auto">
          <a:xfrm>
            <a:off x="1709738" y="1981200"/>
            <a:ext cx="838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600" b="1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a</a:t>
            </a:r>
            <a:r>
              <a:rPr lang="en-US" sz="3600" b="1" i="1" baseline="-25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endParaRPr lang="ru-RU" sz="3600" b="1" i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459817" name="Text Box 41"/>
          <p:cNvSpPr txBox="1">
            <a:spLocks noChangeArrowheads="1"/>
          </p:cNvSpPr>
          <p:nvPr/>
        </p:nvSpPr>
        <p:spPr bwMode="auto">
          <a:xfrm>
            <a:off x="3538538" y="2743200"/>
            <a:ext cx="838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600" b="1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a</a:t>
            </a:r>
            <a:r>
              <a:rPr lang="en-US" sz="3600" b="1" i="1" baseline="-25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3</a:t>
            </a:r>
            <a:endParaRPr lang="ru-RU" sz="3600" b="1" i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grpSp>
        <p:nvGrpSpPr>
          <p:cNvPr id="5" name="Group 66"/>
          <p:cNvGrpSpPr>
            <a:grpSpLocks/>
          </p:cNvGrpSpPr>
          <p:nvPr/>
        </p:nvGrpSpPr>
        <p:grpSpPr bwMode="auto">
          <a:xfrm>
            <a:off x="2293938" y="3124200"/>
            <a:ext cx="1257300" cy="1130300"/>
            <a:chOff x="1616" y="1728"/>
            <a:chExt cx="792" cy="712"/>
          </a:xfrm>
        </p:grpSpPr>
        <p:sp>
          <p:nvSpPr>
            <p:cNvPr id="459818" name="Text Box 42"/>
            <p:cNvSpPr txBox="1">
              <a:spLocks noChangeArrowheads="1"/>
            </p:cNvSpPr>
            <p:nvPr/>
          </p:nvSpPr>
          <p:spPr bwMode="auto">
            <a:xfrm>
              <a:off x="1968" y="1728"/>
              <a:ext cx="315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6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r</a:t>
              </a:r>
              <a:endParaRPr lang="ru-RU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  <p:grpSp>
          <p:nvGrpSpPr>
            <p:cNvPr id="14382" name="Group 50"/>
            <p:cNvGrpSpPr>
              <a:grpSpLocks/>
            </p:cNvGrpSpPr>
            <p:nvPr/>
          </p:nvGrpSpPr>
          <p:grpSpPr bwMode="auto">
            <a:xfrm>
              <a:off x="1616" y="1744"/>
              <a:ext cx="792" cy="696"/>
              <a:chOff x="2048" y="1744"/>
              <a:chExt cx="792" cy="696"/>
            </a:xfrm>
          </p:grpSpPr>
          <p:sp>
            <p:nvSpPr>
              <p:cNvPr id="14383" name="Freeform 48"/>
              <p:cNvSpPr>
                <a:spLocks/>
              </p:cNvSpPr>
              <p:nvPr/>
            </p:nvSpPr>
            <p:spPr bwMode="auto">
              <a:xfrm>
                <a:off x="2048" y="1840"/>
                <a:ext cx="792" cy="600"/>
              </a:xfrm>
              <a:custGeom>
                <a:avLst/>
                <a:gdLst>
                  <a:gd name="T0" fmla="*/ 0 w 792"/>
                  <a:gd name="T1" fmla="*/ 600 h 600"/>
                  <a:gd name="T2" fmla="*/ 792 w 792"/>
                  <a:gd name="T3" fmla="*/ 0 h 600"/>
                  <a:gd name="T4" fmla="*/ 0 60000 65536"/>
                  <a:gd name="T5" fmla="*/ 0 60000 65536"/>
                  <a:gd name="T6" fmla="*/ 0 w 792"/>
                  <a:gd name="T7" fmla="*/ 0 h 600"/>
                  <a:gd name="T8" fmla="*/ 792 w 792"/>
                  <a:gd name="T9" fmla="*/ 600 h 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792" h="600">
                    <a:moveTo>
                      <a:pt x="0" y="600"/>
                    </a:moveTo>
                    <a:lnTo>
                      <a:pt x="79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384" name="Freeform 49"/>
              <p:cNvSpPr>
                <a:spLocks/>
              </p:cNvSpPr>
              <p:nvPr/>
            </p:nvSpPr>
            <p:spPr bwMode="auto">
              <a:xfrm>
                <a:off x="2688" y="1744"/>
                <a:ext cx="100" cy="156"/>
              </a:xfrm>
              <a:custGeom>
                <a:avLst/>
                <a:gdLst>
                  <a:gd name="T0" fmla="*/ 100 w 100"/>
                  <a:gd name="T1" fmla="*/ 0 h 156"/>
                  <a:gd name="T2" fmla="*/ 96 w 100"/>
                  <a:gd name="T3" fmla="*/ 8 h 156"/>
                  <a:gd name="T4" fmla="*/ 0 w 100"/>
                  <a:gd name="T5" fmla="*/ 80 h 156"/>
                  <a:gd name="T6" fmla="*/ 64 w 100"/>
                  <a:gd name="T7" fmla="*/ 156 h 15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00"/>
                  <a:gd name="T13" fmla="*/ 0 h 156"/>
                  <a:gd name="T14" fmla="*/ 100 w 100"/>
                  <a:gd name="T15" fmla="*/ 156 h 15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00" h="156">
                    <a:moveTo>
                      <a:pt x="100" y="0"/>
                    </a:moveTo>
                    <a:lnTo>
                      <a:pt x="96" y="8"/>
                    </a:lnTo>
                    <a:lnTo>
                      <a:pt x="0" y="80"/>
                    </a:lnTo>
                    <a:lnTo>
                      <a:pt x="64" y="156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4362" name="Group 19"/>
          <p:cNvGrpSpPr>
            <a:grpSpLocks/>
          </p:cNvGrpSpPr>
          <p:nvPr/>
        </p:nvGrpSpPr>
        <p:grpSpPr bwMode="auto">
          <a:xfrm>
            <a:off x="676275" y="2667000"/>
            <a:ext cx="3216275" cy="3238500"/>
            <a:chOff x="1317" y="1440"/>
            <a:chExt cx="2026" cy="2040"/>
          </a:xfrm>
        </p:grpSpPr>
        <p:sp>
          <p:nvSpPr>
            <p:cNvPr id="14378" name="Text Box 20"/>
            <p:cNvSpPr txBox="1">
              <a:spLocks noChangeArrowheads="1"/>
            </p:cNvSpPr>
            <p:nvPr/>
          </p:nvSpPr>
          <p:spPr bwMode="auto">
            <a:xfrm>
              <a:off x="2120" y="2212"/>
              <a:ext cx="26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2400"/>
                <a:t>О</a:t>
              </a:r>
            </a:p>
          </p:txBody>
        </p:sp>
        <p:sp>
          <p:nvSpPr>
            <p:cNvPr id="14379" name="Oval 21"/>
            <p:cNvSpPr>
              <a:spLocks noChangeArrowheads="1"/>
            </p:cNvSpPr>
            <p:nvPr/>
          </p:nvSpPr>
          <p:spPr bwMode="auto">
            <a:xfrm>
              <a:off x="1317" y="1440"/>
              <a:ext cx="2026" cy="20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4380" name="Oval 22"/>
            <p:cNvSpPr>
              <a:spLocks noChangeArrowheads="1"/>
            </p:cNvSpPr>
            <p:nvPr/>
          </p:nvSpPr>
          <p:spPr bwMode="auto">
            <a:xfrm>
              <a:off x="2299" y="2422"/>
              <a:ext cx="62" cy="6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</p:grpSp>
      <p:grpSp>
        <p:nvGrpSpPr>
          <p:cNvPr id="8" name="Group 65"/>
          <p:cNvGrpSpPr>
            <a:grpSpLocks/>
          </p:cNvGrpSpPr>
          <p:nvPr/>
        </p:nvGrpSpPr>
        <p:grpSpPr bwMode="auto">
          <a:xfrm>
            <a:off x="1938338" y="2667000"/>
            <a:ext cx="685800" cy="1600200"/>
            <a:chOff x="1392" y="1440"/>
            <a:chExt cx="432" cy="1008"/>
          </a:xfrm>
        </p:grpSpPr>
        <p:grpSp>
          <p:nvGrpSpPr>
            <p:cNvPr id="14374" name="Group 46"/>
            <p:cNvGrpSpPr>
              <a:grpSpLocks/>
            </p:cNvGrpSpPr>
            <p:nvPr/>
          </p:nvGrpSpPr>
          <p:grpSpPr bwMode="auto">
            <a:xfrm>
              <a:off x="1392" y="1440"/>
              <a:ext cx="192" cy="1008"/>
              <a:chOff x="1824" y="1440"/>
              <a:chExt cx="192" cy="1008"/>
            </a:xfrm>
          </p:grpSpPr>
          <p:sp>
            <p:nvSpPr>
              <p:cNvPr id="14376" name="Freeform 44"/>
              <p:cNvSpPr>
                <a:spLocks/>
              </p:cNvSpPr>
              <p:nvPr/>
            </p:nvSpPr>
            <p:spPr bwMode="auto">
              <a:xfrm>
                <a:off x="1956" y="1440"/>
                <a:ext cx="60" cy="1008"/>
              </a:xfrm>
              <a:custGeom>
                <a:avLst/>
                <a:gdLst>
                  <a:gd name="T0" fmla="*/ 60 w 60"/>
                  <a:gd name="T1" fmla="*/ 1008 h 1008"/>
                  <a:gd name="T2" fmla="*/ 0 w 60"/>
                  <a:gd name="T3" fmla="*/ 0 h 1008"/>
                  <a:gd name="T4" fmla="*/ 0 60000 65536"/>
                  <a:gd name="T5" fmla="*/ 0 60000 65536"/>
                  <a:gd name="T6" fmla="*/ 0 w 60"/>
                  <a:gd name="T7" fmla="*/ 0 h 1008"/>
                  <a:gd name="T8" fmla="*/ 60 w 60"/>
                  <a:gd name="T9" fmla="*/ 1008 h 100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60" h="1008">
                    <a:moveTo>
                      <a:pt x="60" y="1008"/>
                    </a:moveTo>
                    <a:lnTo>
                      <a:pt x="0" y="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377" name="Freeform 45"/>
              <p:cNvSpPr>
                <a:spLocks/>
              </p:cNvSpPr>
              <p:nvPr/>
            </p:nvSpPr>
            <p:spPr bwMode="auto">
              <a:xfrm>
                <a:off x="1824" y="1440"/>
                <a:ext cx="140" cy="144"/>
              </a:xfrm>
              <a:custGeom>
                <a:avLst/>
                <a:gdLst>
                  <a:gd name="T0" fmla="*/ 0 w 140"/>
                  <a:gd name="T1" fmla="*/ 0 h 144"/>
                  <a:gd name="T2" fmla="*/ 8 w 140"/>
                  <a:gd name="T3" fmla="*/ 144 h 144"/>
                  <a:gd name="T4" fmla="*/ 140 w 140"/>
                  <a:gd name="T5" fmla="*/ 136 h 144"/>
                  <a:gd name="T6" fmla="*/ 0 60000 65536"/>
                  <a:gd name="T7" fmla="*/ 0 60000 65536"/>
                  <a:gd name="T8" fmla="*/ 0 60000 65536"/>
                  <a:gd name="T9" fmla="*/ 0 w 140"/>
                  <a:gd name="T10" fmla="*/ 0 h 144"/>
                  <a:gd name="T11" fmla="*/ 140 w 140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0" h="144">
                    <a:moveTo>
                      <a:pt x="0" y="0"/>
                    </a:moveTo>
                    <a:lnTo>
                      <a:pt x="8" y="144"/>
                    </a:lnTo>
                    <a:lnTo>
                      <a:pt x="140" y="136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459827" name="Text Box 51"/>
            <p:cNvSpPr txBox="1">
              <a:spLocks noChangeArrowheads="1"/>
            </p:cNvSpPr>
            <p:nvPr/>
          </p:nvSpPr>
          <p:spPr bwMode="auto">
            <a:xfrm>
              <a:off x="1509" y="1584"/>
              <a:ext cx="315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6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r</a:t>
              </a:r>
              <a:endParaRPr lang="ru-RU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</p:grpSp>
      <p:sp>
        <p:nvSpPr>
          <p:cNvPr id="14364" name="Oval 33"/>
          <p:cNvSpPr>
            <a:spLocks noChangeArrowheads="1"/>
          </p:cNvSpPr>
          <p:nvPr/>
        </p:nvSpPr>
        <p:spPr bwMode="auto">
          <a:xfrm>
            <a:off x="3516313" y="3254375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4365" name="Oval 25"/>
          <p:cNvSpPr>
            <a:spLocks noChangeArrowheads="1"/>
          </p:cNvSpPr>
          <p:nvPr/>
        </p:nvSpPr>
        <p:spPr bwMode="auto">
          <a:xfrm>
            <a:off x="947738" y="5235575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4366" name="Oval 26"/>
          <p:cNvSpPr>
            <a:spLocks noChangeArrowheads="1"/>
          </p:cNvSpPr>
          <p:nvPr/>
        </p:nvSpPr>
        <p:spPr bwMode="auto">
          <a:xfrm>
            <a:off x="2166938" y="58674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4367" name="Oval 32"/>
          <p:cNvSpPr>
            <a:spLocks noChangeArrowheads="1"/>
          </p:cNvSpPr>
          <p:nvPr/>
        </p:nvSpPr>
        <p:spPr bwMode="auto">
          <a:xfrm>
            <a:off x="3767138" y="47244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459828" name="Object 52"/>
          <p:cNvGraphicFramePr>
            <a:graphicFrameLocks noChangeAspect="1"/>
          </p:cNvGraphicFramePr>
          <p:nvPr/>
        </p:nvGraphicFramePr>
        <p:xfrm>
          <a:off x="5715000" y="152400"/>
          <a:ext cx="285115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8" name="Формула" r:id="rId5" imgW="876240" imgH="393480" progId="Equation.3">
                  <p:embed/>
                </p:oleObj>
              </mc:Choice>
              <mc:Fallback>
                <p:oleObj name="Формула" r:id="rId5" imgW="876240" imgH="393480" progId="Equation.3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152400"/>
                        <a:ext cx="285115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9829" name="Object 53"/>
          <p:cNvGraphicFramePr>
            <a:graphicFrameLocks noChangeAspect="1"/>
          </p:cNvGraphicFramePr>
          <p:nvPr/>
        </p:nvGraphicFramePr>
        <p:xfrm>
          <a:off x="5715000" y="1447800"/>
          <a:ext cx="2892425" cy="1281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9" name="Формула" r:id="rId7" imgW="888840" imgH="393480" progId="Equation.3">
                  <p:embed/>
                </p:oleObj>
              </mc:Choice>
              <mc:Fallback>
                <p:oleObj name="Формула" r:id="rId7" imgW="888840" imgH="393480" progId="Equation.3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1447800"/>
                        <a:ext cx="2892425" cy="1281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9830" name="Object 54"/>
          <p:cNvGraphicFramePr>
            <a:graphicFrameLocks noChangeAspect="1"/>
          </p:cNvGraphicFramePr>
          <p:nvPr/>
        </p:nvGraphicFramePr>
        <p:xfrm>
          <a:off x="5715000" y="2590800"/>
          <a:ext cx="2892425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0" name="Формула" r:id="rId9" imgW="888840" imgH="393480" progId="Equation.3">
                  <p:embed/>
                </p:oleObj>
              </mc:Choice>
              <mc:Fallback>
                <p:oleObj name="Формула" r:id="rId9" imgW="888840" imgH="393480" progId="Equation.3">
                  <p:embed/>
                  <p:pic>
                    <p:nvPicPr>
                      <p:cNvPr id="0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2590800"/>
                        <a:ext cx="2892425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9831" name="Text Box 55"/>
          <p:cNvSpPr txBox="1">
            <a:spLocks noChangeArrowheads="1"/>
          </p:cNvSpPr>
          <p:nvPr/>
        </p:nvSpPr>
        <p:spPr bwMode="auto">
          <a:xfrm>
            <a:off x="5867400" y="3505200"/>
            <a:ext cx="5905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…</a:t>
            </a:r>
          </a:p>
        </p:txBody>
      </p:sp>
      <p:grpSp>
        <p:nvGrpSpPr>
          <p:cNvPr id="10" name="Group 59"/>
          <p:cNvGrpSpPr>
            <a:grpSpLocks/>
          </p:cNvGrpSpPr>
          <p:nvPr/>
        </p:nvGrpSpPr>
        <p:grpSpPr bwMode="auto">
          <a:xfrm>
            <a:off x="4876800" y="1905000"/>
            <a:ext cx="4343400" cy="2135188"/>
            <a:chOff x="2832" y="1440"/>
            <a:chExt cx="2736" cy="1345"/>
          </a:xfrm>
        </p:grpSpPr>
        <p:sp>
          <p:nvSpPr>
            <p:cNvPr id="459832" name="Text Box 56"/>
            <p:cNvSpPr txBox="1">
              <a:spLocks noChangeArrowheads="1"/>
            </p:cNvSpPr>
            <p:nvPr/>
          </p:nvSpPr>
          <p:spPr bwMode="auto">
            <a:xfrm>
              <a:off x="2832" y="1440"/>
              <a:ext cx="26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32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+</a:t>
              </a:r>
            </a:p>
          </p:txBody>
        </p:sp>
        <p:sp>
          <p:nvSpPr>
            <p:cNvPr id="14373" name="Line 58"/>
            <p:cNvSpPr>
              <a:spLocks noChangeShapeType="1"/>
            </p:cNvSpPr>
            <p:nvPr/>
          </p:nvSpPr>
          <p:spPr bwMode="auto">
            <a:xfrm>
              <a:off x="3072" y="2784"/>
              <a:ext cx="2496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aphicFrame>
        <p:nvGraphicFramePr>
          <p:cNvPr id="459836" name="Object 60"/>
          <p:cNvGraphicFramePr>
            <a:graphicFrameLocks noChangeAspect="1"/>
          </p:cNvGraphicFramePr>
          <p:nvPr/>
        </p:nvGraphicFramePr>
        <p:xfrm>
          <a:off x="4191000" y="4051300"/>
          <a:ext cx="4876800" cy="1182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1" name="Формула" r:id="rId11" imgW="1625400" imgH="393480" progId="Equation.3">
                  <p:embed/>
                </p:oleObj>
              </mc:Choice>
              <mc:Fallback>
                <p:oleObj name="Формула" r:id="rId11" imgW="1625400" imgH="393480" progId="Equation.3">
                  <p:embed/>
                  <p:pic>
                    <p:nvPicPr>
                      <p:cNvPr id="0" name="Object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4051300"/>
                        <a:ext cx="4876800" cy="1182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9837" name="Object 61"/>
          <p:cNvGraphicFramePr>
            <a:graphicFrameLocks noChangeAspect="1"/>
          </p:cNvGraphicFramePr>
          <p:nvPr/>
        </p:nvGraphicFramePr>
        <p:xfrm>
          <a:off x="5562600" y="5181600"/>
          <a:ext cx="2436813" cy="1281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2" name="Формула" r:id="rId13" imgW="749160" imgH="393480" progId="Equation.3">
                  <p:embed/>
                </p:oleObj>
              </mc:Choice>
              <mc:Fallback>
                <p:oleObj name="Формула" r:id="rId13" imgW="749160" imgH="393480" progId="Equation.3">
                  <p:embed/>
                  <p:pic>
                    <p:nvPicPr>
                      <p:cNvPr id="0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5181600"/>
                        <a:ext cx="2436813" cy="1281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9838" name="Text Box 62"/>
          <p:cNvSpPr txBox="1">
            <a:spLocks noChangeArrowheads="1"/>
          </p:cNvSpPr>
          <p:nvPr/>
        </p:nvSpPr>
        <p:spPr bwMode="auto">
          <a:xfrm>
            <a:off x="1176338" y="5867400"/>
            <a:ext cx="5000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К</a:t>
            </a:r>
          </a:p>
        </p:txBody>
      </p:sp>
      <p:sp>
        <p:nvSpPr>
          <p:cNvPr id="14371" name="Oval 23"/>
          <p:cNvSpPr>
            <a:spLocks noChangeArrowheads="1"/>
          </p:cNvSpPr>
          <p:nvPr/>
        </p:nvSpPr>
        <p:spPr bwMode="auto">
          <a:xfrm>
            <a:off x="642938" y="38862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9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598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598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459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59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598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598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459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459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598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598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1000"/>
                                        <p:tgtEl>
                                          <p:spTgt spid="459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8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8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8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598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598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598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598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598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598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598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598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598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598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598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598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59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5" dur="1000"/>
                                        <p:tgtEl>
                                          <p:spTgt spid="459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4598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4598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2" dur="1000"/>
                                        <p:tgtEl>
                                          <p:spTgt spid="459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983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Freeform 31"/>
          <p:cNvSpPr>
            <a:spLocks/>
          </p:cNvSpPr>
          <p:nvPr/>
        </p:nvSpPr>
        <p:spPr bwMode="auto">
          <a:xfrm>
            <a:off x="2119313" y="2400300"/>
            <a:ext cx="2581275" cy="2847975"/>
          </a:xfrm>
          <a:custGeom>
            <a:avLst/>
            <a:gdLst>
              <a:gd name="T0" fmla="*/ 240 w 1626"/>
              <a:gd name="T1" fmla="*/ 1638 h 1794"/>
              <a:gd name="T2" fmla="*/ 0 w 1626"/>
              <a:gd name="T3" fmla="*/ 780 h 1794"/>
              <a:gd name="T4" fmla="*/ 624 w 1626"/>
              <a:gd name="T5" fmla="*/ 0 h 1794"/>
              <a:gd name="T6" fmla="*/ 1626 w 1626"/>
              <a:gd name="T7" fmla="*/ 144 h 1794"/>
              <a:gd name="T8" fmla="*/ 1578 w 1626"/>
              <a:gd name="T9" fmla="*/ 1794 h 1794"/>
              <a:gd name="T10" fmla="*/ 240 w 1626"/>
              <a:gd name="T11" fmla="*/ 1638 h 179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626"/>
              <a:gd name="T19" fmla="*/ 0 h 1794"/>
              <a:gd name="T20" fmla="*/ 1626 w 1626"/>
              <a:gd name="T21" fmla="*/ 1794 h 179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626" h="1794">
                <a:moveTo>
                  <a:pt x="240" y="1638"/>
                </a:moveTo>
                <a:lnTo>
                  <a:pt x="0" y="780"/>
                </a:lnTo>
                <a:lnTo>
                  <a:pt x="624" y="0"/>
                </a:lnTo>
                <a:lnTo>
                  <a:pt x="1626" y="144"/>
                </a:lnTo>
                <a:lnTo>
                  <a:pt x="1578" y="1794"/>
                </a:lnTo>
                <a:lnTo>
                  <a:pt x="240" y="1638"/>
                </a:lnTo>
                <a:close/>
              </a:path>
            </a:pathLst>
          </a:custGeom>
          <a:noFill/>
          <a:ln w="19050" cmpd="sng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15366" name="Group 2"/>
          <p:cNvGrpSpPr>
            <a:grpSpLocks/>
          </p:cNvGrpSpPr>
          <p:nvPr/>
        </p:nvGrpSpPr>
        <p:grpSpPr bwMode="auto">
          <a:xfrm>
            <a:off x="76200" y="152400"/>
            <a:ext cx="8991600" cy="6515100"/>
            <a:chOff x="168" y="176"/>
            <a:chExt cx="5408" cy="3928"/>
          </a:xfrm>
        </p:grpSpPr>
        <p:sp>
          <p:nvSpPr>
            <p:cNvPr id="15383" name="Freeform 3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5384" name="Freeform 4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5385" name="Freeform 5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5386" name="Freeform 6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5387" name="Freeform 7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5388" name="Freeform 8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5389" name="Freeform 9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5390" name="Freeform 10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2090738" y="2286000"/>
            <a:ext cx="3216275" cy="3238500"/>
            <a:chOff x="1317" y="1440"/>
            <a:chExt cx="2026" cy="2040"/>
          </a:xfrm>
        </p:grpSpPr>
        <p:sp>
          <p:nvSpPr>
            <p:cNvPr id="15380" name="Text Box 12"/>
            <p:cNvSpPr txBox="1">
              <a:spLocks noChangeArrowheads="1"/>
            </p:cNvSpPr>
            <p:nvPr/>
          </p:nvSpPr>
          <p:spPr bwMode="auto">
            <a:xfrm>
              <a:off x="2120" y="2212"/>
              <a:ext cx="26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2400"/>
                <a:t>О</a:t>
              </a:r>
            </a:p>
          </p:txBody>
        </p:sp>
        <p:sp>
          <p:nvSpPr>
            <p:cNvPr id="15381" name="Oval 13"/>
            <p:cNvSpPr>
              <a:spLocks noChangeArrowheads="1"/>
            </p:cNvSpPr>
            <p:nvPr/>
          </p:nvSpPr>
          <p:spPr bwMode="auto">
            <a:xfrm>
              <a:off x="1317" y="1440"/>
              <a:ext cx="2026" cy="20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5382" name="Oval 14"/>
            <p:cNvSpPr>
              <a:spLocks noChangeArrowheads="1"/>
            </p:cNvSpPr>
            <p:nvPr/>
          </p:nvSpPr>
          <p:spPr bwMode="auto">
            <a:xfrm>
              <a:off x="2299" y="2422"/>
              <a:ext cx="62" cy="6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</p:grpSp>
      <p:graphicFrame>
        <p:nvGraphicFramePr>
          <p:cNvPr id="15362" name="Object 15"/>
          <p:cNvGraphicFramePr>
            <a:graphicFrameLocks noChangeAspect="1"/>
          </p:cNvGraphicFramePr>
          <p:nvPr/>
        </p:nvGraphicFramePr>
        <p:xfrm>
          <a:off x="5445125" y="33972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1" name="Формула" r:id="rId4" imgW="114120" imgH="215640" progId="Equation.3">
                  <p:embed/>
                </p:oleObj>
              </mc:Choice>
              <mc:Fallback>
                <p:oleObj name="Формула" r:id="rId4" imgW="114120" imgH="21564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5125" y="33972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1840" name="Text Box 16"/>
          <p:cNvSpPr txBox="1">
            <a:spLocks noChangeArrowheads="1"/>
          </p:cNvSpPr>
          <p:nvPr/>
        </p:nvSpPr>
        <p:spPr bwMode="auto">
          <a:xfrm>
            <a:off x="4648200" y="22098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D</a:t>
            </a:r>
            <a:endParaRPr lang="ru-RU" sz="24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61841" name="Text Box 17"/>
          <p:cNvSpPr txBox="1">
            <a:spLocks noChangeArrowheads="1"/>
          </p:cNvSpPr>
          <p:nvPr/>
        </p:nvSpPr>
        <p:spPr bwMode="auto">
          <a:xfrm>
            <a:off x="1600200" y="33528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В</a:t>
            </a:r>
          </a:p>
        </p:txBody>
      </p:sp>
      <p:sp>
        <p:nvSpPr>
          <p:cNvPr id="461842" name="Text Box 18"/>
          <p:cNvSpPr txBox="1">
            <a:spLocks noChangeArrowheads="1"/>
          </p:cNvSpPr>
          <p:nvPr/>
        </p:nvSpPr>
        <p:spPr bwMode="auto">
          <a:xfrm>
            <a:off x="2667000" y="19812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С</a:t>
            </a:r>
          </a:p>
        </p:txBody>
      </p:sp>
      <p:sp>
        <p:nvSpPr>
          <p:cNvPr id="461843" name="Text Box 19"/>
          <p:cNvSpPr txBox="1">
            <a:spLocks noChangeArrowheads="1"/>
          </p:cNvSpPr>
          <p:nvPr/>
        </p:nvSpPr>
        <p:spPr bwMode="auto">
          <a:xfrm>
            <a:off x="609600" y="304800"/>
            <a:ext cx="80010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Если все вершины многоугольника лежат на окружности, то окружность называется </a:t>
            </a:r>
            <a:r>
              <a:rPr lang="ru-RU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описанной </a:t>
            </a:r>
            <a:r>
              <a:rPr lang="ru-RU" sz="24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около многоугольника.</a:t>
            </a:r>
          </a:p>
        </p:txBody>
      </p:sp>
      <p:graphicFrame>
        <p:nvGraphicFramePr>
          <p:cNvPr id="15363" name="Rectangle 20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2" name="Формула" r:id="rId6" imgW="0" imgH="0" progId="Equation.3">
                  <p:embed/>
                </p:oleObj>
              </mc:Choice>
              <mc:Fallback>
                <p:oleObj name="Формула" r:id="rId6" imgW="0" imgH="0" progId="Equation.3">
                  <p:embed/>
                  <p:pic>
                    <p:nvPicPr>
                      <p:cNvPr id="0" name="Rectangle 20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397000"/>
                        <a:ext cx="6096000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Rectangle 21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3" name="Формула" r:id="rId7" imgW="0" imgH="0" progId="Equation.3">
                  <p:embed/>
                </p:oleObj>
              </mc:Choice>
              <mc:Fallback>
                <p:oleObj name="Формула" r:id="rId7" imgW="0" imgH="0" progId="Equation.3">
                  <p:embed/>
                  <p:pic>
                    <p:nvPicPr>
                      <p:cNvPr id="0" name="Rectangle 2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397000"/>
                        <a:ext cx="6096000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1847" name="Oval 23"/>
          <p:cNvSpPr>
            <a:spLocks noChangeArrowheads="1"/>
          </p:cNvSpPr>
          <p:nvPr/>
        </p:nvSpPr>
        <p:spPr bwMode="auto">
          <a:xfrm>
            <a:off x="3048000" y="23622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61848" name="Oval 24"/>
          <p:cNvSpPr>
            <a:spLocks noChangeArrowheads="1"/>
          </p:cNvSpPr>
          <p:nvPr/>
        </p:nvSpPr>
        <p:spPr bwMode="auto">
          <a:xfrm>
            <a:off x="4648200" y="25908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61849" name="Oval 25"/>
          <p:cNvSpPr>
            <a:spLocks noChangeArrowheads="1"/>
          </p:cNvSpPr>
          <p:nvPr/>
        </p:nvSpPr>
        <p:spPr bwMode="auto">
          <a:xfrm>
            <a:off x="2057400" y="35814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61850" name="Oval 26"/>
          <p:cNvSpPr>
            <a:spLocks noChangeArrowheads="1"/>
          </p:cNvSpPr>
          <p:nvPr/>
        </p:nvSpPr>
        <p:spPr bwMode="auto">
          <a:xfrm>
            <a:off x="2438400" y="49530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61851" name="Oval 27"/>
          <p:cNvSpPr>
            <a:spLocks noChangeArrowheads="1"/>
          </p:cNvSpPr>
          <p:nvPr/>
        </p:nvSpPr>
        <p:spPr bwMode="auto">
          <a:xfrm>
            <a:off x="4572000" y="51816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61852" name="Text Box 28"/>
          <p:cNvSpPr txBox="1">
            <a:spLocks noChangeArrowheads="1"/>
          </p:cNvSpPr>
          <p:nvPr/>
        </p:nvSpPr>
        <p:spPr bwMode="auto">
          <a:xfrm>
            <a:off x="1981200" y="48768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А</a:t>
            </a:r>
          </a:p>
        </p:txBody>
      </p:sp>
      <p:sp>
        <p:nvSpPr>
          <p:cNvPr id="461853" name="Text Box 29"/>
          <p:cNvSpPr txBox="1">
            <a:spLocks noChangeArrowheads="1"/>
          </p:cNvSpPr>
          <p:nvPr/>
        </p:nvSpPr>
        <p:spPr bwMode="auto">
          <a:xfrm>
            <a:off x="4648200" y="51054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E</a:t>
            </a:r>
            <a:endParaRPr lang="ru-RU" sz="24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61854" name="Text Box 30"/>
          <p:cNvSpPr txBox="1">
            <a:spLocks noChangeArrowheads="1"/>
          </p:cNvSpPr>
          <p:nvPr/>
        </p:nvSpPr>
        <p:spPr bwMode="auto">
          <a:xfrm>
            <a:off x="5638800" y="1143000"/>
            <a:ext cx="32004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А многоугольник называется </a:t>
            </a:r>
            <a:r>
              <a:rPr lang="ru-RU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вписанным </a:t>
            </a:r>
            <a:r>
              <a:rPr lang="ru-RU" sz="24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в эту окружность.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618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618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618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618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9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618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618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618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618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6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618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618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618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618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618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618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618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618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0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618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618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618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618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618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618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461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1847" grpId="0" animBg="1"/>
      <p:bldP spid="461848" grpId="0" animBg="1"/>
      <p:bldP spid="461849" grpId="0" animBg="1"/>
      <p:bldP spid="461850" grpId="0" animBg="1"/>
      <p:bldP spid="461851" grpId="0" animBg="1"/>
      <p:bldP spid="46185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Freeform 31"/>
          <p:cNvSpPr>
            <a:spLocks/>
          </p:cNvSpPr>
          <p:nvPr/>
        </p:nvSpPr>
        <p:spPr bwMode="auto">
          <a:xfrm>
            <a:off x="825500" y="2971800"/>
            <a:ext cx="3060700" cy="2514600"/>
          </a:xfrm>
          <a:custGeom>
            <a:avLst/>
            <a:gdLst>
              <a:gd name="T0" fmla="*/ 0 w 1928"/>
              <a:gd name="T1" fmla="*/ 416 h 1584"/>
              <a:gd name="T2" fmla="*/ 1256 w 1928"/>
              <a:gd name="T3" fmla="*/ 0 h 1584"/>
              <a:gd name="T4" fmla="*/ 1928 w 1928"/>
              <a:gd name="T5" fmla="*/ 960 h 1584"/>
              <a:gd name="T6" fmla="*/ 872 w 1928"/>
              <a:gd name="T7" fmla="*/ 1584 h 1584"/>
              <a:gd name="T8" fmla="*/ 56 w 1928"/>
              <a:gd name="T9" fmla="*/ 960 h 1584"/>
              <a:gd name="T10" fmla="*/ 8 w 1928"/>
              <a:gd name="T11" fmla="*/ 432 h 158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928"/>
              <a:gd name="T19" fmla="*/ 0 h 1584"/>
              <a:gd name="T20" fmla="*/ 1928 w 1928"/>
              <a:gd name="T21" fmla="*/ 1584 h 158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928" h="1584">
                <a:moveTo>
                  <a:pt x="0" y="416"/>
                </a:moveTo>
                <a:lnTo>
                  <a:pt x="1256" y="0"/>
                </a:lnTo>
                <a:lnTo>
                  <a:pt x="1928" y="960"/>
                </a:lnTo>
                <a:lnTo>
                  <a:pt x="872" y="1584"/>
                </a:lnTo>
                <a:lnTo>
                  <a:pt x="56" y="960"/>
                </a:lnTo>
                <a:lnTo>
                  <a:pt x="8" y="432"/>
                </a:lnTo>
              </a:path>
            </a:pathLst>
          </a:cu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390" name="Freeform 2"/>
          <p:cNvSpPr>
            <a:spLocks/>
          </p:cNvSpPr>
          <p:nvPr/>
        </p:nvSpPr>
        <p:spPr bwMode="auto">
          <a:xfrm>
            <a:off x="823913" y="2400300"/>
            <a:ext cx="2581275" cy="2847975"/>
          </a:xfrm>
          <a:custGeom>
            <a:avLst/>
            <a:gdLst>
              <a:gd name="T0" fmla="*/ 240 w 1626"/>
              <a:gd name="T1" fmla="*/ 1638 h 1794"/>
              <a:gd name="T2" fmla="*/ 0 w 1626"/>
              <a:gd name="T3" fmla="*/ 780 h 1794"/>
              <a:gd name="T4" fmla="*/ 624 w 1626"/>
              <a:gd name="T5" fmla="*/ 0 h 1794"/>
              <a:gd name="T6" fmla="*/ 1626 w 1626"/>
              <a:gd name="T7" fmla="*/ 144 h 1794"/>
              <a:gd name="T8" fmla="*/ 1578 w 1626"/>
              <a:gd name="T9" fmla="*/ 1794 h 1794"/>
              <a:gd name="T10" fmla="*/ 240 w 1626"/>
              <a:gd name="T11" fmla="*/ 1638 h 179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626"/>
              <a:gd name="T19" fmla="*/ 0 h 1794"/>
              <a:gd name="T20" fmla="*/ 1626 w 1626"/>
              <a:gd name="T21" fmla="*/ 1794 h 179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626" h="1794">
                <a:moveTo>
                  <a:pt x="240" y="1638"/>
                </a:moveTo>
                <a:lnTo>
                  <a:pt x="0" y="780"/>
                </a:lnTo>
                <a:lnTo>
                  <a:pt x="624" y="0"/>
                </a:lnTo>
                <a:lnTo>
                  <a:pt x="1626" y="144"/>
                </a:lnTo>
                <a:lnTo>
                  <a:pt x="1578" y="1794"/>
                </a:lnTo>
                <a:lnTo>
                  <a:pt x="240" y="1638"/>
                </a:lnTo>
                <a:close/>
              </a:path>
            </a:pathLst>
          </a:custGeom>
          <a:noFill/>
          <a:ln w="19050" cmpd="sng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16391" name="Group 3"/>
          <p:cNvGrpSpPr>
            <a:grpSpLocks/>
          </p:cNvGrpSpPr>
          <p:nvPr/>
        </p:nvGrpSpPr>
        <p:grpSpPr bwMode="auto">
          <a:xfrm>
            <a:off x="76200" y="152400"/>
            <a:ext cx="8991600" cy="6515100"/>
            <a:chOff x="168" y="176"/>
            <a:chExt cx="5408" cy="3928"/>
          </a:xfrm>
        </p:grpSpPr>
        <p:sp>
          <p:nvSpPr>
            <p:cNvPr id="16422" name="Freeform 4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423" name="Freeform 5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424" name="Freeform 6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425" name="Freeform 7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426" name="Freeform 8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427" name="Freeform 9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428" name="Freeform 10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429" name="Freeform 11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795338" y="2286000"/>
            <a:ext cx="3216275" cy="3238500"/>
            <a:chOff x="1317" y="1440"/>
            <a:chExt cx="2026" cy="2040"/>
          </a:xfrm>
        </p:grpSpPr>
        <p:sp>
          <p:nvSpPr>
            <p:cNvPr id="16419" name="Text Box 13"/>
            <p:cNvSpPr txBox="1">
              <a:spLocks noChangeArrowheads="1"/>
            </p:cNvSpPr>
            <p:nvPr/>
          </p:nvSpPr>
          <p:spPr bwMode="auto">
            <a:xfrm>
              <a:off x="2120" y="2212"/>
              <a:ext cx="26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2400"/>
                <a:t>О</a:t>
              </a:r>
            </a:p>
          </p:txBody>
        </p:sp>
        <p:sp>
          <p:nvSpPr>
            <p:cNvPr id="16420" name="Oval 14"/>
            <p:cNvSpPr>
              <a:spLocks noChangeArrowheads="1"/>
            </p:cNvSpPr>
            <p:nvPr/>
          </p:nvSpPr>
          <p:spPr bwMode="auto">
            <a:xfrm>
              <a:off x="1317" y="1440"/>
              <a:ext cx="2026" cy="20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6421" name="Oval 15"/>
            <p:cNvSpPr>
              <a:spLocks noChangeArrowheads="1"/>
            </p:cNvSpPr>
            <p:nvPr/>
          </p:nvSpPr>
          <p:spPr bwMode="auto">
            <a:xfrm>
              <a:off x="2299" y="2422"/>
              <a:ext cx="62" cy="6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</p:grpSp>
      <p:graphicFrame>
        <p:nvGraphicFramePr>
          <p:cNvPr id="16386" name="Object 16"/>
          <p:cNvGraphicFramePr>
            <a:graphicFrameLocks noChangeAspect="1"/>
          </p:cNvGraphicFramePr>
          <p:nvPr/>
        </p:nvGraphicFramePr>
        <p:xfrm>
          <a:off x="4149725" y="33972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0" name="Формула" r:id="rId4" imgW="114120" imgH="215640" progId="Equation.3">
                  <p:embed/>
                </p:oleObj>
              </mc:Choice>
              <mc:Fallback>
                <p:oleObj name="Формула" r:id="rId4" imgW="114120" imgH="21564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9725" y="33972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3889" name="Text Box 17"/>
          <p:cNvSpPr txBox="1">
            <a:spLocks noChangeArrowheads="1"/>
          </p:cNvSpPr>
          <p:nvPr/>
        </p:nvSpPr>
        <p:spPr bwMode="auto">
          <a:xfrm>
            <a:off x="3352800" y="22098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D</a:t>
            </a:r>
            <a:endParaRPr lang="ru-RU" sz="24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63890" name="Text Box 18"/>
          <p:cNvSpPr txBox="1">
            <a:spLocks noChangeArrowheads="1"/>
          </p:cNvSpPr>
          <p:nvPr/>
        </p:nvSpPr>
        <p:spPr bwMode="auto">
          <a:xfrm>
            <a:off x="304800" y="33528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В</a:t>
            </a:r>
          </a:p>
        </p:txBody>
      </p:sp>
      <p:sp>
        <p:nvSpPr>
          <p:cNvPr id="463891" name="Text Box 19"/>
          <p:cNvSpPr txBox="1">
            <a:spLocks noChangeArrowheads="1"/>
          </p:cNvSpPr>
          <p:nvPr/>
        </p:nvSpPr>
        <p:spPr bwMode="auto">
          <a:xfrm>
            <a:off x="1371600" y="19812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С</a:t>
            </a:r>
          </a:p>
        </p:txBody>
      </p:sp>
      <p:sp>
        <p:nvSpPr>
          <p:cNvPr id="16396" name="Text Box 20"/>
          <p:cNvSpPr txBox="1">
            <a:spLocks noChangeArrowheads="1"/>
          </p:cNvSpPr>
          <p:nvPr/>
        </p:nvSpPr>
        <p:spPr bwMode="auto">
          <a:xfrm>
            <a:off x="609600" y="304800"/>
            <a:ext cx="8001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/>
              <a:t>Какой из многоугольников, изображенных на рисунке является вписанным в окружность?</a:t>
            </a:r>
          </a:p>
        </p:txBody>
      </p:sp>
      <p:graphicFrame>
        <p:nvGraphicFramePr>
          <p:cNvPr id="16387" name="Rectangle 21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1" name="Формула" r:id="rId6" imgW="0" imgH="0" progId="Equation.3">
                  <p:embed/>
                </p:oleObj>
              </mc:Choice>
              <mc:Fallback>
                <p:oleObj name="Формула" r:id="rId6" imgW="0" imgH="0" progId="Equation.3">
                  <p:embed/>
                  <p:pic>
                    <p:nvPicPr>
                      <p:cNvPr id="0" name="Rectangle 2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397000"/>
                        <a:ext cx="6096000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Rectangle 22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2" name="Формула" r:id="rId7" imgW="0" imgH="0" progId="Equation.3">
                  <p:embed/>
                </p:oleObj>
              </mc:Choice>
              <mc:Fallback>
                <p:oleObj name="Формула" r:id="rId7" imgW="0" imgH="0" progId="Equation.3">
                  <p:embed/>
                  <p:pic>
                    <p:nvPicPr>
                      <p:cNvPr id="0" name="Rectangle 22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397000"/>
                        <a:ext cx="6096000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3895" name="Oval 23"/>
          <p:cNvSpPr>
            <a:spLocks noChangeArrowheads="1"/>
          </p:cNvSpPr>
          <p:nvPr/>
        </p:nvSpPr>
        <p:spPr bwMode="auto">
          <a:xfrm>
            <a:off x="1752600" y="23622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63896" name="Oval 24"/>
          <p:cNvSpPr>
            <a:spLocks noChangeArrowheads="1"/>
          </p:cNvSpPr>
          <p:nvPr/>
        </p:nvSpPr>
        <p:spPr bwMode="auto">
          <a:xfrm>
            <a:off x="3352800" y="25908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63897" name="Oval 25"/>
          <p:cNvSpPr>
            <a:spLocks noChangeArrowheads="1"/>
          </p:cNvSpPr>
          <p:nvPr/>
        </p:nvSpPr>
        <p:spPr bwMode="auto">
          <a:xfrm>
            <a:off x="762000" y="35814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63898" name="Oval 26"/>
          <p:cNvSpPr>
            <a:spLocks noChangeArrowheads="1"/>
          </p:cNvSpPr>
          <p:nvPr/>
        </p:nvSpPr>
        <p:spPr bwMode="auto">
          <a:xfrm>
            <a:off x="1143000" y="49530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63899" name="Oval 27"/>
          <p:cNvSpPr>
            <a:spLocks noChangeArrowheads="1"/>
          </p:cNvSpPr>
          <p:nvPr/>
        </p:nvSpPr>
        <p:spPr bwMode="auto">
          <a:xfrm>
            <a:off x="3276600" y="51816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63900" name="Text Box 28"/>
          <p:cNvSpPr txBox="1">
            <a:spLocks noChangeArrowheads="1"/>
          </p:cNvSpPr>
          <p:nvPr/>
        </p:nvSpPr>
        <p:spPr bwMode="auto">
          <a:xfrm>
            <a:off x="685800" y="48768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А</a:t>
            </a:r>
          </a:p>
        </p:txBody>
      </p:sp>
      <p:sp>
        <p:nvSpPr>
          <p:cNvPr id="463901" name="Text Box 29"/>
          <p:cNvSpPr txBox="1">
            <a:spLocks noChangeArrowheads="1"/>
          </p:cNvSpPr>
          <p:nvPr/>
        </p:nvSpPr>
        <p:spPr bwMode="auto">
          <a:xfrm>
            <a:off x="3352800" y="51054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E</a:t>
            </a:r>
            <a:endParaRPr lang="ru-RU" sz="24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63904" name="Text Box 32"/>
          <p:cNvSpPr txBox="1">
            <a:spLocks noChangeArrowheads="1"/>
          </p:cNvSpPr>
          <p:nvPr/>
        </p:nvSpPr>
        <p:spPr bwMode="auto">
          <a:xfrm>
            <a:off x="3962400" y="44196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L</a:t>
            </a:r>
            <a:endParaRPr lang="ru-RU" sz="24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63905" name="Text Box 33"/>
          <p:cNvSpPr txBox="1">
            <a:spLocks noChangeArrowheads="1"/>
          </p:cNvSpPr>
          <p:nvPr/>
        </p:nvSpPr>
        <p:spPr bwMode="auto">
          <a:xfrm>
            <a:off x="2514600" y="25908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P</a:t>
            </a:r>
            <a:endParaRPr lang="ru-RU" sz="24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63906" name="Text Box 34"/>
          <p:cNvSpPr txBox="1">
            <a:spLocks noChangeArrowheads="1"/>
          </p:cNvSpPr>
          <p:nvPr/>
        </p:nvSpPr>
        <p:spPr bwMode="auto">
          <a:xfrm>
            <a:off x="1981200" y="55626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X</a:t>
            </a:r>
            <a:endParaRPr lang="ru-RU" sz="24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63907" name="Text Box 35"/>
          <p:cNvSpPr txBox="1">
            <a:spLocks noChangeArrowheads="1"/>
          </p:cNvSpPr>
          <p:nvPr/>
        </p:nvSpPr>
        <p:spPr bwMode="auto">
          <a:xfrm>
            <a:off x="457200" y="43434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E</a:t>
            </a:r>
            <a:endParaRPr lang="ru-RU" sz="24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grpSp>
        <p:nvGrpSpPr>
          <p:cNvPr id="4" name="Group 46"/>
          <p:cNvGrpSpPr>
            <a:grpSpLocks/>
          </p:cNvGrpSpPr>
          <p:nvPr/>
        </p:nvGrpSpPr>
        <p:grpSpPr bwMode="auto">
          <a:xfrm>
            <a:off x="4538663" y="1752600"/>
            <a:ext cx="4267200" cy="3543300"/>
            <a:chOff x="2859" y="1104"/>
            <a:chExt cx="2688" cy="2232"/>
          </a:xfrm>
        </p:grpSpPr>
        <p:sp>
          <p:nvSpPr>
            <p:cNvPr id="16409" name="Freeform 36"/>
            <p:cNvSpPr>
              <a:spLocks/>
            </p:cNvSpPr>
            <p:nvPr/>
          </p:nvSpPr>
          <p:spPr bwMode="auto">
            <a:xfrm>
              <a:off x="3186" y="1368"/>
              <a:ext cx="2342" cy="1638"/>
            </a:xfrm>
            <a:custGeom>
              <a:avLst/>
              <a:gdLst>
                <a:gd name="T0" fmla="*/ 240 w 2342"/>
                <a:gd name="T1" fmla="*/ 1638 h 1638"/>
                <a:gd name="T2" fmla="*/ 0 w 2342"/>
                <a:gd name="T3" fmla="*/ 780 h 1638"/>
                <a:gd name="T4" fmla="*/ 624 w 2342"/>
                <a:gd name="T5" fmla="*/ 0 h 1638"/>
                <a:gd name="T6" fmla="*/ 1830 w 2342"/>
                <a:gd name="T7" fmla="*/ 360 h 1638"/>
                <a:gd name="T8" fmla="*/ 2342 w 2342"/>
                <a:gd name="T9" fmla="*/ 1464 h 1638"/>
                <a:gd name="T10" fmla="*/ 240 w 2342"/>
                <a:gd name="T11" fmla="*/ 1638 h 163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342"/>
                <a:gd name="T19" fmla="*/ 0 h 1638"/>
                <a:gd name="T20" fmla="*/ 2342 w 2342"/>
                <a:gd name="T21" fmla="*/ 1638 h 163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342" h="1638">
                  <a:moveTo>
                    <a:pt x="240" y="1638"/>
                  </a:moveTo>
                  <a:lnTo>
                    <a:pt x="0" y="780"/>
                  </a:lnTo>
                  <a:lnTo>
                    <a:pt x="624" y="0"/>
                  </a:lnTo>
                  <a:lnTo>
                    <a:pt x="1830" y="360"/>
                  </a:lnTo>
                  <a:lnTo>
                    <a:pt x="2342" y="1464"/>
                  </a:lnTo>
                  <a:lnTo>
                    <a:pt x="240" y="1638"/>
                  </a:lnTo>
                  <a:close/>
                </a:path>
              </a:pathLst>
            </a:custGeom>
            <a:noFill/>
            <a:ln w="19050" cmpd="sng">
              <a:solidFill>
                <a:srgbClr val="A5002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6410" name="Group 37"/>
            <p:cNvGrpSpPr>
              <a:grpSpLocks/>
            </p:cNvGrpSpPr>
            <p:nvPr/>
          </p:nvGrpSpPr>
          <p:grpSpPr bwMode="auto">
            <a:xfrm>
              <a:off x="3168" y="1296"/>
              <a:ext cx="2026" cy="2040"/>
              <a:chOff x="1317" y="1440"/>
              <a:chExt cx="2026" cy="2040"/>
            </a:xfrm>
          </p:grpSpPr>
          <p:sp>
            <p:nvSpPr>
              <p:cNvPr id="16416" name="Text Box 38"/>
              <p:cNvSpPr txBox="1">
                <a:spLocks noChangeArrowheads="1"/>
              </p:cNvSpPr>
              <p:nvPr/>
            </p:nvSpPr>
            <p:spPr bwMode="auto">
              <a:xfrm>
                <a:off x="2120" y="2212"/>
                <a:ext cx="265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ru-RU" altLang="ru-RU" sz="2400"/>
                  <a:t>О</a:t>
                </a:r>
              </a:p>
            </p:txBody>
          </p:sp>
          <p:sp>
            <p:nvSpPr>
              <p:cNvPr id="16417" name="Oval 39"/>
              <p:cNvSpPr>
                <a:spLocks noChangeArrowheads="1"/>
              </p:cNvSpPr>
              <p:nvPr/>
            </p:nvSpPr>
            <p:spPr bwMode="auto">
              <a:xfrm>
                <a:off x="1317" y="1440"/>
                <a:ext cx="2026" cy="204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16418" name="Oval 40"/>
              <p:cNvSpPr>
                <a:spLocks noChangeArrowheads="1"/>
              </p:cNvSpPr>
              <p:nvPr/>
            </p:nvSpPr>
            <p:spPr bwMode="auto">
              <a:xfrm>
                <a:off x="2299" y="2422"/>
                <a:ext cx="62" cy="62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</p:grpSp>
        <p:sp>
          <p:nvSpPr>
            <p:cNvPr id="463913" name="Text Box 41"/>
            <p:cNvSpPr txBox="1">
              <a:spLocks noChangeArrowheads="1"/>
            </p:cNvSpPr>
            <p:nvPr/>
          </p:nvSpPr>
          <p:spPr bwMode="auto">
            <a:xfrm>
              <a:off x="4944" y="1440"/>
              <a:ext cx="31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400" b="1">
                  <a:solidFill>
                    <a:srgbClr val="A5002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D</a:t>
              </a:r>
              <a:endParaRPr lang="ru-RU" sz="2400" b="1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463914" name="Text Box 42"/>
            <p:cNvSpPr txBox="1">
              <a:spLocks noChangeArrowheads="1"/>
            </p:cNvSpPr>
            <p:nvPr/>
          </p:nvSpPr>
          <p:spPr bwMode="auto">
            <a:xfrm>
              <a:off x="2859" y="1968"/>
              <a:ext cx="31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2400" b="1">
                  <a:solidFill>
                    <a:srgbClr val="A5002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В</a:t>
              </a:r>
            </a:p>
          </p:txBody>
        </p:sp>
        <p:sp>
          <p:nvSpPr>
            <p:cNvPr id="463915" name="Text Box 43"/>
            <p:cNvSpPr txBox="1">
              <a:spLocks noChangeArrowheads="1"/>
            </p:cNvSpPr>
            <p:nvPr/>
          </p:nvSpPr>
          <p:spPr bwMode="auto">
            <a:xfrm>
              <a:off x="3531" y="1104"/>
              <a:ext cx="31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2400" b="1">
                  <a:solidFill>
                    <a:srgbClr val="A5002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С</a:t>
              </a:r>
            </a:p>
          </p:txBody>
        </p:sp>
        <p:sp>
          <p:nvSpPr>
            <p:cNvPr id="463916" name="Text Box 44"/>
            <p:cNvSpPr txBox="1">
              <a:spLocks noChangeArrowheads="1"/>
            </p:cNvSpPr>
            <p:nvPr/>
          </p:nvSpPr>
          <p:spPr bwMode="auto">
            <a:xfrm>
              <a:off x="3099" y="2928"/>
              <a:ext cx="31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2400" b="1">
                  <a:solidFill>
                    <a:srgbClr val="A5002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А</a:t>
              </a:r>
            </a:p>
          </p:txBody>
        </p:sp>
        <p:sp>
          <p:nvSpPr>
            <p:cNvPr id="463917" name="Text Box 45"/>
            <p:cNvSpPr txBox="1">
              <a:spLocks noChangeArrowheads="1"/>
            </p:cNvSpPr>
            <p:nvPr/>
          </p:nvSpPr>
          <p:spPr bwMode="auto">
            <a:xfrm>
              <a:off x="5232" y="2880"/>
              <a:ext cx="31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400" b="1">
                  <a:solidFill>
                    <a:srgbClr val="A5002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 E</a:t>
              </a:r>
              <a:endParaRPr lang="ru-RU" sz="2400" b="1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6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638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638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638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638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638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638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638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638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0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638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638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638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638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638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638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638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638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4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638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638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638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638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3895" grpId="0" animBg="1"/>
      <p:bldP spid="463896" grpId="0" animBg="1"/>
      <p:bldP spid="463897" grpId="0" animBg="1"/>
      <p:bldP spid="463898" grpId="0" animBg="1"/>
      <p:bldP spid="46389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1" name="Group 13"/>
          <p:cNvGrpSpPr>
            <a:grpSpLocks/>
          </p:cNvGrpSpPr>
          <p:nvPr/>
        </p:nvGrpSpPr>
        <p:grpSpPr bwMode="auto">
          <a:xfrm>
            <a:off x="569913" y="1600200"/>
            <a:ext cx="3216275" cy="3238500"/>
            <a:chOff x="1317" y="1440"/>
            <a:chExt cx="2026" cy="2040"/>
          </a:xfrm>
        </p:grpSpPr>
        <p:sp>
          <p:nvSpPr>
            <p:cNvPr id="17434" name="Text Box 14"/>
            <p:cNvSpPr txBox="1">
              <a:spLocks noChangeArrowheads="1"/>
            </p:cNvSpPr>
            <p:nvPr/>
          </p:nvSpPr>
          <p:spPr bwMode="auto">
            <a:xfrm>
              <a:off x="2120" y="2212"/>
              <a:ext cx="26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2400"/>
                <a:t>О</a:t>
              </a:r>
            </a:p>
          </p:txBody>
        </p:sp>
        <p:sp>
          <p:nvSpPr>
            <p:cNvPr id="17435" name="Oval 15"/>
            <p:cNvSpPr>
              <a:spLocks noChangeArrowheads="1"/>
            </p:cNvSpPr>
            <p:nvPr/>
          </p:nvSpPr>
          <p:spPr bwMode="auto">
            <a:xfrm>
              <a:off x="1317" y="1440"/>
              <a:ext cx="2026" cy="20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7436" name="Oval 16"/>
            <p:cNvSpPr>
              <a:spLocks noChangeArrowheads="1"/>
            </p:cNvSpPr>
            <p:nvPr/>
          </p:nvSpPr>
          <p:spPr bwMode="auto">
            <a:xfrm>
              <a:off x="2299" y="2422"/>
              <a:ext cx="62" cy="6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</p:grpSp>
      <p:sp>
        <p:nvSpPr>
          <p:cNvPr id="17412" name="Freeform 3"/>
          <p:cNvSpPr>
            <a:spLocks/>
          </p:cNvSpPr>
          <p:nvPr/>
        </p:nvSpPr>
        <p:spPr bwMode="auto">
          <a:xfrm>
            <a:off x="777875" y="1943100"/>
            <a:ext cx="2401888" cy="2619375"/>
          </a:xfrm>
          <a:custGeom>
            <a:avLst/>
            <a:gdLst>
              <a:gd name="T0" fmla="*/ 127 w 1513"/>
              <a:gd name="T1" fmla="*/ 1494 h 1650"/>
              <a:gd name="T2" fmla="*/ 16 w 1513"/>
              <a:gd name="T3" fmla="*/ 296 h 1650"/>
              <a:gd name="T4" fmla="*/ 0 w 1513"/>
              <a:gd name="T5" fmla="*/ 296 h 1650"/>
              <a:gd name="T6" fmla="*/ 1513 w 1513"/>
              <a:gd name="T7" fmla="*/ 0 h 1650"/>
              <a:gd name="T8" fmla="*/ 1465 w 1513"/>
              <a:gd name="T9" fmla="*/ 1650 h 1650"/>
              <a:gd name="T10" fmla="*/ 127 w 1513"/>
              <a:gd name="T11" fmla="*/ 1494 h 165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513"/>
              <a:gd name="T19" fmla="*/ 0 h 1650"/>
              <a:gd name="T20" fmla="*/ 1513 w 1513"/>
              <a:gd name="T21" fmla="*/ 1650 h 165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513" h="1650">
                <a:moveTo>
                  <a:pt x="127" y="1494"/>
                </a:moveTo>
                <a:lnTo>
                  <a:pt x="16" y="296"/>
                </a:lnTo>
                <a:lnTo>
                  <a:pt x="0" y="296"/>
                </a:lnTo>
                <a:lnTo>
                  <a:pt x="1513" y="0"/>
                </a:lnTo>
                <a:lnTo>
                  <a:pt x="1465" y="1650"/>
                </a:lnTo>
                <a:lnTo>
                  <a:pt x="127" y="1494"/>
                </a:lnTo>
                <a:close/>
              </a:path>
            </a:pathLst>
          </a:custGeom>
          <a:noFill/>
          <a:ln w="19050" cmpd="sng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17413" name="Group 4"/>
          <p:cNvGrpSpPr>
            <a:grpSpLocks/>
          </p:cNvGrpSpPr>
          <p:nvPr/>
        </p:nvGrpSpPr>
        <p:grpSpPr bwMode="auto">
          <a:xfrm>
            <a:off x="76200" y="152400"/>
            <a:ext cx="8991600" cy="6515100"/>
            <a:chOff x="168" y="176"/>
            <a:chExt cx="5408" cy="3928"/>
          </a:xfrm>
        </p:grpSpPr>
        <p:sp>
          <p:nvSpPr>
            <p:cNvPr id="17426" name="Freeform 5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427" name="Freeform 6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428" name="Freeform 7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429" name="Freeform 8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430" name="Freeform 9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431" name="Freeform 10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432" name="Freeform 11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433" name="Freeform 12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aphicFrame>
        <p:nvGraphicFramePr>
          <p:cNvPr id="17410" name="Object 17"/>
          <p:cNvGraphicFramePr>
            <a:graphicFrameLocks noChangeAspect="1"/>
          </p:cNvGraphicFramePr>
          <p:nvPr/>
        </p:nvGraphicFramePr>
        <p:xfrm>
          <a:off x="3924300" y="27114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7" name="Формула" r:id="rId4" imgW="114120" imgH="215640" progId="Equation.3">
                  <p:embed/>
                </p:oleObj>
              </mc:Choice>
              <mc:Fallback>
                <p:oleObj name="Формула" r:id="rId4" imgW="114120" imgH="21564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0" y="27114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9010" name="Text Box 18"/>
          <p:cNvSpPr txBox="1">
            <a:spLocks noChangeArrowheads="1"/>
          </p:cNvSpPr>
          <p:nvPr/>
        </p:nvSpPr>
        <p:spPr bwMode="auto">
          <a:xfrm>
            <a:off x="307975" y="19050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А</a:t>
            </a:r>
          </a:p>
        </p:txBody>
      </p:sp>
      <p:sp>
        <p:nvSpPr>
          <p:cNvPr id="469011" name="Text Box 19"/>
          <p:cNvSpPr txBox="1">
            <a:spLocks noChangeArrowheads="1"/>
          </p:cNvSpPr>
          <p:nvPr/>
        </p:nvSpPr>
        <p:spPr bwMode="auto">
          <a:xfrm>
            <a:off x="3203575" y="15240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В</a:t>
            </a:r>
          </a:p>
        </p:txBody>
      </p:sp>
      <p:sp>
        <p:nvSpPr>
          <p:cNvPr id="17416" name="Oval 20"/>
          <p:cNvSpPr>
            <a:spLocks noChangeArrowheads="1"/>
          </p:cNvSpPr>
          <p:nvPr/>
        </p:nvSpPr>
        <p:spPr bwMode="auto">
          <a:xfrm>
            <a:off x="765175" y="23622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7417" name="Oval 21"/>
          <p:cNvSpPr>
            <a:spLocks noChangeArrowheads="1"/>
          </p:cNvSpPr>
          <p:nvPr/>
        </p:nvSpPr>
        <p:spPr bwMode="auto">
          <a:xfrm>
            <a:off x="917575" y="42672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69014" name="Text Box 22"/>
          <p:cNvSpPr txBox="1">
            <a:spLocks noChangeArrowheads="1"/>
          </p:cNvSpPr>
          <p:nvPr/>
        </p:nvSpPr>
        <p:spPr bwMode="auto">
          <a:xfrm>
            <a:off x="460375" y="41910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D</a:t>
            </a:r>
            <a:endParaRPr lang="ru-RU" sz="24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69016" name="Arc 24"/>
          <p:cNvSpPr>
            <a:spLocks/>
          </p:cNvSpPr>
          <p:nvPr/>
        </p:nvSpPr>
        <p:spPr bwMode="auto">
          <a:xfrm>
            <a:off x="592138" y="1600200"/>
            <a:ext cx="2527300" cy="2652713"/>
          </a:xfrm>
          <a:custGeom>
            <a:avLst/>
            <a:gdLst>
              <a:gd name="T0" fmla="*/ 356572 w 34319"/>
              <a:gd name="T1" fmla="*/ 2652713 h 35228"/>
              <a:gd name="T2" fmla="*/ 2527300 w 34319"/>
              <a:gd name="T3" fmla="*/ 311898 h 35228"/>
              <a:gd name="T4" fmla="*/ 1590655 w 34319"/>
              <a:gd name="T5" fmla="*/ 1626507 h 35228"/>
              <a:gd name="T6" fmla="*/ 0 60000 65536"/>
              <a:gd name="T7" fmla="*/ 0 60000 65536"/>
              <a:gd name="T8" fmla="*/ 0 60000 65536"/>
              <a:gd name="T9" fmla="*/ 0 w 34319"/>
              <a:gd name="T10" fmla="*/ 0 h 35228"/>
              <a:gd name="T11" fmla="*/ 34319 w 34319"/>
              <a:gd name="T12" fmla="*/ 35228 h 3522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4319" h="35228" fill="none" extrusionOk="0">
                <a:moveTo>
                  <a:pt x="4841" y="35228"/>
                </a:moveTo>
                <a:cubicBezTo>
                  <a:pt x="1709" y="31376"/>
                  <a:pt x="0" y="26564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6171" y="-1"/>
                  <a:pt x="30624" y="1450"/>
                  <a:pt x="34319" y="4141"/>
                </a:cubicBezTo>
              </a:path>
              <a:path w="34319" h="35228" stroke="0" extrusionOk="0">
                <a:moveTo>
                  <a:pt x="4841" y="35228"/>
                </a:moveTo>
                <a:cubicBezTo>
                  <a:pt x="1709" y="31376"/>
                  <a:pt x="0" y="26564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6171" y="-1"/>
                  <a:pt x="30624" y="1450"/>
                  <a:pt x="34319" y="4141"/>
                </a:cubicBezTo>
                <a:lnTo>
                  <a:pt x="21600" y="21600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7420" name="Oval 28"/>
          <p:cNvSpPr>
            <a:spLocks noChangeArrowheads="1"/>
          </p:cNvSpPr>
          <p:nvPr/>
        </p:nvSpPr>
        <p:spPr bwMode="auto">
          <a:xfrm>
            <a:off x="3127375" y="19050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69021" name="Text Box 29"/>
          <p:cNvSpPr txBox="1">
            <a:spLocks noChangeArrowheads="1"/>
          </p:cNvSpPr>
          <p:nvPr/>
        </p:nvSpPr>
        <p:spPr bwMode="auto">
          <a:xfrm>
            <a:off x="3127375" y="45720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С</a:t>
            </a:r>
          </a:p>
        </p:txBody>
      </p:sp>
      <p:sp>
        <p:nvSpPr>
          <p:cNvPr id="17422" name="Oval 30"/>
          <p:cNvSpPr>
            <a:spLocks noChangeArrowheads="1"/>
          </p:cNvSpPr>
          <p:nvPr/>
        </p:nvSpPr>
        <p:spPr bwMode="auto">
          <a:xfrm>
            <a:off x="3051175" y="44958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69023" name="Freeform 31"/>
          <p:cNvSpPr>
            <a:spLocks/>
          </p:cNvSpPr>
          <p:nvPr/>
        </p:nvSpPr>
        <p:spPr bwMode="auto">
          <a:xfrm>
            <a:off x="2746375" y="4191000"/>
            <a:ext cx="381000" cy="304800"/>
          </a:xfrm>
          <a:custGeom>
            <a:avLst/>
            <a:gdLst>
              <a:gd name="T0" fmla="*/ 240 w 240"/>
              <a:gd name="T1" fmla="*/ 0 h 192"/>
              <a:gd name="T2" fmla="*/ 56 w 240"/>
              <a:gd name="T3" fmla="*/ 48 h 192"/>
              <a:gd name="T4" fmla="*/ 0 w 240"/>
              <a:gd name="T5" fmla="*/ 192 h 192"/>
              <a:gd name="T6" fmla="*/ 0 60000 65536"/>
              <a:gd name="T7" fmla="*/ 0 60000 65536"/>
              <a:gd name="T8" fmla="*/ 0 60000 65536"/>
              <a:gd name="T9" fmla="*/ 0 w 240"/>
              <a:gd name="T10" fmla="*/ 0 h 192"/>
              <a:gd name="T11" fmla="*/ 240 w 240"/>
              <a:gd name="T12" fmla="*/ 192 h 1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0" h="192">
                <a:moveTo>
                  <a:pt x="240" y="0"/>
                </a:moveTo>
                <a:cubicBezTo>
                  <a:pt x="209" y="8"/>
                  <a:pt x="96" y="16"/>
                  <a:pt x="56" y="48"/>
                </a:cubicBezTo>
                <a:cubicBezTo>
                  <a:pt x="16" y="80"/>
                  <a:pt x="12" y="162"/>
                  <a:pt x="0" y="192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24" name="Text Box 40"/>
          <p:cNvSpPr txBox="1">
            <a:spLocks noChangeArrowheads="1"/>
          </p:cNvSpPr>
          <p:nvPr/>
        </p:nvSpPr>
        <p:spPr bwMode="auto">
          <a:xfrm>
            <a:off x="457200" y="381000"/>
            <a:ext cx="8382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/>
              <a:t>Какие известные свойства нам пригодятся при изучении описанной окружности?</a:t>
            </a:r>
          </a:p>
        </p:txBody>
      </p:sp>
      <p:sp>
        <p:nvSpPr>
          <p:cNvPr id="469033" name="Text Box 41"/>
          <p:cNvSpPr txBox="1">
            <a:spLocks noChangeArrowheads="1"/>
          </p:cNvSpPr>
          <p:nvPr/>
        </p:nvSpPr>
        <p:spPr bwMode="auto">
          <a:xfrm>
            <a:off x="3733800" y="1295400"/>
            <a:ext cx="502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  <a:defRPr/>
            </a:pPr>
            <a:r>
              <a:rPr lang="ru-RU" sz="2400" b="1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Теорема о вписанном угле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9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90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90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90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690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690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690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690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690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690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690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690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690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690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690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9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000"/>
                                        <p:tgtEl>
                                          <p:spTgt spid="469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9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69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69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469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903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9" name="Group 13"/>
          <p:cNvGrpSpPr>
            <a:grpSpLocks/>
          </p:cNvGrpSpPr>
          <p:nvPr/>
        </p:nvGrpSpPr>
        <p:grpSpPr bwMode="auto">
          <a:xfrm>
            <a:off x="569913" y="1600200"/>
            <a:ext cx="3216275" cy="3238500"/>
            <a:chOff x="1317" y="1440"/>
            <a:chExt cx="2026" cy="2040"/>
          </a:xfrm>
        </p:grpSpPr>
        <p:sp>
          <p:nvSpPr>
            <p:cNvPr id="18469" name="Text Box 14"/>
            <p:cNvSpPr txBox="1">
              <a:spLocks noChangeArrowheads="1"/>
            </p:cNvSpPr>
            <p:nvPr/>
          </p:nvSpPr>
          <p:spPr bwMode="auto">
            <a:xfrm>
              <a:off x="2120" y="2212"/>
              <a:ext cx="26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2400"/>
                <a:t>О</a:t>
              </a:r>
            </a:p>
          </p:txBody>
        </p:sp>
        <p:sp>
          <p:nvSpPr>
            <p:cNvPr id="18470" name="Oval 15"/>
            <p:cNvSpPr>
              <a:spLocks noChangeArrowheads="1"/>
            </p:cNvSpPr>
            <p:nvPr/>
          </p:nvSpPr>
          <p:spPr bwMode="auto">
            <a:xfrm>
              <a:off x="1317" y="1440"/>
              <a:ext cx="2026" cy="20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71" name="Oval 16"/>
            <p:cNvSpPr>
              <a:spLocks noChangeArrowheads="1"/>
            </p:cNvSpPr>
            <p:nvPr/>
          </p:nvSpPr>
          <p:spPr bwMode="auto">
            <a:xfrm>
              <a:off x="2299" y="2422"/>
              <a:ext cx="62" cy="6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</p:grpSp>
      <p:sp>
        <p:nvSpPr>
          <p:cNvPr id="465972" name="Arc 52"/>
          <p:cNvSpPr>
            <a:spLocks/>
          </p:cNvSpPr>
          <p:nvPr/>
        </p:nvSpPr>
        <p:spPr bwMode="auto">
          <a:xfrm>
            <a:off x="1003300" y="1917700"/>
            <a:ext cx="2781300" cy="2938463"/>
          </a:xfrm>
          <a:custGeom>
            <a:avLst/>
            <a:gdLst>
              <a:gd name="T0" fmla="*/ 2131041 w 37755"/>
              <a:gd name="T1" fmla="*/ 0 h 39019"/>
              <a:gd name="T2" fmla="*/ 0 w 37755"/>
              <a:gd name="T3" fmla="*/ 2391572 h 39019"/>
              <a:gd name="T4" fmla="*/ 1190091 w 37755"/>
              <a:gd name="T5" fmla="*/ 1311799 h 39019"/>
              <a:gd name="T6" fmla="*/ 0 60000 65536"/>
              <a:gd name="T7" fmla="*/ 0 60000 65536"/>
              <a:gd name="T8" fmla="*/ 0 60000 65536"/>
              <a:gd name="T9" fmla="*/ 0 w 37755"/>
              <a:gd name="T10" fmla="*/ 0 h 39019"/>
              <a:gd name="T11" fmla="*/ 37755 w 37755"/>
              <a:gd name="T12" fmla="*/ 39019 h 3901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7755" h="39019" fill="none" extrusionOk="0">
                <a:moveTo>
                  <a:pt x="28927" y="0"/>
                </a:moveTo>
                <a:cubicBezTo>
                  <a:pt x="34476" y="4069"/>
                  <a:pt x="37755" y="10538"/>
                  <a:pt x="37755" y="17419"/>
                </a:cubicBezTo>
                <a:cubicBezTo>
                  <a:pt x="37755" y="29348"/>
                  <a:pt x="28084" y="39019"/>
                  <a:pt x="16155" y="39019"/>
                </a:cubicBezTo>
                <a:cubicBezTo>
                  <a:pt x="9979" y="39019"/>
                  <a:pt x="4099" y="36375"/>
                  <a:pt x="0" y="31756"/>
                </a:cubicBezTo>
              </a:path>
              <a:path w="37755" h="39019" stroke="0" extrusionOk="0">
                <a:moveTo>
                  <a:pt x="28927" y="0"/>
                </a:moveTo>
                <a:cubicBezTo>
                  <a:pt x="34476" y="4069"/>
                  <a:pt x="37755" y="10538"/>
                  <a:pt x="37755" y="17419"/>
                </a:cubicBezTo>
                <a:cubicBezTo>
                  <a:pt x="37755" y="29348"/>
                  <a:pt x="28084" y="39019"/>
                  <a:pt x="16155" y="39019"/>
                </a:cubicBezTo>
                <a:cubicBezTo>
                  <a:pt x="9979" y="39019"/>
                  <a:pt x="4099" y="36375"/>
                  <a:pt x="0" y="31756"/>
                </a:cubicBezTo>
                <a:lnTo>
                  <a:pt x="16155" y="17419"/>
                </a:lnTo>
                <a:close/>
              </a:path>
            </a:pathLst>
          </a:custGeom>
          <a:noFill/>
          <a:ln w="38100">
            <a:solidFill>
              <a:srgbClr val="0099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8441" name="Freeform 3"/>
          <p:cNvSpPr>
            <a:spLocks/>
          </p:cNvSpPr>
          <p:nvPr/>
        </p:nvSpPr>
        <p:spPr bwMode="auto">
          <a:xfrm>
            <a:off x="777875" y="1943100"/>
            <a:ext cx="2401888" cy="2619375"/>
          </a:xfrm>
          <a:custGeom>
            <a:avLst/>
            <a:gdLst>
              <a:gd name="T0" fmla="*/ 127 w 1513"/>
              <a:gd name="T1" fmla="*/ 1494 h 1650"/>
              <a:gd name="T2" fmla="*/ 16 w 1513"/>
              <a:gd name="T3" fmla="*/ 296 h 1650"/>
              <a:gd name="T4" fmla="*/ 0 w 1513"/>
              <a:gd name="T5" fmla="*/ 296 h 1650"/>
              <a:gd name="T6" fmla="*/ 1513 w 1513"/>
              <a:gd name="T7" fmla="*/ 0 h 1650"/>
              <a:gd name="T8" fmla="*/ 1465 w 1513"/>
              <a:gd name="T9" fmla="*/ 1650 h 1650"/>
              <a:gd name="T10" fmla="*/ 127 w 1513"/>
              <a:gd name="T11" fmla="*/ 1494 h 165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513"/>
              <a:gd name="T19" fmla="*/ 0 h 1650"/>
              <a:gd name="T20" fmla="*/ 1513 w 1513"/>
              <a:gd name="T21" fmla="*/ 1650 h 165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513" h="1650">
                <a:moveTo>
                  <a:pt x="127" y="1494"/>
                </a:moveTo>
                <a:lnTo>
                  <a:pt x="16" y="296"/>
                </a:lnTo>
                <a:lnTo>
                  <a:pt x="0" y="296"/>
                </a:lnTo>
                <a:lnTo>
                  <a:pt x="1513" y="0"/>
                </a:lnTo>
                <a:lnTo>
                  <a:pt x="1465" y="1650"/>
                </a:lnTo>
                <a:lnTo>
                  <a:pt x="127" y="1494"/>
                </a:lnTo>
                <a:close/>
              </a:path>
            </a:pathLst>
          </a:custGeom>
          <a:noFill/>
          <a:ln w="19050" cmpd="sng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18442" name="Group 4"/>
          <p:cNvGrpSpPr>
            <a:grpSpLocks/>
          </p:cNvGrpSpPr>
          <p:nvPr/>
        </p:nvGrpSpPr>
        <p:grpSpPr bwMode="auto">
          <a:xfrm>
            <a:off x="76200" y="152400"/>
            <a:ext cx="8991600" cy="6515100"/>
            <a:chOff x="168" y="176"/>
            <a:chExt cx="5408" cy="3928"/>
          </a:xfrm>
        </p:grpSpPr>
        <p:sp>
          <p:nvSpPr>
            <p:cNvPr id="18461" name="Freeform 5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462" name="Freeform 6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463" name="Freeform 7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464" name="Freeform 8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465" name="Freeform 9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466" name="Freeform 10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467" name="Freeform 11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468" name="Freeform 12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aphicFrame>
        <p:nvGraphicFramePr>
          <p:cNvPr id="18434" name="Object 17"/>
          <p:cNvGraphicFramePr>
            <a:graphicFrameLocks noChangeAspect="1"/>
          </p:cNvGraphicFramePr>
          <p:nvPr/>
        </p:nvGraphicFramePr>
        <p:xfrm>
          <a:off x="3924300" y="27114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2" name="Формула" r:id="rId4" imgW="114120" imgH="215640" progId="Equation.3">
                  <p:embed/>
                </p:oleObj>
              </mc:Choice>
              <mc:Fallback>
                <p:oleObj name="Формула" r:id="rId4" imgW="114120" imgH="21564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0" y="27114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5939" name="Text Box 19"/>
          <p:cNvSpPr txBox="1">
            <a:spLocks noChangeArrowheads="1"/>
          </p:cNvSpPr>
          <p:nvPr/>
        </p:nvSpPr>
        <p:spPr bwMode="auto">
          <a:xfrm>
            <a:off x="307975" y="19050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А</a:t>
            </a:r>
          </a:p>
        </p:txBody>
      </p:sp>
      <p:sp>
        <p:nvSpPr>
          <p:cNvPr id="465940" name="Text Box 20"/>
          <p:cNvSpPr txBox="1">
            <a:spLocks noChangeArrowheads="1"/>
          </p:cNvSpPr>
          <p:nvPr/>
        </p:nvSpPr>
        <p:spPr bwMode="auto">
          <a:xfrm>
            <a:off x="3203575" y="15240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В</a:t>
            </a:r>
          </a:p>
        </p:txBody>
      </p:sp>
      <p:sp>
        <p:nvSpPr>
          <p:cNvPr id="18445" name="Oval 26"/>
          <p:cNvSpPr>
            <a:spLocks noChangeArrowheads="1"/>
          </p:cNvSpPr>
          <p:nvPr/>
        </p:nvSpPr>
        <p:spPr bwMode="auto">
          <a:xfrm>
            <a:off x="765175" y="23622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8446" name="Oval 27"/>
          <p:cNvSpPr>
            <a:spLocks noChangeArrowheads="1"/>
          </p:cNvSpPr>
          <p:nvPr/>
        </p:nvSpPr>
        <p:spPr bwMode="auto">
          <a:xfrm>
            <a:off x="917575" y="42672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65949" name="Text Box 29"/>
          <p:cNvSpPr txBox="1">
            <a:spLocks noChangeArrowheads="1"/>
          </p:cNvSpPr>
          <p:nvPr/>
        </p:nvSpPr>
        <p:spPr bwMode="auto">
          <a:xfrm>
            <a:off x="460375" y="41910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D</a:t>
            </a:r>
            <a:endParaRPr lang="ru-RU" sz="24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65966" name="Text Box 46"/>
          <p:cNvSpPr txBox="1">
            <a:spLocks noChangeArrowheads="1"/>
          </p:cNvSpPr>
          <p:nvPr/>
        </p:nvSpPr>
        <p:spPr bwMode="auto">
          <a:xfrm>
            <a:off x="609600" y="304800"/>
            <a:ext cx="8001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В любом вписанном четырехугольнике сумма противоположных углов равна 180</a:t>
            </a:r>
            <a:r>
              <a:rPr lang="ru-RU" sz="2400" b="1" baseline="3000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0</a:t>
            </a:r>
            <a:r>
              <a:rPr lang="ru-RU" sz="24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.</a:t>
            </a:r>
          </a:p>
        </p:txBody>
      </p:sp>
      <p:sp>
        <p:nvSpPr>
          <p:cNvPr id="465967" name="Arc 47"/>
          <p:cNvSpPr>
            <a:spLocks/>
          </p:cNvSpPr>
          <p:nvPr/>
        </p:nvSpPr>
        <p:spPr bwMode="auto">
          <a:xfrm>
            <a:off x="592138" y="1600200"/>
            <a:ext cx="2527300" cy="2652713"/>
          </a:xfrm>
          <a:custGeom>
            <a:avLst/>
            <a:gdLst>
              <a:gd name="T0" fmla="*/ 356572 w 34319"/>
              <a:gd name="T1" fmla="*/ 2652713 h 35228"/>
              <a:gd name="T2" fmla="*/ 2527300 w 34319"/>
              <a:gd name="T3" fmla="*/ 311898 h 35228"/>
              <a:gd name="T4" fmla="*/ 1590655 w 34319"/>
              <a:gd name="T5" fmla="*/ 1626507 h 35228"/>
              <a:gd name="T6" fmla="*/ 0 60000 65536"/>
              <a:gd name="T7" fmla="*/ 0 60000 65536"/>
              <a:gd name="T8" fmla="*/ 0 60000 65536"/>
              <a:gd name="T9" fmla="*/ 0 w 34319"/>
              <a:gd name="T10" fmla="*/ 0 h 35228"/>
              <a:gd name="T11" fmla="*/ 34319 w 34319"/>
              <a:gd name="T12" fmla="*/ 35228 h 3522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4319" h="35228" fill="none" extrusionOk="0">
                <a:moveTo>
                  <a:pt x="4841" y="35228"/>
                </a:moveTo>
                <a:cubicBezTo>
                  <a:pt x="1709" y="31376"/>
                  <a:pt x="0" y="26564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6171" y="-1"/>
                  <a:pt x="30624" y="1450"/>
                  <a:pt x="34319" y="4141"/>
                </a:cubicBezTo>
              </a:path>
              <a:path w="34319" h="35228" stroke="0" extrusionOk="0">
                <a:moveTo>
                  <a:pt x="4841" y="35228"/>
                </a:moveTo>
                <a:cubicBezTo>
                  <a:pt x="1709" y="31376"/>
                  <a:pt x="0" y="26564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6171" y="-1"/>
                  <a:pt x="30624" y="1450"/>
                  <a:pt x="34319" y="4141"/>
                </a:cubicBezTo>
                <a:lnTo>
                  <a:pt x="21600" y="21600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4" name="Group 51"/>
          <p:cNvGrpSpPr>
            <a:grpSpLocks/>
          </p:cNvGrpSpPr>
          <p:nvPr/>
        </p:nvGrpSpPr>
        <p:grpSpPr bwMode="auto">
          <a:xfrm>
            <a:off x="828675" y="2362200"/>
            <a:ext cx="282575" cy="342900"/>
            <a:chOff x="664" y="1920"/>
            <a:chExt cx="178" cy="216"/>
          </a:xfrm>
        </p:grpSpPr>
        <p:sp>
          <p:nvSpPr>
            <p:cNvPr id="18459" name="Freeform 49"/>
            <p:cNvSpPr>
              <a:spLocks/>
            </p:cNvSpPr>
            <p:nvPr/>
          </p:nvSpPr>
          <p:spPr bwMode="auto">
            <a:xfrm>
              <a:off x="674" y="1920"/>
              <a:ext cx="168" cy="216"/>
            </a:xfrm>
            <a:custGeom>
              <a:avLst/>
              <a:gdLst>
                <a:gd name="T0" fmla="*/ 0 w 168"/>
                <a:gd name="T1" fmla="*/ 216 h 216"/>
                <a:gd name="T2" fmla="*/ 134 w 168"/>
                <a:gd name="T3" fmla="*/ 144 h 216"/>
                <a:gd name="T4" fmla="*/ 168 w 168"/>
                <a:gd name="T5" fmla="*/ 0 h 216"/>
                <a:gd name="T6" fmla="*/ 0 60000 65536"/>
                <a:gd name="T7" fmla="*/ 0 60000 65536"/>
                <a:gd name="T8" fmla="*/ 0 60000 65536"/>
                <a:gd name="T9" fmla="*/ 0 w 168"/>
                <a:gd name="T10" fmla="*/ 0 h 216"/>
                <a:gd name="T11" fmla="*/ 168 w 168"/>
                <a:gd name="T12" fmla="*/ 216 h 21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8" h="216">
                  <a:moveTo>
                    <a:pt x="0" y="216"/>
                  </a:moveTo>
                  <a:cubicBezTo>
                    <a:pt x="22" y="205"/>
                    <a:pt x="106" y="180"/>
                    <a:pt x="134" y="144"/>
                  </a:cubicBezTo>
                  <a:cubicBezTo>
                    <a:pt x="162" y="108"/>
                    <a:pt x="161" y="30"/>
                    <a:pt x="168" y="0"/>
                  </a:cubicBezTo>
                </a:path>
              </a:pathLst>
            </a:custGeom>
            <a:noFill/>
            <a:ln w="28575" cmpd="sng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460" name="Freeform 50"/>
            <p:cNvSpPr>
              <a:spLocks/>
            </p:cNvSpPr>
            <p:nvPr/>
          </p:nvSpPr>
          <p:spPr bwMode="auto">
            <a:xfrm>
              <a:off x="664" y="1920"/>
              <a:ext cx="128" cy="160"/>
            </a:xfrm>
            <a:custGeom>
              <a:avLst/>
              <a:gdLst>
                <a:gd name="T0" fmla="*/ 0 w 128"/>
                <a:gd name="T1" fmla="*/ 160 h 160"/>
                <a:gd name="T2" fmla="*/ 106 w 128"/>
                <a:gd name="T3" fmla="*/ 108 h 160"/>
                <a:gd name="T4" fmla="*/ 128 w 128"/>
                <a:gd name="T5" fmla="*/ 0 h 160"/>
                <a:gd name="T6" fmla="*/ 0 60000 65536"/>
                <a:gd name="T7" fmla="*/ 0 60000 65536"/>
                <a:gd name="T8" fmla="*/ 0 60000 65536"/>
                <a:gd name="T9" fmla="*/ 0 w 128"/>
                <a:gd name="T10" fmla="*/ 0 h 160"/>
                <a:gd name="T11" fmla="*/ 128 w 128"/>
                <a:gd name="T12" fmla="*/ 160 h 16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8" h="160">
                  <a:moveTo>
                    <a:pt x="0" y="160"/>
                  </a:moveTo>
                  <a:cubicBezTo>
                    <a:pt x="18" y="151"/>
                    <a:pt x="85" y="135"/>
                    <a:pt x="106" y="108"/>
                  </a:cubicBezTo>
                  <a:cubicBezTo>
                    <a:pt x="127" y="81"/>
                    <a:pt x="124" y="22"/>
                    <a:pt x="128" y="0"/>
                  </a:cubicBezTo>
                </a:path>
              </a:pathLst>
            </a:custGeom>
            <a:noFill/>
            <a:ln w="28575" cmpd="sng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8451" name="Oval 25"/>
          <p:cNvSpPr>
            <a:spLocks noChangeArrowheads="1"/>
          </p:cNvSpPr>
          <p:nvPr/>
        </p:nvSpPr>
        <p:spPr bwMode="auto">
          <a:xfrm>
            <a:off x="3127375" y="19050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65938" name="Text Box 18"/>
          <p:cNvSpPr txBox="1">
            <a:spLocks noChangeArrowheads="1"/>
          </p:cNvSpPr>
          <p:nvPr/>
        </p:nvSpPr>
        <p:spPr bwMode="auto">
          <a:xfrm>
            <a:off x="3127375" y="45720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С</a:t>
            </a:r>
          </a:p>
        </p:txBody>
      </p:sp>
      <p:sp>
        <p:nvSpPr>
          <p:cNvPr id="18453" name="Oval 24"/>
          <p:cNvSpPr>
            <a:spLocks noChangeArrowheads="1"/>
          </p:cNvSpPr>
          <p:nvPr/>
        </p:nvSpPr>
        <p:spPr bwMode="auto">
          <a:xfrm>
            <a:off x="3051175" y="44958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65968" name="Freeform 48"/>
          <p:cNvSpPr>
            <a:spLocks/>
          </p:cNvSpPr>
          <p:nvPr/>
        </p:nvSpPr>
        <p:spPr bwMode="auto">
          <a:xfrm>
            <a:off x="2746375" y="4191000"/>
            <a:ext cx="381000" cy="304800"/>
          </a:xfrm>
          <a:custGeom>
            <a:avLst/>
            <a:gdLst>
              <a:gd name="T0" fmla="*/ 240 w 240"/>
              <a:gd name="T1" fmla="*/ 0 h 192"/>
              <a:gd name="T2" fmla="*/ 56 w 240"/>
              <a:gd name="T3" fmla="*/ 48 h 192"/>
              <a:gd name="T4" fmla="*/ 0 w 240"/>
              <a:gd name="T5" fmla="*/ 192 h 192"/>
              <a:gd name="T6" fmla="*/ 0 60000 65536"/>
              <a:gd name="T7" fmla="*/ 0 60000 65536"/>
              <a:gd name="T8" fmla="*/ 0 60000 65536"/>
              <a:gd name="T9" fmla="*/ 0 w 240"/>
              <a:gd name="T10" fmla="*/ 0 h 192"/>
              <a:gd name="T11" fmla="*/ 240 w 240"/>
              <a:gd name="T12" fmla="*/ 192 h 1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0" h="192">
                <a:moveTo>
                  <a:pt x="240" y="0"/>
                </a:moveTo>
                <a:cubicBezTo>
                  <a:pt x="209" y="8"/>
                  <a:pt x="96" y="16"/>
                  <a:pt x="56" y="48"/>
                </a:cubicBezTo>
                <a:cubicBezTo>
                  <a:pt x="16" y="80"/>
                  <a:pt x="12" y="162"/>
                  <a:pt x="0" y="192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graphicFrame>
        <p:nvGraphicFramePr>
          <p:cNvPr id="465974" name="Object 54"/>
          <p:cNvGraphicFramePr>
            <a:graphicFrameLocks noChangeAspect="1"/>
          </p:cNvGraphicFramePr>
          <p:nvPr/>
        </p:nvGraphicFramePr>
        <p:xfrm>
          <a:off x="5029200" y="2590800"/>
          <a:ext cx="2624138" cy="1042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3" name="Формула" r:id="rId6" imgW="990360" imgH="393480" progId="Equation.3">
                  <p:embed/>
                </p:oleObj>
              </mc:Choice>
              <mc:Fallback>
                <p:oleObj name="Формула" r:id="rId6" imgW="990360" imgH="393480" progId="Equation.3">
                  <p:embed/>
                  <p:pic>
                    <p:nvPicPr>
                      <p:cNvPr id="0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2590800"/>
                        <a:ext cx="2624138" cy="1042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5975" name="Object 55"/>
          <p:cNvGraphicFramePr>
            <a:graphicFrameLocks noChangeAspect="1"/>
          </p:cNvGraphicFramePr>
          <p:nvPr/>
        </p:nvGraphicFramePr>
        <p:xfrm>
          <a:off x="5029200" y="1447800"/>
          <a:ext cx="2590800" cy="1042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4" name="Формула" r:id="rId8" imgW="977760" imgH="393480" progId="Equation.3">
                  <p:embed/>
                </p:oleObj>
              </mc:Choice>
              <mc:Fallback>
                <p:oleObj name="Формула" r:id="rId8" imgW="977760" imgH="393480" progId="Equation.3">
                  <p:embed/>
                  <p:pic>
                    <p:nvPicPr>
                      <p:cNvPr id="0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1447800"/>
                        <a:ext cx="2590800" cy="1042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5976" name="Object 56"/>
          <p:cNvGraphicFramePr>
            <a:graphicFrameLocks noChangeAspect="1"/>
          </p:cNvGraphicFramePr>
          <p:nvPr/>
        </p:nvGraphicFramePr>
        <p:xfrm>
          <a:off x="3657600" y="3810000"/>
          <a:ext cx="5248275" cy="1042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5" name="Формула" r:id="rId10" imgW="1981080" imgH="393480" progId="Equation.3">
                  <p:embed/>
                </p:oleObj>
              </mc:Choice>
              <mc:Fallback>
                <p:oleObj name="Формула" r:id="rId10" imgW="1981080" imgH="393480" progId="Equation.3">
                  <p:embed/>
                  <p:pic>
                    <p:nvPicPr>
                      <p:cNvPr id="0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3810000"/>
                        <a:ext cx="5248275" cy="1042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60"/>
          <p:cNvGrpSpPr>
            <a:grpSpLocks/>
          </p:cNvGrpSpPr>
          <p:nvPr/>
        </p:nvGrpSpPr>
        <p:grpSpPr bwMode="auto">
          <a:xfrm>
            <a:off x="4495800" y="2209800"/>
            <a:ext cx="4267200" cy="1524000"/>
            <a:chOff x="2832" y="1392"/>
            <a:chExt cx="2688" cy="960"/>
          </a:xfrm>
        </p:grpSpPr>
        <p:sp>
          <p:nvSpPr>
            <p:cNvPr id="465978" name="Text Box 58"/>
            <p:cNvSpPr txBox="1">
              <a:spLocks noChangeArrowheads="1"/>
            </p:cNvSpPr>
            <p:nvPr/>
          </p:nvSpPr>
          <p:spPr bwMode="auto">
            <a:xfrm>
              <a:off x="2832" y="1392"/>
              <a:ext cx="26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32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+</a:t>
              </a:r>
            </a:p>
          </p:txBody>
        </p:sp>
        <p:sp>
          <p:nvSpPr>
            <p:cNvPr id="18458" name="Line 59"/>
            <p:cNvSpPr>
              <a:spLocks noChangeShapeType="1"/>
            </p:cNvSpPr>
            <p:nvPr/>
          </p:nvSpPr>
          <p:spPr bwMode="auto">
            <a:xfrm>
              <a:off x="3024" y="2351"/>
              <a:ext cx="2496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65981" name="Text Box 61"/>
          <p:cNvSpPr txBox="1">
            <a:spLocks noChangeArrowheads="1"/>
          </p:cNvSpPr>
          <p:nvPr/>
        </p:nvSpPr>
        <p:spPr bwMode="auto">
          <a:xfrm>
            <a:off x="7042150" y="3733800"/>
            <a:ext cx="806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360</a:t>
            </a:r>
            <a:r>
              <a:rPr lang="ru-RU" sz="2400" b="1" baseline="3000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0</a:t>
            </a:r>
            <a:endParaRPr lang="ru-RU" sz="2400" b="1">
              <a:solidFill>
                <a:srgbClr val="0033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graphicFrame>
        <p:nvGraphicFramePr>
          <p:cNvPr id="465982" name="Object 62"/>
          <p:cNvGraphicFramePr>
            <a:graphicFrameLocks noChangeAspect="1"/>
          </p:cNvGraphicFramePr>
          <p:nvPr/>
        </p:nvGraphicFramePr>
        <p:xfrm>
          <a:off x="3657600" y="4953000"/>
          <a:ext cx="2725738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6" name="Формула" r:id="rId12" imgW="1028520" imgH="203040" progId="Equation.3">
                  <p:embed/>
                </p:oleObj>
              </mc:Choice>
              <mc:Fallback>
                <p:oleObj name="Формула" r:id="rId12" imgW="1028520" imgH="203040" progId="Equation.3">
                  <p:embed/>
                  <p:pic>
                    <p:nvPicPr>
                      <p:cNvPr id="0" name="Object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4953000"/>
                        <a:ext cx="2725738" cy="538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000"/>
                                        <p:tgtEl>
                                          <p:spTgt spid="465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659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659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500"/>
                                        <p:tgtEl>
                                          <p:spTgt spid="465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9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9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9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659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659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659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6596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659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6596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659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6596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659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6596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6596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1000"/>
                                        <p:tgtEl>
                                          <p:spTgt spid="465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659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659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" dur="500"/>
                                        <p:tgtEl>
                                          <p:spTgt spid="465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2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659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659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3" dur="500"/>
                                        <p:tgtEl>
                                          <p:spTgt spid="465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659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659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0" dur="500"/>
                                        <p:tgtEl>
                                          <p:spTgt spid="465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659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4659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7" dur="500"/>
                                        <p:tgtEl>
                                          <p:spTgt spid="465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598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9" name="Group 2"/>
          <p:cNvGrpSpPr>
            <a:grpSpLocks/>
          </p:cNvGrpSpPr>
          <p:nvPr/>
        </p:nvGrpSpPr>
        <p:grpSpPr bwMode="auto">
          <a:xfrm>
            <a:off x="76200" y="152400"/>
            <a:ext cx="8991600" cy="6515100"/>
            <a:chOff x="168" y="176"/>
            <a:chExt cx="5408" cy="3928"/>
          </a:xfrm>
        </p:grpSpPr>
        <p:sp>
          <p:nvSpPr>
            <p:cNvPr id="1047" name="Freeform 3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8" name="Freeform 4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9" name="Freeform 5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50" name="Freeform 6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51" name="Freeform 7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52" name="Freeform 8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53" name="Freeform 9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54" name="Freeform 10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" name="Group 41"/>
          <p:cNvGrpSpPr>
            <a:grpSpLocks/>
          </p:cNvGrpSpPr>
          <p:nvPr/>
        </p:nvGrpSpPr>
        <p:grpSpPr bwMode="auto">
          <a:xfrm>
            <a:off x="2090738" y="2286000"/>
            <a:ext cx="3216275" cy="3238500"/>
            <a:chOff x="1317" y="1440"/>
            <a:chExt cx="2026" cy="2040"/>
          </a:xfrm>
        </p:grpSpPr>
        <p:sp>
          <p:nvSpPr>
            <p:cNvPr id="1044" name="Text Box 13"/>
            <p:cNvSpPr txBox="1">
              <a:spLocks noChangeArrowheads="1"/>
            </p:cNvSpPr>
            <p:nvPr/>
          </p:nvSpPr>
          <p:spPr bwMode="auto">
            <a:xfrm>
              <a:off x="2120" y="2212"/>
              <a:ext cx="26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2400"/>
                <a:t>О</a:t>
              </a:r>
            </a:p>
          </p:txBody>
        </p:sp>
        <p:sp>
          <p:nvSpPr>
            <p:cNvPr id="1045" name="Oval 14"/>
            <p:cNvSpPr>
              <a:spLocks noChangeArrowheads="1"/>
            </p:cNvSpPr>
            <p:nvPr/>
          </p:nvSpPr>
          <p:spPr bwMode="auto">
            <a:xfrm>
              <a:off x="1317" y="1440"/>
              <a:ext cx="2026" cy="20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046" name="Oval 15"/>
            <p:cNvSpPr>
              <a:spLocks noChangeArrowheads="1"/>
            </p:cNvSpPr>
            <p:nvPr/>
          </p:nvSpPr>
          <p:spPr bwMode="auto">
            <a:xfrm>
              <a:off x="2299" y="2422"/>
              <a:ext cx="62" cy="6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</p:grpSp>
      <p:graphicFrame>
        <p:nvGraphicFramePr>
          <p:cNvPr id="1026" name="Object 16"/>
          <p:cNvGraphicFramePr>
            <a:graphicFrameLocks noChangeAspect="1"/>
          </p:cNvGraphicFramePr>
          <p:nvPr/>
        </p:nvGraphicFramePr>
        <p:xfrm>
          <a:off x="5445125" y="33972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Формула" r:id="rId4" imgW="114120" imgH="215640" progId="Equation.3">
                  <p:embed/>
                </p:oleObj>
              </mc:Choice>
              <mc:Fallback>
                <p:oleObj name="Формула" r:id="rId4" imgW="114120" imgH="21564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5125" y="33972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4257" name="Text Box 17"/>
          <p:cNvSpPr txBox="1">
            <a:spLocks noChangeArrowheads="1"/>
          </p:cNvSpPr>
          <p:nvPr/>
        </p:nvSpPr>
        <p:spPr bwMode="auto">
          <a:xfrm>
            <a:off x="3733800" y="16764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D</a:t>
            </a:r>
            <a:endParaRPr lang="ru-RU" sz="24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394258" name="Text Box 18"/>
          <p:cNvSpPr txBox="1">
            <a:spLocks noChangeArrowheads="1"/>
          </p:cNvSpPr>
          <p:nvPr/>
        </p:nvSpPr>
        <p:spPr bwMode="auto">
          <a:xfrm>
            <a:off x="1600200" y="42672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В</a:t>
            </a:r>
          </a:p>
        </p:txBody>
      </p:sp>
      <p:sp>
        <p:nvSpPr>
          <p:cNvPr id="394261" name="Text Box 21"/>
          <p:cNvSpPr txBox="1">
            <a:spLocks noChangeArrowheads="1"/>
          </p:cNvSpPr>
          <p:nvPr/>
        </p:nvSpPr>
        <p:spPr bwMode="auto">
          <a:xfrm>
            <a:off x="1905000" y="22860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С</a:t>
            </a:r>
          </a:p>
        </p:txBody>
      </p:sp>
      <p:sp>
        <p:nvSpPr>
          <p:cNvPr id="394263" name="Text Box 23"/>
          <p:cNvSpPr txBox="1">
            <a:spLocks noChangeArrowheads="1"/>
          </p:cNvSpPr>
          <p:nvPr/>
        </p:nvSpPr>
        <p:spPr bwMode="auto">
          <a:xfrm>
            <a:off x="609600" y="304800"/>
            <a:ext cx="80010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Если все стороны многоугольника касаются окружности, то окружность называется </a:t>
            </a:r>
            <a:r>
              <a:rPr lang="ru-RU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вписанной </a:t>
            </a:r>
            <a:r>
              <a:rPr lang="ru-RU" sz="24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в многоугольник.</a:t>
            </a:r>
          </a:p>
        </p:txBody>
      </p:sp>
      <p:graphicFrame>
        <p:nvGraphicFramePr>
          <p:cNvPr id="1027" name="Rectangle 31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Формула" r:id="rId6" imgW="0" imgH="0" progId="Equation.3">
                  <p:embed/>
                </p:oleObj>
              </mc:Choice>
              <mc:Fallback>
                <p:oleObj name="Формула" r:id="rId6" imgW="0" imgH="0" progId="Equation.3">
                  <p:embed/>
                  <p:pic>
                    <p:nvPicPr>
                      <p:cNvPr id="0" name="Rectangle 3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397000"/>
                        <a:ext cx="6096000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Rectangle 32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Формула" r:id="rId7" imgW="0" imgH="0" progId="Equation.3">
                  <p:embed/>
                </p:oleObj>
              </mc:Choice>
              <mc:Fallback>
                <p:oleObj name="Формула" r:id="rId7" imgW="0" imgH="0" progId="Equation.3">
                  <p:embed/>
                  <p:pic>
                    <p:nvPicPr>
                      <p:cNvPr id="0" name="Rectangle 32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397000"/>
                        <a:ext cx="6096000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5" name="Freeform 34"/>
          <p:cNvSpPr>
            <a:spLocks/>
          </p:cNvSpPr>
          <p:nvPr/>
        </p:nvSpPr>
        <p:spPr bwMode="auto">
          <a:xfrm>
            <a:off x="1995488" y="2033588"/>
            <a:ext cx="4481512" cy="3986212"/>
          </a:xfrm>
          <a:custGeom>
            <a:avLst/>
            <a:gdLst>
              <a:gd name="T0" fmla="*/ 1236 w 2823"/>
              <a:gd name="T1" fmla="*/ 6 h 2511"/>
              <a:gd name="T2" fmla="*/ 2823 w 2823"/>
              <a:gd name="T3" fmla="*/ 1263 h 2511"/>
              <a:gd name="T4" fmla="*/ 903 w 2823"/>
              <a:gd name="T5" fmla="*/ 2511 h 2511"/>
              <a:gd name="T6" fmla="*/ 0 w 2823"/>
              <a:gd name="T7" fmla="*/ 1512 h 2511"/>
              <a:gd name="T8" fmla="*/ 135 w 2823"/>
              <a:gd name="T9" fmla="*/ 447 h 2511"/>
              <a:gd name="T10" fmla="*/ 1191 w 2823"/>
              <a:gd name="T11" fmla="*/ 15 h 2511"/>
              <a:gd name="T12" fmla="*/ 1224 w 2823"/>
              <a:gd name="T13" fmla="*/ 0 h 251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823"/>
              <a:gd name="T22" fmla="*/ 0 h 2511"/>
              <a:gd name="T23" fmla="*/ 2823 w 2823"/>
              <a:gd name="T24" fmla="*/ 2511 h 251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823" h="2511">
                <a:moveTo>
                  <a:pt x="1236" y="6"/>
                </a:moveTo>
                <a:lnTo>
                  <a:pt x="2823" y="1263"/>
                </a:lnTo>
                <a:lnTo>
                  <a:pt x="903" y="2511"/>
                </a:lnTo>
                <a:lnTo>
                  <a:pt x="0" y="1512"/>
                </a:lnTo>
                <a:lnTo>
                  <a:pt x="135" y="447"/>
                </a:lnTo>
                <a:lnTo>
                  <a:pt x="1191" y="15"/>
                </a:lnTo>
                <a:lnTo>
                  <a:pt x="1224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4267" name="Oval 27"/>
          <p:cNvSpPr>
            <a:spLocks noChangeArrowheads="1"/>
          </p:cNvSpPr>
          <p:nvPr/>
        </p:nvSpPr>
        <p:spPr bwMode="auto">
          <a:xfrm>
            <a:off x="3048000" y="23622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94275" name="Oval 35"/>
          <p:cNvSpPr>
            <a:spLocks noChangeArrowheads="1"/>
          </p:cNvSpPr>
          <p:nvPr/>
        </p:nvSpPr>
        <p:spPr bwMode="auto">
          <a:xfrm>
            <a:off x="4648200" y="25908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94276" name="Oval 36"/>
          <p:cNvSpPr>
            <a:spLocks noChangeArrowheads="1"/>
          </p:cNvSpPr>
          <p:nvPr/>
        </p:nvSpPr>
        <p:spPr bwMode="auto">
          <a:xfrm>
            <a:off x="2057400" y="35814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94277" name="Oval 37"/>
          <p:cNvSpPr>
            <a:spLocks noChangeArrowheads="1"/>
          </p:cNvSpPr>
          <p:nvPr/>
        </p:nvSpPr>
        <p:spPr bwMode="auto">
          <a:xfrm>
            <a:off x="2438400" y="49530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94278" name="Oval 38"/>
          <p:cNvSpPr>
            <a:spLocks noChangeArrowheads="1"/>
          </p:cNvSpPr>
          <p:nvPr/>
        </p:nvSpPr>
        <p:spPr bwMode="auto">
          <a:xfrm>
            <a:off x="4572000" y="51816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94279" name="Text Box 39"/>
          <p:cNvSpPr txBox="1">
            <a:spLocks noChangeArrowheads="1"/>
          </p:cNvSpPr>
          <p:nvPr/>
        </p:nvSpPr>
        <p:spPr bwMode="auto">
          <a:xfrm>
            <a:off x="3200400" y="60198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А</a:t>
            </a:r>
          </a:p>
        </p:txBody>
      </p:sp>
      <p:sp>
        <p:nvSpPr>
          <p:cNvPr id="394280" name="Text Box 40"/>
          <p:cNvSpPr txBox="1">
            <a:spLocks noChangeArrowheads="1"/>
          </p:cNvSpPr>
          <p:nvPr/>
        </p:nvSpPr>
        <p:spPr bwMode="auto">
          <a:xfrm>
            <a:off x="6400800" y="38862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E</a:t>
            </a:r>
            <a:endParaRPr lang="ru-RU" sz="24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394282" name="Text Box 42"/>
          <p:cNvSpPr txBox="1">
            <a:spLocks noChangeArrowheads="1"/>
          </p:cNvSpPr>
          <p:nvPr/>
        </p:nvSpPr>
        <p:spPr bwMode="auto">
          <a:xfrm>
            <a:off x="5638800" y="1143000"/>
            <a:ext cx="32004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А многоугольник называется </a:t>
            </a:r>
            <a:r>
              <a:rPr lang="ru-RU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описанным </a:t>
            </a:r>
            <a:r>
              <a:rPr lang="ru-RU" sz="24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около этой окружности.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942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942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942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942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9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942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942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942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942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6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942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942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942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942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942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942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942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942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0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942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942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942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942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942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94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394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4267" grpId="0" animBg="1"/>
      <p:bldP spid="394275" grpId="0" animBg="1"/>
      <p:bldP spid="394276" grpId="0" animBg="1"/>
      <p:bldP spid="394277" grpId="0" animBg="1"/>
      <p:bldP spid="394278" grpId="0" animBg="1"/>
      <p:bldP spid="39428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189" name="Rectangle 53"/>
          <p:cNvSpPr>
            <a:spLocks noChangeArrowheads="1"/>
          </p:cNvSpPr>
          <p:nvPr/>
        </p:nvSpPr>
        <p:spPr bwMode="auto">
          <a:xfrm>
            <a:off x="7156450" y="2330450"/>
            <a:ext cx="463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?</a:t>
            </a:r>
            <a:endParaRPr lang="ru-RU" sz="3600" b="1" baseline="3000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75194" name="Rectangle 58"/>
          <p:cNvSpPr>
            <a:spLocks noChangeArrowheads="1"/>
          </p:cNvSpPr>
          <p:nvPr/>
        </p:nvSpPr>
        <p:spPr bwMode="auto">
          <a:xfrm>
            <a:off x="7162800" y="2422525"/>
            <a:ext cx="558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59</a:t>
            </a:r>
            <a:r>
              <a:rPr lang="ru-RU" sz="2000" b="1" baseline="3000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0</a:t>
            </a:r>
          </a:p>
        </p:txBody>
      </p:sp>
      <p:sp>
        <p:nvSpPr>
          <p:cNvPr id="475188" name="Rectangle 52"/>
          <p:cNvSpPr>
            <a:spLocks noChangeArrowheads="1"/>
          </p:cNvSpPr>
          <p:nvPr/>
        </p:nvSpPr>
        <p:spPr bwMode="auto">
          <a:xfrm>
            <a:off x="6400800" y="4572000"/>
            <a:ext cx="463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?</a:t>
            </a:r>
            <a:endParaRPr lang="ru-RU" sz="3600" b="1" baseline="3000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75193" name="Rectangle 57"/>
          <p:cNvSpPr>
            <a:spLocks noChangeArrowheads="1"/>
          </p:cNvSpPr>
          <p:nvPr/>
        </p:nvSpPr>
        <p:spPr bwMode="auto">
          <a:xfrm>
            <a:off x="6400800" y="4708525"/>
            <a:ext cx="558800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90</a:t>
            </a:r>
            <a:r>
              <a:rPr lang="ru-RU" sz="2000" b="1" baseline="3000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0</a:t>
            </a:r>
          </a:p>
        </p:txBody>
      </p:sp>
      <p:sp>
        <p:nvSpPr>
          <p:cNvPr id="475170" name="Rectangle 34"/>
          <p:cNvSpPr>
            <a:spLocks noChangeArrowheads="1"/>
          </p:cNvSpPr>
          <p:nvPr/>
        </p:nvSpPr>
        <p:spPr bwMode="auto">
          <a:xfrm>
            <a:off x="2782888" y="2025650"/>
            <a:ext cx="463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?</a:t>
            </a:r>
            <a:endParaRPr lang="ru-RU" sz="3600" b="1" baseline="3000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75192" name="Rectangle 56"/>
          <p:cNvSpPr>
            <a:spLocks noChangeArrowheads="1"/>
          </p:cNvSpPr>
          <p:nvPr/>
        </p:nvSpPr>
        <p:spPr bwMode="auto">
          <a:xfrm>
            <a:off x="2717800" y="2133600"/>
            <a:ext cx="558800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65</a:t>
            </a:r>
            <a:r>
              <a:rPr lang="ru-RU" sz="2000" b="1" baseline="3000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0</a:t>
            </a:r>
          </a:p>
        </p:txBody>
      </p:sp>
      <p:sp>
        <p:nvSpPr>
          <p:cNvPr id="475169" name="Rectangle 33"/>
          <p:cNvSpPr>
            <a:spLocks noChangeArrowheads="1"/>
          </p:cNvSpPr>
          <p:nvPr/>
        </p:nvSpPr>
        <p:spPr bwMode="auto">
          <a:xfrm>
            <a:off x="801688" y="2438400"/>
            <a:ext cx="463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?</a:t>
            </a:r>
            <a:endParaRPr lang="ru-RU" sz="3600" b="1" baseline="3000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75191" name="Rectangle 55"/>
          <p:cNvSpPr>
            <a:spLocks noChangeArrowheads="1"/>
          </p:cNvSpPr>
          <p:nvPr/>
        </p:nvSpPr>
        <p:spPr bwMode="auto">
          <a:xfrm>
            <a:off x="838200" y="2574925"/>
            <a:ext cx="700088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100</a:t>
            </a:r>
            <a:r>
              <a:rPr lang="ru-RU" sz="2000" b="1" baseline="3000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0</a:t>
            </a:r>
          </a:p>
        </p:txBody>
      </p:sp>
      <p:sp>
        <p:nvSpPr>
          <p:cNvPr id="475138" name="Text Box 2"/>
          <p:cNvSpPr txBox="1">
            <a:spLocks noChangeArrowheads="1"/>
          </p:cNvSpPr>
          <p:nvPr/>
        </p:nvSpPr>
        <p:spPr bwMode="auto">
          <a:xfrm>
            <a:off x="500063" y="4343400"/>
            <a:ext cx="5000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D</a:t>
            </a:r>
            <a:endParaRPr lang="ru-RU" sz="24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grpSp>
        <p:nvGrpSpPr>
          <p:cNvPr id="19471" name="Group 3"/>
          <p:cNvGrpSpPr>
            <a:grpSpLocks/>
          </p:cNvGrpSpPr>
          <p:nvPr/>
        </p:nvGrpSpPr>
        <p:grpSpPr bwMode="auto">
          <a:xfrm>
            <a:off x="76200" y="152400"/>
            <a:ext cx="8991600" cy="6515100"/>
            <a:chOff x="168" y="176"/>
            <a:chExt cx="5408" cy="3928"/>
          </a:xfrm>
        </p:grpSpPr>
        <p:sp>
          <p:nvSpPr>
            <p:cNvPr id="19503" name="Freeform 4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04" name="Freeform 5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05" name="Freeform 6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06" name="Freeform 7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07" name="Freeform 8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08" name="Freeform 9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09" name="Freeform 10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10" name="Freeform 11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aphicFrame>
        <p:nvGraphicFramePr>
          <p:cNvPr id="19458" name="Rectangle 13"/>
          <p:cNvGraphicFramePr>
            <a:graphicFrameLocks/>
          </p:cNvGraphicFramePr>
          <p:nvPr/>
        </p:nvGraphicFramePr>
        <p:xfrm>
          <a:off x="2209800" y="13970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1" name="Формула" r:id="rId4" imgW="0" imgH="0" progId="Equation.3">
                  <p:embed/>
                </p:oleObj>
              </mc:Choice>
              <mc:Fallback>
                <p:oleObj name="Формула" r:id="rId4" imgW="0" imgH="0" progId="Equation.3">
                  <p:embed/>
                  <p:pic>
                    <p:nvPicPr>
                      <p:cNvPr id="0" name="Rectangle 13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397000"/>
                        <a:ext cx="6096000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9" name="Rectangle 14"/>
          <p:cNvGraphicFramePr>
            <a:graphicFrameLocks/>
          </p:cNvGraphicFramePr>
          <p:nvPr/>
        </p:nvGraphicFramePr>
        <p:xfrm>
          <a:off x="2209800" y="13970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2" name="Формула" r:id="rId5" imgW="0" imgH="0" progId="Equation.3">
                  <p:embed/>
                </p:oleObj>
              </mc:Choice>
              <mc:Fallback>
                <p:oleObj name="Формула" r:id="rId5" imgW="0" imgH="0" progId="Equation.3">
                  <p:embed/>
                  <p:pic>
                    <p:nvPicPr>
                      <p:cNvPr id="0" name="Rectangle 14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397000"/>
                        <a:ext cx="6096000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2" name="Freeform 16"/>
          <p:cNvSpPr>
            <a:spLocks/>
          </p:cNvSpPr>
          <p:nvPr/>
        </p:nvSpPr>
        <p:spPr bwMode="auto">
          <a:xfrm>
            <a:off x="817563" y="2095500"/>
            <a:ext cx="2401887" cy="2619375"/>
          </a:xfrm>
          <a:custGeom>
            <a:avLst/>
            <a:gdLst>
              <a:gd name="T0" fmla="*/ 127 w 1513"/>
              <a:gd name="T1" fmla="*/ 1494 h 1650"/>
              <a:gd name="T2" fmla="*/ 16 w 1513"/>
              <a:gd name="T3" fmla="*/ 296 h 1650"/>
              <a:gd name="T4" fmla="*/ 0 w 1513"/>
              <a:gd name="T5" fmla="*/ 296 h 1650"/>
              <a:gd name="T6" fmla="*/ 1513 w 1513"/>
              <a:gd name="T7" fmla="*/ 0 h 1650"/>
              <a:gd name="T8" fmla="*/ 1465 w 1513"/>
              <a:gd name="T9" fmla="*/ 1650 h 1650"/>
              <a:gd name="T10" fmla="*/ 127 w 1513"/>
              <a:gd name="T11" fmla="*/ 1494 h 165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513"/>
              <a:gd name="T19" fmla="*/ 0 h 1650"/>
              <a:gd name="T20" fmla="*/ 1513 w 1513"/>
              <a:gd name="T21" fmla="*/ 1650 h 165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513" h="1650">
                <a:moveTo>
                  <a:pt x="127" y="1494"/>
                </a:moveTo>
                <a:lnTo>
                  <a:pt x="16" y="296"/>
                </a:lnTo>
                <a:lnTo>
                  <a:pt x="0" y="296"/>
                </a:lnTo>
                <a:lnTo>
                  <a:pt x="1513" y="0"/>
                </a:lnTo>
                <a:lnTo>
                  <a:pt x="1465" y="1650"/>
                </a:lnTo>
                <a:lnTo>
                  <a:pt x="127" y="1494"/>
                </a:lnTo>
                <a:close/>
              </a:path>
            </a:pathLst>
          </a:custGeom>
          <a:noFill/>
          <a:ln w="19050" cmpd="sng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graphicFrame>
        <p:nvGraphicFramePr>
          <p:cNvPr id="19460" name="Object 17"/>
          <p:cNvGraphicFramePr>
            <a:graphicFrameLocks noChangeAspect="1"/>
          </p:cNvGraphicFramePr>
          <p:nvPr/>
        </p:nvGraphicFramePr>
        <p:xfrm>
          <a:off x="3963988" y="28638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3" name="Формула" r:id="rId6" imgW="114120" imgH="215640" progId="Equation.3">
                  <p:embed/>
                </p:oleObj>
              </mc:Choice>
              <mc:Fallback>
                <p:oleObj name="Формула" r:id="rId6" imgW="114120" imgH="21564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3988" y="28638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5154" name="Text Box 18"/>
          <p:cNvSpPr txBox="1">
            <a:spLocks noChangeArrowheads="1"/>
          </p:cNvSpPr>
          <p:nvPr/>
        </p:nvSpPr>
        <p:spPr bwMode="auto">
          <a:xfrm>
            <a:off x="347663" y="2057400"/>
            <a:ext cx="5000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А</a:t>
            </a:r>
          </a:p>
        </p:txBody>
      </p:sp>
      <p:sp>
        <p:nvSpPr>
          <p:cNvPr id="475155" name="Text Box 19"/>
          <p:cNvSpPr txBox="1">
            <a:spLocks noChangeArrowheads="1"/>
          </p:cNvSpPr>
          <p:nvPr/>
        </p:nvSpPr>
        <p:spPr bwMode="auto">
          <a:xfrm>
            <a:off x="3243263" y="1676400"/>
            <a:ext cx="5000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В</a:t>
            </a:r>
          </a:p>
        </p:txBody>
      </p:sp>
      <p:sp>
        <p:nvSpPr>
          <p:cNvPr id="475156" name="Text Box 20"/>
          <p:cNvSpPr txBox="1">
            <a:spLocks noChangeArrowheads="1"/>
          </p:cNvSpPr>
          <p:nvPr/>
        </p:nvSpPr>
        <p:spPr bwMode="auto">
          <a:xfrm>
            <a:off x="3167063" y="4724400"/>
            <a:ext cx="5000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С</a:t>
            </a:r>
          </a:p>
        </p:txBody>
      </p:sp>
      <p:grpSp>
        <p:nvGrpSpPr>
          <p:cNvPr id="19476" name="Group 21"/>
          <p:cNvGrpSpPr>
            <a:grpSpLocks/>
          </p:cNvGrpSpPr>
          <p:nvPr/>
        </p:nvGrpSpPr>
        <p:grpSpPr bwMode="auto">
          <a:xfrm>
            <a:off x="609600" y="1752600"/>
            <a:ext cx="3216275" cy="3238500"/>
            <a:chOff x="503" y="1488"/>
            <a:chExt cx="2026" cy="2040"/>
          </a:xfrm>
        </p:grpSpPr>
        <p:grpSp>
          <p:nvGrpSpPr>
            <p:cNvPr id="19495" name="Group 22"/>
            <p:cNvGrpSpPr>
              <a:grpSpLocks/>
            </p:cNvGrpSpPr>
            <p:nvPr/>
          </p:nvGrpSpPr>
          <p:grpSpPr bwMode="auto">
            <a:xfrm>
              <a:off x="503" y="1488"/>
              <a:ext cx="2026" cy="2040"/>
              <a:chOff x="1317" y="1440"/>
              <a:chExt cx="2026" cy="2040"/>
            </a:xfrm>
          </p:grpSpPr>
          <p:sp>
            <p:nvSpPr>
              <p:cNvPr id="19500" name="Text Box 23"/>
              <p:cNvSpPr txBox="1">
                <a:spLocks noChangeArrowheads="1"/>
              </p:cNvSpPr>
              <p:nvPr/>
            </p:nvSpPr>
            <p:spPr bwMode="auto">
              <a:xfrm>
                <a:off x="2120" y="2212"/>
                <a:ext cx="265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ru-RU" altLang="ru-RU" sz="2400"/>
                  <a:t>О</a:t>
                </a:r>
              </a:p>
            </p:txBody>
          </p:sp>
          <p:sp>
            <p:nvSpPr>
              <p:cNvPr id="19501" name="Oval 24"/>
              <p:cNvSpPr>
                <a:spLocks noChangeArrowheads="1"/>
              </p:cNvSpPr>
              <p:nvPr/>
            </p:nvSpPr>
            <p:spPr bwMode="auto">
              <a:xfrm>
                <a:off x="1317" y="1440"/>
                <a:ext cx="2026" cy="204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19502" name="Oval 25"/>
              <p:cNvSpPr>
                <a:spLocks noChangeArrowheads="1"/>
              </p:cNvSpPr>
              <p:nvPr/>
            </p:nvSpPr>
            <p:spPr bwMode="auto">
              <a:xfrm>
                <a:off x="2299" y="2422"/>
                <a:ext cx="62" cy="62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</p:grpSp>
        <p:sp>
          <p:nvSpPr>
            <p:cNvPr id="19496" name="Oval 26"/>
            <p:cNvSpPr>
              <a:spLocks noChangeArrowheads="1"/>
            </p:cNvSpPr>
            <p:nvPr/>
          </p:nvSpPr>
          <p:spPr bwMode="auto">
            <a:xfrm>
              <a:off x="626" y="1968"/>
              <a:ext cx="62" cy="6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9497" name="Oval 27"/>
            <p:cNvSpPr>
              <a:spLocks noChangeArrowheads="1"/>
            </p:cNvSpPr>
            <p:nvPr/>
          </p:nvSpPr>
          <p:spPr bwMode="auto">
            <a:xfrm>
              <a:off x="722" y="3168"/>
              <a:ext cx="62" cy="6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9498" name="Oval 28"/>
            <p:cNvSpPr>
              <a:spLocks noChangeArrowheads="1"/>
            </p:cNvSpPr>
            <p:nvPr/>
          </p:nvSpPr>
          <p:spPr bwMode="auto">
            <a:xfrm>
              <a:off x="2114" y="1680"/>
              <a:ext cx="62" cy="6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9499" name="Oval 29"/>
            <p:cNvSpPr>
              <a:spLocks noChangeArrowheads="1"/>
            </p:cNvSpPr>
            <p:nvPr/>
          </p:nvSpPr>
          <p:spPr bwMode="auto">
            <a:xfrm>
              <a:off x="2066" y="3312"/>
              <a:ext cx="62" cy="6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</p:grpSp>
      <p:sp>
        <p:nvSpPr>
          <p:cNvPr id="475166" name="Rectangle 30"/>
          <p:cNvSpPr>
            <a:spLocks noChangeArrowheads="1"/>
          </p:cNvSpPr>
          <p:nvPr/>
        </p:nvSpPr>
        <p:spPr bwMode="auto">
          <a:xfrm>
            <a:off x="2681288" y="4327525"/>
            <a:ext cx="558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80</a:t>
            </a:r>
            <a:r>
              <a:rPr lang="ru-RU" sz="2000" b="1" baseline="30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0</a:t>
            </a:r>
          </a:p>
        </p:txBody>
      </p:sp>
      <p:sp>
        <p:nvSpPr>
          <p:cNvPr id="475168" name="Rectangle 32"/>
          <p:cNvSpPr>
            <a:spLocks noChangeArrowheads="1"/>
          </p:cNvSpPr>
          <p:nvPr/>
        </p:nvSpPr>
        <p:spPr bwMode="auto">
          <a:xfrm>
            <a:off x="954088" y="4038600"/>
            <a:ext cx="700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115</a:t>
            </a:r>
            <a:r>
              <a:rPr lang="ru-RU" sz="2000" b="1" baseline="30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0</a:t>
            </a:r>
          </a:p>
        </p:txBody>
      </p:sp>
      <p:sp>
        <p:nvSpPr>
          <p:cNvPr id="475171" name="Text Box 35"/>
          <p:cNvSpPr txBox="1">
            <a:spLocks noChangeArrowheads="1"/>
          </p:cNvSpPr>
          <p:nvPr/>
        </p:nvSpPr>
        <p:spPr bwMode="auto">
          <a:xfrm>
            <a:off x="4843463" y="4495800"/>
            <a:ext cx="5000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D</a:t>
            </a:r>
            <a:endParaRPr lang="ru-RU" sz="24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9480" name="Freeform 36"/>
          <p:cNvSpPr>
            <a:spLocks/>
          </p:cNvSpPr>
          <p:nvPr/>
        </p:nvSpPr>
        <p:spPr bwMode="auto">
          <a:xfrm>
            <a:off x="5346700" y="2387600"/>
            <a:ext cx="2374900" cy="2755900"/>
          </a:xfrm>
          <a:custGeom>
            <a:avLst/>
            <a:gdLst>
              <a:gd name="T0" fmla="*/ 10 w 1496"/>
              <a:gd name="T1" fmla="*/ 1406 h 1736"/>
              <a:gd name="T2" fmla="*/ 0 w 1496"/>
              <a:gd name="T3" fmla="*/ 40 h 1736"/>
              <a:gd name="T4" fmla="*/ 0 w 1496"/>
              <a:gd name="T5" fmla="*/ 40 h 1736"/>
              <a:gd name="T6" fmla="*/ 1496 w 1496"/>
              <a:gd name="T7" fmla="*/ 0 h 1736"/>
              <a:gd name="T8" fmla="*/ 896 w 1496"/>
              <a:gd name="T9" fmla="*/ 1736 h 1736"/>
              <a:gd name="T10" fmla="*/ 10 w 1496"/>
              <a:gd name="T11" fmla="*/ 1406 h 173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496"/>
              <a:gd name="T19" fmla="*/ 0 h 1736"/>
              <a:gd name="T20" fmla="*/ 1496 w 1496"/>
              <a:gd name="T21" fmla="*/ 1736 h 17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496" h="1736">
                <a:moveTo>
                  <a:pt x="10" y="1406"/>
                </a:moveTo>
                <a:lnTo>
                  <a:pt x="0" y="40"/>
                </a:lnTo>
                <a:lnTo>
                  <a:pt x="1496" y="0"/>
                </a:lnTo>
                <a:lnTo>
                  <a:pt x="896" y="1736"/>
                </a:lnTo>
                <a:lnTo>
                  <a:pt x="10" y="1406"/>
                </a:lnTo>
                <a:close/>
              </a:path>
            </a:pathLst>
          </a:custGeom>
          <a:noFill/>
          <a:ln w="19050" cmpd="sng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graphicFrame>
        <p:nvGraphicFramePr>
          <p:cNvPr id="19461" name="Object 37"/>
          <p:cNvGraphicFramePr>
            <a:graphicFrameLocks noChangeAspect="1"/>
          </p:cNvGraphicFramePr>
          <p:nvPr/>
        </p:nvGraphicFramePr>
        <p:xfrm>
          <a:off x="8307388" y="30162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4" name="Формула" r:id="rId8" imgW="114120" imgH="215640" progId="Equation.3">
                  <p:embed/>
                </p:oleObj>
              </mc:Choice>
              <mc:Fallback>
                <p:oleObj name="Формула" r:id="rId8" imgW="114120" imgH="215640" progId="Equation.3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7388" y="30162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5174" name="Text Box 38"/>
          <p:cNvSpPr txBox="1">
            <a:spLocks noChangeArrowheads="1"/>
          </p:cNvSpPr>
          <p:nvPr/>
        </p:nvSpPr>
        <p:spPr bwMode="auto">
          <a:xfrm>
            <a:off x="4691063" y="2209800"/>
            <a:ext cx="5000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А</a:t>
            </a:r>
          </a:p>
        </p:txBody>
      </p:sp>
      <p:sp>
        <p:nvSpPr>
          <p:cNvPr id="475175" name="Text Box 39"/>
          <p:cNvSpPr txBox="1">
            <a:spLocks noChangeArrowheads="1"/>
          </p:cNvSpPr>
          <p:nvPr/>
        </p:nvSpPr>
        <p:spPr bwMode="auto">
          <a:xfrm>
            <a:off x="7586663" y="1828800"/>
            <a:ext cx="5000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В</a:t>
            </a:r>
          </a:p>
        </p:txBody>
      </p:sp>
      <p:sp>
        <p:nvSpPr>
          <p:cNvPr id="475176" name="Text Box 40"/>
          <p:cNvSpPr txBox="1">
            <a:spLocks noChangeArrowheads="1"/>
          </p:cNvSpPr>
          <p:nvPr/>
        </p:nvSpPr>
        <p:spPr bwMode="auto">
          <a:xfrm>
            <a:off x="6705600" y="51054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С</a:t>
            </a:r>
          </a:p>
        </p:txBody>
      </p:sp>
      <p:grpSp>
        <p:nvGrpSpPr>
          <p:cNvPr id="19484" name="Group 42"/>
          <p:cNvGrpSpPr>
            <a:grpSpLocks/>
          </p:cNvGrpSpPr>
          <p:nvPr/>
        </p:nvGrpSpPr>
        <p:grpSpPr bwMode="auto">
          <a:xfrm>
            <a:off x="4953000" y="1905000"/>
            <a:ext cx="3216275" cy="3238500"/>
            <a:chOff x="1317" y="1440"/>
            <a:chExt cx="2026" cy="2040"/>
          </a:xfrm>
        </p:grpSpPr>
        <p:sp>
          <p:nvSpPr>
            <p:cNvPr id="19492" name="Text Box 43"/>
            <p:cNvSpPr txBox="1">
              <a:spLocks noChangeArrowheads="1"/>
            </p:cNvSpPr>
            <p:nvPr/>
          </p:nvSpPr>
          <p:spPr bwMode="auto">
            <a:xfrm>
              <a:off x="2120" y="2212"/>
              <a:ext cx="26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2400"/>
                <a:t>О</a:t>
              </a:r>
            </a:p>
          </p:txBody>
        </p:sp>
        <p:sp>
          <p:nvSpPr>
            <p:cNvPr id="19493" name="Oval 44"/>
            <p:cNvSpPr>
              <a:spLocks noChangeArrowheads="1"/>
            </p:cNvSpPr>
            <p:nvPr/>
          </p:nvSpPr>
          <p:spPr bwMode="auto">
            <a:xfrm>
              <a:off x="1317" y="1440"/>
              <a:ext cx="2026" cy="20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9494" name="Oval 45"/>
            <p:cNvSpPr>
              <a:spLocks noChangeArrowheads="1"/>
            </p:cNvSpPr>
            <p:nvPr/>
          </p:nvSpPr>
          <p:spPr bwMode="auto">
            <a:xfrm>
              <a:off x="2299" y="2422"/>
              <a:ext cx="62" cy="6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</p:grpSp>
      <p:sp>
        <p:nvSpPr>
          <p:cNvPr id="19485" name="Oval 46"/>
          <p:cNvSpPr>
            <a:spLocks noChangeArrowheads="1"/>
          </p:cNvSpPr>
          <p:nvPr/>
        </p:nvSpPr>
        <p:spPr bwMode="auto">
          <a:xfrm>
            <a:off x="5311775" y="2416175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9486" name="Oval 47"/>
          <p:cNvSpPr>
            <a:spLocks noChangeArrowheads="1"/>
          </p:cNvSpPr>
          <p:nvPr/>
        </p:nvSpPr>
        <p:spPr bwMode="auto">
          <a:xfrm>
            <a:off x="5300663" y="45720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9487" name="Oval 48"/>
          <p:cNvSpPr>
            <a:spLocks noChangeArrowheads="1"/>
          </p:cNvSpPr>
          <p:nvPr/>
        </p:nvSpPr>
        <p:spPr bwMode="auto">
          <a:xfrm>
            <a:off x="7673975" y="2339975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9488" name="Oval 49"/>
          <p:cNvSpPr>
            <a:spLocks noChangeArrowheads="1"/>
          </p:cNvSpPr>
          <p:nvPr/>
        </p:nvSpPr>
        <p:spPr bwMode="auto">
          <a:xfrm>
            <a:off x="6705600" y="51054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75187" name="Rectangle 51"/>
          <p:cNvSpPr>
            <a:spLocks noChangeArrowheads="1"/>
          </p:cNvSpPr>
          <p:nvPr/>
        </p:nvSpPr>
        <p:spPr bwMode="auto">
          <a:xfrm>
            <a:off x="5297488" y="4327525"/>
            <a:ext cx="700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121</a:t>
            </a:r>
            <a:r>
              <a:rPr lang="ru-RU" sz="2000" b="1" baseline="30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0</a:t>
            </a:r>
          </a:p>
        </p:txBody>
      </p:sp>
      <p:sp>
        <p:nvSpPr>
          <p:cNvPr id="19490" name="Freeform 54"/>
          <p:cNvSpPr>
            <a:spLocks/>
          </p:cNvSpPr>
          <p:nvPr/>
        </p:nvSpPr>
        <p:spPr bwMode="auto">
          <a:xfrm>
            <a:off x="5334000" y="2438400"/>
            <a:ext cx="228600" cy="228600"/>
          </a:xfrm>
          <a:custGeom>
            <a:avLst/>
            <a:gdLst>
              <a:gd name="T0" fmla="*/ 144 w 144"/>
              <a:gd name="T1" fmla="*/ 0 h 144"/>
              <a:gd name="T2" fmla="*/ 144 w 144"/>
              <a:gd name="T3" fmla="*/ 144 h 144"/>
              <a:gd name="T4" fmla="*/ 0 w 144"/>
              <a:gd name="T5" fmla="*/ 144 h 144"/>
              <a:gd name="T6" fmla="*/ 0 60000 65536"/>
              <a:gd name="T7" fmla="*/ 0 60000 65536"/>
              <a:gd name="T8" fmla="*/ 0 60000 65536"/>
              <a:gd name="T9" fmla="*/ 0 w 144"/>
              <a:gd name="T10" fmla="*/ 0 h 144"/>
              <a:gd name="T11" fmla="*/ 144 w 144"/>
              <a:gd name="T12" fmla="*/ 144 h 1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" h="144">
                <a:moveTo>
                  <a:pt x="144" y="0"/>
                </a:moveTo>
                <a:lnTo>
                  <a:pt x="144" y="144"/>
                </a:lnTo>
                <a:lnTo>
                  <a:pt x="0" y="144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91" name="Text Box 59"/>
          <p:cNvSpPr txBox="1">
            <a:spLocks noChangeArrowheads="1"/>
          </p:cNvSpPr>
          <p:nvPr/>
        </p:nvSpPr>
        <p:spPr bwMode="auto">
          <a:xfrm>
            <a:off x="1219200" y="533400"/>
            <a:ext cx="670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/>
              <a:t>Найти неизвестные углы четырехугольников.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751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751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751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751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751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751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751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751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751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751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751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751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75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751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75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75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4751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5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5189" grpId="0"/>
      <p:bldP spid="475194" grpId="0"/>
      <p:bldP spid="475193" grpId="0" animBg="1"/>
      <p:bldP spid="475192" grpId="0" animBg="1"/>
      <p:bldP spid="47519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0" name="Text Box 40"/>
          <p:cNvSpPr txBox="1">
            <a:spLocks noChangeArrowheads="1"/>
          </p:cNvSpPr>
          <p:nvPr/>
        </p:nvSpPr>
        <p:spPr bwMode="auto">
          <a:xfrm>
            <a:off x="688975" y="49530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D</a:t>
            </a:r>
            <a:endParaRPr lang="ru-RU" sz="24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grpSp>
        <p:nvGrpSpPr>
          <p:cNvPr id="20487" name="Group 2"/>
          <p:cNvGrpSpPr>
            <a:grpSpLocks/>
          </p:cNvGrpSpPr>
          <p:nvPr/>
        </p:nvGrpSpPr>
        <p:grpSpPr bwMode="auto">
          <a:xfrm>
            <a:off x="76200" y="152400"/>
            <a:ext cx="8991600" cy="6515100"/>
            <a:chOff x="168" y="176"/>
            <a:chExt cx="5408" cy="3928"/>
          </a:xfrm>
        </p:grpSpPr>
        <p:sp>
          <p:nvSpPr>
            <p:cNvPr id="20525" name="Freeform 3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526" name="Freeform 4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527" name="Freeform 5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528" name="Freeform 6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529" name="Freeform 7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530" name="Freeform 8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531" name="Freeform 9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532" name="Freeform 10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0488" name="Text Box 14"/>
          <p:cNvSpPr txBox="1">
            <a:spLocks noChangeArrowheads="1"/>
          </p:cNvSpPr>
          <p:nvPr/>
        </p:nvSpPr>
        <p:spPr bwMode="auto">
          <a:xfrm>
            <a:off x="533400" y="228600"/>
            <a:ext cx="838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/>
              <a:t>Верно и обратное утверждение.</a:t>
            </a:r>
          </a:p>
        </p:txBody>
      </p:sp>
      <p:graphicFrame>
        <p:nvGraphicFramePr>
          <p:cNvPr id="20482" name="Rectangle 15"/>
          <p:cNvGraphicFramePr>
            <a:graphicFrameLocks/>
          </p:cNvGraphicFramePr>
          <p:nvPr/>
        </p:nvGraphicFramePr>
        <p:xfrm>
          <a:off x="2209800" y="13970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3" name="Формула" r:id="rId4" imgW="0" imgH="0" progId="Equation.3">
                  <p:embed/>
                </p:oleObj>
              </mc:Choice>
              <mc:Fallback>
                <p:oleObj name="Формула" r:id="rId4" imgW="0" imgH="0" progId="Equation.3">
                  <p:embed/>
                  <p:pic>
                    <p:nvPicPr>
                      <p:cNvPr id="0" name="Rectangle 15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397000"/>
                        <a:ext cx="6096000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3" name="Rectangle 16"/>
          <p:cNvGraphicFramePr>
            <a:graphicFrameLocks/>
          </p:cNvGraphicFramePr>
          <p:nvPr/>
        </p:nvGraphicFramePr>
        <p:xfrm>
          <a:off x="2209800" y="13970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4" name="Формула" r:id="rId5" imgW="0" imgH="0" progId="Equation.3">
                  <p:embed/>
                </p:oleObj>
              </mc:Choice>
              <mc:Fallback>
                <p:oleObj name="Формула" r:id="rId5" imgW="0" imgH="0" progId="Equation.3">
                  <p:embed/>
                  <p:pic>
                    <p:nvPicPr>
                      <p:cNvPr id="0" name="Rectangle 16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397000"/>
                        <a:ext cx="6096000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067" name="Text Box 27"/>
          <p:cNvSpPr txBox="1">
            <a:spLocks noChangeArrowheads="1"/>
          </p:cNvSpPr>
          <p:nvPr/>
        </p:nvSpPr>
        <p:spPr bwMode="auto">
          <a:xfrm>
            <a:off x="457200" y="762000"/>
            <a:ext cx="84582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Если сумма противоположных углов четырехугольника равна 180</a:t>
            </a:r>
            <a:r>
              <a:rPr lang="ru-RU" sz="2400" b="1" baseline="3000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0</a:t>
            </a:r>
            <a:r>
              <a:rPr lang="ru-RU" sz="24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, то около него можно вписать окружность.</a:t>
            </a:r>
          </a:p>
        </p:txBody>
      </p:sp>
      <p:sp>
        <p:nvSpPr>
          <p:cNvPr id="20490" name="Freeform 34"/>
          <p:cNvSpPr>
            <a:spLocks/>
          </p:cNvSpPr>
          <p:nvPr/>
        </p:nvSpPr>
        <p:spPr bwMode="auto">
          <a:xfrm>
            <a:off x="1006475" y="2705100"/>
            <a:ext cx="2401888" cy="2619375"/>
          </a:xfrm>
          <a:custGeom>
            <a:avLst/>
            <a:gdLst>
              <a:gd name="T0" fmla="*/ 127 w 1513"/>
              <a:gd name="T1" fmla="*/ 1494 h 1650"/>
              <a:gd name="T2" fmla="*/ 16 w 1513"/>
              <a:gd name="T3" fmla="*/ 296 h 1650"/>
              <a:gd name="T4" fmla="*/ 0 w 1513"/>
              <a:gd name="T5" fmla="*/ 296 h 1650"/>
              <a:gd name="T6" fmla="*/ 1513 w 1513"/>
              <a:gd name="T7" fmla="*/ 0 h 1650"/>
              <a:gd name="T8" fmla="*/ 1465 w 1513"/>
              <a:gd name="T9" fmla="*/ 1650 h 1650"/>
              <a:gd name="T10" fmla="*/ 127 w 1513"/>
              <a:gd name="T11" fmla="*/ 1494 h 165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513"/>
              <a:gd name="T19" fmla="*/ 0 h 1650"/>
              <a:gd name="T20" fmla="*/ 1513 w 1513"/>
              <a:gd name="T21" fmla="*/ 1650 h 165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513" h="1650">
                <a:moveTo>
                  <a:pt x="127" y="1494"/>
                </a:moveTo>
                <a:lnTo>
                  <a:pt x="16" y="296"/>
                </a:lnTo>
                <a:lnTo>
                  <a:pt x="0" y="296"/>
                </a:lnTo>
                <a:lnTo>
                  <a:pt x="1513" y="0"/>
                </a:lnTo>
                <a:lnTo>
                  <a:pt x="1465" y="1650"/>
                </a:lnTo>
                <a:lnTo>
                  <a:pt x="127" y="1494"/>
                </a:lnTo>
                <a:close/>
              </a:path>
            </a:pathLst>
          </a:custGeom>
          <a:noFill/>
          <a:ln w="19050" cmpd="sng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graphicFrame>
        <p:nvGraphicFramePr>
          <p:cNvPr id="20484" name="Object 35"/>
          <p:cNvGraphicFramePr>
            <a:graphicFrameLocks noChangeAspect="1"/>
          </p:cNvGraphicFramePr>
          <p:nvPr/>
        </p:nvGraphicFramePr>
        <p:xfrm>
          <a:off x="4152900" y="34734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5" name="Формула" r:id="rId6" imgW="114120" imgH="215640" progId="Equation.3">
                  <p:embed/>
                </p:oleObj>
              </mc:Choice>
              <mc:Fallback>
                <p:oleObj name="Формула" r:id="rId6" imgW="114120" imgH="215640" progId="Equation.3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2900" y="34734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076" name="Text Box 36"/>
          <p:cNvSpPr txBox="1">
            <a:spLocks noChangeArrowheads="1"/>
          </p:cNvSpPr>
          <p:nvPr/>
        </p:nvSpPr>
        <p:spPr bwMode="auto">
          <a:xfrm>
            <a:off x="536575" y="26670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А</a:t>
            </a:r>
          </a:p>
        </p:txBody>
      </p:sp>
      <p:sp>
        <p:nvSpPr>
          <p:cNvPr id="471077" name="Text Box 37"/>
          <p:cNvSpPr txBox="1">
            <a:spLocks noChangeArrowheads="1"/>
          </p:cNvSpPr>
          <p:nvPr/>
        </p:nvSpPr>
        <p:spPr bwMode="auto">
          <a:xfrm>
            <a:off x="3432175" y="22860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В</a:t>
            </a:r>
          </a:p>
        </p:txBody>
      </p:sp>
      <p:sp>
        <p:nvSpPr>
          <p:cNvPr id="471086" name="Text Box 46"/>
          <p:cNvSpPr txBox="1">
            <a:spLocks noChangeArrowheads="1"/>
          </p:cNvSpPr>
          <p:nvPr/>
        </p:nvSpPr>
        <p:spPr bwMode="auto">
          <a:xfrm>
            <a:off x="3355975" y="53340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С</a:t>
            </a:r>
          </a:p>
        </p:txBody>
      </p:sp>
      <p:grpSp>
        <p:nvGrpSpPr>
          <p:cNvPr id="3" name="Group 49"/>
          <p:cNvGrpSpPr>
            <a:grpSpLocks/>
          </p:cNvGrpSpPr>
          <p:nvPr/>
        </p:nvGrpSpPr>
        <p:grpSpPr bwMode="auto">
          <a:xfrm>
            <a:off x="798513" y="2362200"/>
            <a:ext cx="3216275" cy="3238500"/>
            <a:chOff x="503" y="1488"/>
            <a:chExt cx="2026" cy="2040"/>
          </a:xfrm>
        </p:grpSpPr>
        <p:grpSp>
          <p:nvGrpSpPr>
            <p:cNvPr id="20517" name="Group 29"/>
            <p:cNvGrpSpPr>
              <a:grpSpLocks/>
            </p:cNvGrpSpPr>
            <p:nvPr/>
          </p:nvGrpSpPr>
          <p:grpSpPr bwMode="auto">
            <a:xfrm>
              <a:off x="503" y="1488"/>
              <a:ext cx="2026" cy="2040"/>
              <a:chOff x="1317" y="1440"/>
              <a:chExt cx="2026" cy="2040"/>
            </a:xfrm>
          </p:grpSpPr>
          <p:sp>
            <p:nvSpPr>
              <p:cNvPr id="20522" name="Text Box 30"/>
              <p:cNvSpPr txBox="1">
                <a:spLocks noChangeArrowheads="1"/>
              </p:cNvSpPr>
              <p:nvPr/>
            </p:nvSpPr>
            <p:spPr bwMode="auto">
              <a:xfrm>
                <a:off x="2120" y="2212"/>
                <a:ext cx="265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ru-RU" altLang="ru-RU" sz="2400"/>
                  <a:t>О</a:t>
                </a:r>
              </a:p>
            </p:txBody>
          </p:sp>
          <p:sp>
            <p:nvSpPr>
              <p:cNvPr id="20523" name="Oval 31"/>
              <p:cNvSpPr>
                <a:spLocks noChangeArrowheads="1"/>
              </p:cNvSpPr>
              <p:nvPr/>
            </p:nvSpPr>
            <p:spPr bwMode="auto">
              <a:xfrm>
                <a:off x="1317" y="1440"/>
                <a:ext cx="2026" cy="204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0524" name="Oval 32"/>
              <p:cNvSpPr>
                <a:spLocks noChangeArrowheads="1"/>
              </p:cNvSpPr>
              <p:nvPr/>
            </p:nvSpPr>
            <p:spPr bwMode="auto">
              <a:xfrm>
                <a:off x="2299" y="2422"/>
                <a:ext cx="62" cy="62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</p:grpSp>
        <p:sp>
          <p:nvSpPr>
            <p:cNvPr id="20518" name="Oval 38"/>
            <p:cNvSpPr>
              <a:spLocks noChangeArrowheads="1"/>
            </p:cNvSpPr>
            <p:nvPr/>
          </p:nvSpPr>
          <p:spPr bwMode="auto">
            <a:xfrm>
              <a:off x="626" y="1968"/>
              <a:ext cx="62" cy="6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0519" name="Oval 39"/>
            <p:cNvSpPr>
              <a:spLocks noChangeArrowheads="1"/>
            </p:cNvSpPr>
            <p:nvPr/>
          </p:nvSpPr>
          <p:spPr bwMode="auto">
            <a:xfrm>
              <a:off x="722" y="3168"/>
              <a:ext cx="62" cy="6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0520" name="Oval 45"/>
            <p:cNvSpPr>
              <a:spLocks noChangeArrowheads="1"/>
            </p:cNvSpPr>
            <p:nvPr/>
          </p:nvSpPr>
          <p:spPr bwMode="auto">
            <a:xfrm>
              <a:off x="2114" y="1680"/>
              <a:ext cx="62" cy="6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0521" name="Oval 47"/>
            <p:cNvSpPr>
              <a:spLocks noChangeArrowheads="1"/>
            </p:cNvSpPr>
            <p:nvPr/>
          </p:nvSpPr>
          <p:spPr bwMode="auto">
            <a:xfrm>
              <a:off x="2066" y="3312"/>
              <a:ext cx="62" cy="6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</p:grpSp>
      <p:sp>
        <p:nvSpPr>
          <p:cNvPr id="471090" name="Rectangle 50"/>
          <p:cNvSpPr>
            <a:spLocks noChangeArrowheads="1"/>
          </p:cNvSpPr>
          <p:nvPr/>
        </p:nvSpPr>
        <p:spPr bwMode="auto">
          <a:xfrm>
            <a:off x="2870200" y="4937125"/>
            <a:ext cx="558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80</a:t>
            </a:r>
            <a:r>
              <a:rPr lang="ru-RU" sz="2000" b="1" baseline="30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0</a:t>
            </a:r>
          </a:p>
        </p:txBody>
      </p:sp>
      <p:sp>
        <p:nvSpPr>
          <p:cNvPr id="471091" name="Rectangle 51"/>
          <p:cNvSpPr>
            <a:spLocks noChangeArrowheads="1"/>
          </p:cNvSpPr>
          <p:nvPr/>
        </p:nvSpPr>
        <p:spPr bwMode="auto">
          <a:xfrm>
            <a:off x="990600" y="3124200"/>
            <a:ext cx="7000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100</a:t>
            </a:r>
            <a:r>
              <a:rPr lang="ru-RU" sz="2000" b="1" baseline="30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0</a:t>
            </a:r>
          </a:p>
        </p:txBody>
      </p:sp>
      <p:sp>
        <p:nvSpPr>
          <p:cNvPr id="471092" name="Rectangle 52"/>
          <p:cNvSpPr>
            <a:spLocks noChangeArrowheads="1"/>
          </p:cNvSpPr>
          <p:nvPr/>
        </p:nvSpPr>
        <p:spPr bwMode="auto">
          <a:xfrm>
            <a:off x="1143000" y="4724400"/>
            <a:ext cx="7000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113</a:t>
            </a:r>
            <a:r>
              <a:rPr lang="ru-RU" sz="2000" b="1" baseline="30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0</a:t>
            </a:r>
          </a:p>
        </p:txBody>
      </p:sp>
      <p:sp>
        <p:nvSpPr>
          <p:cNvPr id="471093" name="Rectangle 53"/>
          <p:cNvSpPr>
            <a:spLocks noChangeArrowheads="1"/>
          </p:cNvSpPr>
          <p:nvPr/>
        </p:nvSpPr>
        <p:spPr bwMode="auto">
          <a:xfrm>
            <a:off x="2946400" y="2743200"/>
            <a:ext cx="558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67</a:t>
            </a:r>
            <a:r>
              <a:rPr lang="ru-RU" sz="2000" b="1" baseline="30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0</a:t>
            </a:r>
          </a:p>
        </p:txBody>
      </p:sp>
      <p:grpSp>
        <p:nvGrpSpPr>
          <p:cNvPr id="5" name="Group 62"/>
          <p:cNvGrpSpPr>
            <a:grpSpLocks/>
          </p:cNvGrpSpPr>
          <p:nvPr/>
        </p:nvGrpSpPr>
        <p:grpSpPr bwMode="auto">
          <a:xfrm>
            <a:off x="5105400" y="2590800"/>
            <a:ext cx="3216275" cy="3238500"/>
            <a:chOff x="1317" y="1440"/>
            <a:chExt cx="2026" cy="2040"/>
          </a:xfrm>
        </p:grpSpPr>
        <p:sp>
          <p:nvSpPr>
            <p:cNvPr id="20514" name="Text Box 63"/>
            <p:cNvSpPr txBox="1">
              <a:spLocks noChangeArrowheads="1"/>
            </p:cNvSpPr>
            <p:nvPr/>
          </p:nvSpPr>
          <p:spPr bwMode="auto">
            <a:xfrm>
              <a:off x="2120" y="2212"/>
              <a:ext cx="26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2400"/>
                <a:t>О</a:t>
              </a:r>
            </a:p>
          </p:txBody>
        </p:sp>
        <p:sp>
          <p:nvSpPr>
            <p:cNvPr id="20515" name="Oval 64"/>
            <p:cNvSpPr>
              <a:spLocks noChangeArrowheads="1"/>
            </p:cNvSpPr>
            <p:nvPr/>
          </p:nvSpPr>
          <p:spPr bwMode="auto">
            <a:xfrm>
              <a:off x="1317" y="1440"/>
              <a:ext cx="2026" cy="20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0516" name="Oval 65"/>
            <p:cNvSpPr>
              <a:spLocks noChangeArrowheads="1"/>
            </p:cNvSpPr>
            <p:nvPr/>
          </p:nvSpPr>
          <p:spPr bwMode="auto">
            <a:xfrm>
              <a:off x="2299" y="2422"/>
              <a:ext cx="62" cy="6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</p:grpSp>
      <p:grpSp>
        <p:nvGrpSpPr>
          <p:cNvPr id="6" name="Group 74"/>
          <p:cNvGrpSpPr>
            <a:grpSpLocks/>
          </p:cNvGrpSpPr>
          <p:nvPr/>
        </p:nvGrpSpPr>
        <p:grpSpPr bwMode="auto">
          <a:xfrm>
            <a:off x="4843463" y="2590800"/>
            <a:ext cx="3730625" cy="3429000"/>
            <a:chOff x="3051" y="1632"/>
            <a:chExt cx="2350" cy="2160"/>
          </a:xfrm>
        </p:grpSpPr>
        <p:sp>
          <p:nvSpPr>
            <p:cNvPr id="471095" name="Text Box 55"/>
            <p:cNvSpPr txBox="1">
              <a:spLocks noChangeArrowheads="1"/>
            </p:cNvSpPr>
            <p:nvPr/>
          </p:nvSpPr>
          <p:spPr bwMode="auto">
            <a:xfrm>
              <a:off x="3147" y="3264"/>
              <a:ext cx="31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D</a:t>
              </a:r>
              <a:endPara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20502" name="Freeform 56"/>
            <p:cNvSpPr>
              <a:spLocks/>
            </p:cNvSpPr>
            <p:nvPr/>
          </p:nvSpPr>
          <p:spPr bwMode="auto">
            <a:xfrm>
              <a:off x="3347" y="1768"/>
              <a:ext cx="1465" cy="1730"/>
            </a:xfrm>
            <a:custGeom>
              <a:avLst/>
              <a:gdLst>
                <a:gd name="T0" fmla="*/ 127 w 1465"/>
                <a:gd name="T1" fmla="*/ 1574 h 1730"/>
                <a:gd name="T2" fmla="*/ 16 w 1465"/>
                <a:gd name="T3" fmla="*/ 376 h 1730"/>
                <a:gd name="T4" fmla="*/ 0 w 1465"/>
                <a:gd name="T5" fmla="*/ 376 h 1730"/>
                <a:gd name="T6" fmla="*/ 1085 w 1465"/>
                <a:gd name="T7" fmla="*/ 0 h 1730"/>
                <a:gd name="T8" fmla="*/ 1465 w 1465"/>
                <a:gd name="T9" fmla="*/ 1730 h 1730"/>
                <a:gd name="T10" fmla="*/ 127 w 1465"/>
                <a:gd name="T11" fmla="*/ 1574 h 173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465"/>
                <a:gd name="T19" fmla="*/ 0 h 1730"/>
                <a:gd name="T20" fmla="*/ 1465 w 1465"/>
                <a:gd name="T21" fmla="*/ 1730 h 173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465" h="1730">
                  <a:moveTo>
                    <a:pt x="127" y="1574"/>
                  </a:moveTo>
                  <a:lnTo>
                    <a:pt x="16" y="376"/>
                  </a:lnTo>
                  <a:lnTo>
                    <a:pt x="0" y="376"/>
                  </a:lnTo>
                  <a:lnTo>
                    <a:pt x="1085" y="0"/>
                  </a:lnTo>
                  <a:lnTo>
                    <a:pt x="1465" y="1730"/>
                  </a:lnTo>
                  <a:lnTo>
                    <a:pt x="127" y="1574"/>
                  </a:lnTo>
                  <a:close/>
                </a:path>
              </a:pathLst>
            </a:custGeom>
            <a:noFill/>
            <a:ln w="19050" cmpd="sng">
              <a:solidFill>
                <a:srgbClr val="00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aphicFrame>
          <p:nvGraphicFramePr>
            <p:cNvPr id="20485" name="Object 57"/>
            <p:cNvGraphicFramePr>
              <a:graphicFrameLocks noChangeAspect="1"/>
            </p:cNvGraphicFramePr>
            <p:nvPr/>
          </p:nvGraphicFramePr>
          <p:xfrm>
            <a:off x="5329" y="2332"/>
            <a:ext cx="72" cy="1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36" name="Формула" r:id="rId8" imgW="114120" imgH="215640" progId="Equation.3">
                    <p:embed/>
                  </p:oleObj>
                </mc:Choice>
                <mc:Fallback>
                  <p:oleObj name="Формула" r:id="rId8" imgW="114120" imgH="215640" progId="Equation.3">
                    <p:embed/>
                    <p:pic>
                      <p:nvPicPr>
                        <p:cNvPr id="0" name="Object 5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29" y="2332"/>
                          <a:ext cx="72" cy="1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71098" name="Text Box 58"/>
            <p:cNvSpPr txBox="1">
              <a:spLocks noChangeArrowheads="1"/>
            </p:cNvSpPr>
            <p:nvPr/>
          </p:nvSpPr>
          <p:spPr bwMode="auto">
            <a:xfrm>
              <a:off x="3051" y="1824"/>
              <a:ext cx="31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А</a:t>
              </a:r>
            </a:p>
          </p:txBody>
        </p:sp>
        <p:sp>
          <p:nvSpPr>
            <p:cNvPr id="471099" name="Text Box 59"/>
            <p:cNvSpPr txBox="1">
              <a:spLocks noChangeArrowheads="1"/>
            </p:cNvSpPr>
            <p:nvPr/>
          </p:nvSpPr>
          <p:spPr bwMode="auto">
            <a:xfrm>
              <a:off x="4416" y="1632"/>
              <a:ext cx="31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В</a:t>
              </a:r>
            </a:p>
          </p:txBody>
        </p:sp>
        <p:sp>
          <p:nvSpPr>
            <p:cNvPr id="471100" name="Text Box 60"/>
            <p:cNvSpPr txBox="1">
              <a:spLocks noChangeArrowheads="1"/>
            </p:cNvSpPr>
            <p:nvPr/>
          </p:nvSpPr>
          <p:spPr bwMode="auto">
            <a:xfrm>
              <a:off x="4827" y="3504"/>
              <a:ext cx="31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С</a:t>
              </a:r>
            </a:p>
          </p:txBody>
        </p:sp>
        <p:sp>
          <p:nvSpPr>
            <p:cNvPr id="20506" name="Oval 66"/>
            <p:cNvSpPr>
              <a:spLocks noChangeArrowheads="1"/>
            </p:cNvSpPr>
            <p:nvPr/>
          </p:nvSpPr>
          <p:spPr bwMode="auto">
            <a:xfrm>
              <a:off x="3339" y="2112"/>
              <a:ext cx="62" cy="6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0507" name="Oval 67"/>
            <p:cNvSpPr>
              <a:spLocks noChangeArrowheads="1"/>
            </p:cNvSpPr>
            <p:nvPr/>
          </p:nvSpPr>
          <p:spPr bwMode="auto">
            <a:xfrm>
              <a:off x="3435" y="3312"/>
              <a:ext cx="62" cy="6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0508" name="Oval 68"/>
            <p:cNvSpPr>
              <a:spLocks noChangeArrowheads="1"/>
            </p:cNvSpPr>
            <p:nvPr/>
          </p:nvSpPr>
          <p:spPr bwMode="auto">
            <a:xfrm>
              <a:off x="4402" y="1728"/>
              <a:ext cx="62" cy="6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0509" name="Oval 69"/>
            <p:cNvSpPr>
              <a:spLocks noChangeArrowheads="1"/>
            </p:cNvSpPr>
            <p:nvPr/>
          </p:nvSpPr>
          <p:spPr bwMode="auto">
            <a:xfrm>
              <a:off x="4779" y="3456"/>
              <a:ext cx="62" cy="6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471110" name="Rectangle 70"/>
            <p:cNvSpPr>
              <a:spLocks noChangeArrowheads="1"/>
            </p:cNvSpPr>
            <p:nvPr/>
          </p:nvSpPr>
          <p:spPr bwMode="auto">
            <a:xfrm>
              <a:off x="4521" y="3254"/>
              <a:ext cx="35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2000" b="1"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79</a:t>
              </a:r>
              <a:r>
                <a:rPr lang="ru-RU" sz="2000" b="1" baseline="30000"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0</a:t>
              </a:r>
            </a:p>
          </p:txBody>
        </p:sp>
        <p:sp>
          <p:nvSpPr>
            <p:cNvPr id="471111" name="Rectangle 71"/>
            <p:cNvSpPr>
              <a:spLocks noChangeArrowheads="1"/>
            </p:cNvSpPr>
            <p:nvPr/>
          </p:nvSpPr>
          <p:spPr bwMode="auto">
            <a:xfrm>
              <a:off x="3337" y="2112"/>
              <a:ext cx="35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2000" b="1"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99</a:t>
              </a:r>
              <a:r>
                <a:rPr lang="ru-RU" sz="2000" b="1" baseline="30000"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0</a:t>
              </a:r>
            </a:p>
          </p:txBody>
        </p:sp>
        <p:sp>
          <p:nvSpPr>
            <p:cNvPr id="471112" name="Rectangle 72"/>
            <p:cNvSpPr>
              <a:spLocks noChangeArrowheads="1"/>
            </p:cNvSpPr>
            <p:nvPr/>
          </p:nvSpPr>
          <p:spPr bwMode="auto">
            <a:xfrm>
              <a:off x="3433" y="3120"/>
              <a:ext cx="44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2000" b="1"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123</a:t>
              </a:r>
              <a:r>
                <a:rPr lang="ru-RU" sz="2000" b="1" baseline="30000"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0</a:t>
              </a:r>
            </a:p>
          </p:txBody>
        </p:sp>
        <p:sp>
          <p:nvSpPr>
            <p:cNvPr id="471113" name="Rectangle 73"/>
            <p:cNvSpPr>
              <a:spLocks noChangeArrowheads="1"/>
            </p:cNvSpPr>
            <p:nvPr/>
          </p:nvSpPr>
          <p:spPr bwMode="auto">
            <a:xfrm>
              <a:off x="4128" y="1814"/>
              <a:ext cx="35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2000" b="1"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77</a:t>
              </a:r>
              <a:r>
                <a:rPr lang="ru-RU" sz="2000" b="1" baseline="30000"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0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4710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99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500" fill="hold"/>
                                        <p:tgtEl>
                                          <p:spTgt spid="4710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99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500" fill="hold"/>
                                        <p:tgtEl>
                                          <p:spTgt spid="4710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500" fill="hold"/>
                                        <p:tgtEl>
                                          <p:spTgt spid="4710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90" grpId="0"/>
      <p:bldP spid="471091" grpId="0"/>
      <p:bldP spid="471092" grpId="0"/>
      <p:bldP spid="47109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642" name="Text Box 2"/>
          <p:cNvSpPr txBox="1">
            <a:spLocks noChangeArrowheads="1"/>
          </p:cNvSpPr>
          <p:nvPr/>
        </p:nvSpPr>
        <p:spPr bwMode="auto">
          <a:xfrm>
            <a:off x="3995738" y="6019800"/>
            <a:ext cx="5000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В</a:t>
            </a:r>
          </a:p>
        </p:txBody>
      </p:sp>
      <p:sp>
        <p:nvSpPr>
          <p:cNvPr id="496643" name="Text Box 3"/>
          <p:cNvSpPr txBox="1">
            <a:spLocks noChangeArrowheads="1"/>
          </p:cNvSpPr>
          <p:nvPr/>
        </p:nvSpPr>
        <p:spPr bwMode="auto">
          <a:xfrm>
            <a:off x="8763000" y="39624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С</a:t>
            </a:r>
          </a:p>
        </p:txBody>
      </p:sp>
      <p:graphicFrame>
        <p:nvGraphicFramePr>
          <p:cNvPr id="21506" name="Rectangle 4"/>
          <p:cNvGraphicFramePr>
            <a:graphicFrameLocks/>
          </p:cNvGraphicFramePr>
          <p:nvPr/>
        </p:nvGraphicFramePr>
        <p:xfrm>
          <a:off x="2590800" y="13970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0" name="Формула" r:id="rId4" imgW="0" imgH="0" progId="Equation.3">
                  <p:embed/>
                </p:oleObj>
              </mc:Choice>
              <mc:Fallback>
                <p:oleObj name="Формула" r:id="rId4" imgW="0" imgH="0" progId="Equation.3">
                  <p:embed/>
                  <p:pic>
                    <p:nvPicPr>
                      <p:cNvPr id="0" name="Rectangle 4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1397000"/>
                        <a:ext cx="6096000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6645" name="Text Box 5"/>
          <p:cNvSpPr txBox="1">
            <a:spLocks noChangeArrowheads="1"/>
          </p:cNvSpPr>
          <p:nvPr/>
        </p:nvSpPr>
        <p:spPr bwMode="auto">
          <a:xfrm>
            <a:off x="6129338" y="533400"/>
            <a:ext cx="5000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А</a:t>
            </a:r>
          </a:p>
        </p:txBody>
      </p:sp>
      <p:sp>
        <p:nvSpPr>
          <p:cNvPr id="496646" name="Text Box 6"/>
          <p:cNvSpPr txBox="1">
            <a:spLocks noChangeArrowheads="1"/>
          </p:cNvSpPr>
          <p:nvPr/>
        </p:nvSpPr>
        <p:spPr bwMode="auto">
          <a:xfrm>
            <a:off x="304800" y="152400"/>
            <a:ext cx="8839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                            Около любого треугольника можно</a:t>
            </a:r>
          </a:p>
          <a:p>
            <a:pPr>
              <a:defRPr/>
            </a:pPr>
            <a:r>
              <a:rPr lang="ru-RU" sz="24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     описать окружность.</a:t>
            </a:r>
          </a:p>
        </p:txBody>
      </p:sp>
      <p:sp>
        <p:nvSpPr>
          <p:cNvPr id="21512" name="Freeform 7"/>
          <p:cNvSpPr>
            <a:spLocks/>
          </p:cNvSpPr>
          <p:nvPr/>
        </p:nvSpPr>
        <p:spPr bwMode="auto">
          <a:xfrm>
            <a:off x="4267200" y="914400"/>
            <a:ext cx="4529138" cy="5153025"/>
          </a:xfrm>
          <a:custGeom>
            <a:avLst/>
            <a:gdLst>
              <a:gd name="T0" fmla="*/ 0 w 2853"/>
              <a:gd name="T1" fmla="*/ 3246 h 3246"/>
              <a:gd name="T2" fmla="*/ 1269 w 2853"/>
              <a:gd name="T3" fmla="*/ 0 h 3246"/>
              <a:gd name="T4" fmla="*/ 2853 w 2853"/>
              <a:gd name="T5" fmla="*/ 1904 h 3246"/>
              <a:gd name="T6" fmla="*/ 18 w 2853"/>
              <a:gd name="T7" fmla="*/ 3240 h 3246"/>
              <a:gd name="T8" fmla="*/ 0 60000 65536"/>
              <a:gd name="T9" fmla="*/ 0 60000 65536"/>
              <a:gd name="T10" fmla="*/ 0 60000 65536"/>
              <a:gd name="T11" fmla="*/ 0 60000 65536"/>
              <a:gd name="T12" fmla="*/ 0 w 2853"/>
              <a:gd name="T13" fmla="*/ 0 h 3246"/>
              <a:gd name="T14" fmla="*/ 2853 w 2853"/>
              <a:gd name="T15" fmla="*/ 3246 h 324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853" h="3246">
                <a:moveTo>
                  <a:pt x="0" y="3246"/>
                </a:moveTo>
                <a:lnTo>
                  <a:pt x="1269" y="0"/>
                </a:lnTo>
                <a:lnTo>
                  <a:pt x="2853" y="1904"/>
                </a:lnTo>
                <a:lnTo>
                  <a:pt x="18" y="324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96648" name="Text Box 8"/>
          <p:cNvSpPr txBox="1">
            <a:spLocks noChangeArrowheads="1"/>
          </p:cNvSpPr>
          <p:nvPr/>
        </p:nvSpPr>
        <p:spPr bwMode="auto">
          <a:xfrm>
            <a:off x="685800" y="139700"/>
            <a:ext cx="2203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Теорема</a:t>
            </a:r>
          </a:p>
        </p:txBody>
      </p:sp>
      <p:sp>
        <p:nvSpPr>
          <p:cNvPr id="21514" name="Text Box 9"/>
          <p:cNvSpPr txBox="1">
            <a:spLocks noChangeArrowheads="1"/>
          </p:cNvSpPr>
          <p:nvPr/>
        </p:nvSpPr>
        <p:spPr bwMode="auto">
          <a:xfrm>
            <a:off x="381000" y="2209800"/>
            <a:ext cx="4267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/>
              <a:t>Доказать, что можно описать окружность</a:t>
            </a:r>
          </a:p>
        </p:txBody>
      </p:sp>
      <p:grpSp>
        <p:nvGrpSpPr>
          <p:cNvPr id="21515" name="Group 10"/>
          <p:cNvGrpSpPr>
            <a:grpSpLocks/>
          </p:cNvGrpSpPr>
          <p:nvPr/>
        </p:nvGrpSpPr>
        <p:grpSpPr bwMode="auto">
          <a:xfrm>
            <a:off x="457200" y="1295400"/>
            <a:ext cx="2895600" cy="495300"/>
            <a:chOff x="192" y="600"/>
            <a:chExt cx="1824" cy="312"/>
          </a:xfrm>
        </p:grpSpPr>
        <p:sp>
          <p:nvSpPr>
            <p:cNvPr id="21519" name="Text Box 11"/>
            <p:cNvSpPr txBox="1">
              <a:spLocks noChangeArrowheads="1"/>
            </p:cNvSpPr>
            <p:nvPr/>
          </p:nvSpPr>
          <p:spPr bwMode="auto">
            <a:xfrm>
              <a:off x="192" y="624"/>
              <a:ext cx="182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2400"/>
                <a:t>Дано:    АВС</a:t>
              </a:r>
            </a:p>
          </p:txBody>
        </p:sp>
        <p:graphicFrame>
          <p:nvGraphicFramePr>
            <p:cNvPr id="21507" name="Object 12"/>
            <p:cNvGraphicFramePr>
              <a:graphicFrameLocks noChangeAspect="1"/>
            </p:cNvGraphicFramePr>
            <p:nvPr/>
          </p:nvGraphicFramePr>
          <p:xfrm>
            <a:off x="752" y="600"/>
            <a:ext cx="244" cy="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521" name="Формула" r:id="rId5" imgW="139680" imgH="164880" progId="Equation.3">
                    <p:embed/>
                  </p:oleObj>
                </mc:Choice>
                <mc:Fallback>
                  <p:oleObj name="Формула" r:id="rId5" imgW="139680" imgH="164880" progId="Equation.3">
                    <p:embed/>
                    <p:pic>
                      <p:nvPicPr>
                        <p:cNvPr id="0" name="Object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52" y="600"/>
                          <a:ext cx="244" cy="2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1516" name="Oval 13"/>
          <p:cNvSpPr>
            <a:spLocks noChangeArrowheads="1"/>
          </p:cNvSpPr>
          <p:nvPr/>
        </p:nvSpPr>
        <p:spPr bwMode="auto">
          <a:xfrm>
            <a:off x="4229100" y="6019800"/>
            <a:ext cx="80963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1517" name="Oval 14"/>
          <p:cNvSpPr>
            <a:spLocks noChangeArrowheads="1"/>
          </p:cNvSpPr>
          <p:nvPr/>
        </p:nvSpPr>
        <p:spPr bwMode="auto">
          <a:xfrm>
            <a:off x="6248400" y="889000"/>
            <a:ext cx="80963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1518" name="Oval 15"/>
          <p:cNvSpPr>
            <a:spLocks noChangeArrowheads="1"/>
          </p:cNvSpPr>
          <p:nvPr/>
        </p:nvSpPr>
        <p:spPr bwMode="auto">
          <a:xfrm>
            <a:off x="8788400" y="3886200"/>
            <a:ext cx="80963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4686300" y="2997200"/>
            <a:ext cx="1803400" cy="1181100"/>
            <a:chOff x="2760" y="1728"/>
            <a:chExt cx="1136" cy="744"/>
          </a:xfrm>
        </p:grpSpPr>
        <p:sp>
          <p:nvSpPr>
            <p:cNvPr id="498691" name="Text Box 3"/>
            <p:cNvSpPr txBox="1">
              <a:spLocks noChangeArrowheads="1"/>
            </p:cNvSpPr>
            <p:nvPr/>
          </p:nvSpPr>
          <p:spPr bwMode="auto">
            <a:xfrm>
              <a:off x="2760" y="1728"/>
              <a:ext cx="24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8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K</a:t>
              </a:r>
              <a:endPara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22606" name="Freeform 4"/>
            <p:cNvSpPr>
              <a:spLocks/>
            </p:cNvSpPr>
            <p:nvPr/>
          </p:nvSpPr>
          <p:spPr bwMode="auto">
            <a:xfrm>
              <a:off x="3120" y="2130"/>
              <a:ext cx="776" cy="342"/>
            </a:xfrm>
            <a:custGeom>
              <a:avLst/>
              <a:gdLst>
                <a:gd name="T0" fmla="*/ 0 w 776"/>
                <a:gd name="T1" fmla="*/ 0 h 342"/>
                <a:gd name="T2" fmla="*/ 768 w 776"/>
                <a:gd name="T3" fmla="*/ 342 h 342"/>
                <a:gd name="T4" fmla="*/ 776 w 776"/>
                <a:gd name="T5" fmla="*/ 342 h 342"/>
                <a:gd name="T6" fmla="*/ 0 60000 65536"/>
                <a:gd name="T7" fmla="*/ 0 60000 65536"/>
                <a:gd name="T8" fmla="*/ 0 60000 65536"/>
                <a:gd name="T9" fmla="*/ 0 w 776"/>
                <a:gd name="T10" fmla="*/ 0 h 342"/>
                <a:gd name="T11" fmla="*/ 776 w 776"/>
                <a:gd name="T12" fmla="*/ 342 h 34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76" h="342">
                  <a:moveTo>
                    <a:pt x="0" y="0"/>
                  </a:moveTo>
                  <a:lnTo>
                    <a:pt x="768" y="342"/>
                  </a:lnTo>
                  <a:lnTo>
                    <a:pt x="776" y="342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2607" name="Freeform 5"/>
            <p:cNvSpPr>
              <a:spLocks/>
            </p:cNvSpPr>
            <p:nvPr/>
          </p:nvSpPr>
          <p:spPr bwMode="auto">
            <a:xfrm>
              <a:off x="3048" y="2190"/>
              <a:ext cx="192" cy="156"/>
            </a:xfrm>
            <a:custGeom>
              <a:avLst/>
              <a:gdLst>
                <a:gd name="T0" fmla="*/ 0 w 192"/>
                <a:gd name="T1" fmla="*/ 96 h 156"/>
                <a:gd name="T2" fmla="*/ 132 w 192"/>
                <a:gd name="T3" fmla="*/ 156 h 156"/>
                <a:gd name="T4" fmla="*/ 192 w 192"/>
                <a:gd name="T5" fmla="*/ 0 h 156"/>
                <a:gd name="T6" fmla="*/ 0 60000 65536"/>
                <a:gd name="T7" fmla="*/ 0 60000 65536"/>
                <a:gd name="T8" fmla="*/ 0 60000 65536"/>
                <a:gd name="T9" fmla="*/ 0 w 192"/>
                <a:gd name="T10" fmla="*/ 0 h 156"/>
                <a:gd name="T11" fmla="*/ 192 w 192"/>
                <a:gd name="T12" fmla="*/ 156 h 15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156">
                  <a:moveTo>
                    <a:pt x="0" y="96"/>
                  </a:moveTo>
                  <a:lnTo>
                    <a:pt x="132" y="156"/>
                  </a:lnTo>
                  <a:lnTo>
                    <a:pt x="192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98694" name="Text Box 6"/>
          <p:cNvSpPr txBox="1">
            <a:spLocks noChangeArrowheads="1"/>
          </p:cNvSpPr>
          <p:nvPr/>
        </p:nvSpPr>
        <p:spPr bwMode="auto">
          <a:xfrm>
            <a:off x="3919538" y="6273800"/>
            <a:ext cx="5000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В</a:t>
            </a:r>
          </a:p>
        </p:txBody>
      </p:sp>
      <p:sp>
        <p:nvSpPr>
          <p:cNvPr id="498695" name="Text Box 7"/>
          <p:cNvSpPr txBox="1">
            <a:spLocks noChangeArrowheads="1"/>
          </p:cNvSpPr>
          <p:nvPr/>
        </p:nvSpPr>
        <p:spPr bwMode="auto">
          <a:xfrm>
            <a:off x="8732838" y="3886200"/>
            <a:ext cx="5000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С</a:t>
            </a:r>
          </a:p>
        </p:txBody>
      </p:sp>
      <p:graphicFrame>
        <p:nvGraphicFramePr>
          <p:cNvPr id="22530" name="Rectangle 8"/>
          <p:cNvGraphicFramePr>
            <a:graphicFrameLocks/>
          </p:cNvGraphicFramePr>
          <p:nvPr/>
        </p:nvGraphicFramePr>
        <p:xfrm>
          <a:off x="2514600" y="13462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08" name="Формула" r:id="rId4" imgW="0" imgH="0" progId="Equation.3">
                  <p:embed/>
                </p:oleObj>
              </mc:Choice>
              <mc:Fallback>
                <p:oleObj name="Формула" r:id="rId4" imgW="0" imgH="0" progId="Equation.3">
                  <p:embed/>
                  <p:pic>
                    <p:nvPicPr>
                      <p:cNvPr id="0" name="Rectangle 8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1346200"/>
                        <a:ext cx="6096000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8697" name="Text Box 9"/>
          <p:cNvSpPr txBox="1">
            <a:spLocks noChangeArrowheads="1"/>
          </p:cNvSpPr>
          <p:nvPr/>
        </p:nvSpPr>
        <p:spPr bwMode="auto">
          <a:xfrm>
            <a:off x="6053138" y="711200"/>
            <a:ext cx="5000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А</a:t>
            </a:r>
          </a:p>
        </p:txBody>
      </p:sp>
      <p:sp>
        <p:nvSpPr>
          <p:cNvPr id="498698" name="Oval 10"/>
          <p:cNvSpPr>
            <a:spLocks noChangeArrowheads="1"/>
          </p:cNvSpPr>
          <p:nvPr/>
        </p:nvSpPr>
        <p:spPr bwMode="auto">
          <a:xfrm>
            <a:off x="2944813" y="1168400"/>
            <a:ext cx="5818187" cy="5638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42" name="Freeform 11"/>
          <p:cNvSpPr>
            <a:spLocks/>
          </p:cNvSpPr>
          <p:nvPr/>
        </p:nvSpPr>
        <p:spPr bwMode="auto">
          <a:xfrm>
            <a:off x="4191000" y="1168400"/>
            <a:ext cx="4529138" cy="5153025"/>
          </a:xfrm>
          <a:custGeom>
            <a:avLst/>
            <a:gdLst>
              <a:gd name="T0" fmla="*/ 0 w 2853"/>
              <a:gd name="T1" fmla="*/ 3246 h 3246"/>
              <a:gd name="T2" fmla="*/ 1269 w 2853"/>
              <a:gd name="T3" fmla="*/ 0 h 3246"/>
              <a:gd name="T4" fmla="*/ 2853 w 2853"/>
              <a:gd name="T5" fmla="*/ 1904 h 3246"/>
              <a:gd name="T6" fmla="*/ 18 w 2853"/>
              <a:gd name="T7" fmla="*/ 3240 h 3246"/>
              <a:gd name="T8" fmla="*/ 0 60000 65536"/>
              <a:gd name="T9" fmla="*/ 0 60000 65536"/>
              <a:gd name="T10" fmla="*/ 0 60000 65536"/>
              <a:gd name="T11" fmla="*/ 0 60000 65536"/>
              <a:gd name="T12" fmla="*/ 0 w 2853"/>
              <a:gd name="T13" fmla="*/ 0 h 3246"/>
              <a:gd name="T14" fmla="*/ 2853 w 2853"/>
              <a:gd name="T15" fmla="*/ 3246 h 324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853" h="3246">
                <a:moveTo>
                  <a:pt x="0" y="3246"/>
                </a:moveTo>
                <a:lnTo>
                  <a:pt x="1269" y="0"/>
                </a:lnTo>
                <a:lnTo>
                  <a:pt x="2853" y="1904"/>
                </a:lnTo>
                <a:lnTo>
                  <a:pt x="18" y="324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98700" name="Freeform 12"/>
          <p:cNvSpPr>
            <a:spLocks/>
          </p:cNvSpPr>
          <p:nvPr/>
        </p:nvSpPr>
        <p:spPr bwMode="auto">
          <a:xfrm>
            <a:off x="4224338" y="3937000"/>
            <a:ext cx="1693862" cy="2351088"/>
          </a:xfrm>
          <a:custGeom>
            <a:avLst/>
            <a:gdLst>
              <a:gd name="T0" fmla="*/ 0 w 1067"/>
              <a:gd name="T1" fmla="*/ 1481 h 1481"/>
              <a:gd name="T2" fmla="*/ 1067 w 1067"/>
              <a:gd name="T3" fmla="*/ 0 h 1481"/>
              <a:gd name="T4" fmla="*/ 0 60000 65536"/>
              <a:gd name="T5" fmla="*/ 0 60000 65536"/>
              <a:gd name="T6" fmla="*/ 0 w 1067"/>
              <a:gd name="T7" fmla="*/ 0 h 1481"/>
              <a:gd name="T8" fmla="*/ 1067 w 1067"/>
              <a:gd name="T9" fmla="*/ 1481 h 148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067" h="1481">
                <a:moveTo>
                  <a:pt x="0" y="1481"/>
                </a:moveTo>
                <a:lnTo>
                  <a:pt x="1067" y="0"/>
                </a:lnTo>
              </a:path>
            </a:pathLst>
          </a:custGeom>
          <a:noFill/>
          <a:ln w="19050" cmpd="sng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98701" name="Freeform 13"/>
          <p:cNvSpPr>
            <a:spLocks/>
          </p:cNvSpPr>
          <p:nvPr/>
        </p:nvSpPr>
        <p:spPr bwMode="auto">
          <a:xfrm>
            <a:off x="5918200" y="1193800"/>
            <a:ext cx="292100" cy="2743200"/>
          </a:xfrm>
          <a:custGeom>
            <a:avLst/>
            <a:gdLst>
              <a:gd name="T0" fmla="*/ 184 w 184"/>
              <a:gd name="T1" fmla="*/ 0 h 1728"/>
              <a:gd name="T2" fmla="*/ 0 w 184"/>
              <a:gd name="T3" fmla="*/ 1728 h 1728"/>
              <a:gd name="T4" fmla="*/ 0 60000 65536"/>
              <a:gd name="T5" fmla="*/ 0 60000 65536"/>
              <a:gd name="T6" fmla="*/ 0 w 184"/>
              <a:gd name="T7" fmla="*/ 0 h 1728"/>
              <a:gd name="T8" fmla="*/ 184 w 184"/>
              <a:gd name="T9" fmla="*/ 1728 h 172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84" h="1728">
                <a:moveTo>
                  <a:pt x="184" y="0"/>
                </a:moveTo>
                <a:lnTo>
                  <a:pt x="0" y="1728"/>
                </a:lnTo>
              </a:path>
            </a:pathLst>
          </a:custGeom>
          <a:noFill/>
          <a:ln w="19050" cmpd="sng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98702" name="Freeform 14"/>
          <p:cNvSpPr>
            <a:spLocks/>
          </p:cNvSpPr>
          <p:nvPr/>
        </p:nvSpPr>
        <p:spPr bwMode="auto">
          <a:xfrm>
            <a:off x="5930900" y="3924300"/>
            <a:ext cx="2776538" cy="242888"/>
          </a:xfrm>
          <a:custGeom>
            <a:avLst/>
            <a:gdLst>
              <a:gd name="T0" fmla="*/ 1749 w 1749"/>
              <a:gd name="T1" fmla="*/ 153 h 153"/>
              <a:gd name="T2" fmla="*/ 0 w 1749"/>
              <a:gd name="T3" fmla="*/ 0 h 153"/>
              <a:gd name="T4" fmla="*/ 0 60000 65536"/>
              <a:gd name="T5" fmla="*/ 0 60000 65536"/>
              <a:gd name="T6" fmla="*/ 0 w 1749"/>
              <a:gd name="T7" fmla="*/ 0 h 153"/>
              <a:gd name="T8" fmla="*/ 1749 w 1749"/>
              <a:gd name="T9" fmla="*/ 153 h 15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749" h="153">
                <a:moveTo>
                  <a:pt x="1749" y="153"/>
                </a:moveTo>
                <a:lnTo>
                  <a:pt x="0" y="0"/>
                </a:lnTo>
              </a:path>
            </a:pathLst>
          </a:custGeom>
          <a:noFill/>
          <a:ln w="19050" cmpd="sng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5892800" y="3886200"/>
            <a:ext cx="1041400" cy="1778000"/>
            <a:chOff x="3520" y="2288"/>
            <a:chExt cx="656" cy="1120"/>
          </a:xfrm>
        </p:grpSpPr>
        <p:sp>
          <p:nvSpPr>
            <p:cNvPr id="498704" name="Text Box 16"/>
            <p:cNvSpPr txBox="1">
              <a:spLocks noChangeArrowheads="1"/>
            </p:cNvSpPr>
            <p:nvPr/>
          </p:nvSpPr>
          <p:spPr bwMode="auto">
            <a:xfrm>
              <a:off x="3936" y="3081"/>
              <a:ext cx="24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8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L</a:t>
              </a:r>
              <a:endPara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22603" name="Freeform 17"/>
            <p:cNvSpPr>
              <a:spLocks/>
            </p:cNvSpPr>
            <p:nvPr/>
          </p:nvSpPr>
          <p:spPr bwMode="auto">
            <a:xfrm>
              <a:off x="3520" y="2288"/>
              <a:ext cx="432" cy="817"/>
            </a:xfrm>
            <a:custGeom>
              <a:avLst/>
              <a:gdLst>
                <a:gd name="T0" fmla="*/ 0 w 432"/>
                <a:gd name="T1" fmla="*/ 0 h 817"/>
                <a:gd name="T2" fmla="*/ 432 w 432"/>
                <a:gd name="T3" fmla="*/ 817 h 817"/>
                <a:gd name="T4" fmla="*/ 0 60000 65536"/>
                <a:gd name="T5" fmla="*/ 0 60000 65536"/>
                <a:gd name="T6" fmla="*/ 0 w 432"/>
                <a:gd name="T7" fmla="*/ 0 h 817"/>
                <a:gd name="T8" fmla="*/ 432 w 432"/>
                <a:gd name="T9" fmla="*/ 817 h 81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32" h="817">
                  <a:moveTo>
                    <a:pt x="0" y="0"/>
                  </a:moveTo>
                  <a:lnTo>
                    <a:pt x="432" y="817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2604" name="Freeform 18"/>
            <p:cNvSpPr>
              <a:spLocks/>
            </p:cNvSpPr>
            <p:nvPr/>
          </p:nvSpPr>
          <p:spPr bwMode="auto">
            <a:xfrm>
              <a:off x="3888" y="2913"/>
              <a:ext cx="208" cy="144"/>
            </a:xfrm>
            <a:custGeom>
              <a:avLst/>
              <a:gdLst>
                <a:gd name="T0" fmla="*/ 208 w 208"/>
                <a:gd name="T1" fmla="*/ 144 h 144"/>
                <a:gd name="T2" fmla="*/ 128 w 208"/>
                <a:gd name="T3" fmla="*/ 0 h 144"/>
                <a:gd name="T4" fmla="*/ 0 w 208"/>
                <a:gd name="T5" fmla="*/ 82 h 144"/>
                <a:gd name="T6" fmla="*/ 0 60000 65536"/>
                <a:gd name="T7" fmla="*/ 0 60000 65536"/>
                <a:gd name="T8" fmla="*/ 0 60000 65536"/>
                <a:gd name="T9" fmla="*/ 0 w 208"/>
                <a:gd name="T10" fmla="*/ 0 h 144"/>
                <a:gd name="T11" fmla="*/ 208 w 208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8" h="144">
                  <a:moveTo>
                    <a:pt x="208" y="144"/>
                  </a:moveTo>
                  <a:lnTo>
                    <a:pt x="128" y="0"/>
                  </a:lnTo>
                  <a:lnTo>
                    <a:pt x="0" y="82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5715000" y="2387600"/>
            <a:ext cx="2216150" cy="1689100"/>
            <a:chOff x="3408" y="1344"/>
            <a:chExt cx="1396" cy="1064"/>
          </a:xfrm>
        </p:grpSpPr>
        <p:sp>
          <p:nvSpPr>
            <p:cNvPr id="22599" name="Freeform 20"/>
            <p:cNvSpPr>
              <a:spLocks/>
            </p:cNvSpPr>
            <p:nvPr/>
          </p:nvSpPr>
          <p:spPr bwMode="auto">
            <a:xfrm>
              <a:off x="3408" y="1566"/>
              <a:ext cx="1108" cy="842"/>
            </a:xfrm>
            <a:custGeom>
              <a:avLst/>
              <a:gdLst>
                <a:gd name="T0" fmla="*/ 0 w 1108"/>
                <a:gd name="T1" fmla="*/ 842 h 842"/>
                <a:gd name="T2" fmla="*/ 1100 w 1108"/>
                <a:gd name="T3" fmla="*/ 0 h 842"/>
                <a:gd name="T4" fmla="*/ 1108 w 1108"/>
                <a:gd name="T5" fmla="*/ 10 h 842"/>
                <a:gd name="T6" fmla="*/ 0 60000 65536"/>
                <a:gd name="T7" fmla="*/ 0 60000 65536"/>
                <a:gd name="T8" fmla="*/ 0 60000 65536"/>
                <a:gd name="T9" fmla="*/ 0 w 1108"/>
                <a:gd name="T10" fmla="*/ 0 h 842"/>
                <a:gd name="T11" fmla="*/ 1108 w 1108"/>
                <a:gd name="T12" fmla="*/ 842 h 84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108" h="842">
                  <a:moveTo>
                    <a:pt x="0" y="842"/>
                  </a:moveTo>
                  <a:lnTo>
                    <a:pt x="1100" y="0"/>
                  </a:lnTo>
                  <a:lnTo>
                    <a:pt x="1108" y="1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8709" name="Text Box 21"/>
            <p:cNvSpPr txBox="1">
              <a:spLocks noChangeArrowheads="1"/>
            </p:cNvSpPr>
            <p:nvPr/>
          </p:nvSpPr>
          <p:spPr bwMode="auto">
            <a:xfrm>
              <a:off x="4516" y="1344"/>
              <a:ext cx="28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8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M</a:t>
              </a:r>
              <a:endPara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22601" name="Freeform 22"/>
            <p:cNvSpPr>
              <a:spLocks/>
            </p:cNvSpPr>
            <p:nvPr/>
          </p:nvSpPr>
          <p:spPr bwMode="auto">
            <a:xfrm>
              <a:off x="4320" y="1462"/>
              <a:ext cx="104" cy="192"/>
            </a:xfrm>
            <a:custGeom>
              <a:avLst/>
              <a:gdLst>
                <a:gd name="T0" fmla="*/ 84 w 104"/>
                <a:gd name="T1" fmla="*/ 192 h 192"/>
                <a:gd name="T2" fmla="*/ 0 w 104"/>
                <a:gd name="T3" fmla="*/ 92 h 192"/>
                <a:gd name="T4" fmla="*/ 104 w 104"/>
                <a:gd name="T5" fmla="*/ 0 h 192"/>
                <a:gd name="T6" fmla="*/ 0 60000 65536"/>
                <a:gd name="T7" fmla="*/ 0 60000 65536"/>
                <a:gd name="T8" fmla="*/ 0 60000 65536"/>
                <a:gd name="T9" fmla="*/ 0 w 104"/>
                <a:gd name="T10" fmla="*/ 0 h 192"/>
                <a:gd name="T11" fmla="*/ 104 w 104"/>
                <a:gd name="T12" fmla="*/ 192 h 1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4" h="192">
                  <a:moveTo>
                    <a:pt x="84" y="192"/>
                  </a:moveTo>
                  <a:lnTo>
                    <a:pt x="0" y="92"/>
                  </a:lnTo>
                  <a:lnTo>
                    <a:pt x="104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" name="Group 23"/>
          <p:cNvGrpSpPr>
            <a:grpSpLocks/>
          </p:cNvGrpSpPr>
          <p:nvPr/>
        </p:nvGrpSpPr>
        <p:grpSpPr bwMode="auto">
          <a:xfrm>
            <a:off x="5467350" y="3606800"/>
            <a:ext cx="476250" cy="822325"/>
            <a:chOff x="3252" y="2112"/>
            <a:chExt cx="300" cy="518"/>
          </a:xfrm>
        </p:grpSpPr>
        <p:sp>
          <p:nvSpPr>
            <p:cNvPr id="22597" name="Text Box 24"/>
            <p:cNvSpPr txBox="1">
              <a:spLocks noChangeArrowheads="1"/>
            </p:cNvSpPr>
            <p:nvPr/>
          </p:nvSpPr>
          <p:spPr bwMode="auto">
            <a:xfrm>
              <a:off x="3252" y="2112"/>
              <a:ext cx="265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2400"/>
            </a:p>
            <a:p>
              <a:pPr eaLnBrk="1" hangingPunct="1"/>
              <a:r>
                <a:rPr lang="ru-RU" altLang="ru-RU" sz="2400"/>
                <a:t>О</a:t>
              </a:r>
            </a:p>
          </p:txBody>
        </p:sp>
        <p:sp>
          <p:nvSpPr>
            <p:cNvPr id="22598" name="Oval 25"/>
            <p:cNvSpPr>
              <a:spLocks noChangeArrowheads="1"/>
            </p:cNvSpPr>
            <p:nvPr/>
          </p:nvSpPr>
          <p:spPr bwMode="auto">
            <a:xfrm>
              <a:off x="3501" y="2291"/>
              <a:ext cx="51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</p:grpSp>
      <p:grpSp>
        <p:nvGrpSpPr>
          <p:cNvPr id="6" name="Group 26"/>
          <p:cNvGrpSpPr>
            <a:grpSpLocks/>
          </p:cNvGrpSpPr>
          <p:nvPr/>
        </p:nvGrpSpPr>
        <p:grpSpPr bwMode="auto">
          <a:xfrm>
            <a:off x="4572000" y="2311400"/>
            <a:ext cx="1295400" cy="2590800"/>
            <a:chOff x="2688" y="1296"/>
            <a:chExt cx="816" cy="1632"/>
          </a:xfrm>
        </p:grpSpPr>
        <p:sp>
          <p:nvSpPr>
            <p:cNvPr id="22595" name="Line 27"/>
            <p:cNvSpPr>
              <a:spLocks noChangeShapeType="1"/>
            </p:cNvSpPr>
            <p:nvPr/>
          </p:nvSpPr>
          <p:spPr bwMode="auto">
            <a:xfrm>
              <a:off x="3312" y="1296"/>
              <a:ext cx="192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2596" name="Line 28"/>
            <p:cNvSpPr>
              <a:spLocks noChangeShapeType="1"/>
            </p:cNvSpPr>
            <p:nvPr/>
          </p:nvSpPr>
          <p:spPr bwMode="auto">
            <a:xfrm>
              <a:off x="2688" y="2880"/>
              <a:ext cx="192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" name="Group 29"/>
          <p:cNvGrpSpPr>
            <a:grpSpLocks/>
          </p:cNvGrpSpPr>
          <p:nvPr/>
        </p:nvGrpSpPr>
        <p:grpSpPr bwMode="auto">
          <a:xfrm>
            <a:off x="6629400" y="1701800"/>
            <a:ext cx="1600200" cy="1905000"/>
            <a:chOff x="3984" y="912"/>
            <a:chExt cx="1008" cy="1200"/>
          </a:xfrm>
        </p:grpSpPr>
        <p:grpSp>
          <p:nvGrpSpPr>
            <p:cNvPr id="22589" name="Group 30"/>
            <p:cNvGrpSpPr>
              <a:grpSpLocks/>
            </p:cNvGrpSpPr>
            <p:nvPr/>
          </p:nvGrpSpPr>
          <p:grpSpPr bwMode="auto">
            <a:xfrm>
              <a:off x="3984" y="912"/>
              <a:ext cx="192" cy="192"/>
              <a:chOff x="3984" y="912"/>
              <a:chExt cx="192" cy="192"/>
            </a:xfrm>
          </p:grpSpPr>
          <p:sp>
            <p:nvSpPr>
              <p:cNvPr id="22593" name="Line 31"/>
              <p:cNvSpPr>
                <a:spLocks noChangeShapeType="1"/>
              </p:cNvSpPr>
              <p:nvPr/>
            </p:nvSpPr>
            <p:spPr bwMode="auto">
              <a:xfrm flipH="1">
                <a:off x="3984" y="912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594" name="Line 32"/>
              <p:cNvSpPr>
                <a:spLocks noChangeShapeType="1"/>
              </p:cNvSpPr>
              <p:nvPr/>
            </p:nvSpPr>
            <p:spPr bwMode="auto">
              <a:xfrm flipH="1">
                <a:off x="4032" y="960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2590" name="Group 33"/>
            <p:cNvGrpSpPr>
              <a:grpSpLocks/>
            </p:cNvGrpSpPr>
            <p:nvPr/>
          </p:nvGrpSpPr>
          <p:grpSpPr bwMode="auto">
            <a:xfrm>
              <a:off x="4800" y="1920"/>
              <a:ext cx="192" cy="192"/>
              <a:chOff x="3984" y="912"/>
              <a:chExt cx="192" cy="192"/>
            </a:xfrm>
          </p:grpSpPr>
          <p:sp>
            <p:nvSpPr>
              <p:cNvPr id="22591" name="Line 34"/>
              <p:cNvSpPr>
                <a:spLocks noChangeShapeType="1"/>
              </p:cNvSpPr>
              <p:nvPr/>
            </p:nvSpPr>
            <p:spPr bwMode="auto">
              <a:xfrm flipH="1">
                <a:off x="3984" y="912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592" name="Line 35"/>
              <p:cNvSpPr>
                <a:spLocks noChangeShapeType="1"/>
              </p:cNvSpPr>
              <p:nvPr/>
            </p:nvSpPr>
            <p:spPr bwMode="auto">
              <a:xfrm flipH="1">
                <a:off x="4032" y="960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0" name="Group 36"/>
          <p:cNvGrpSpPr>
            <a:grpSpLocks/>
          </p:cNvGrpSpPr>
          <p:nvPr/>
        </p:nvGrpSpPr>
        <p:grpSpPr bwMode="auto">
          <a:xfrm>
            <a:off x="5410200" y="4521200"/>
            <a:ext cx="2514600" cy="1333500"/>
            <a:chOff x="3216" y="2688"/>
            <a:chExt cx="1584" cy="840"/>
          </a:xfrm>
        </p:grpSpPr>
        <p:grpSp>
          <p:nvGrpSpPr>
            <p:cNvPr id="22581" name="Group 37"/>
            <p:cNvGrpSpPr>
              <a:grpSpLocks/>
            </p:cNvGrpSpPr>
            <p:nvPr/>
          </p:nvGrpSpPr>
          <p:grpSpPr bwMode="auto">
            <a:xfrm>
              <a:off x="4638" y="2688"/>
              <a:ext cx="162" cy="168"/>
              <a:chOff x="4638" y="2688"/>
              <a:chExt cx="162" cy="168"/>
            </a:xfrm>
          </p:grpSpPr>
          <p:sp>
            <p:nvSpPr>
              <p:cNvPr id="22586" name="Line 38"/>
              <p:cNvSpPr>
                <a:spLocks noChangeShapeType="1"/>
              </p:cNvSpPr>
              <p:nvPr/>
            </p:nvSpPr>
            <p:spPr bwMode="auto">
              <a:xfrm>
                <a:off x="4704" y="2688"/>
                <a:ext cx="96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587" name="Freeform 39"/>
              <p:cNvSpPr>
                <a:spLocks/>
              </p:cNvSpPr>
              <p:nvPr/>
            </p:nvSpPr>
            <p:spPr bwMode="auto">
              <a:xfrm>
                <a:off x="4674" y="2700"/>
                <a:ext cx="86" cy="146"/>
              </a:xfrm>
              <a:custGeom>
                <a:avLst/>
                <a:gdLst>
                  <a:gd name="T0" fmla="*/ 0 w 86"/>
                  <a:gd name="T1" fmla="*/ 0 h 146"/>
                  <a:gd name="T2" fmla="*/ 86 w 86"/>
                  <a:gd name="T3" fmla="*/ 146 h 146"/>
                  <a:gd name="T4" fmla="*/ 0 60000 65536"/>
                  <a:gd name="T5" fmla="*/ 0 60000 65536"/>
                  <a:gd name="T6" fmla="*/ 0 w 86"/>
                  <a:gd name="T7" fmla="*/ 0 h 146"/>
                  <a:gd name="T8" fmla="*/ 86 w 86"/>
                  <a:gd name="T9" fmla="*/ 146 h 14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86" h="146">
                    <a:moveTo>
                      <a:pt x="0" y="0"/>
                    </a:moveTo>
                    <a:lnTo>
                      <a:pt x="86" y="146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588" name="Freeform 40"/>
              <p:cNvSpPr>
                <a:spLocks/>
              </p:cNvSpPr>
              <p:nvPr/>
            </p:nvSpPr>
            <p:spPr bwMode="auto">
              <a:xfrm>
                <a:off x="4638" y="2716"/>
                <a:ext cx="84" cy="140"/>
              </a:xfrm>
              <a:custGeom>
                <a:avLst/>
                <a:gdLst>
                  <a:gd name="T0" fmla="*/ 0 w 84"/>
                  <a:gd name="T1" fmla="*/ 0 h 140"/>
                  <a:gd name="T2" fmla="*/ 84 w 84"/>
                  <a:gd name="T3" fmla="*/ 140 h 140"/>
                  <a:gd name="T4" fmla="*/ 84 w 84"/>
                  <a:gd name="T5" fmla="*/ 138 h 140"/>
                  <a:gd name="T6" fmla="*/ 0 60000 65536"/>
                  <a:gd name="T7" fmla="*/ 0 60000 65536"/>
                  <a:gd name="T8" fmla="*/ 0 60000 65536"/>
                  <a:gd name="T9" fmla="*/ 0 w 84"/>
                  <a:gd name="T10" fmla="*/ 0 h 140"/>
                  <a:gd name="T11" fmla="*/ 84 w 84"/>
                  <a:gd name="T12" fmla="*/ 140 h 1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84" h="140">
                    <a:moveTo>
                      <a:pt x="0" y="0"/>
                    </a:moveTo>
                    <a:lnTo>
                      <a:pt x="84" y="140"/>
                    </a:lnTo>
                    <a:lnTo>
                      <a:pt x="84" y="138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2582" name="Group 41"/>
            <p:cNvGrpSpPr>
              <a:grpSpLocks/>
            </p:cNvGrpSpPr>
            <p:nvPr/>
          </p:nvGrpSpPr>
          <p:grpSpPr bwMode="auto">
            <a:xfrm>
              <a:off x="3216" y="3360"/>
              <a:ext cx="162" cy="168"/>
              <a:chOff x="4638" y="2688"/>
              <a:chExt cx="162" cy="168"/>
            </a:xfrm>
          </p:grpSpPr>
          <p:sp>
            <p:nvSpPr>
              <p:cNvPr id="22583" name="Line 42"/>
              <p:cNvSpPr>
                <a:spLocks noChangeShapeType="1"/>
              </p:cNvSpPr>
              <p:nvPr/>
            </p:nvSpPr>
            <p:spPr bwMode="auto">
              <a:xfrm>
                <a:off x="4704" y="2688"/>
                <a:ext cx="96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584" name="Freeform 43"/>
              <p:cNvSpPr>
                <a:spLocks/>
              </p:cNvSpPr>
              <p:nvPr/>
            </p:nvSpPr>
            <p:spPr bwMode="auto">
              <a:xfrm>
                <a:off x="4674" y="2700"/>
                <a:ext cx="86" cy="146"/>
              </a:xfrm>
              <a:custGeom>
                <a:avLst/>
                <a:gdLst>
                  <a:gd name="T0" fmla="*/ 0 w 86"/>
                  <a:gd name="T1" fmla="*/ 0 h 146"/>
                  <a:gd name="T2" fmla="*/ 86 w 86"/>
                  <a:gd name="T3" fmla="*/ 146 h 146"/>
                  <a:gd name="T4" fmla="*/ 0 60000 65536"/>
                  <a:gd name="T5" fmla="*/ 0 60000 65536"/>
                  <a:gd name="T6" fmla="*/ 0 w 86"/>
                  <a:gd name="T7" fmla="*/ 0 h 146"/>
                  <a:gd name="T8" fmla="*/ 86 w 86"/>
                  <a:gd name="T9" fmla="*/ 146 h 14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86" h="146">
                    <a:moveTo>
                      <a:pt x="0" y="0"/>
                    </a:moveTo>
                    <a:lnTo>
                      <a:pt x="86" y="146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585" name="Freeform 44"/>
              <p:cNvSpPr>
                <a:spLocks/>
              </p:cNvSpPr>
              <p:nvPr/>
            </p:nvSpPr>
            <p:spPr bwMode="auto">
              <a:xfrm>
                <a:off x="4638" y="2716"/>
                <a:ext cx="84" cy="140"/>
              </a:xfrm>
              <a:custGeom>
                <a:avLst/>
                <a:gdLst>
                  <a:gd name="T0" fmla="*/ 0 w 84"/>
                  <a:gd name="T1" fmla="*/ 0 h 140"/>
                  <a:gd name="T2" fmla="*/ 84 w 84"/>
                  <a:gd name="T3" fmla="*/ 140 h 140"/>
                  <a:gd name="T4" fmla="*/ 84 w 84"/>
                  <a:gd name="T5" fmla="*/ 138 h 140"/>
                  <a:gd name="T6" fmla="*/ 0 60000 65536"/>
                  <a:gd name="T7" fmla="*/ 0 60000 65536"/>
                  <a:gd name="T8" fmla="*/ 0 60000 65536"/>
                  <a:gd name="T9" fmla="*/ 0 w 84"/>
                  <a:gd name="T10" fmla="*/ 0 h 140"/>
                  <a:gd name="T11" fmla="*/ 84 w 84"/>
                  <a:gd name="T12" fmla="*/ 140 h 1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84" h="140">
                    <a:moveTo>
                      <a:pt x="0" y="0"/>
                    </a:moveTo>
                    <a:lnTo>
                      <a:pt x="84" y="140"/>
                    </a:lnTo>
                    <a:lnTo>
                      <a:pt x="84" y="138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3" name="Group 45"/>
          <p:cNvGrpSpPr>
            <a:grpSpLocks/>
          </p:cNvGrpSpPr>
          <p:nvPr/>
        </p:nvGrpSpPr>
        <p:grpSpPr bwMode="auto">
          <a:xfrm>
            <a:off x="4991100" y="3911600"/>
            <a:ext cx="2552700" cy="1257300"/>
            <a:chOff x="2952" y="2304"/>
            <a:chExt cx="1608" cy="792"/>
          </a:xfrm>
        </p:grpSpPr>
        <p:grpSp>
          <p:nvGrpSpPr>
            <p:cNvPr id="22571" name="Group 46"/>
            <p:cNvGrpSpPr>
              <a:grpSpLocks/>
            </p:cNvGrpSpPr>
            <p:nvPr/>
          </p:nvGrpSpPr>
          <p:grpSpPr bwMode="auto">
            <a:xfrm>
              <a:off x="4416" y="2304"/>
              <a:ext cx="144" cy="192"/>
              <a:chOff x="4416" y="2304"/>
              <a:chExt cx="144" cy="192"/>
            </a:xfrm>
          </p:grpSpPr>
          <p:sp>
            <p:nvSpPr>
              <p:cNvPr id="22577" name="Line 47"/>
              <p:cNvSpPr>
                <a:spLocks noChangeShapeType="1"/>
              </p:cNvSpPr>
              <p:nvPr/>
            </p:nvSpPr>
            <p:spPr bwMode="auto">
              <a:xfrm>
                <a:off x="4560" y="2304"/>
                <a:ext cx="0" cy="192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578" name="Line 48"/>
              <p:cNvSpPr>
                <a:spLocks noChangeShapeType="1"/>
              </p:cNvSpPr>
              <p:nvPr/>
            </p:nvSpPr>
            <p:spPr bwMode="auto">
              <a:xfrm>
                <a:off x="4464" y="2304"/>
                <a:ext cx="0" cy="192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579" name="Line 49"/>
              <p:cNvSpPr>
                <a:spLocks noChangeShapeType="1"/>
              </p:cNvSpPr>
              <p:nvPr/>
            </p:nvSpPr>
            <p:spPr bwMode="auto">
              <a:xfrm>
                <a:off x="4512" y="2304"/>
                <a:ext cx="0" cy="192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580" name="Line 50"/>
              <p:cNvSpPr>
                <a:spLocks noChangeShapeType="1"/>
              </p:cNvSpPr>
              <p:nvPr/>
            </p:nvSpPr>
            <p:spPr bwMode="auto">
              <a:xfrm>
                <a:off x="4416" y="2304"/>
                <a:ext cx="0" cy="192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2572" name="Group 51"/>
            <p:cNvGrpSpPr>
              <a:grpSpLocks/>
            </p:cNvGrpSpPr>
            <p:nvPr/>
          </p:nvGrpSpPr>
          <p:grpSpPr bwMode="auto">
            <a:xfrm rot="-3939534">
              <a:off x="2976" y="2928"/>
              <a:ext cx="144" cy="192"/>
              <a:chOff x="4416" y="2304"/>
              <a:chExt cx="144" cy="192"/>
            </a:xfrm>
          </p:grpSpPr>
          <p:sp>
            <p:nvSpPr>
              <p:cNvPr id="22573" name="Line 52"/>
              <p:cNvSpPr>
                <a:spLocks noChangeShapeType="1"/>
              </p:cNvSpPr>
              <p:nvPr/>
            </p:nvSpPr>
            <p:spPr bwMode="auto">
              <a:xfrm>
                <a:off x="4560" y="2304"/>
                <a:ext cx="0" cy="192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574" name="Line 53"/>
              <p:cNvSpPr>
                <a:spLocks noChangeShapeType="1"/>
              </p:cNvSpPr>
              <p:nvPr/>
            </p:nvSpPr>
            <p:spPr bwMode="auto">
              <a:xfrm>
                <a:off x="4464" y="2304"/>
                <a:ext cx="0" cy="192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575" name="Line 54"/>
              <p:cNvSpPr>
                <a:spLocks noChangeShapeType="1"/>
              </p:cNvSpPr>
              <p:nvPr/>
            </p:nvSpPr>
            <p:spPr bwMode="auto">
              <a:xfrm>
                <a:off x="4512" y="2304"/>
                <a:ext cx="0" cy="192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576" name="Line 55"/>
              <p:cNvSpPr>
                <a:spLocks noChangeShapeType="1"/>
              </p:cNvSpPr>
              <p:nvPr/>
            </p:nvSpPr>
            <p:spPr bwMode="auto">
              <a:xfrm>
                <a:off x="4416" y="2304"/>
                <a:ext cx="0" cy="192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6" name="Group 56"/>
          <p:cNvGrpSpPr>
            <a:grpSpLocks/>
          </p:cNvGrpSpPr>
          <p:nvPr/>
        </p:nvGrpSpPr>
        <p:grpSpPr bwMode="auto">
          <a:xfrm rot="-5034919">
            <a:off x="5905500" y="2654300"/>
            <a:ext cx="228600" cy="304800"/>
            <a:chOff x="4416" y="2304"/>
            <a:chExt cx="144" cy="192"/>
          </a:xfrm>
        </p:grpSpPr>
        <p:sp>
          <p:nvSpPr>
            <p:cNvPr id="22567" name="Line 57"/>
            <p:cNvSpPr>
              <a:spLocks noChangeShapeType="1"/>
            </p:cNvSpPr>
            <p:nvPr/>
          </p:nvSpPr>
          <p:spPr bwMode="auto">
            <a:xfrm>
              <a:off x="4560" y="2304"/>
              <a:ext cx="0" cy="192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2568" name="Line 58"/>
            <p:cNvSpPr>
              <a:spLocks noChangeShapeType="1"/>
            </p:cNvSpPr>
            <p:nvPr/>
          </p:nvSpPr>
          <p:spPr bwMode="auto">
            <a:xfrm>
              <a:off x="4464" y="2304"/>
              <a:ext cx="0" cy="192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2569" name="Line 59"/>
            <p:cNvSpPr>
              <a:spLocks noChangeShapeType="1"/>
            </p:cNvSpPr>
            <p:nvPr/>
          </p:nvSpPr>
          <p:spPr bwMode="auto">
            <a:xfrm>
              <a:off x="4512" y="2304"/>
              <a:ext cx="0" cy="192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2570" name="Line 60"/>
            <p:cNvSpPr>
              <a:spLocks noChangeShapeType="1"/>
            </p:cNvSpPr>
            <p:nvPr/>
          </p:nvSpPr>
          <p:spPr bwMode="auto">
            <a:xfrm>
              <a:off x="4416" y="2304"/>
              <a:ext cx="0" cy="192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98749" name="Text Box 61"/>
          <p:cNvSpPr txBox="1">
            <a:spLocks noChangeArrowheads="1"/>
          </p:cNvSpPr>
          <p:nvPr/>
        </p:nvSpPr>
        <p:spPr bwMode="auto">
          <a:xfrm>
            <a:off x="0" y="76200"/>
            <a:ext cx="6019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000"/>
              <a:t>1) ДП: серединные перпендикуляры к сторонам</a:t>
            </a:r>
          </a:p>
        </p:txBody>
      </p:sp>
      <p:sp>
        <p:nvSpPr>
          <p:cNvPr id="22555" name="Oval 62"/>
          <p:cNvSpPr>
            <a:spLocks noChangeArrowheads="1"/>
          </p:cNvSpPr>
          <p:nvPr/>
        </p:nvSpPr>
        <p:spPr bwMode="auto">
          <a:xfrm>
            <a:off x="4152900" y="6273800"/>
            <a:ext cx="80963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56" name="Oval 63"/>
          <p:cNvSpPr>
            <a:spLocks noChangeArrowheads="1"/>
          </p:cNvSpPr>
          <p:nvPr/>
        </p:nvSpPr>
        <p:spPr bwMode="auto">
          <a:xfrm>
            <a:off x="6172200" y="1143000"/>
            <a:ext cx="80963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57" name="Oval 64"/>
          <p:cNvSpPr>
            <a:spLocks noChangeArrowheads="1"/>
          </p:cNvSpPr>
          <p:nvPr/>
        </p:nvSpPr>
        <p:spPr bwMode="auto">
          <a:xfrm>
            <a:off x="8712200" y="4140200"/>
            <a:ext cx="80963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pSp>
        <p:nvGrpSpPr>
          <p:cNvPr id="17" name="Group 65"/>
          <p:cNvGrpSpPr>
            <a:grpSpLocks/>
          </p:cNvGrpSpPr>
          <p:nvPr/>
        </p:nvGrpSpPr>
        <p:grpSpPr bwMode="auto">
          <a:xfrm>
            <a:off x="3581400" y="533400"/>
            <a:ext cx="1828800" cy="415925"/>
            <a:chOff x="384" y="2368"/>
            <a:chExt cx="1152" cy="262"/>
          </a:xfrm>
        </p:grpSpPr>
        <p:graphicFrame>
          <p:nvGraphicFramePr>
            <p:cNvPr id="22536" name="Object 66"/>
            <p:cNvGraphicFramePr>
              <a:graphicFrameLocks noChangeAspect="1"/>
            </p:cNvGraphicFramePr>
            <p:nvPr/>
          </p:nvGraphicFramePr>
          <p:xfrm>
            <a:off x="384" y="2400"/>
            <a:ext cx="288" cy="2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609" name="Формула" r:id="rId5" imgW="190440" imgH="152280" progId="Equation.3">
                    <p:embed/>
                  </p:oleObj>
                </mc:Choice>
                <mc:Fallback>
                  <p:oleObj name="Формула" r:id="rId5" imgW="190440" imgH="152280" progId="Equation.3">
                    <p:embed/>
                    <p:pic>
                      <p:nvPicPr>
                        <p:cNvPr id="0" name="Object 6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4" y="2400"/>
                          <a:ext cx="288" cy="23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2566" name="Text Box 67"/>
            <p:cNvSpPr txBox="1">
              <a:spLocks noChangeArrowheads="1"/>
            </p:cNvSpPr>
            <p:nvPr/>
          </p:nvSpPr>
          <p:spPr bwMode="auto">
            <a:xfrm>
              <a:off x="624" y="2368"/>
              <a:ext cx="9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2000"/>
                <a:t>ВО = СО</a:t>
              </a:r>
            </a:p>
          </p:txBody>
        </p:sp>
      </p:grpSp>
      <p:grpSp>
        <p:nvGrpSpPr>
          <p:cNvPr id="18" name="Group 68"/>
          <p:cNvGrpSpPr>
            <a:grpSpLocks/>
          </p:cNvGrpSpPr>
          <p:nvPr/>
        </p:nvGrpSpPr>
        <p:grpSpPr bwMode="auto">
          <a:xfrm>
            <a:off x="25400" y="508000"/>
            <a:ext cx="4267200" cy="422275"/>
            <a:chOff x="16" y="320"/>
            <a:chExt cx="2688" cy="266"/>
          </a:xfrm>
        </p:grpSpPr>
        <p:sp>
          <p:nvSpPr>
            <p:cNvPr id="22565" name="Text Box 69"/>
            <p:cNvSpPr txBox="1">
              <a:spLocks noChangeArrowheads="1"/>
            </p:cNvSpPr>
            <p:nvPr/>
          </p:nvSpPr>
          <p:spPr bwMode="auto">
            <a:xfrm>
              <a:off x="16" y="336"/>
              <a:ext cx="268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2000"/>
                <a:t>2)    В</a:t>
              </a:r>
              <a:r>
                <a:rPr lang="en-US" altLang="ru-RU" sz="2000"/>
                <a:t>OL =   CO</a:t>
              </a:r>
              <a:r>
                <a:rPr lang="ru-RU" altLang="ru-RU" sz="2000"/>
                <a:t> </a:t>
              </a:r>
              <a:r>
                <a:rPr lang="en-US" altLang="ru-RU" sz="2000"/>
                <a:t>L</a:t>
              </a:r>
              <a:r>
                <a:rPr lang="ru-RU" altLang="ru-RU" sz="2000"/>
                <a:t>, по катетам</a:t>
              </a:r>
            </a:p>
          </p:txBody>
        </p:sp>
        <p:graphicFrame>
          <p:nvGraphicFramePr>
            <p:cNvPr id="22534" name="Object 70"/>
            <p:cNvGraphicFramePr>
              <a:graphicFrameLocks noChangeAspect="1"/>
            </p:cNvGraphicFramePr>
            <p:nvPr/>
          </p:nvGraphicFramePr>
          <p:xfrm>
            <a:off x="232" y="320"/>
            <a:ext cx="203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610" name="Формула" r:id="rId7" imgW="139680" imgH="164880" progId="Equation.3">
                    <p:embed/>
                  </p:oleObj>
                </mc:Choice>
                <mc:Fallback>
                  <p:oleObj name="Формула" r:id="rId7" imgW="139680" imgH="164880" progId="Equation.3">
                    <p:embed/>
                    <p:pic>
                      <p:nvPicPr>
                        <p:cNvPr id="0" name="Object 7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2" y="320"/>
                          <a:ext cx="203" cy="2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535" name="Object 71"/>
            <p:cNvGraphicFramePr>
              <a:graphicFrameLocks noChangeAspect="1"/>
            </p:cNvGraphicFramePr>
            <p:nvPr/>
          </p:nvGraphicFramePr>
          <p:xfrm>
            <a:off x="824" y="328"/>
            <a:ext cx="203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611" name="Формула" r:id="rId9" imgW="139680" imgH="164880" progId="Equation.3">
                    <p:embed/>
                  </p:oleObj>
                </mc:Choice>
                <mc:Fallback>
                  <p:oleObj name="Формула" r:id="rId9" imgW="139680" imgH="164880" progId="Equation.3">
                    <p:embed/>
                    <p:pic>
                      <p:nvPicPr>
                        <p:cNvPr id="0" name="Object 7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24" y="328"/>
                          <a:ext cx="203" cy="2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9" name="Group 72"/>
          <p:cNvGrpSpPr>
            <a:grpSpLocks/>
          </p:cNvGrpSpPr>
          <p:nvPr/>
        </p:nvGrpSpPr>
        <p:grpSpPr bwMode="auto">
          <a:xfrm>
            <a:off x="0" y="965200"/>
            <a:ext cx="4495800" cy="422275"/>
            <a:chOff x="0" y="608"/>
            <a:chExt cx="2832" cy="266"/>
          </a:xfrm>
        </p:grpSpPr>
        <p:sp>
          <p:nvSpPr>
            <p:cNvPr id="22564" name="Text Box 73"/>
            <p:cNvSpPr txBox="1">
              <a:spLocks noChangeArrowheads="1"/>
            </p:cNvSpPr>
            <p:nvPr/>
          </p:nvSpPr>
          <p:spPr bwMode="auto">
            <a:xfrm>
              <a:off x="0" y="624"/>
              <a:ext cx="283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2000"/>
                <a:t>3)   СОМ</a:t>
              </a:r>
              <a:r>
                <a:rPr lang="en-US" altLang="ru-RU" sz="2000"/>
                <a:t> =   </a:t>
              </a:r>
              <a:r>
                <a:rPr lang="ru-RU" altLang="ru-RU" sz="2000"/>
                <a:t>А</a:t>
              </a:r>
              <a:r>
                <a:rPr lang="en-US" altLang="ru-RU" sz="2000"/>
                <a:t>O</a:t>
              </a:r>
              <a:r>
                <a:rPr lang="ru-RU" altLang="ru-RU" sz="2000"/>
                <a:t>М, по катетам</a:t>
              </a:r>
            </a:p>
          </p:txBody>
        </p:sp>
        <p:graphicFrame>
          <p:nvGraphicFramePr>
            <p:cNvPr id="22532" name="Object 74"/>
            <p:cNvGraphicFramePr>
              <a:graphicFrameLocks noChangeAspect="1"/>
            </p:cNvGraphicFramePr>
            <p:nvPr/>
          </p:nvGraphicFramePr>
          <p:xfrm>
            <a:off x="184" y="608"/>
            <a:ext cx="203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612" name="Формула" r:id="rId10" imgW="139680" imgH="164880" progId="Equation.3">
                    <p:embed/>
                  </p:oleObj>
                </mc:Choice>
                <mc:Fallback>
                  <p:oleObj name="Формула" r:id="rId10" imgW="139680" imgH="164880" progId="Equation.3">
                    <p:embed/>
                    <p:pic>
                      <p:nvPicPr>
                        <p:cNvPr id="0" name="Object 7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4" y="608"/>
                          <a:ext cx="203" cy="2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533" name="Object 75"/>
            <p:cNvGraphicFramePr>
              <a:graphicFrameLocks noChangeAspect="1"/>
            </p:cNvGraphicFramePr>
            <p:nvPr/>
          </p:nvGraphicFramePr>
          <p:xfrm>
            <a:off x="808" y="608"/>
            <a:ext cx="203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613" name="Формула" r:id="rId11" imgW="139680" imgH="164880" progId="Equation.3">
                    <p:embed/>
                  </p:oleObj>
                </mc:Choice>
                <mc:Fallback>
                  <p:oleObj name="Формула" r:id="rId11" imgW="139680" imgH="164880" progId="Equation.3">
                    <p:embed/>
                    <p:pic>
                      <p:nvPicPr>
                        <p:cNvPr id="0" name="Object 7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08" y="608"/>
                          <a:ext cx="203" cy="2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0" name="Group 76"/>
          <p:cNvGrpSpPr>
            <a:grpSpLocks/>
          </p:cNvGrpSpPr>
          <p:nvPr/>
        </p:nvGrpSpPr>
        <p:grpSpPr bwMode="auto">
          <a:xfrm>
            <a:off x="3505200" y="939800"/>
            <a:ext cx="1828800" cy="415925"/>
            <a:chOff x="384" y="2368"/>
            <a:chExt cx="1152" cy="262"/>
          </a:xfrm>
        </p:grpSpPr>
        <p:graphicFrame>
          <p:nvGraphicFramePr>
            <p:cNvPr id="22531" name="Object 77"/>
            <p:cNvGraphicFramePr>
              <a:graphicFrameLocks noChangeAspect="1"/>
            </p:cNvGraphicFramePr>
            <p:nvPr/>
          </p:nvGraphicFramePr>
          <p:xfrm>
            <a:off x="384" y="2400"/>
            <a:ext cx="288" cy="2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614" name="Формула" r:id="rId12" imgW="190440" imgH="152280" progId="Equation.3">
                    <p:embed/>
                  </p:oleObj>
                </mc:Choice>
                <mc:Fallback>
                  <p:oleObj name="Формула" r:id="rId12" imgW="190440" imgH="152280" progId="Equation.3">
                    <p:embed/>
                    <p:pic>
                      <p:nvPicPr>
                        <p:cNvPr id="0" name="Object 7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4" y="2400"/>
                          <a:ext cx="288" cy="23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2563" name="Text Box 78"/>
            <p:cNvSpPr txBox="1">
              <a:spLocks noChangeArrowheads="1"/>
            </p:cNvSpPr>
            <p:nvPr/>
          </p:nvSpPr>
          <p:spPr bwMode="auto">
            <a:xfrm>
              <a:off x="624" y="2368"/>
              <a:ext cx="9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2000"/>
                <a:t>СО = АО</a:t>
              </a:r>
            </a:p>
          </p:txBody>
        </p:sp>
      </p:grpSp>
      <p:sp>
        <p:nvSpPr>
          <p:cNvPr id="498767" name="Text Box 79"/>
          <p:cNvSpPr txBox="1">
            <a:spLocks noChangeArrowheads="1"/>
          </p:cNvSpPr>
          <p:nvPr/>
        </p:nvSpPr>
        <p:spPr bwMode="auto">
          <a:xfrm>
            <a:off x="0" y="1524000"/>
            <a:ext cx="3429000" cy="283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000"/>
              <a:t>4) ВО=СО=АО, т.е. точка О равноудалена от вершин треугольника. Значит, окружность с центром в т.О и радиусом ОА пройдет через все три вершины треугольника, т.е. является описанной окружностью.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98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70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498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498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498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8" dur="500"/>
                                        <p:tgtEl>
                                          <p:spTgt spid="498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2000"/>
                                        <p:tgtEl>
                                          <p:spTgt spid="4986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2000" fill="hold"/>
                                        <p:tgtEl>
                                          <p:spTgt spid="4986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2000" fill="hold"/>
                                        <p:tgtEl>
                                          <p:spTgt spid="4986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2000" fill="hold"/>
                                        <p:tgtEl>
                                          <p:spTgt spid="4986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8698" grpId="0" animBg="1"/>
      <p:bldP spid="498749" grpId="0"/>
      <p:bldP spid="49876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6"/>
          <p:cNvGrpSpPr>
            <a:grpSpLocks/>
          </p:cNvGrpSpPr>
          <p:nvPr/>
        </p:nvGrpSpPr>
        <p:grpSpPr bwMode="auto">
          <a:xfrm>
            <a:off x="4381500" y="2743200"/>
            <a:ext cx="1803400" cy="1181100"/>
            <a:chOff x="2760" y="1728"/>
            <a:chExt cx="1136" cy="744"/>
          </a:xfrm>
        </p:grpSpPr>
        <p:sp>
          <p:nvSpPr>
            <p:cNvPr id="477187" name="Text Box 3"/>
            <p:cNvSpPr txBox="1">
              <a:spLocks noChangeArrowheads="1"/>
            </p:cNvSpPr>
            <p:nvPr/>
          </p:nvSpPr>
          <p:spPr bwMode="auto">
            <a:xfrm>
              <a:off x="2760" y="1728"/>
              <a:ext cx="24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8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K</a:t>
              </a:r>
              <a:endPara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23622" name="Freeform 4"/>
            <p:cNvSpPr>
              <a:spLocks/>
            </p:cNvSpPr>
            <p:nvPr/>
          </p:nvSpPr>
          <p:spPr bwMode="auto">
            <a:xfrm>
              <a:off x="3120" y="2130"/>
              <a:ext cx="776" cy="342"/>
            </a:xfrm>
            <a:custGeom>
              <a:avLst/>
              <a:gdLst>
                <a:gd name="T0" fmla="*/ 0 w 776"/>
                <a:gd name="T1" fmla="*/ 0 h 342"/>
                <a:gd name="T2" fmla="*/ 768 w 776"/>
                <a:gd name="T3" fmla="*/ 342 h 342"/>
                <a:gd name="T4" fmla="*/ 776 w 776"/>
                <a:gd name="T5" fmla="*/ 342 h 342"/>
                <a:gd name="T6" fmla="*/ 0 60000 65536"/>
                <a:gd name="T7" fmla="*/ 0 60000 65536"/>
                <a:gd name="T8" fmla="*/ 0 60000 65536"/>
                <a:gd name="T9" fmla="*/ 0 w 776"/>
                <a:gd name="T10" fmla="*/ 0 h 342"/>
                <a:gd name="T11" fmla="*/ 776 w 776"/>
                <a:gd name="T12" fmla="*/ 342 h 34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76" h="342">
                  <a:moveTo>
                    <a:pt x="0" y="0"/>
                  </a:moveTo>
                  <a:lnTo>
                    <a:pt x="768" y="342"/>
                  </a:lnTo>
                  <a:lnTo>
                    <a:pt x="776" y="342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623" name="Freeform 5"/>
            <p:cNvSpPr>
              <a:spLocks/>
            </p:cNvSpPr>
            <p:nvPr/>
          </p:nvSpPr>
          <p:spPr bwMode="auto">
            <a:xfrm>
              <a:off x="3048" y="2190"/>
              <a:ext cx="192" cy="156"/>
            </a:xfrm>
            <a:custGeom>
              <a:avLst/>
              <a:gdLst>
                <a:gd name="T0" fmla="*/ 0 w 192"/>
                <a:gd name="T1" fmla="*/ 96 h 156"/>
                <a:gd name="T2" fmla="*/ 132 w 192"/>
                <a:gd name="T3" fmla="*/ 156 h 156"/>
                <a:gd name="T4" fmla="*/ 192 w 192"/>
                <a:gd name="T5" fmla="*/ 0 h 156"/>
                <a:gd name="T6" fmla="*/ 0 60000 65536"/>
                <a:gd name="T7" fmla="*/ 0 60000 65536"/>
                <a:gd name="T8" fmla="*/ 0 60000 65536"/>
                <a:gd name="T9" fmla="*/ 0 w 192"/>
                <a:gd name="T10" fmla="*/ 0 h 156"/>
                <a:gd name="T11" fmla="*/ 192 w 192"/>
                <a:gd name="T12" fmla="*/ 156 h 15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156">
                  <a:moveTo>
                    <a:pt x="0" y="96"/>
                  </a:moveTo>
                  <a:lnTo>
                    <a:pt x="132" y="156"/>
                  </a:lnTo>
                  <a:lnTo>
                    <a:pt x="192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3556" name="Group 6"/>
          <p:cNvGrpSpPr>
            <a:grpSpLocks/>
          </p:cNvGrpSpPr>
          <p:nvPr/>
        </p:nvGrpSpPr>
        <p:grpSpPr bwMode="auto">
          <a:xfrm>
            <a:off x="76200" y="152400"/>
            <a:ext cx="8991600" cy="6515100"/>
            <a:chOff x="168" y="176"/>
            <a:chExt cx="5408" cy="3928"/>
          </a:xfrm>
        </p:grpSpPr>
        <p:sp>
          <p:nvSpPr>
            <p:cNvPr id="23613" name="Freeform 7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614" name="Freeform 8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615" name="Freeform 9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616" name="Freeform 10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617" name="Freeform 11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618" name="Freeform 12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619" name="Freeform 13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620" name="Freeform 14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77199" name="Text Box 15"/>
          <p:cNvSpPr txBox="1">
            <a:spLocks noChangeArrowheads="1"/>
          </p:cNvSpPr>
          <p:nvPr/>
        </p:nvSpPr>
        <p:spPr bwMode="auto">
          <a:xfrm>
            <a:off x="3614738" y="6019800"/>
            <a:ext cx="5000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В</a:t>
            </a:r>
          </a:p>
        </p:txBody>
      </p:sp>
      <p:sp>
        <p:nvSpPr>
          <p:cNvPr id="477200" name="Text Box 16"/>
          <p:cNvSpPr txBox="1">
            <a:spLocks noChangeArrowheads="1"/>
          </p:cNvSpPr>
          <p:nvPr/>
        </p:nvSpPr>
        <p:spPr bwMode="auto">
          <a:xfrm>
            <a:off x="8415338" y="3824288"/>
            <a:ext cx="5000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С</a:t>
            </a:r>
          </a:p>
        </p:txBody>
      </p:sp>
      <p:graphicFrame>
        <p:nvGraphicFramePr>
          <p:cNvPr id="23554" name="Rectangle 17"/>
          <p:cNvGraphicFramePr>
            <a:graphicFrameLocks/>
          </p:cNvGraphicFramePr>
          <p:nvPr/>
        </p:nvGraphicFramePr>
        <p:xfrm>
          <a:off x="2209800" y="13970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24" name="Формула" r:id="rId4" imgW="0" imgH="0" progId="Equation.3">
                  <p:embed/>
                </p:oleObj>
              </mc:Choice>
              <mc:Fallback>
                <p:oleObj name="Формула" r:id="rId4" imgW="0" imgH="0" progId="Equation.3">
                  <p:embed/>
                  <p:pic>
                    <p:nvPicPr>
                      <p:cNvPr id="0" name="Rectangle 17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397000"/>
                        <a:ext cx="6096000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7202" name="Text Box 18"/>
          <p:cNvSpPr txBox="1">
            <a:spLocks noChangeArrowheads="1"/>
          </p:cNvSpPr>
          <p:nvPr/>
        </p:nvSpPr>
        <p:spPr bwMode="auto">
          <a:xfrm>
            <a:off x="5672138" y="533400"/>
            <a:ext cx="5000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А</a:t>
            </a:r>
          </a:p>
        </p:txBody>
      </p:sp>
      <p:sp>
        <p:nvSpPr>
          <p:cNvPr id="477203" name="Oval 19"/>
          <p:cNvSpPr>
            <a:spLocks noChangeArrowheads="1"/>
          </p:cNvSpPr>
          <p:nvPr/>
        </p:nvSpPr>
        <p:spPr bwMode="auto">
          <a:xfrm>
            <a:off x="2640013" y="914400"/>
            <a:ext cx="5818187" cy="5638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77204" name="Text Box 20"/>
          <p:cNvSpPr txBox="1">
            <a:spLocks noChangeArrowheads="1"/>
          </p:cNvSpPr>
          <p:nvPr/>
        </p:nvSpPr>
        <p:spPr bwMode="auto">
          <a:xfrm>
            <a:off x="152400" y="685800"/>
            <a:ext cx="49530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Около любого треугольника можно описать </a:t>
            </a:r>
          </a:p>
          <a:p>
            <a:pPr>
              <a:defRPr/>
            </a:pPr>
            <a:r>
              <a:rPr lang="ru-RU" sz="24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окружность.</a:t>
            </a:r>
          </a:p>
        </p:txBody>
      </p:sp>
      <p:sp>
        <p:nvSpPr>
          <p:cNvPr id="23562" name="Freeform 21"/>
          <p:cNvSpPr>
            <a:spLocks/>
          </p:cNvSpPr>
          <p:nvPr/>
        </p:nvSpPr>
        <p:spPr bwMode="auto">
          <a:xfrm>
            <a:off x="3886200" y="914400"/>
            <a:ext cx="4529138" cy="5153025"/>
          </a:xfrm>
          <a:custGeom>
            <a:avLst/>
            <a:gdLst>
              <a:gd name="T0" fmla="*/ 0 w 2853"/>
              <a:gd name="T1" fmla="*/ 3246 h 3246"/>
              <a:gd name="T2" fmla="*/ 1269 w 2853"/>
              <a:gd name="T3" fmla="*/ 0 h 3246"/>
              <a:gd name="T4" fmla="*/ 2853 w 2853"/>
              <a:gd name="T5" fmla="*/ 1904 h 3246"/>
              <a:gd name="T6" fmla="*/ 18 w 2853"/>
              <a:gd name="T7" fmla="*/ 3240 h 3246"/>
              <a:gd name="T8" fmla="*/ 0 60000 65536"/>
              <a:gd name="T9" fmla="*/ 0 60000 65536"/>
              <a:gd name="T10" fmla="*/ 0 60000 65536"/>
              <a:gd name="T11" fmla="*/ 0 60000 65536"/>
              <a:gd name="T12" fmla="*/ 0 w 2853"/>
              <a:gd name="T13" fmla="*/ 0 h 3246"/>
              <a:gd name="T14" fmla="*/ 2853 w 2853"/>
              <a:gd name="T15" fmla="*/ 3246 h 324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853" h="3246">
                <a:moveTo>
                  <a:pt x="0" y="3246"/>
                </a:moveTo>
                <a:lnTo>
                  <a:pt x="1269" y="0"/>
                </a:lnTo>
                <a:lnTo>
                  <a:pt x="2853" y="1904"/>
                </a:lnTo>
                <a:lnTo>
                  <a:pt x="18" y="324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77209" name="Freeform 25"/>
          <p:cNvSpPr>
            <a:spLocks/>
          </p:cNvSpPr>
          <p:nvPr/>
        </p:nvSpPr>
        <p:spPr bwMode="auto">
          <a:xfrm>
            <a:off x="3919538" y="3683000"/>
            <a:ext cx="1693862" cy="2351088"/>
          </a:xfrm>
          <a:custGeom>
            <a:avLst/>
            <a:gdLst>
              <a:gd name="T0" fmla="*/ 0 w 1067"/>
              <a:gd name="T1" fmla="*/ 1481 h 1481"/>
              <a:gd name="T2" fmla="*/ 1067 w 1067"/>
              <a:gd name="T3" fmla="*/ 0 h 1481"/>
              <a:gd name="T4" fmla="*/ 0 60000 65536"/>
              <a:gd name="T5" fmla="*/ 0 60000 65536"/>
              <a:gd name="T6" fmla="*/ 0 w 1067"/>
              <a:gd name="T7" fmla="*/ 0 h 1481"/>
              <a:gd name="T8" fmla="*/ 1067 w 1067"/>
              <a:gd name="T9" fmla="*/ 1481 h 148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067" h="1481">
                <a:moveTo>
                  <a:pt x="0" y="1481"/>
                </a:moveTo>
                <a:lnTo>
                  <a:pt x="1067" y="0"/>
                </a:lnTo>
              </a:path>
            </a:pathLst>
          </a:custGeom>
          <a:noFill/>
          <a:ln w="19050" cmpd="sng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77213" name="Freeform 29"/>
          <p:cNvSpPr>
            <a:spLocks/>
          </p:cNvSpPr>
          <p:nvPr/>
        </p:nvSpPr>
        <p:spPr bwMode="auto">
          <a:xfrm>
            <a:off x="5613400" y="928688"/>
            <a:ext cx="287338" cy="2754312"/>
          </a:xfrm>
          <a:custGeom>
            <a:avLst/>
            <a:gdLst>
              <a:gd name="T0" fmla="*/ 181 w 181"/>
              <a:gd name="T1" fmla="*/ 0 h 1735"/>
              <a:gd name="T2" fmla="*/ 0 w 181"/>
              <a:gd name="T3" fmla="*/ 1735 h 1735"/>
              <a:gd name="T4" fmla="*/ 0 60000 65536"/>
              <a:gd name="T5" fmla="*/ 0 60000 65536"/>
              <a:gd name="T6" fmla="*/ 0 w 181"/>
              <a:gd name="T7" fmla="*/ 0 h 1735"/>
              <a:gd name="T8" fmla="*/ 181 w 181"/>
              <a:gd name="T9" fmla="*/ 1735 h 173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81" h="1735">
                <a:moveTo>
                  <a:pt x="181" y="0"/>
                </a:moveTo>
                <a:lnTo>
                  <a:pt x="0" y="1735"/>
                </a:lnTo>
              </a:path>
            </a:pathLst>
          </a:custGeom>
          <a:noFill/>
          <a:ln w="19050" cmpd="sng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77221" name="Freeform 37"/>
          <p:cNvSpPr>
            <a:spLocks/>
          </p:cNvSpPr>
          <p:nvPr/>
        </p:nvSpPr>
        <p:spPr bwMode="auto">
          <a:xfrm>
            <a:off x="5638800" y="3657600"/>
            <a:ext cx="2763838" cy="280988"/>
          </a:xfrm>
          <a:custGeom>
            <a:avLst/>
            <a:gdLst>
              <a:gd name="T0" fmla="*/ 1741 w 1741"/>
              <a:gd name="T1" fmla="*/ 177 h 177"/>
              <a:gd name="T2" fmla="*/ 0 w 1741"/>
              <a:gd name="T3" fmla="*/ 0 h 177"/>
              <a:gd name="T4" fmla="*/ 0 60000 65536"/>
              <a:gd name="T5" fmla="*/ 0 60000 65536"/>
              <a:gd name="T6" fmla="*/ 0 w 1741"/>
              <a:gd name="T7" fmla="*/ 0 h 177"/>
              <a:gd name="T8" fmla="*/ 1741 w 1741"/>
              <a:gd name="T9" fmla="*/ 177 h 17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741" h="177">
                <a:moveTo>
                  <a:pt x="1741" y="177"/>
                </a:moveTo>
                <a:lnTo>
                  <a:pt x="0" y="0"/>
                </a:lnTo>
              </a:path>
            </a:pathLst>
          </a:custGeom>
          <a:noFill/>
          <a:ln w="19050" cmpd="sng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4" name="Group 67"/>
          <p:cNvGrpSpPr>
            <a:grpSpLocks/>
          </p:cNvGrpSpPr>
          <p:nvPr/>
        </p:nvGrpSpPr>
        <p:grpSpPr bwMode="auto">
          <a:xfrm>
            <a:off x="5588000" y="3632200"/>
            <a:ext cx="1041400" cy="1778000"/>
            <a:chOff x="3520" y="2288"/>
            <a:chExt cx="656" cy="1120"/>
          </a:xfrm>
        </p:grpSpPr>
        <p:sp>
          <p:nvSpPr>
            <p:cNvPr id="477233" name="Text Box 49"/>
            <p:cNvSpPr txBox="1">
              <a:spLocks noChangeArrowheads="1"/>
            </p:cNvSpPr>
            <p:nvPr/>
          </p:nvSpPr>
          <p:spPr bwMode="auto">
            <a:xfrm>
              <a:off x="3936" y="3081"/>
              <a:ext cx="24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8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L</a:t>
              </a:r>
              <a:endPara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23611" name="Freeform 51"/>
            <p:cNvSpPr>
              <a:spLocks/>
            </p:cNvSpPr>
            <p:nvPr/>
          </p:nvSpPr>
          <p:spPr bwMode="auto">
            <a:xfrm>
              <a:off x="3520" y="2288"/>
              <a:ext cx="432" cy="817"/>
            </a:xfrm>
            <a:custGeom>
              <a:avLst/>
              <a:gdLst>
                <a:gd name="T0" fmla="*/ 0 w 432"/>
                <a:gd name="T1" fmla="*/ 0 h 817"/>
                <a:gd name="T2" fmla="*/ 432 w 432"/>
                <a:gd name="T3" fmla="*/ 817 h 817"/>
                <a:gd name="T4" fmla="*/ 0 60000 65536"/>
                <a:gd name="T5" fmla="*/ 0 60000 65536"/>
                <a:gd name="T6" fmla="*/ 0 w 432"/>
                <a:gd name="T7" fmla="*/ 0 h 817"/>
                <a:gd name="T8" fmla="*/ 432 w 432"/>
                <a:gd name="T9" fmla="*/ 817 h 81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32" h="817">
                  <a:moveTo>
                    <a:pt x="0" y="0"/>
                  </a:moveTo>
                  <a:lnTo>
                    <a:pt x="432" y="817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612" name="Freeform 52"/>
            <p:cNvSpPr>
              <a:spLocks/>
            </p:cNvSpPr>
            <p:nvPr/>
          </p:nvSpPr>
          <p:spPr bwMode="auto">
            <a:xfrm>
              <a:off x="3888" y="2913"/>
              <a:ext cx="208" cy="144"/>
            </a:xfrm>
            <a:custGeom>
              <a:avLst/>
              <a:gdLst>
                <a:gd name="T0" fmla="*/ 208 w 208"/>
                <a:gd name="T1" fmla="*/ 144 h 144"/>
                <a:gd name="T2" fmla="*/ 128 w 208"/>
                <a:gd name="T3" fmla="*/ 0 h 144"/>
                <a:gd name="T4" fmla="*/ 0 w 208"/>
                <a:gd name="T5" fmla="*/ 82 h 144"/>
                <a:gd name="T6" fmla="*/ 0 60000 65536"/>
                <a:gd name="T7" fmla="*/ 0 60000 65536"/>
                <a:gd name="T8" fmla="*/ 0 60000 65536"/>
                <a:gd name="T9" fmla="*/ 0 w 208"/>
                <a:gd name="T10" fmla="*/ 0 h 144"/>
                <a:gd name="T11" fmla="*/ 208 w 208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8" h="144">
                  <a:moveTo>
                    <a:pt x="208" y="144"/>
                  </a:moveTo>
                  <a:lnTo>
                    <a:pt x="128" y="0"/>
                  </a:lnTo>
                  <a:lnTo>
                    <a:pt x="0" y="82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" name="Group 68"/>
          <p:cNvGrpSpPr>
            <a:grpSpLocks/>
          </p:cNvGrpSpPr>
          <p:nvPr/>
        </p:nvGrpSpPr>
        <p:grpSpPr bwMode="auto">
          <a:xfrm>
            <a:off x="5410200" y="2133600"/>
            <a:ext cx="2216150" cy="1689100"/>
            <a:chOff x="3408" y="1344"/>
            <a:chExt cx="1396" cy="1064"/>
          </a:xfrm>
        </p:grpSpPr>
        <p:sp>
          <p:nvSpPr>
            <p:cNvPr id="23607" name="Freeform 54"/>
            <p:cNvSpPr>
              <a:spLocks/>
            </p:cNvSpPr>
            <p:nvPr/>
          </p:nvSpPr>
          <p:spPr bwMode="auto">
            <a:xfrm>
              <a:off x="3408" y="1566"/>
              <a:ext cx="1108" cy="842"/>
            </a:xfrm>
            <a:custGeom>
              <a:avLst/>
              <a:gdLst>
                <a:gd name="T0" fmla="*/ 0 w 1108"/>
                <a:gd name="T1" fmla="*/ 842 h 842"/>
                <a:gd name="T2" fmla="*/ 1100 w 1108"/>
                <a:gd name="T3" fmla="*/ 0 h 842"/>
                <a:gd name="T4" fmla="*/ 1108 w 1108"/>
                <a:gd name="T5" fmla="*/ 10 h 842"/>
                <a:gd name="T6" fmla="*/ 0 60000 65536"/>
                <a:gd name="T7" fmla="*/ 0 60000 65536"/>
                <a:gd name="T8" fmla="*/ 0 60000 65536"/>
                <a:gd name="T9" fmla="*/ 0 w 1108"/>
                <a:gd name="T10" fmla="*/ 0 h 842"/>
                <a:gd name="T11" fmla="*/ 1108 w 1108"/>
                <a:gd name="T12" fmla="*/ 842 h 84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108" h="842">
                  <a:moveTo>
                    <a:pt x="0" y="842"/>
                  </a:moveTo>
                  <a:lnTo>
                    <a:pt x="1100" y="0"/>
                  </a:lnTo>
                  <a:lnTo>
                    <a:pt x="1108" y="1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77239" name="Text Box 55"/>
            <p:cNvSpPr txBox="1">
              <a:spLocks noChangeArrowheads="1"/>
            </p:cNvSpPr>
            <p:nvPr/>
          </p:nvSpPr>
          <p:spPr bwMode="auto">
            <a:xfrm>
              <a:off x="4516" y="1344"/>
              <a:ext cx="28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8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M</a:t>
              </a:r>
              <a:endPara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23609" name="Freeform 56"/>
            <p:cNvSpPr>
              <a:spLocks/>
            </p:cNvSpPr>
            <p:nvPr/>
          </p:nvSpPr>
          <p:spPr bwMode="auto">
            <a:xfrm>
              <a:off x="4320" y="1462"/>
              <a:ext cx="104" cy="192"/>
            </a:xfrm>
            <a:custGeom>
              <a:avLst/>
              <a:gdLst>
                <a:gd name="T0" fmla="*/ 84 w 104"/>
                <a:gd name="T1" fmla="*/ 192 h 192"/>
                <a:gd name="T2" fmla="*/ 0 w 104"/>
                <a:gd name="T3" fmla="*/ 92 h 192"/>
                <a:gd name="T4" fmla="*/ 104 w 104"/>
                <a:gd name="T5" fmla="*/ 0 h 192"/>
                <a:gd name="T6" fmla="*/ 0 60000 65536"/>
                <a:gd name="T7" fmla="*/ 0 60000 65536"/>
                <a:gd name="T8" fmla="*/ 0 60000 65536"/>
                <a:gd name="T9" fmla="*/ 0 w 104"/>
                <a:gd name="T10" fmla="*/ 0 h 192"/>
                <a:gd name="T11" fmla="*/ 104 w 104"/>
                <a:gd name="T12" fmla="*/ 192 h 1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4" h="192">
                  <a:moveTo>
                    <a:pt x="84" y="192"/>
                  </a:moveTo>
                  <a:lnTo>
                    <a:pt x="0" y="92"/>
                  </a:lnTo>
                  <a:lnTo>
                    <a:pt x="104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77249" name="Text Box 65"/>
          <p:cNvSpPr txBox="1">
            <a:spLocks noChangeArrowheads="1"/>
          </p:cNvSpPr>
          <p:nvPr/>
        </p:nvSpPr>
        <p:spPr bwMode="auto">
          <a:xfrm>
            <a:off x="685800" y="228600"/>
            <a:ext cx="22034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Теорема</a:t>
            </a:r>
          </a:p>
        </p:txBody>
      </p:sp>
      <p:grpSp>
        <p:nvGrpSpPr>
          <p:cNvPr id="6" name="Group 110"/>
          <p:cNvGrpSpPr>
            <a:grpSpLocks/>
          </p:cNvGrpSpPr>
          <p:nvPr/>
        </p:nvGrpSpPr>
        <p:grpSpPr bwMode="auto">
          <a:xfrm>
            <a:off x="5162550" y="3352800"/>
            <a:ext cx="476250" cy="822325"/>
            <a:chOff x="3252" y="2112"/>
            <a:chExt cx="300" cy="518"/>
          </a:xfrm>
        </p:grpSpPr>
        <p:sp>
          <p:nvSpPr>
            <p:cNvPr id="23605" name="Text Box 59"/>
            <p:cNvSpPr txBox="1">
              <a:spLocks noChangeArrowheads="1"/>
            </p:cNvSpPr>
            <p:nvPr/>
          </p:nvSpPr>
          <p:spPr bwMode="auto">
            <a:xfrm>
              <a:off x="3252" y="2112"/>
              <a:ext cx="265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2400"/>
            </a:p>
            <a:p>
              <a:pPr eaLnBrk="1" hangingPunct="1"/>
              <a:r>
                <a:rPr lang="ru-RU" altLang="ru-RU" sz="2400"/>
                <a:t>О</a:t>
              </a:r>
            </a:p>
          </p:txBody>
        </p:sp>
        <p:sp>
          <p:nvSpPr>
            <p:cNvPr id="23606" name="Oval 60"/>
            <p:cNvSpPr>
              <a:spLocks noChangeArrowheads="1"/>
            </p:cNvSpPr>
            <p:nvPr/>
          </p:nvSpPr>
          <p:spPr bwMode="auto">
            <a:xfrm>
              <a:off x="3501" y="2291"/>
              <a:ext cx="51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</p:grpSp>
      <p:grpSp>
        <p:nvGrpSpPr>
          <p:cNvPr id="7" name="Group 71"/>
          <p:cNvGrpSpPr>
            <a:grpSpLocks/>
          </p:cNvGrpSpPr>
          <p:nvPr/>
        </p:nvGrpSpPr>
        <p:grpSpPr bwMode="auto">
          <a:xfrm>
            <a:off x="4267200" y="2057400"/>
            <a:ext cx="1295400" cy="2590800"/>
            <a:chOff x="2688" y="1296"/>
            <a:chExt cx="816" cy="1632"/>
          </a:xfrm>
        </p:grpSpPr>
        <p:sp>
          <p:nvSpPr>
            <p:cNvPr id="23603" name="Line 69"/>
            <p:cNvSpPr>
              <a:spLocks noChangeShapeType="1"/>
            </p:cNvSpPr>
            <p:nvPr/>
          </p:nvSpPr>
          <p:spPr bwMode="auto">
            <a:xfrm>
              <a:off x="3312" y="1296"/>
              <a:ext cx="192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604" name="Line 70"/>
            <p:cNvSpPr>
              <a:spLocks noChangeShapeType="1"/>
            </p:cNvSpPr>
            <p:nvPr/>
          </p:nvSpPr>
          <p:spPr bwMode="auto">
            <a:xfrm>
              <a:off x="2688" y="2880"/>
              <a:ext cx="192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8" name="Group 78"/>
          <p:cNvGrpSpPr>
            <a:grpSpLocks/>
          </p:cNvGrpSpPr>
          <p:nvPr/>
        </p:nvGrpSpPr>
        <p:grpSpPr bwMode="auto">
          <a:xfrm>
            <a:off x="6324600" y="1447800"/>
            <a:ext cx="1600200" cy="1905000"/>
            <a:chOff x="3984" y="912"/>
            <a:chExt cx="1008" cy="1200"/>
          </a:xfrm>
        </p:grpSpPr>
        <p:grpSp>
          <p:nvGrpSpPr>
            <p:cNvPr id="23597" name="Group 74"/>
            <p:cNvGrpSpPr>
              <a:grpSpLocks/>
            </p:cNvGrpSpPr>
            <p:nvPr/>
          </p:nvGrpSpPr>
          <p:grpSpPr bwMode="auto">
            <a:xfrm>
              <a:off x="3984" y="912"/>
              <a:ext cx="192" cy="192"/>
              <a:chOff x="3984" y="912"/>
              <a:chExt cx="192" cy="192"/>
            </a:xfrm>
          </p:grpSpPr>
          <p:sp>
            <p:nvSpPr>
              <p:cNvPr id="23601" name="Line 72"/>
              <p:cNvSpPr>
                <a:spLocks noChangeShapeType="1"/>
              </p:cNvSpPr>
              <p:nvPr/>
            </p:nvSpPr>
            <p:spPr bwMode="auto">
              <a:xfrm flipH="1">
                <a:off x="3984" y="912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3602" name="Line 73"/>
              <p:cNvSpPr>
                <a:spLocks noChangeShapeType="1"/>
              </p:cNvSpPr>
              <p:nvPr/>
            </p:nvSpPr>
            <p:spPr bwMode="auto">
              <a:xfrm flipH="1">
                <a:off x="4032" y="960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3598" name="Group 75"/>
            <p:cNvGrpSpPr>
              <a:grpSpLocks/>
            </p:cNvGrpSpPr>
            <p:nvPr/>
          </p:nvGrpSpPr>
          <p:grpSpPr bwMode="auto">
            <a:xfrm>
              <a:off x="4800" y="1920"/>
              <a:ext cx="192" cy="192"/>
              <a:chOff x="3984" y="912"/>
              <a:chExt cx="192" cy="192"/>
            </a:xfrm>
          </p:grpSpPr>
          <p:sp>
            <p:nvSpPr>
              <p:cNvPr id="23599" name="Line 76"/>
              <p:cNvSpPr>
                <a:spLocks noChangeShapeType="1"/>
              </p:cNvSpPr>
              <p:nvPr/>
            </p:nvSpPr>
            <p:spPr bwMode="auto">
              <a:xfrm flipH="1">
                <a:off x="3984" y="912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3600" name="Line 77"/>
              <p:cNvSpPr>
                <a:spLocks noChangeShapeType="1"/>
              </p:cNvSpPr>
              <p:nvPr/>
            </p:nvSpPr>
            <p:spPr bwMode="auto">
              <a:xfrm flipH="1">
                <a:off x="4032" y="960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1" name="Group 87"/>
          <p:cNvGrpSpPr>
            <a:grpSpLocks/>
          </p:cNvGrpSpPr>
          <p:nvPr/>
        </p:nvGrpSpPr>
        <p:grpSpPr bwMode="auto">
          <a:xfrm>
            <a:off x="5105400" y="4267200"/>
            <a:ext cx="2514600" cy="1333500"/>
            <a:chOff x="3216" y="2688"/>
            <a:chExt cx="1584" cy="840"/>
          </a:xfrm>
        </p:grpSpPr>
        <p:grpSp>
          <p:nvGrpSpPr>
            <p:cNvPr id="23589" name="Group 82"/>
            <p:cNvGrpSpPr>
              <a:grpSpLocks/>
            </p:cNvGrpSpPr>
            <p:nvPr/>
          </p:nvGrpSpPr>
          <p:grpSpPr bwMode="auto">
            <a:xfrm>
              <a:off x="4638" y="2688"/>
              <a:ext cx="162" cy="168"/>
              <a:chOff x="4638" y="2688"/>
              <a:chExt cx="162" cy="168"/>
            </a:xfrm>
          </p:grpSpPr>
          <p:sp>
            <p:nvSpPr>
              <p:cNvPr id="23594" name="Line 79"/>
              <p:cNvSpPr>
                <a:spLocks noChangeShapeType="1"/>
              </p:cNvSpPr>
              <p:nvPr/>
            </p:nvSpPr>
            <p:spPr bwMode="auto">
              <a:xfrm>
                <a:off x="4704" y="2688"/>
                <a:ext cx="96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3595" name="Freeform 80"/>
              <p:cNvSpPr>
                <a:spLocks/>
              </p:cNvSpPr>
              <p:nvPr/>
            </p:nvSpPr>
            <p:spPr bwMode="auto">
              <a:xfrm>
                <a:off x="4674" y="2700"/>
                <a:ext cx="86" cy="146"/>
              </a:xfrm>
              <a:custGeom>
                <a:avLst/>
                <a:gdLst>
                  <a:gd name="T0" fmla="*/ 0 w 86"/>
                  <a:gd name="T1" fmla="*/ 0 h 146"/>
                  <a:gd name="T2" fmla="*/ 86 w 86"/>
                  <a:gd name="T3" fmla="*/ 146 h 146"/>
                  <a:gd name="T4" fmla="*/ 0 60000 65536"/>
                  <a:gd name="T5" fmla="*/ 0 60000 65536"/>
                  <a:gd name="T6" fmla="*/ 0 w 86"/>
                  <a:gd name="T7" fmla="*/ 0 h 146"/>
                  <a:gd name="T8" fmla="*/ 86 w 86"/>
                  <a:gd name="T9" fmla="*/ 146 h 14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86" h="146">
                    <a:moveTo>
                      <a:pt x="0" y="0"/>
                    </a:moveTo>
                    <a:lnTo>
                      <a:pt x="86" y="146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3596" name="Freeform 81"/>
              <p:cNvSpPr>
                <a:spLocks/>
              </p:cNvSpPr>
              <p:nvPr/>
            </p:nvSpPr>
            <p:spPr bwMode="auto">
              <a:xfrm>
                <a:off x="4638" y="2716"/>
                <a:ext cx="84" cy="140"/>
              </a:xfrm>
              <a:custGeom>
                <a:avLst/>
                <a:gdLst>
                  <a:gd name="T0" fmla="*/ 0 w 84"/>
                  <a:gd name="T1" fmla="*/ 0 h 140"/>
                  <a:gd name="T2" fmla="*/ 84 w 84"/>
                  <a:gd name="T3" fmla="*/ 140 h 140"/>
                  <a:gd name="T4" fmla="*/ 84 w 84"/>
                  <a:gd name="T5" fmla="*/ 138 h 140"/>
                  <a:gd name="T6" fmla="*/ 0 60000 65536"/>
                  <a:gd name="T7" fmla="*/ 0 60000 65536"/>
                  <a:gd name="T8" fmla="*/ 0 60000 65536"/>
                  <a:gd name="T9" fmla="*/ 0 w 84"/>
                  <a:gd name="T10" fmla="*/ 0 h 140"/>
                  <a:gd name="T11" fmla="*/ 84 w 84"/>
                  <a:gd name="T12" fmla="*/ 140 h 1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84" h="140">
                    <a:moveTo>
                      <a:pt x="0" y="0"/>
                    </a:moveTo>
                    <a:lnTo>
                      <a:pt x="84" y="140"/>
                    </a:lnTo>
                    <a:lnTo>
                      <a:pt x="84" y="138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3590" name="Group 83"/>
            <p:cNvGrpSpPr>
              <a:grpSpLocks/>
            </p:cNvGrpSpPr>
            <p:nvPr/>
          </p:nvGrpSpPr>
          <p:grpSpPr bwMode="auto">
            <a:xfrm>
              <a:off x="3216" y="3360"/>
              <a:ext cx="162" cy="168"/>
              <a:chOff x="4638" y="2688"/>
              <a:chExt cx="162" cy="168"/>
            </a:xfrm>
          </p:grpSpPr>
          <p:sp>
            <p:nvSpPr>
              <p:cNvPr id="23591" name="Line 84"/>
              <p:cNvSpPr>
                <a:spLocks noChangeShapeType="1"/>
              </p:cNvSpPr>
              <p:nvPr/>
            </p:nvSpPr>
            <p:spPr bwMode="auto">
              <a:xfrm>
                <a:off x="4704" y="2688"/>
                <a:ext cx="96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3592" name="Freeform 85"/>
              <p:cNvSpPr>
                <a:spLocks/>
              </p:cNvSpPr>
              <p:nvPr/>
            </p:nvSpPr>
            <p:spPr bwMode="auto">
              <a:xfrm>
                <a:off x="4674" y="2700"/>
                <a:ext cx="86" cy="146"/>
              </a:xfrm>
              <a:custGeom>
                <a:avLst/>
                <a:gdLst>
                  <a:gd name="T0" fmla="*/ 0 w 86"/>
                  <a:gd name="T1" fmla="*/ 0 h 146"/>
                  <a:gd name="T2" fmla="*/ 86 w 86"/>
                  <a:gd name="T3" fmla="*/ 146 h 146"/>
                  <a:gd name="T4" fmla="*/ 0 60000 65536"/>
                  <a:gd name="T5" fmla="*/ 0 60000 65536"/>
                  <a:gd name="T6" fmla="*/ 0 w 86"/>
                  <a:gd name="T7" fmla="*/ 0 h 146"/>
                  <a:gd name="T8" fmla="*/ 86 w 86"/>
                  <a:gd name="T9" fmla="*/ 146 h 14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86" h="146">
                    <a:moveTo>
                      <a:pt x="0" y="0"/>
                    </a:moveTo>
                    <a:lnTo>
                      <a:pt x="86" y="146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3593" name="Freeform 86"/>
              <p:cNvSpPr>
                <a:spLocks/>
              </p:cNvSpPr>
              <p:nvPr/>
            </p:nvSpPr>
            <p:spPr bwMode="auto">
              <a:xfrm>
                <a:off x="4638" y="2716"/>
                <a:ext cx="84" cy="140"/>
              </a:xfrm>
              <a:custGeom>
                <a:avLst/>
                <a:gdLst>
                  <a:gd name="T0" fmla="*/ 0 w 84"/>
                  <a:gd name="T1" fmla="*/ 0 h 140"/>
                  <a:gd name="T2" fmla="*/ 84 w 84"/>
                  <a:gd name="T3" fmla="*/ 140 h 140"/>
                  <a:gd name="T4" fmla="*/ 84 w 84"/>
                  <a:gd name="T5" fmla="*/ 138 h 140"/>
                  <a:gd name="T6" fmla="*/ 0 60000 65536"/>
                  <a:gd name="T7" fmla="*/ 0 60000 65536"/>
                  <a:gd name="T8" fmla="*/ 0 60000 65536"/>
                  <a:gd name="T9" fmla="*/ 0 w 84"/>
                  <a:gd name="T10" fmla="*/ 0 h 140"/>
                  <a:gd name="T11" fmla="*/ 84 w 84"/>
                  <a:gd name="T12" fmla="*/ 140 h 1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84" h="140">
                    <a:moveTo>
                      <a:pt x="0" y="0"/>
                    </a:moveTo>
                    <a:lnTo>
                      <a:pt x="84" y="140"/>
                    </a:lnTo>
                    <a:lnTo>
                      <a:pt x="84" y="138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4" name="Group 98"/>
          <p:cNvGrpSpPr>
            <a:grpSpLocks/>
          </p:cNvGrpSpPr>
          <p:nvPr/>
        </p:nvGrpSpPr>
        <p:grpSpPr bwMode="auto">
          <a:xfrm>
            <a:off x="4686300" y="3657600"/>
            <a:ext cx="2552700" cy="1257300"/>
            <a:chOff x="2952" y="2304"/>
            <a:chExt cx="1608" cy="792"/>
          </a:xfrm>
        </p:grpSpPr>
        <p:grpSp>
          <p:nvGrpSpPr>
            <p:cNvPr id="23579" name="Group 92"/>
            <p:cNvGrpSpPr>
              <a:grpSpLocks/>
            </p:cNvGrpSpPr>
            <p:nvPr/>
          </p:nvGrpSpPr>
          <p:grpSpPr bwMode="auto">
            <a:xfrm>
              <a:off x="4416" y="2304"/>
              <a:ext cx="144" cy="192"/>
              <a:chOff x="4416" y="2304"/>
              <a:chExt cx="144" cy="192"/>
            </a:xfrm>
          </p:grpSpPr>
          <p:sp>
            <p:nvSpPr>
              <p:cNvPr id="23585" name="Line 88"/>
              <p:cNvSpPr>
                <a:spLocks noChangeShapeType="1"/>
              </p:cNvSpPr>
              <p:nvPr/>
            </p:nvSpPr>
            <p:spPr bwMode="auto">
              <a:xfrm>
                <a:off x="4560" y="2304"/>
                <a:ext cx="0" cy="192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3586" name="Line 89"/>
              <p:cNvSpPr>
                <a:spLocks noChangeShapeType="1"/>
              </p:cNvSpPr>
              <p:nvPr/>
            </p:nvSpPr>
            <p:spPr bwMode="auto">
              <a:xfrm>
                <a:off x="4464" y="2304"/>
                <a:ext cx="0" cy="192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3587" name="Line 90"/>
              <p:cNvSpPr>
                <a:spLocks noChangeShapeType="1"/>
              </p:cNvSpPr>
              <p:nvPr/>
            </p:nvSpPr>
            <p:spPr bwMode="auto">
              <a:xfrm>
                <a:off x="4512" y="2304"/>
                <a:ext cx="0" cy="192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3588" name="Line 91"/>
              <p:cNvSpPr>
                <a:spLocks noChangeShapeType="1"/>
              </p:cNvSpPr>
              <p:nvPr/>
            </p:nvSpPr>
            <p:spPr bwMode="auto">
              <a:xfrm>
                <a:off x="4416" y="2304"/>
                <a:ext cx="0" cy="192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3580" name="Group 93"/>
            <p:cNvGrpSpPr>
              <a:grpSpLocks/>
            </p:cNvGrpSpPr>
            <p:nvPr/>
          </p:nvGrpSpPr>
          <p:grpSpPr bwMode="auto">
            <a:xfrm rot="-3939534">
              <a:off x="2976" y="2928"/>
              <a:ext cx="144" cy="192"/>
              <a:chOff x="4416" y="2304"/>
              <a:chExt cx="144" cy="192"/>
            </a:xfrm>
          </p:grpSpPr>
          <p:sp>
            <p:nvSpPr>
              <p:cNvPr id="23581" name="Line 94"/>
              <p:cNvSpPr>
                <a:spLocks noChangeShapeType="1"/>
              </p:cNvSpPr>
              <p:nvPr/>
            </p:nvSpPr>
            <p:spPr bwMode="auto">
              <a:xfrm>
                <a:off x="4560" y="2304"/>
                <a:ext cx="0" cy="192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3582" name="Line 95"/>
              <p:cNvSpPr>
                <a:spLocks noChangeShapeType="1"/>
              </p:cNvSpPr>
              <p:nvPr/>
            </p:nvSpPr>
            <p:spPr bwMode="auto">
              <a:xfrm>
                <a:off x="4464" y="2304"/>
                <a:ext cx="0" cy="192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3583" name="Line 96"/>
              <p:cNvSpPr>
                <a:spLocks noChangeShapeType="1"/>
              </p:cNvSpPr>
              <p:nvPr/>
            </p:nvSpPr>
            <p:spPr bwMode="auto">
              <a:xfrm>
                <a:off x="4512" y="2304"/>
                <a:ext cx="0" cy="192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3584" name="Line 97"/>
              <p:cNvSpPr>
                <a:spLocks noChangeShapeType="1"/>
              </p:cNvSpPr>
              <p:nvPr/>
            </p:nvSpPr>
            <p:spPr bwMode="auto">
              <a:xfrm>
                <a:off x="4416" y="2304"/>
                <a:ext cx="0" cy="192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7" name="Group 105"/>
          <p:cNvGrpSpPr>
            <a:grpSpLocks/>
          </p:cNvGrpSpPr>
          <p:nvPr/>
        </p:nvGrpSpPr>
        <p:grpSpPr bwMode="auto">
          <a:xfrm rot="-5034919">
            <a:off x="5600700" y="2400300"/>
            <a:ext cx="228600" cy="304800"/>
            <a:chOff x="4416" y="2304"/>
            <a:chExt cx="144" cy="192"/>
          </a:xfrm>
        </p:grpSpPr>
        <p:sp>
          <p:nvSpPr>
            <p:cNvPr id="23575" name="Line 106"/>
            <p:cNvSpPr>
              <a:spLocks noChangeShapeType="1"/>
            </p:cNvSpPr>
            <p:nvPr/>
          </p:nvSpPr>
          <p:spPr bwMode="auto">
            <a:xfrm>
              <a:off x="4560" y="2304"/>
              <a:ext cx="0" cy="192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576" name="Line 107"/>
            <p:cNvSpPr>
              <a:spLocks noChangeShapeType="1"/>
            </p:cNvSpPr>
            <p:nvPr/>
          </p:nvSpPr>
          <p:spPr bwMode="auto">
            <a:xfrm>
              <a:off x="4464" y="2304"/>
              <a:ext cx="0" cy="192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577" name="Line 108"/>
            <p:cNvSpPr>
              <a:spLocks noChangeShapeType="1"/>
            </p:cNvSpPr>
            <p:nvPr/>
          </p:nvSpPr>
          <p:spPr bwMode="auto">
            <a:xfrm>
              <a:off x="4512" y="2304"/>
              <a:ext cx="0" cy="192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578" name="Line 109"/>
            <p:cNvSpPr>
              <a:spLocks noChangeShapeType="1"/>
            </p:cNvSpPr>
            <p:nvPr/>
          </p:nvSpPr>
          <p:spPr bwMode="auto">
            <a:xfrm>
              <a:off x="4416" y="2304"/>
              <a:ext cx="0" cy="192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477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477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477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2000"/>
                                        <p:tgtEl>
                                          <p:spTgt spid="4772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2000" fill="hold"/>
                                        <p:tgtEl>
                                          <p:spTgt spid="4772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2000" fill="hold"/>
                                        <p:tgtEl>
                                          <p:spTgt spid="477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2000" fill="hold"/>
                                        <p:tgtEl>
                                          <p:spTgt spid="477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720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5"/>
          <p:cNvGrpSpPr>
            <a:grpSpLocks/>
          </p:cNvGrpSpPr>
          <p:nvPr/>
        </p:nvGrpSpPr>
        <p:grpSpPr bwMode="auto">
          <a:xfrm>
            <a:off x="4995863" y="1905000"/>
            <a:ext cx="3325812" cy="4191000"/>
            <a:chOff x="3147" y="1200"/>
            <a:chExt cx="2095" cy="2640"/>
          </a:xfrm>
        </p:grpSpPr>
        <p:sp>
          <p:nvSpPr>
            <p:cNvPr id="24621" name="Freeform 38"/>
            <p:cNvSpPr>
              <a:spLocks/>
            </p:cNvSpPr>
            <p:nvPr/>
          </p:nvSpPr>
          <p:spPr bwMode="auto">
            <a:xfrm>
              <a:off x="3468" y="1456"/>
              <a:ext cx="965" cy="2008"/>
            </a:xfrm>
            <a:custGeom>
              <a:avLst/>
              <a:gdLst>
                <a:gd name="T0" fmla="*/ 6 w 965"/>
                <a:gd name="T1" fmla="*/ 1694 h 2008"/>
                <a:gd name="T2" fmla="*/ 4 w 965"/>
                <a:gd name="T3" fmla="*/ 1702 h 2008"/>
                <a:gd name="T4" fmla="*/ 0 w 965"/>
                <a:gd name="T5" fmla="*/ 1690 h 2008"/>
                <a:gd name="T6" fmla="*/ 549 w 965"/>
                <a:gd name="T7" fmla="*/ 0 h 2008"/>
                <a:gd name="T8" fmla="*/ 556 w 965"/>
                <a:gd name="T9" fmla="*/ 24 h 2008"/>
                <a:gd name="T10" fmla="*/ 965 w 965"/>
                <a:gd name="T11" fmla="*/ 2008 h 2008"/>
                <a:gd name="T12" fmla="*/ 6 w 965"/>
                <a:gd name="T13" fmla="*/ 1694 h 200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965"/>
                <a:gd name="T22" fmla="*/ 0 h 2008"/>
                <a:gd name="T23" fmla="*/ 965 w 965"/>
                <a:gd name="T24" fmla="*/ 2008 h 200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965" h="2008">
                  <a:moveTo>
                    <a:pt x="6" y="1694"/>
                  </a:moveTo>
                  <a:lnTo>
                    <a:pt x="4" y="1702"/>
                  </a:lnTo>
                  <a:lnTo>
                    <a:pt x="0" y="1690"/>
                  </a:lnTo>
                  <a:lnTo>
                    <a:pt x="549" y="0"/>
                  </a:lnTo>
                  <a:lnTo>
                    <a:pt x="556" y="24"/>
                  </a:lnTo>
                  <a:lnTo>
                    <a:pt x="965" y="2008"/>
                  </a:lnTo>
                  <a:lnTo>
                    <a:pt x="6" y="1694"/>
                  </a:lnTo>
                  <a:close/>
                </a:path>
              </a:pathLst>
            </a:custGeom>
            <a:noFill/>
            <a:ln w="19050" cmpd="sng">
              <a:solidFill>
                <a:srgbClr val="00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622" name="Text Box 39"/>
            <p:cNvSpPr txBox="1">
              <a:spLocks noChangeArrowheads="1"/>
            </p:cNvSpPr>
            <p:nvPr/>
          </p:nvSpPr>
          <p:spPr bwMode="auto">
            <a:xfrm>
              <a:off x="4224" y="2208"/>
              <a:ext cx="26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2400"/>
                <a:t>О</a:t>
              </a:r>
            </a:p>
          </p:txBody>
        </p:sp>
        <p:sp>
          <p:nvSpPr>
            <p:cNvPr id="24623" name="Oval 40"/>
            <p:cNvSpPr>
              <a:spLocks noChangeArrowheads="1"/>
            </p:cNvSpPr>
            <p:nvPr/>
          </p:nvSpPr>
          <p:spPr bwMode="auto">
            <a:xfrm>
              <a:off x="3216" y="1440"/>
              <a:ext cx="2026" cy="20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4624" name="Oval 41"/>
            <p:cNvSpPr>
              <a:spLocks noChangeArrowheads="1"/>
            </p:cNvSpPr>
            <p:nvPr/>
          </p:nvSpPr>
          <p:spPr bwMode="auto">
            <a:xfrm>
              <a:off x="4198" y="2422"/>
              <a:ext cx="62" cy="6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480299" name="Text Box 43"/>
            <p:cNvSpPr txBox="1">
              <a:spLocks noChangeArrowheads="1"/>
            </p:cNvSpPr>
            <p:nvPr/>
          </p:nvSpPr>
          <p:spPr bwMode="auto">
            <a:xfrm>
              <a:off x="3865" y="1200"/>
              <a:ext cx="31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В</a:t>
              </a:r>
            </a:p>
          </p:txBody>
        </p:sp>
        <p:sp>
          <p:nvSpPr>
            <p:cNvPr id="480301" name="Text Box 45"/>
            <p:cNvSpPr txBox="1">
              <a:spLocks noChangeArrowheads="1"/>
            </p:cNvSpPr>
            <p:nvPr/>
          </p:nvSpPr>
          <p:spPr bwMode="auto">
            <a:xfrm>
              <a:off x="3147" y="3072"/>
              <a:ext cx="31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С</a:t>
              </a:r>
            </a:p>
          </p:txBody>
        </p:sp>
        <p:sp>
          <p:nvSpPr>
            <p:cNvPr id="480304" name="Text Box 48"/>
            <p:cNvSpPr txBox="1">
              <a:spLocks noChangeArrowheads="1"/>
            </p:cNvSpPr>
            <p:nvPr/>
          </p:nvSpPr>
          <p:spPr bwMode="auto">
            <a:xfrm>
              <a:off x="4393" y="3552"/>
              <a:ext cx="31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А</a:t>
              </a:r>
            </a:p>
          </p:txBody>
        </p:sp>
      </p:grpSp>
      <p:sp>
        <p:nvSpPr>
          <p:cNvPr id="24583" name="Freeform 6"/>
          <p:cNvSpPr>
            <a:spLocks/>
          </p:cNvSpPr>
          <p:nvPr/>
        </p:nvSpPr>
        <p:spPr bwMode="auto">
          <a:xfrm>
            <a:off x="1466850" y="2616200"/>
            <a:ext cx="1531938" cy="3187700"/>
          </a:xfrm>
          <a:custGeom>
            <a:avLst/>
            <a:gdLst>
              <a:gd name="T0" fmla="*/ 6 w 965"/>
              <a:gd name="T1" fmla="*/ 1694 h 2008"/>
              <a:gd name="T2" fmla="*/ 4 w 965"/>
              <a:gd name="T3" fmla="*/ 1702 h 2008"/>
              <a:gd name="T4" fmla="*/ 0 w 965"/>
              <a:gd name="T5" fmla="*/ 1690 h 2008"/>
              <a:gd name="T6" fmla="*/ 549 w 965"/>
              <a:gd name="T7" fmla="*/ 0 h 2008"/>
              <a:gd name="T8" fmla="*/ 556 w 965"/>
              <a:gd name="T9" fmla="*/ 24 h 2008"/>
              <a:gd name="T10" fmla="*/ 965 w 965"/>
              <a:gd name="T11" fmla="*/ 2008 h 2008"/>
              <a:gd name="T12" fmla="*/ 6 w 965"/>
              <a:gd name="T13" fmla="*/ 1694 h 200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965"/>
              <a:gd name="T22" fmla="*/ 0 h 2008"/>
              <a:gd name="T23" fmla="*/ 965 w 965"/>
              <a:gd name="T24" fmla="*/ 2008 h 200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965" h="2008">
                <a:moveTo>
                  <a:pt x="6" y="1694"/>
                </a:moveTo>
                <a:lnTo>
                  <a:pt x="4" y="1702"/>
                </a:lnTo>
                <a:lnTo>
                  <a:pt x="0" y="1690"/>
                </a:lnTo>
                <a:lnTo>
                  <a:pt x="549" y="0"/>
                </a:lnTo>
                <a:lnTo>
                  <a:pt x="556" y="24"/>
                </a:lnTo>
                <a:lnTo>
                  <a:pt x="965" y="2008"/>
                </a:lnTo>
                <a:lnTo>
                  <a:pt x="6" y="1694"/>
                </a:lnTo>
                <a:close/>
              </a:path>
            </a:pathLst>
          </a:custGeom>
          <a:noFill/>
          <a:ln w="19050" cmpd="sng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584" name="Text Box 3"/>
          <p:cNvSpPr txBox="1">
            <a:spLocks noChangeArrowheads="1"/>
          </p:cNvSpPr>
          <p:nvPr/>
        </p:nvSpPr>
        <p:spPr bwMode="auto">
          <a:xfrm>
            <a:off x="2667000" y="3810000"/>
            <a:ext cx="420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/>
              <a:t>О</a:t>
            </a:r>
          </a:p>
        </p:txBody>
      </p:sp>
      <p:sp>
        <p:nvSpPr>
          <p:cNvPr id="24585" name="Oval 4"/>
          <p:cNvSpPr>
            <a:spLocks noChangeArrowheads="1"/>
          </p:cNvSpPr>
          <p:nvPr/>
        </p:nvSpPr>
        <p:spPr bwMode="auto">
          <a:xfrm>
            <a:off x="1066800" y="2590800"/>
            <a:ext cx="3216275" cy="32385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4586" name="Oval 5"/>
          <p:cNvSpPr>
            <a:spLocks noChangeArrowheads="1"/>
          </p:cNvSpPr>
          <p:nvPr/>
        </p:nvSpPr>
        <p:spPr bwMode="auto">
          <a:xfrm>
            <a:off x="2625725" y="4149725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pSp>
        <p:nvGrpSpPr>
          <p:cNvPr id="24587" name="Group 7"/>
          <p:cNvGrpSpPr>
            <a:grpSpLocks/>
          </p:cNvGrpSpPr>
          <p:nvPr/>
        </p:nvGrpSpPr>
        <p:grpSpPr bwMode="auto">
          <a:xfrm>
            <a:off x="76200" y="152400"/>
            <a:ext cx="8991600" cy="6515100"/>
            <a:chOff x="168" y="176"/>
            <a:chExt cx="5408" cy="3928"/>
          </a:xfrm>
        </p:grpSpPr>
        <p:sp>
          <p:nvSpPr>
            <p:cNvPr id="24613" name="Freeform 8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614" name="Freeform 9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615" name="Freeform 10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616" name="Freeform 11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617" name="Freeform 12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618" name="Freeform 13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619" name="Freeform 14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620" name="Freeform 15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aphicFrame>
        <p:nvGraphicFramePr>
          <p:cNvPr id="24578" name="Object 16"/>
          <p:cNvGraphicFramePr>
            <a:graphicFrameLocks noChangeAspect="1"/>
          </p:cNvGraphicFramePr>
          <p:nvPr/>
        </p:nvGraphicFramePr>
        <p:xfrm>
          <a:off x="4421188" y="3702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28" name="Формула" r:id="rId4" imgW="114120" imgH="215640" progId="Equation.3">
                  <p:embed/>
                </p:oleObj>
              </mc:Choice>
              <mc:Fallback>
                <p:oleObj name="Формула" r:id="rId4" imgW="114120" imgH="21564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1188" y="3702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0274" name="Text Box 18"/>
          <p:cNvSpPr txBox="1">
            <a:spLocks noChangeArrowheads="1"/>
          </p:cNvSpPr>
          <p:nvPr/>
        </p:nvSpPr>
        <p:spPr bwMode="auto">
          <a:xfrm>
            <a:off x="2097088" y="2209800"/>
            <a:ext cx="5000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В</a:t>
            </a:r>
          </a:p>
        </p:txBody>
      </p:sp>
      <p:sp>
        <p:nvSpPr>
          <p:cNvPr id="24589" name="Oval 20"/>
          <p:cNvSpPr>
            <a:spLocks noChangeArrowheads="1"/>
          </p:cNvSpPr>
          <p:nvPr/>
        </p:nvSpPr>
        <p:spPr bwMode="auto">
          <a:xfrm>
            <a:off x="1414463" y="52578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80277" name="Text Box 21"/>
          <p:cNvSpPr txBox="1">
            <a:spLocks noChangeArrowheads="1"/>
          </p:cNvSpPr>
          <p:nvPr/>
        </p:nvSpPr>
        <p:spPr bwMode="auto">
          <a:xfrm>
            <a:off x="957263" y="5181600"/>
            <a:ext cx="5000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С</a:t>
            </a:r>
          </a:p>
        </p:txBody>
      </p:sp>
      <p:sp>
        <p:nvSpPr>
          <p:cNvPr id="480278" name="Arc 22"/>
          <p:cNvSpPr>
            <a:spLocks/>
          </p:cNvSpPr>
          <p:nvPr/>
        </p:nvSpPr>
        <p:spPr bwMode="auto">
          <a:xfrm>
            <a:off x="1066800" y="2628900"/>
            <a:ext cx="1612900" cy="2628900"/>
          </a:xfrm>
          <a:custGeom>
            <a:avLst/>
            <a:gdLst>
              <a:gd name="T0" fmla="*/ 370220 w 21600"/>
              <a:gd name="T1" fmla="*/ 2628900 h 34913"/>
              <a:gd name="T2" fmla="*/ 1283077 w 21600"/>
              <a:gd name="T3" fmla="*/ 0 h 34913"/>
              <a:gd name="T4" fmla="*/ 1612900 w 21600"/>
              <a:gd name="T5" fmla="*/ 1592113 h 34913"/>
              <a:gd name="T6" fmla="*/ 0 60000 65536"/>
              <a:gd name="T7" fmla="*/ 0 60000 65536"/>
              <a:gd name="T8" fmla="*/ 0 60000 65536"/>
              <a:gd name="T9" fmla="*/ 0 w 21600"/>
              <a:gd name="T10" fmla="*/ 0 h 34913"/>
              <a:gd name="T11" fmla="*/ 21600 w 21600"/>
              <a:gd name="T12" fmla="*/ 34913 h 3491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4913" fill="none" extrusionOk="0">
                <a:moveTo>
                  <a:pt x="4957" y="34913"/>
                </a:moveTo>
                <a:cubicBezTo>
                  <a:pt x="1753" y="31040"/>
                  <a:pt x="0" y="26170"/>
                  <a:pt x="0" y="21144"/>
                </a:cubicBezTo>
                <a:cubicBezTo>
                  <a:pt x="-1" y="10917"/>
                  <a:pt x="7172" y="2091"/>
                  <a:pt x="17183" y="0"/>
                </a:cubicBezTo>
              </a:path>
              <a:path w="21600" h="34913" stroke="0" extrusionOk="0">
                <a:moveTo>
                  <a:pt x="4957" y="34913"/>
                </a:moveTo>
                <a:cubicBezTo>
                  <a:pt x="1753" y="31040"/>
                  <a:pt x="0" y="26170"/>
                  <a:pt x="0" y="21144"/>
                </a:cubicBezTo>
                <a:cubicBezTo>
                  <a:pt x="-1" y="10917"/>
                  <a:pt x="7172" y="2091"/>
                  <a:pt x="17183" y="0"/>
                </a:cubicBezTo>
                <a:lnTo>
                  <a:pt x="21600" y="21144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4592" name="Oval 23"/>
          <p:cNvSpPr>
            <a:spLocks noChangeArrowheads="1"/>
          </p:cNvSpPr>
          <p:nvPr/>
        </p:nvSpPr>
        <p:spPr bwMode="auto">
          <a:xfrm>
            <a:off x="2303463" y="25908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80280" name="Text Box 24"/>
          <p:cNvSpPr txBox="1">
            <a:spLocks noChangeArrowheads="1"/>
          </p:cNvSpPr>
          <p:nvPr/>
        </p:nvSpPr>
        <p:spPr bwMode="auto">
          <a:xfrm>
            <a:off x="2935288" y="5943600"/>
            <a:ext cx="5000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А</a:t>
            </a:r>
          </a:p>
        </p:txBody>
      </p:sp>
      <p:sp>
        <p:nvSpPr>
          <p:cNvPr id="24594" name="Oval 25"/>
          <p:cNvSpPr>
            <a:spLocks noChangeArrowheads="1"/>
          </p:cNvSpPr>
          <p:nvPr/>
        </p:nvSpPr>
        <p:spPr bwMode="auto">
          <a:xfrm>
            <a:off x="2935288" y="5768975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80282" name="Freeform 26"/>
          <p:cNvSpPr>
            <a:spLocks/>
          </p:cNvSpPr>
          <p:nvPr/>
        </p:nvSpPr>
        <p:spPr bwMode="auto">
          <a:xfrm>
            <a:off x="2687638" y="5483225"/>
            <a:ext cx="238125" cy="207963"/>
          </a:xfrm>
          <a:custGeom>
            <a:avLst/>
            <a:gdLst>
              <a:gd name="T0" fmla="*/ 150 w 150"/>
              <a:gd name="T1" fmla="*/ 0 h 131"/>
              <a:gd name="T2" fmla="*/ 46 w 150"/>
              <a:gd name="T3" fmla="*/ 44 h 131"/>
              <a:gd name="T4" fmla="*/ 0 w 150"/>
              <a:gd name="T5" fmla="*/ 131 h 131"/>
              <a:gd name="T6" fmla="*/ 0 60000 65536"/>
              <a:gd name="T7" fmla="*/ 0 60000 65536"/>
              <a:gd name="T8" fmla="*/ 0 60000 65536"/>
              <a:gd name="T9" fmla="*/ 0 w 150"/>
              <a:gd name="T10" fmla="*/ 0 h 131"/>
              <a:gd name="T11" fmla="*/ 150 w 150"/>
              <a:gd name="T12" fmla="*/ 131 h 13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0" h="131">
                <a:moveTo>
                  <a:pt x="150" y="0"/>
                </a:moveTo>
                <a:cubicBezTo>
                  <a:pt x="133" y="7"/>
                  <a:pt x="71" y="22"/>
                  <a:pt x="46" y="44"/>
                </a:cubicBezTo>
                <a:cubicBezTo>
                  <a:pt x="21" y="66"/>
                  <a:pt x="10" y="113"/>
                  <a:pt x="0" y="131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80283" name="Text Box 27"/>
          <p:cNvSpPr txBox="1">
            <a:spLocks noChangeArrowheads="1"/>
          </p:cNvSpPr>
          <p:nvPr/>
        </p:nvSpPr>
        <p:spPr bwMode="auto">
          <a:xfrm>
            <a:off x="457200" y="381000"/>
            <a:ext cx="8382000" cy="124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№702</a:t>
            </a:r>
            <a:r>
              <a:rPr lang="ru-RU" sz="2400">
                <a:latin typeface="Arial" charset="0"/>
                <a:cs typeface="Arial" charset="0"/>
              </a:rPr>
              <a:t>     В окружность вписан треугольник АВС так, что АВ – диаметр окружности. Найдите углы треугольника, если: а)    ВС = 134</a:t>
            </a:r>
            <a:r>
              <a:rPr lang="ru-RU" sz="2400" baseline="30000">
                <a:latin typeface="Arial" charset="0"/>
                <a:cs typeface="Arial" charset="0"/>
              </a:rPr>
              <a:t>0</a:t>
            </a:r>
            <a:r>
              <a:rPr lang="ru-RU" sz="2400">
                <a:latin typeface="Arial" charset="0"/>
                <a:cs typeface="Arial" charset="0"/>
              </a:rPr>
              <a:t> </a:t>
            </a:r>
          </a:p>
        </p:txBody>
      </p:sp>
      <p:graphicFrame>
        <p:nvGraphicFramePr>
          <p:cNvPr id="24579" name="Object 29"/>
          <p:cNvGraphicFramePr>
            <a:graphicFrameLocks noChangeAspect="1"/>
          </p:cNvGraphicFramePr>
          <p:nvPr/>
        </p:nvGraphicFramePr>
        <p:xfrm>
          <a:off x="1670050" y="1295400"/>
          <a:ext cx="387350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29" name="Формула" r:id="rId6" imgW="164880" imgH="126720" progId="Equation.3">
                  <p:embed/>
                </p:oleObj>
              </mc:Choice>
              <mc:Fallback>
                <p:oleObj name="Формула" r:id="rId6" imgW="164880" imgH="126720" progId="Equation.3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0050" y="1295400"/>
                        <a:ext cx="387350" cy="29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0286" name="Rectangle 30"/>
          <p:cNvSpPr>
            <a:spLocks noChangeArrowheads="1"/>
          </p:cNvSpPr>
          <p:nvPr/>
        </p:nvSpPr>
        <p:spPr bwMode="auto">
          <a:xfrm>
            <a:off x="457200" y="3276600"/>
            <a:ext cx="806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134</a:t>
            </a:r>
            <a:r>
              <a:rPr lang="ru-RU" sz="2400" b="1" baseline="30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0</a:t>
            </a:r>
          </a:p>
        </p:txBody>
      </p:sp>
      <p:sp>
        <p:nvSpPr>
          <p:cNvPr id="480287" name="Rectangle 31"/>
          <p:cNvSpPr>
            <a:spLocks noChangeArrowheads="1"/>
          </p:cNvSpPr>
          <p:nvPr/>
        </p:nvSpPr>
        <p:spPr bwMode="auto">
          <a:xfrm>
            <a:off x="2335213" y="5257800"/>
            <a:ext cx="6365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67</a:t>
            </a:r>
            <a:r>
              <a:rPr lang="ru-RU" sz="2400" b="1" baseline="30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0</a:t>
            </a:r>
          </a:p>
        </p:txBody>
      </p:sp>
      <p:sp>
        <p:nvSpPr>
          <p:cNvPr id="480288" name="Freeform 32"/>
          <p:cNvSpPr>
            <a:spLocks/>
          </p:cNvSpPr>
          <p:nvPr/>
        </p:nvSpPr>
        <p:spPr bwMode="auto">
          <a:xfrm>
            <a:off x="1549400" y="5038725"/>
            <a:ext cx="203200" cy="323850"/>
          </a:xfrm>
          <a:custGeom>
            <a:avLst/>
            <a:gdLst>
              <a:gd name="T0" fmla="*/ 0 w 128"/>
              <a:gd name="T1" fmla="*/ 0 h 204"/>
              <a:gd name="T2" fmla="*/ 128 w 128"/>
              <a:gd name="T3" fmla="*/ 44 h 204"/>
              <a:gd name="T4" fmla="*/ 76 w 128"/>
              <a:gd name="T5" fmla="*/ 204 h 204"/>
              <a:gd name="T6" fmla="*/ 0 60000 65536"/>
              <a:gd name="T7" fmla="*/ 0 60000 65536"/>
              <a:gd name="T8" fmla="*/ 0 60000 65536"/>
              <a:gd name="T9" fmla="*/ 0 w 128"/>
              <a:gd name="T10" fmla="*/ 0 h 204"/>
              <a:gd name="T11" fmla="*/ 128 w 128"/>
              <a:gd name="T12" fmla="*/ 204 h 20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8" h="204">
                <a:moveTo>
                  <a:pt x="0" y="0"/>
                </a:moveTo>
                <a:lnTo>
                  <a:pt x="128" y="44"/>
                </a:lnTo>
                <a:lnTo>
                  <a:pt x="76" y="204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80289" name="Rectangle 33"/>
          <p:cNvSpPr>
            <a:spLocks noChangeArrowheads="1"/>
          </p:cNvSpPr>
          <p:nvPr/>
        </p:nvSpPr>
        <p:spPr bwMode="auto">
          <a:xfrm>
            <a:off x="2057400" y="3108325"/>
            <a:ext cx="558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23</a:t>
            </a:r>
            <a:r>
              <a:rPr lang="ru-RU" sz="2000" b="1" baseline="30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0</a:t>
            </a:r>
          </a:p>
        </p:txBody>
      </p:sp>
      <p:grpSp>
        <p:nvGrpSpPr>
          <p:cNvPr id="4" name="Group 37"/>
          <p:cNvGrpSpPr>
            <a:grpSpLocks/>
          </p:cNvGrpSpPr>
          <p:nvPr/>
        </p:nvGrpSpPr>
        <p:grpSpPr bwMode="auto">
          <a:xfrm>
            <a:off x="3657600" y="1219200"/>
            <a:ext cx="3048000" cy="457200"/>
            <a:chOff x="2208" y="768"/>
            <a:chExt cx="1920" cy="288"/>
          </a:xfrm>
        </p:grpSpPr>
        <p:sp>
          <p:nvSpPr>
            <p:cNvPr id="24612" name="Text Box 35"/>
            <p:cNvSpPr txBox="1">
              <a:spLocks noChangeArrowheads="1"/>
            </p:cNvSpPr>
            <p:nvPr/>
          </p:nvSpPr>
          <p:spPr bwMode="auto">
            <a:xfrm>
              <a:off x="2208" y="768"/>
              <a:ext cx="192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2400"/>
                <a:t>  б)    АС = 70</a:t>
              </a:r>
              <a:r>
                <a:rPr lang="ru-RU" altLang="ru-RU" sz="2400" baseline="30000"/>
                <a:t>0</a:t>
              </a:r>
              <a:r>
                <a:rPr lang="ru-RU" altLang="ru-RU" sz="2400"/>
                <a:t> </a:t>
              </a:r>
            </a:p>
          </p:txBody>
        </p:sp>
        <p:graphicFrame>
          <p:nvGraphicFramePr>
            <p:cNvPr id="24581" name="Object 36"/>
            <p:cNvGraphicFramePr>
              <a:graphicFrameLocks noChangeAspect="1"/>
            </p:cNvGraphicFramePr>
            <p:nvPr/>
          </p:nvGraphicFramePr>
          <p:xfrm>
            <a:off x="2544" y="816"/>
            <a:ext cx="244" cy="1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630" name="Формула" r:id="rId8" imgW="164880" imgH="126720" progId="Equation.3">
                    <p:embed/>
                  </p:oleObj>
                </mc:Choice>
                <mc:Fallback>
                  <p:oleObj name="Формула" r:id="rId8" imgW="164880" imgH="126720" progId="Equation.3">
                    <p:embed/>
                    <p:pic>
                      <p:nvPicPr>
                        <p:cNvPr id="0" name="Object 3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44" y="816"/>
                          <a:ext cx="244" cy="1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4580" name="Object 42"/>
          <p:cNvGraphicFramePr>
            <a:graphicFrameLocks noChangeAspect="1"/>
          </p:cNvGraphicFramePr>
          <p:nvPr/>
        </p:nvGraphicFramePr>
        <p:xfrm>
          <a:off x="8459788" y="33972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31" name="Формула" r:id="rId9" imgW="114120" imgH="215640" progId="Equation.3">
                  <p:embed/>
                </p:oleObj>
              </mc:Choice>
              <mc:Fallback>
                <p:oleObj name="Формула" r:id="rId9" imgW="114120" imgH="215640" progId="Equation.3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59788" y="33972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0307" name="Rectangle 51"/>
          <p:cNvSpPr>
            <a:spLocks noChangeArrowheads="1"/>
          </p:cNvSpPr>
          <p:nvPr/>
        </p:nvSpPr>
        <p:spPr bwMode="auto">
          <a:xfrm>
            <a:off x="5638800" y="5486400"/>
            <a:ext cx="636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70</a:t>
            </a:r>
            <a:r>
              <a:rPr lang="ru-RU" sz="2400" b="1" baseline="30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0</a:t>
            </a:r>
          </a:p>
        </p:txBody>
      </p:sp>
      <p:sp>
        <p:nvSpPr>
          <p:cNvPr id="480308" name="Rectangle 52"/>
          <p:cNvSpPr>
            <a:spLocks noChangeArrowheads="1"/>
          </p:cNvSpPr>
          <p:nvPr/>
        </p:nvSpPr>
        <p:spPr bwMode="auto">
          <a:xfrm>
            <a:off x="6373813" y="4876800"/>
            <a:ext cx="6365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55</a:t>
            </a:r>
            <a:r>
              <a:rPr lang="ru-RU" sz="2400" b="1" baseline="30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0</a:t>
            </a:r>
          </a:p>
        </p:txBody>
      </p:sp>
      <p:sp>
        <p:nvSpPr>
          <p:cNvPr id="480309" name="Freeform 53"/>
          <p:cNvSpPr>
            <a:spLocks/>
          </p:cNvSpPr>
          <p:nvPr/>
        </p:nvSpPr>
        <p:spPr bwMode="auto">
          <a:xfrm>
            <a:off x="5588000" y="4733925"/>
            <a:ext cx="203200" cy="323850"/>
          </a:xfrm>
          <a:custGeom>
            <a:avLst/>
            <a:gdLst>
              <a:gd name="T0" fmla="*/ 0 w 128"/>
              <a:gd name="T1" fmla="*/ 0 h 204"/>
              <a:gd name="T2" fmla="*/ 128 w 128"/>
              <a:gd name="T3" fmla="*/ 44 h 204"/>
              <a:gd name="T4" fmla="*/ 76 w 128"/>
              <a:gd name="T5" fmla="*/ 204 h 204"/>
              <a:gd name="T6" fmla="*/ 0 60000 65536"/>
              <a:gd name="T7" fmla="*/ 0 60000 65536"/>
              <a:gd name="T8" fmla="*/ 0 60000 65536"/>
              <a:gd name="T9" fmla="*/ 0 w 128"/>
              <a:gd name="T10" fmla="*/ 0 h 204"/>
              <a:gd name="T11" fmla="*/ 128 w 128"/>
              <a:gd name="T12" fmla="*/ 204 h 20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8" h="204">
                <a:moveTo>
                  <a:pt x="0" y="0"/>
                </a:moveTo>
                <a:lnTo>
                  <a:pt x="128" y="44"/>
                </a:lnTo>
                <a:lnTo>
                  <a:pt x="76" y="204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80310" name="Rectangle 54"/>
          <p:cNvSpPr>
            <a:spLocks noChangeArrowheads="1"/>
          </p:cNvSpPr>
          <p:nvPr/>
        </p:nvSpPr>
        <p:spPr bwMode="auto">
          <a:xfrm>
            <a:off x="6096000" y="2803525"/>
            <a:ext cx="558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35</a:t>
            </a:r>
            <a:r>
              <a:rPr lang="ru-RU" sz="2000" b="1" baseline="30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0</a:t>
            </a:r>
          </a:p>
        </p:txBody>
      </p:sp>
      <p:sp>
        <p:nvSpPr>
          <p:cNvPr id="480302" name="Arc 46"/>
          <p:cNvSpPr>
            <a:spLocks/>
          </p:cNvSpPr>
          <p:nvPr/>
        </p:nvSpPr>
        <p:spPr bwMode="auto">
          <a:xfrm>
            <a:off x="5472113" y="3917950"/>
            <a:ext cx="1611312" cy="1627188"/>
          </a:xfrm>
          <a:custGeom>
            <a:avLst/>
            <a:gdLst>
              <a:gd name="T0" fmla="*/ 1611312 w 21574"/>
              <a:gd name="T1" fmla="*/ 1585152 h 21600"/>
              <a:gd name="T2" fmla="*/ 0 w 21574"/>
              <a:gd name="T3" fmla="*/ 1032360 h 21600"/>
              <a:gd name="T4" fmla="*/ 1246986 w 21574"/>
              <a:gd name="T5" fmla="*/ 0 h 21600"/>
              <a:gd name="T6" fmla="*/ 0 60000 65536"/>
              <a:gd name="T7" fmla="*/ 0 60000 65536"/>
              <a:gd name="T8" fmla="*/ 0 60000 65536"/>
              <a:gd name="T9" fmla="*/ 0 w 21574"/>
              <a:gd name="T10" fmla="*/ 0 h 21600"/>
              <a:gd name="T11" fmla="*/ 21574 w 21574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74" h="21600" fill="none" extrusionOk="0">
                <a:moveTo>
                  <a:pt x="21573" y="21041"/>
                </a:moveTo>
                <a:cubicBezTo>
                  <a:pt x="19974" y="21412"/>
                  <a:pt x="18337" y="21599"/>
                  <a:pt x="16696" y="21600"/>
                </a:cubicBezTo>
                <a:cubicBezTo>
                  <a:pt x="10229" y="21600"/>
                  <a:pt x="4102" y="18702"/>
                  <a:pt x="-1" y="13704"/>
                </a:cubicBezTo>
              </a:path>
              <a:path w="21574" h="21600" stroke="0" extrusionOk="0">
                <a:moveTo>
                  <a:pt x="21573" y="21041"/>
                </a:moveTo>
                <a:cubicBezTo>
                  <a:pt x="19974" y="21412"/>
                  <a:pt x="18337" y="21599"/>
                  <a:pt x="16696" y="21600"/>
                </a:cubicBezTo>
                <a:cubicBezTo>
                  <a:pt x="10229" y="21600"/>
                  <a:pt x="4102" y="18702"/>
                  <a:pt x="-1" y="13704"/>
                </a:cubicBezTo>
                <a:lnTo>
                  <a:pt x="16696" y="0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5" name="Group 56"/>
          <p:cNvGrpSpPr>
            <a:grpSpLocks/>
          </p:cNvGrpSpPr>
          <p:nvPr/>
        </p:nvGrpSpPr>
        <p:grpSpPr bwMode="auto">
          <a:xfrm>
            <a:off x="5453063" y="2286000"/>
            <a:ext cx="1619250" cy="3276600"/>
            <a:chOff x="3435" y="1440"/>
            <a:chExt cx="1020" cy="2064"/>
          </a:xfrm>
        </p:grpSpPr>
        <p:sp>
          <p:nvSpPr>
            <p:cNvPr id="24609" name="Oval 44"/>
            <p:cNvSpPr>
              <a:spLocks noChangeArrowheads="1"/>
            </p:cNvSpPr>
            <p:nvPr/>
          </p:nvSpPr>
          <p:spPr bwMode="auto">
            <a:xfrm>
              <a:off x="3435" y="3120"/>
              <a:ext cx="62" cy="6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4610" name="Oval 47"/>
            <p:cNvSpPr>
              <a:spLocks noChangeArrowheads="1"/>
            </p:cNvSpPr>
            <p:nvPr/>
          </p:nvSpPr>
          <p:spPr bwMode="auto">
            <a:xfrm>
              <a:off x="3995" y="1440"/>
              <a:ext cx="62" cy="6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4611" name="Oval 49"/>
            <p:cNvSpPr>
              <a:spLocks noChangeArrowheads="1"/>
            </p:cNvSpPr>
            <p:nvPr/>
          </p:nvSpPr>
          <p:spPr bwMode="auto">
            <a:xfrm>
              <a:off x="4393" y="3442"/>
              <a:ext cx="62" cy="6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</p:grpSp>
      <p:sp>
        <p:nvSpPr>
          <p:cNvPr id="480306" name="Freeform 50"/>
          <p:cNvSpPr>
            <a:spLocks/>
          </p:cNvSpPr>
          <p:nvPr/>
        </p:nvSpPr>
        <p:spPr bwMode="auto">
          <a:xfrm>
            <a:off x="6248400" y="2679700"/>
            <a:ext cx="228600" cy="82550"/>
          </a:xfrm>
          <a:custGeom>
            <a:avLst/>
            <a:gdLst>
              <a:gd name="T0" fmla="*/ 0 w 144"/>
              <a:gd name="T1" fmla="*/ 0 h 52"/>
              <a:gd name="T2" fmla="*/ 72 w 144"/>
              <a:gd name="T3" fmla="*/ 48 h 52"/>
              <a:gd name="T4" fmla="*/ 144 w 144"/>
              <a:gd name="T5" fmla="*/ 24 h 52"/>
              <a:gd name="T6" fmla="*/ 0 60000 65536"/>
              <a:gd name="T7" fmla="*/ 0 60000 65536"/>
              <a:gd name="T8" fmla="*/ 0 60000 65536"/>
              <a:gd name="T9" fmla="*/ 0 w 144"/>
              <a:gd name="T10" fmla="*/ 0 h 52"/>
              <a:gd name="T11" fmla="*/ 144 w 144"/>
              <a:gd name="T12" fmla="*/ 52 h 5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" h="52">
                <a:moveTo>
                  <a:pt x="0" y="0"/>
                </a:moveTo>
                <a:cubicBezTo>
                  <a:pt x="12" y="8"/>
                  <a:pt x="48" y="44"/>
                  <a:pt x="72" y="48"/>
                </a:cubicBezTo>
                <a:cubicBezTo>
                  <a:pt x="96" y="52"/>
                  <a:pt x="129" y="29"/>
                  <a:pt x="144" y="24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480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802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80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" dur="1000"/>
                                        <p:tgtEl>
                                          <p:spTgt spid="480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2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2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0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0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0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028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02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028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02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028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02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028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028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802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80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480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2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2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0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0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0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02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02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02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02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02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02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02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02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80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80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2" dur="1000"/>
                                        <p:tgtEl>
                                          <p:spTgt spid="480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1000"/>
                                        <p:tgtEl>
                                          <p:spTgt spid="480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80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80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5" dur="1000"/>
                                        <p:tgtEl>
                                          <p:spTgt spid="480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3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0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0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0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030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03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030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03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030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03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030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030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480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480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0" dur="1000"/>
                                        <p:tgtEl>
                                          <p:spTgt spid="480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3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0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0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0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030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03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030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03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030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03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030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030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480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480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5" dur="1000"/>
                                        <p:tgtEl>
                                          <p:spTgt spid="480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0286" grpId="0"/>
      <p:bldP spid="480287" grpId="0"/>
      <p:bldP spid="480289" grpId="0"/>
      <p:bldP spid="480307" grpId="0"/>
      <p:bldP spid="480308" grpId="0"/>
      <p:bldP spid="48031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Freeform 10"/>
          <p:cNvSpPr>
            <a:spLocks/>
          </p:cNvSpPr>
          <p:nvPr/>
        </p:nvSpPr>
        <p:spPr bwMode="auto">
          <a:xfrm>
            <a:off x="1308100" y="3060700"/>
            <a:ext cx="2933700" cy="2374900"/>
          </a:xfrm>
          <a:custGeom>
            <a:avLst/>
            <a:gdLst>
              <a:gd name="T0" fmla="*/ 0 w 1848"/>
              <a:gd name="T1" fmla="*/ 1496 h 1496"/>
              <a:gd name="T2" fmla="*/ 8 w 1848"/>
              <a:gd name="T3" fmla="*/ 1480 h 1496"/>
              <a:gd name="T4" fmla="*/ 8 w 1848"/>
              <a:gd name="T5" fmla="*/ 1488 h 1496"/>
              <a:gd name="T6" fmla="*/ 496 w 1848"/>
              <a:gd name="T7" fmla="*/ 0 h 1496"/>
              <a:gd name="T8" fmla="*/ 504 w 1848"/>
              <a:gd name="T9" fmla="*/ 0 h 1496"/>
              <a:gd name="T10" fmla="*/ 1848 w 1848"/>
              <a:gd name="T11" fmla="*/ 1200 h 1496"/>
              <a:gd name="T12" fmla="*/ 0 w 1848"/>
              <a:gd name="T13" fmla="*/ 1496 h 149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48"/>
              <a:gd name="T22" fmla="*/ 0 h 1496"/>
              <a:gd name="T23" fmla="*/ 1848 w 1848"/>
              <a:gd name="T24" fmla="*/ 1496 h 149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48" h="1496">
                <a:moveTo>
                  <a:pt x="0" y="1496"/>
                </a:moveTo>
                <a:lnTo>
                  <a:pt x="8" y="1480"/>
                </a:lnTo>
                <a:lnTo>
                  <a:pt x="8" y="1488"/>
                </a:lnTo>
                <a:lnTo>
                  <a:pt x="496" y="0"/>
                </a:lnTo>
                <a:lnTo>
                  <a:pt x="504" y="0"/>
                </a:lnTo>
                <a:lnTo>
                  <a:pt x="1848" y="1200"/>
                </a:lnTo>
                <a:lnTo>
                  <a:pt x="0" y="1496"/>
                </a:lnTo>
                <a:close/>
              </a:path>
            </a:pathLst>
          </a:custGeom>
          <a:noFill/>
          <a:ln w="19050" cmpd="sng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605" name="Text Box 11"/>
          <p:cNvSpPr txBox="1">
            <a:spLocks noChangeArrowheads="1"/>
          </p:cNvSpPr>
          <p:nvPr/>
        </p:nvSpPr>
        <p:spPr bwMode="auto">
          <a:xfrm>
            <a:off x="2667000" y="4152900"/>
            <a:ext cx="420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/>
              <a:t>О</a:t>
            </a:r>
          </a:p>
        </p:txBody>
      </p:sp>
      <p:sp>
        <p:nvSpPr>
          <p:cNvPr id="25606" name="Oval 12"/>
          <p:cNvSpPr>
            <a:spLocks noChangeArrowheads="1"/>
          </p:cNvSpPr>
          <p:nvPr/>
        </p:nvSpPr>
        <p:spPr bwMode="auto">
          <a:xfrm>
            <a:off x="1066800" y="2933700"/>
            <a:ext cx="3216275" cy="32385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5607" name="Oval 13"/>
          <p:cNvSpPr>
            <a:spLocks noChangeArrowheads="1"/>
          </p:cNvSpPr>
          <p:nvPr/>
        </p:nvSpPr>
        <p:spPr bwMode="auto">
          <a:xfrm>
            <a:off x="2625725" y="4492625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pSp>
        <p:nvGrpSpPr>
          <p:cNvPr id="25608" name="Group 14"/>
          <p:cNvGrpSpPr>
            <a:grpSpLocks/>
          </p:cNvGrpSpPr>
          <p:nvPr/>
        </p:nvGrpSpPr>
        <p:grpSpPr bwMode="auto">
          <a:xfrm>
            <a:off x="76200" y="152400"/>
            <a:ext cx="8991600" cy="6515100"/>
            <a:chOff x="168" y="176"/>
            <a:chExt cx="5408" cy="3928"/>
          </a:xfrm>
        </p:grpSpPr>
        <p:sp>
          <p:nvSpPr>
            <p:cNvPr id="25627" name="Freeform 15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628" name="Freeform 16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629" name="Freeform 17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630" name="Freeform 18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631" name="Freeform 19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632" name="Freeform 20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633" name="Freeform 21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634" name="Freeform 22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aphicFrame>
        <p:nvGraphicFramePr>
          <p:cNvPr id="25602" name="Object 23"/>
          <p:cNvGraphicFramePr>
            <a:graphicFrameLocks noChangeAspect="1"/>
          </p:cNvGraphicFramePr>
          <p:nvPr/>
        </p:nvGraphicFramePr>
        <p:xfrm>
          <a:off x="4421188" y="40449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5" name="Формула" r:id="rId4" imgW="114120" imgH="215640" progId="Equation.3">
                  <p:embed/>
                </p:oleObj>
              </mc:Choice>
              <mc:Fallback>
                <p:oleObj name="Формула" r:id="rId4" imgW="114120" imgH="215640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1188" y="40449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2328" name="Text Box 24"/>
          <p:cNvSpPr txBox="1">
            <a:spLocks noChangeArrowheads="1"/>
          </p:cNvSpPr>
          <p:nvPr/>
        </p:nvSpPr>
        <p:spPr bwMode="auto">
          <a:xfrm>
            <a:off x="1905000" y="25527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В</a:t>
            </a:r>
          </a:p>
        </p:txBody>
      </p:sp>
      <p:sp>
        <p:nvSpPr>
          <p:cNvPr id="482330" name="Text Box 26"/>
          <p:cNvSpPr txBox="1">
            <a:spLocks noChangeArrowheads="1"/>
          </p:cNvSpPr>
          <p:nvPr/>
        </p:nvSpPr>
        <p:spPr bwMode="auto">
          <a:xfrm>
            <a:off x="914400" y="53721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С</a:t>
            </a:r>
          </a:p>
        </p:txBody>
      </p:sp>
      <p:sp>
        <p:nvSpPr>
          <p:cNvPr id="482331" name="Arc 27"/>
          <p:cNvSpPr>
            <a:spLocks/>
          </p:cNvSpPr>
          <p:nvPr/>
        </p:nvSpPr>
        <p:spPr bwMode="auto">
          <a:xfrm>
            <a:off x="1066800" y="3059113"/>
            <a:ext cx="1612900" cy="2366962"/>
          </a:xfrm>
          <a:custGeom>
            <a:avLst/>
            <a:gdLst>
              <a:gd name="T0" fmla="*/ 245295 w 21600"/>
              <a:gd name="T1" fmla="*/ 2366962 h 31443"/>
              <a:gd name="T2" fmla="*/ 1002387 w 21600"/>
              <a:gd name="T3" fmla="*/ 0 h 31443"/>
              <a:gd name="T4" fmla="*/ 1612900 w 21600"/>
              <a:gd name="T5" fmla="*/ 1505031 h 31443"/>
              <a:gd name="T6" fmla="*/ 0 60000 65536"/>
              <a:gd name="T7" fmla="*/ 0 60000 65536"/>
              <a:gd name="T8" fmla="*/ 0 60000 65536"/>
              <a:gd name="T9" fmla="*/ 0 w 21600"/>
              <a:gd name="T10" fmla="*/ 0 h 31443"/>
              <a:gd name="T11" fmla="*/ 21600 w 21600"/>
              <a:gd name="T12" fmla="*/ 31443 h 3144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1443" fill="none" extrusionOk="0">
                <a:moveTo>
                  <a:pt x="3284" y="31443"/>
                </a:moveTo>
                <a:cubicBezTo>
                  <a:pt x="1138" y="28009"/>
                  <a:pt x="0" y="24042"/>
                  <a:pt x="0" y="19993"/>
                </a:cubicBezTo>
                <a:cubicBezTo>
                  <a:pt x="-1" y="11221"/>
                  <a:pt x="5304" y="3320"/>
                  <a:pt x="13424" y="0"/>
                </a:cubicBezTo>
              </a:path>
              <a:path w="21600" h="31443" stroke="0" extrusionOk="0">
                <a:moveTo>
                  <a:pt x="3284" y="31443"/>
                </a:moveTo>
                <a:cubicBezTo>
                  <a:pt x="1138" y="28009"/>
                  <a:pt x="0" y="24042"/>
                  <a:pt x="0" y="19993"/>
                </a:cubicBezTo>
                <a:cubicBezTo>
                  <a:pt x="-1" y="11221"/>
                  <a:pt x="5304" y="3320"/>
                  <a:pt x="13424" y="0"/>
                </a:cubicBezTo>
                <a:lnTo>
                  <a:pt x="21600" y="19993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5612" name="Oval 28"/>
          <p:cNvSpPr>
            <a:spLocks noChangeArrowheads="1"/>
          </p:cNvSpPr>
          <p:nvPr/>
        </p:nvSpPr>
        <p:spPr bwMode="auto">
          <a:xfrm>
            <a:off x="2035175" y="2987675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82333" name="Text Box 29"/>
          <p:cNvSpPr txBox="1">
            <a:spLocks noChangeArrowheads="1"/>
          </p:cNvSpPr>
          <p:nvPr/>
        </p:nvSpPr>
        <p:spPr bwMode="auto">
          <a:xfrm>
            <a:off x="4343400" y="48387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А</a:t>
            </a:r>
          </a:p>
        </p:txBody>
      </p:sp>
      <p:sp>
        <p:nvSpPr>
          <p:cNvPr id="25614" name="Oval 30"/>
          <p:cNvSpPr>
            <a:spLocks noChangeArrowheads="1"/>
          </p:cNvSpPr>
          <p:nvPr/>
        </p:nvSpPr>
        <p:spPr bwMode="auto">
          <a:xfrm>
            <a:off x="4191000" y="49149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82335" name="Freeform 31"/>
          <p:cNvSpPr>
            <a:spLocks/>
          </p:cNvSpPr>
          <p:nvPr/>
        </p:nvSpPr>
        <p:spPr bwMode="auto">
          <a:xfrm rot="-2678883">
            <a:off x="3800475" y="4762500"/>
            <a:ext cx="238125" cy="207963"/>
          </a:xfrm>
          <a:custGeom>
            <a:avLst/>
            <a:gdLst>
              <a:gd name="T0" fmla="*/ 150 w 150"/>
              <a:gd name="T1" fmla="*/ 0 h 131"/>
              <a:gd name="T2" fmla="*/ 46 w 150"/>
              <a:gd name="T3" fmla="*/ 44 h 131"/>
              <a:gd name="T4" fmla="*/ 0 w 150"/>
              <a:gd name="T5" fmla="*/ 131 h 131"/>
              <a:gd name="T6" fmla="*/ 0 60000 65536"/>
              <a:gd name="T7" fmla="*/ 0 60000 65536"/>
              <a:gd name="T8" fmla="*/ 0 60000 65536"/>
              <a:gd name="T9" fmla="*/ 0 w 150"/>
              <a:gd name="T10" fmla="*/ 0 h 131"/>
              <a:gd name="T11" fmla="*/ 150 w 150"/>
              <a:gd name="T12" fmla="*/ 131 h 13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0" h="131">
                <a:moveTo>
                  <a:pt x="150" y="0"/>
                </a:moveTo>
                <a:cubicBezTo>
                  <a:pt x="133" y="7"/>
                  <a:pt x="71" y="22"/>
                  <a:pt x="46" y="44"/>
                </a:cubicBezTo>
                <a:cubicBezTo>
                  <a:pt x="21" y="66"/>
                  <a:pt x="10" y="113"/>
                  <a:pt x="0" y="131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82336" name="Text Box 32"/>
          <p:cNvSpPr txBox="1">
            <a:spLocks noChangeArrowheads="1"/>
          </p:cNvSpPr>
          <p:nvPr/>
        </p:nvSpPr>
        <p:spPr bwMode="auto">
          <a:xfrm>
            <a:off x="457200" y="381000"/>
            <a:ext cx="8382000" cy="124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№703</a:t>
            </a:r>
            <a:r>
              <a:rPr lang="ru-RU" sz="2400">
                <a:latin typeface="Arial" charset="0"/>
                <a:cs typeface="Arial" charset="0"/>
              </a:rPr>
              <a:t>     В окружность вписан равнобедренный треугольник АВС с основанием ВС. Найдите углы треугольника, если       ВС = 102</a:t>
            </a:r>
            <a:r>
              <a:rPr lang="ru-RU" sz="2400" baseline="30000">
                <a:latin typeface="Arial" charset="0"/>
                <a:cs typeface="Arial" charset="0"/>
              </a:rPr>
              <a:t>0</a:t>
            </a:r>
            <a:r>
              <a:rPr lang="ru-RU" sz="2400">
                <a:latin typeface="Arial" charset="0"/>
                <a:cs typeface="Arial" charset="0"/>
              </a:rPr>
              <a:t>. </a:t>
            </a:r>
          </a:p>
        </p:txBody>
      </p:sp>
      <p:graphicFrame>
        <p:nvGraphicFramePr>
          <p:cNvPr id="25603" name="Object 33"/>
          <p:cNvGraphicFramePr>
            <a:graphicFrameLocks noChangeAspect="1"/>
          </p:cNvGraphicFramePr>
          <p:nvPr/>
        </p:nvGraphicFramePr>
        <p:xfrm>
          <a:off x="3498850" y="1295400"/>
          <a:ext cx="387350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6" name="Формула" r:id="rId6" imgW="164880" imgH="126720" progId="Equation.3">
                  <p:embed/>
                </p:oleObj>
              </mc:Choice>
              <mc:Fallback>
                <p:oleObj name="Формула" r:id="rId6" imgW="164880" imgH="126720" progId="Equation.3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8850" y="1295400"/>
                        <a:ext cx="387350" cy="29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2338" name="Rectangle 34"/>
          <p:cNvSpPr>
            <a:spLocks noChangeArrowheads="1"/>
          </p:cNvSpPr>
          <p:nvPr/>
        </p:nvSpPr>
        <p:spPr bwMode="auto">
          <a:xfrm>
            <a:off x="457200" y="3619500"/>
            <a:ext cx="806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102</a:t>
            </a:r>
            <a:r>
              <a:rPr lang="ru-RU" sz="2400" b="1" baseline="30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0</a:t>
            </a:r>
          </a:p>
        </p:txBody>
      </p:sp>
      <p:sp>
        <p:nvSpPr>
          <p:cNvPr id="482339" name="Rectangle 35"/>
          <p:cNvSpPr>
            <a:spLocks noChangeArrowheads="1"/>
          </p:cNvSpPr>
          <p:nvPr/>
        </p:nvSpPr>
        <p:spPr bwMode="auto">
          <a:xfrm>
            <a:off x="3325813" y="4610100"/>
            <a:ext cx="6365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51</a:t>
            </a:r>
            <a:r>
              <a:rPr lang="ru-RU" sz="2400" b="1" baseline="30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0</a:t>
            </a:r>
          </a:p>
        </p:txBody>
      </p:sp>
      <p:sp>
        <p:nvSpPr>
          <p:cNvPr id="482341" name="Rectangle 37"/>
          <p:cNvSpPr>
            <a:spLocks noChangeArrowheads="1"/>
          </p:cNvSpPr>
          <p:nvPr/>
        </p:nvSpPr>
        <p:spPr bwMode="auto">
          <a:xfrm>
            <a:off x="1135063" y="1828800"/>
            <a:ext cx="2222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/>
              <a:t>(180</a:t>
            </a:r>
            <a:r>
              <a:rPr lang="ru-RU" altLang="ru-RU" sz="2400" baseline="30000"/>
              <a:t>0</a:t>
            </a:r>
            <a:r>
              <a:rPr lang="ru-RU" altLang="ru-RU" sz="2400"/>
              <a:t> – 51</a:t>
            </a:r>
            <a:r>
              <a:rPr lang="ru-RU" altLang="ru-RU" sz="2400" baseline="30000"/>
              <a:t>0</a:t>
            </a:r>
            <a:r>
              <a:rPr lang="ru-RU" altLang="ru-RU" sz="2400"/>
              <a:t>) : 2</a:t>
            </a:r>
            <a:endParaRPr lang="ru-RU" altLang="ru-RU" sz="2400" baseline="30000"/>
          </a:p>
        </p:txBody>
      </p:sp>
      <p:sp>
        <p:nvSpPr>
          <p:cNvPr id="25620" name="Oval 25"/>
          <p:cNvSpPr>
            <a:spLocks noChangeArrowheads="1"/>
          </p:cNvSpPr>
          <p:nvPr/>
        </p:nvSpPr>
        <p:spPr bwMode="auto">
          <a:xfrm>
            <a:off x="1273175" y="53721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pSp>
        <p:nvGrpSpPr>
          <p:cNvPr id="25621" name="Group 54"/>
          <p:cNvGrpSpPr>
            <a:grpSpLocks/>
          </p:cNvGrpSpPr>
          <p:nvPr/>
        </p:nvGrpSpPr>
        <p:grpSpPr bwMode="auto">
          <a:xfrm>
            <a:off x="2590800" y="3848100"/>
            <a:ext cx="609600" cy="1447800"/>
            <a:chOff x="1632" y="2208"/>
            <a:chExt cx="384" cy="912"/>
          </a:xfrm>
        </p:grpSpPr>
        <p:sp>
          <p:nvSpPr>
            <p:cNvPr id="25625" name="Line 52"/>
            <p:cNvSpPr>
              <a:spLocks noChangeShapeType="1"/>
            </p:cNvSpPr>
            <p:nvPr/>
          </p:nvSpPr>
          <p:spPr bwMode="auto">
            <a:xfrm flipH="1">
              <a:off x="1872" y="2208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626" name="Line 53"/>
            <p:cNvSpPr>
              <a:spLocks noChangeShapeType="1"/>
            </p:cNvSpPr>
            <p:nvPr/>
          </p:nvSpPr>
          <p:spPr bwMode="auto">
            <a:xfrm rot="18560735" flipH="1">
              <a:off x="1632" y="2976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82359" name="Rectangle 55"/>
          <p:cNvSpPr>
            <a:spLocks noChangeArrowheads="1"/>
          </p:cNvSpPr>
          <p:nvPr/>
        </p:nvSpPr>
        <p:spPr bwMode="auto">
          <a:xfrm>
            <a:off x="3344863" y="1828800"/>
            <a:ext cx="14906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/>
              <a:t>= 129</a:t>
            </a:r>
            <a:r>
              <a:rPr lang="ru-RU" altLang="ru-RU" sz="2400" baseline="30000"/>
              <a:t>0</a:t>
            </a:r>
            <a:r>
              <a:rPr lang="ru-RU" altLang="ru-RU" sz="2400"/>
              <a:t> : 2</a:t>
            </a:r>
            <a:endParaRPr lang="ru-RU" altLang="ru-RU" sz="2400" baseline="30000"/>
          </a:p>
        </p:txBody>
      </p:sp>
      <p:sp>
        <p:nvSpPr>
          <p:cNvPr id="482361" name="Rectangle 57"/>
          <p:cNvSpPr>
            <a:spLocks noChangeArrowheads="1"/>
          </p:cNvSpPr>
          <p:nvPr/>
        </p:nvSpPr>
        <p:spPr bwMode="auto">
          <a:xfrm>
            <a:off x="4792663" y="1828800"/>
            <a:ext cx="18875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/>
              <a:t>= 128</a:t>
            </a:r>
            <a:r>
              <a:rPr lang="ru-RU" altLang="ru-RU" sz="2400" baseline="30000"/>
              <a:t>0</a:t>
            </a:r>
            <a:r>
              <a:rPr lang="ru-RU" altLang="ru-RU" sz="2400"/>
              <a:t>60</a:t>
            </a:r>
            <a:r>
              <a:rPr lang="ru-RU" altLang="ru-RU" sz="2400" baseline="30000"/>
              <a:t>/</a:t>
            </a:r>
            <a:r>
              <a:rPr lang="ru-RU" altLang="ru-RU" sz="2400"/>
              <a:t> : 2</a:t>
            </a:r>
            <a:endParaRPr lang="ru-RU" altLang="ru-RU" sz="2400" baseline="30000"/>
          </a:p>
        </p:txBody>
      </p:sp>
      <p:sp>
        <p:nvSpPr>
          <p:cNvPr id="482362" name="Rectangle 58"/>
          <p:cNvSpPr>
            <a:spLocks noChangeArrowheads="1"/>
          </p:cNvSpPr>
          <p:nvPr/>
        </p:nvSpPr>
        <p:spPr bwMode="auto">
          <a:xfrm>
            <a:off x="6773863" y="1828800"/>
            <a:ext cx="13795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/>
              <a:t>= 64</a:t>
            </a:r>
            <a:r>
              <a:rPr lang="ru-RU" altLang="ru-RU" sz="2400" baseline="30000"/>
              <a:t>0</a:t>
            </a:r>
            <a:r>
              <a:rPr lang="ru-RU" altLang="ru-RU" sz="2400"/>
              <a:t>30</a:t>
            </a:r>
            <a:r>
              <a:rPr lang="ru-RU" altLang="ru-RU" sz="2400" baseline="30000"/>
              <a:t>/</a:t>
            </a:r>
            <a:r>
              <a:rPr lang="ru-RU" altLang="ru-RU" sz="2400"/>
              <a:t> </a:t>
            </a:r>
            <a:endParaRPr lang="ru-RU" altLang="ru-RU" sz="2400" baseline="30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482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82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82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" dur="1000"/>
                                        <p:tgtEl>
                                          <p:spTgt spid="482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2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2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2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23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23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23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23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23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23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23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23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82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82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482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82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82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482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823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823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482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82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82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482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82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82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482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2338" grpId="0"/>
      <p:bldP spid="482339" grpId="0"/>
      <p:bldP spid="482341" grpId="0"/>
      <p:bldP spid="482359" grpId="0"/>
      <p:bldP spid="482361" grpId="0"/>
      <p:bldP spid="48236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Freeform 2"/>
          <p:cNvSpPr>
            <a:spLocks/>
          </p:cNvSpPr>
          <p:nvPr/>
        </p:nvSpPr>
        <p:spPr bwMode="auto">
          <a:xfrm>
            <a:off x="1219200" y="3086100"/>
            <a:ext cx="2959100" cy="1727200"/>
          </a:xfrm>
          <a:custGeom>
            <a:avLst/>
            <a:gdLst>
              <a:gd name="T0" fmla="*/ 0 w 1864"/>
              <a:gd name="T1" fmla="*/ 312 h 1088"/>
              <a:gd name="T2" fmla="*/ 1864 w 1864"/>
              <a:gd name="T3" fmla="*/ 1088 h 1088"/>
              <a:gd name="T4" fmla="*/ 1648 w 1864"/>
              <a:gd name="T5" fmla="*/ 0 h 1088"/>
              <a:gd name="T6" fmla="*/ 0 w 1864"/>
              <a:gd name="T7" fmla="*/ 312 h 1088"/>
              <a:gd name="T8" fmla="*/ 0 60000 65536"/>
              <a:gd name="T9" fmla="*/ 0 60000 65536"/>
              <a:gd name="T10" fmla="*/ 0 60000 65536"/>
              <a:gd name="T11" fmla="*/ 0 60000 65536"/>
              <a:gd name="T12" fmla="*/ 0 w 1864"/>
              <a:gd name="T13" fmla="*/ 0 h 1088"/>
              <a:gd name="T14" fmla="*/ 1864 w 1864"/>
              <a:gd name="T15" fmla="*/ 1088 h 10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864" h="1088">
                <a:moveTo>
                  <a:pt x="0" y="312"/>
                </a:moveTo>
                <a:lnTo>
                  <a:pt x="1864" y="1088"/>
                </a:lnTo>
                <a:lnTo>
                  <a:pt x="1648" y="0"/>
                </a:lnTo>
                <a:lnTo>
                  <a:pt x="0" y="312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90531" name="Freeform 35"/>
          <p:cNvSpPr>
            <a:spLocks/>
          </p:cNvSpPr>
          <p:nvPr/>
        </p:nvSpPr>
        <p:spPr bwMode="auto">
          <a:xfrm>
            <a:off x="1219200" y="3073400"/>
            <a:ext cx="2933700" cy="1727200"/>
          </a:xfrm>
          <a:custGeom>
            <a:avLst/>
            <a:gdLst>
              <a:gd name="T0" fmla="*/ 0 w 1848"/>
              <a:gd name="T1" fmla="*/ 320 h 1088"/>
              <a:gd name="T2" fmla="*/ 1656 w 1848"/>
              <a:gd name="T3" fmla="*/ 0 h 1088"/>
              <a:gd name="T4" fmla="*/ 1848 w 1848"/>
              <a:gd name="T5" fmla="*/ 1088 h 1088"/>
              <a:gd name="T6" fmla="*/ 0 60000 65536"/>
              <a:gd name="T7" fmla="*/ 0 60000 65536"/>
              <a:gd name="T8" fmla="*/ 0 60000 65536"/>
              <a:gd name="T9" fmla="*/ 0 w 1848"/>
              <a:gd name="T10" fmla="*/ 0 h 1088"/>
              <a:gd name="T11" fmla="*/ 1848 w 1848"/>
              <a:gd name="T12" fmla="*/ 1088 h 10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48" h="1088">
                <a:moveTo>
                  <a:pt x="0" y="320"/>
                </a:moveTo>
                <a:lnTo>
                  <a:pt x="1656" y="0"/>
                </a:lnTo>
                <a:lnTo>
                  <a:pt x="1848" y="1088"/>
                </a:lnTo>
              </a:path>
            </a:pathLst>
          </a:custGeom>
          <a:noFill/>
          <a:ln w="28575" cmpd="sng">
            <a:solidFill>
              <a:srgbClr val="0099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24" name="Oval 3"/>
          <p:cNvSpPr>
            <a:spLocks noChangeArrowheads="1"/>
          </p:cNvSpPr>
          <p:nvPr/>
        </p:nvSpPr>
        <p:spPr bwMode="auto">
          <a:xfrm>
            <a:off x="1066800" y="2590800"/>
            <a:ext cx="3216275" cy="32385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625725" y="3810000"/>
            <a:ext cx="461963" cy="457200"/>
            <a:chOff x="1654" y="2400"/>
            <a:chExt cx="291" cy="288"/>
          </a:xfrm>
        </p:grpSpPr>
        <p:sp>
          <p:nvSpPr>
            <p:cNvPr id="30746" name="Text Box 5"/>
            <p:cNvSpPr txBox="1">
              <a:spLocks noChangeArrowheads="1"/>
            </p:cNvSpPr>
            <p:nvPr/>
          </p:nvSpPr>
          <p:spPr bwMode="auto">
            <a:xfrm>
              <a:off x="1680" y="2400"/>
              <a:ext cx="26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2400"/>
                <a:t>О</a:t>
              </a:r>
            </a:p>
          </p:txBody>
        </p:sp>
        <p:sp>
          <p:nvSpPr>
            <p:cNvPr id="30747" name="Oval 6"/>
            <p:cNvSpPr>
              <a:spLocks noChangeArrowheads="1"/>
            </p:cNvSpPr>
            <p:nvPr/>
          </p:nvSpPr>
          <p:spPr bwMode="auto">
            <a:xfrm>
              <a:off x="1654" y="2614"/>
              <a:ext cx="62" cy="6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</p:grpSp>
      <p:grpSp>
        <p:nvGrpSpPr>
          <p:cNvPr id="30726" name="Group 7"/>
          <p:cNvGrpSpPr>
            <a:grpSpLocks/>
          </p:cNvGrpSpPr>
          <p:nvPr/>
        </p:nvGrpSpPr>
        <p:grpSpPr bwMode="auto">
          <a:xfrm>
            <a:off x="76200" y="152400"/>
            <a:ext cx="8991600" cy="6515100"/>
            <a:chOff x="168" y="176"/>
            <a:chExt cx="5408" cy="3928"/>
          </a:xfrm>
        </p:grpSpPr>
        <p:sp>
          <p:nvSpPr>
            <p:cNvPr id="30738" name="Freeform 8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739" name="Freeform 9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740" name="Freeform 10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741" name="Freeform 11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742" name="Freeform 12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743" name="Freeform 13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744" name="Freeform 14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745" name="Freeform 15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90512" name="Text Box 16"/>
          <p:cNvSpPr txBox="1">
            <a:spLocks noChangeArrowheads="1"/>
          </p:cNvSpPr>
          <p:nvPr/>
        </p:nvSpPr>
        <p:spPr bwMode="auto">
          <a:xfrm>
            <a:off x="3886200" y="25146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В</a:t>
            </a:r>
          </a:p>
        </p:txBody>
      </p:sp>
      <p:sp>
        <p:nvSpPr>
          <p:cNvPr id="30728" name="Oval 17"/>
          <p:cNvSpPr>
            <a:spLocks noChangeArrowheads="1"/>
          </p:cNvSpPr>
          <p:nvPr/>
        </p:nvSpPr>
        <p:spPr bwMode="auto">
          <a:xfrm>
            <a:off x="1143000" y="35052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90514" name="Text Box 18"/>
          <p:cNvSpPr txBox="1">
            <a:spLocks noChangeArrowheads="1"/>
          </p:cNvSpPr>
          <p:nvPr/>
        </p:nvSpPr>
        <p:spPr bwMode="auto">
          <a:xfrm>
            <a:off x="4495800" y="49530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С</a:t>
            </a:r>
          </a:p>
        </p:txBody>
      </p:sp>
      <p:sp>
        <p:nvSpPr>
          <p:cNvPr id="30730" name="Oval 19"/>
          <p:cNvSpPr>
            <a:spLocks noChangeArrowheads="1"/>
          </p:cNvSpPr>
          <p:nvPr/>
        </p:nvSpPr>
        <p:spPr bwMode="auto">
          <a:xfrm>
            <a:off x="3787775" y="30480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90516" name="Text Box 20"/>
          <p:cNvSpPr txBox="1">
            <a:spLocks noChangeArrowheads="1"/>
          </p:cNvSpPr>
          <p:nvPr/>
        </p:nvSpPr>
        <p:spPr bwMode="auto">
          <a:xfrm>
            <a:off x="685800" y="32766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А</a:t>
            </a:r>
          </a:p>
        </p:txBody>
      </p:sp>
      <p:sp>
        <p:nvSpPr>
          <p:cNvPr id="30732" name="Oval 21"/>
          <p:cNvSpPr>
            <a:spLocks noChangeArrowheads="1"/>
          </p:cNvSpPr>
          <p:nvPr/>
        </p:nvSpPr>
        <p:spPr bwMode="auto">
          <a:xfrm>
            <a:off x="4114800" y="4778375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90518" name="Text Box 22"/>
          <p:cNvSpPr txBox="1">
            <a:spLocks noChangeArrowheads="1"/>
          </p:cNvSpPr>
          <p:nvPr/>
        </p:nvSpPr>
        <p:spPr bwMode="auto">
          <a:xfrm>
            <a:off x="457200" y="381000"/>
            <a:ext cx="8382000" cy="124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№704 (</a:t>
            </a: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a</a:t>
            </a:r>
            <a:r>
              <a: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)</a:t>
            </a:r>
            <a:r>
              <a:rPr lang="ru-RU" sz="2400">
                <a:latin typeface="Arial" charset="0"/>
                <a:cs typeface="Arial" charset="0"/>
              </a:rPr>
              <a:t>     Окружность с центром О описана около прямоугольного треугольника. Докажите, что точка О – середина гипотенузы.</a:t>
            </a:r>
          </a:p>
        </p:txBody>
      </p:sp>
      <p:sp>
        <p:nvSpPr>
          <p:cNvPr id="30734" name="Freeform 23"/>
          <p:cNvSpPr>
            <a:spLocks/>
          </p:cNvSpPr>
          <p:nvPr/>
        </p:nvSpPr>
        <p:spPr bwMode="auto">
          <a:xfrm>
            <a:off x="3619500" y="3124200"/>
            <a:ext cx="269875" cy="247650"/>
          </a:xfrm>
          <a:custGeom>
            <a:avLst/>
            <a:gdLst>
              <a:gd name="T0" fmla="*/ 170 w 170"/>
              <a:gd name="T1" fmla="*/ 134 h 156"/>
              <a:gd name="T2" fmla="*/ 22 w 170"/>
              <a:gd name="T3" fmla="*/ 156 h 156"/>
              <a:gd name="T4" fmla="*/ 0 w 170"/>
              <a:gd name="T5" fmla="*/ 0 h 156"/>
              <a:gd name="T6" fmla="*/ 0 60000 65536"/>
              <a:gd name="T7" fmla="*/ 0 60000 65536"/>
              <a:gd name="T8" fmla="*/ 0 60000 65536"/>
              <a:gd name="T9" fmla="*/ 0 w 170"/>
              <a:gd name="T10" fmla="*/ 0 h 156"/>
              <a:gd name="T11" fmla="*/ 170 w 170"/>
              <a:gd name="T12" fmla="*/ 156 h 1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0" h="156">
                <a:moveTo>
                  <a:pt x="170" y="134"/>
                </a:moveTo>
                <a:lnTo>
                  <a:pt x="22" y="156"/>
                </a:lnTo>
                <a:lnTo>
                  <a:pt x="0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90528" name="Arc 32"/>
          <p:cNvSpPr>
            <a:spLocks/>
          </p:cNvSpPr>
          <p:nvPr/>
        </p:nvSpPr>
        <p:spPr bwMode="auto">
          <a:xfrm>
            <a:off x="1066800" y="3581400"/>
            <a:ext cx="3111500" cy="2270125"/>
          </a:xfrm>
          <a:custGeom>
            <a:avLst/>
            <a:gdLst>
              <a:gd name="T0" fmla="*/ 3111500 w 41668"/>
              <a:gd name="T1" fmla="*/ 1245308 h 30146"/>
              <a:gd name="T2" fmla="*/ 131575 w 41668"/>
              <a:gd name="T3" fmla="*/ 0 h 30146"/>
              <a:gd name="T4" fmla="*/ 1612950 w 41668"/>
              <a:gd name="T5" fmla="*/ 643551 h 30146"/>
              <a:gd name="T6" fmla="*/ 0 60000 65536"/>
              <a:gd name="T7" fmla="*/ 0 60000 65536"/>
              <a:gd name="T8" fmla="*/ 0 60000 65536"/>
              <a:gd name="T9" fmla="*/ 0 w 41668"/>
              <a:gd name="T10" fmla="*/ 0 h 30146"/>
              <a:gd name="T11" fmla="*/ 41668 w 41668"/>
              <a:gd name="T12" fmla="*/ 30146 h 3014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1668" h="30146" fill="none" extrusionOk="0">
                <a:moveTo>
                  <a:pt x="41667" y="16536"/>
                </a:moveTo>
                <a:cubicBezTo>
                  <a:pt x="38395" y="24753"/>
                  <a:pt x="30444" y="30145"/>
                  <a:pt x="21600" y="30146"/>
                </a:cubicBezTo>
                <a:cubicBezTo>
                  <a:pt x="9670" y="30146"/>
                  <a:pt x="0" y="20475"/>
                  <a:pt x="0" y="8546"/>
                </a:cubicBezTo>
                <a:cubicBezTo>
                  <a:pt x="-1" y="5607"/>
                  <a:pt x="599" y="2699"/>
                  <a:pt x="1762" y="0"/>
                </a:cubicBezTo>
              </a:path>
              <a:path w="41668" h="30146" stroke="0" extrusionOk="0">
                <a:moveTo>
                  <a:pt x="41667" y="16536"/>
                </a:moveTo>
                <a:cubicBezTo>
                  <a:pt x="38395" y="24753"/>
                  <a:pt x="30444" y="30145"/>
                  <a:pt x="21600" y="30146"/>
                </a:cubicBezTo>
                <a:cubicBezTo>
                  <a:pt x="9670" y="30146"/>
                  <a:pt x="0" y="20475"/>
                  <a:pt x="0" y="8546"/>
                </a:cubicBezTo>
                <a:cubicBezTo>
                  <a:pt x="-1" y="5607"/>
                  <a:pt x="599" y="2699"/>
                  <a:pt x="1762" y="0"/>
                </a:cubicBezTo>
                <a:lnTo>
                  <a:pt x="21600" y="8546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90529" name="Rectangle 33"/>
          <p:cNvSpPr>
            <a:spLocks noChangeArrowheads="1"/>
          </p:cNvSpPr>
          <p:nvPr/>
        </p:nvSpPr>
        <p:spPr bwMode="auto">
          <a:xfrm>
            <a:off x="1524000" y="5791200"/>
            <a:ext cx="806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180</a:t>
            </a:r>
            <a:r>
              <a:rPr lang="ru-RU" sz="2400" b="1" baseline="30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0</a:t>
            </a:r>
          </a:p>
        </p:txBody>
      </p:sp>
      <p:sp>
        <p:nvSpPr>
          <p:cNvPr id="490530" name="Rectangle 34"/>
          <p:cNvSpPr>
            <a:spLocks noChangeArrowheads="1"/>
          </p:cNvSpPr>
          <p:nvPr/>
        </p:nvSpPr>
        <p:spPr bwMode="auto">
          <a:xfrm rot="1362808">
            <a:off x="1371600" y="4114800"/>
            <a:ext cx="24749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д  и  а  м  е  т  р</a:t>
            </a:r>
            <a:endParaRPr lang="ru-RU" sz="2400" b="1" baseline="3000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90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490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905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905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490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90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90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490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0529" grpId="0"/>
      <p:bldP spid="49053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2" name="Freeform 2"/>
          <p:cNvSpPr>
            <a:spLocks/>
          </p:cNvSpPr>
          <p:nvPr/>
        </p:nvSpPr>
        <p:spPr bwMode="auto">
          <a:xfrm>
            <a:off x="1219200" y="3086100"/>
            <a:ext cx="2959100" cy="1727200"/>
          </a:xfrm>
          <a:custGeom>
            <a:avLst/>
            <a:gdLst>
              <a:gd name="T0" fmla="*/ 0 w 1864"/>
              <a:gd name="T1" fmla="*/ 312 h 1088"/>
              <a:gd name="T2" fmla="*/ 1864 w 1864"/>
              <a:gd name="T3" fmla="*/ 1088 h 1088"/>
              <a:gd name="T4" fmla="*/ 1648 w 1864"/>
              <a:gd name="T5" fmla="*/ 0 h 1088"/>
              <a:gd name="T6" fmla="*/ 0 w 1864"/>
              <a:gd name="T7" fmla="*/ 312 h 1088"/>
              <a:gd name="T8" fmla="*/ 0 60000 65536"/>
              <a:gd name="T9" fmla="*/ 0 60000 65536"/>
              <a:gd name="T10" fmla="*/ 0 60000 65536"/>
              <a:gd name="T11" fmla="*/ 0 60000 65536"/>
              <a:gd name="T12" fmla="*/ 0 w 1864"/>
              <a:gd name="T13" fmla="*/ 0 h 1088"/>
              <a:gd name="T14" fmla="*/ 1864 w 1864"/>
              <a:gd name="T15" fmla="*/ 1088 h 10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864" h="1088">
                <a:moveTo>
                  <a:pt x="0" y="312"/>
                </a:moveTo>
                <a:lnTo>
                  <a:pt x="1864" y="1088"/>
                </a:lnTo>
                <a:lnTo>
                  <a:pt x="1648" y="0"/>
                </a:lnTo>
                <a:lnTo>
                  <a:pt x="0" y="312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633" name="Oval 4"/>
          <p:cNvSpPr>
            <a:spLocks noChangeArrowheads="1"/>
          </p:cNvSpPr>
          <p:nvPr/>
        </p:nvSpPr>
        <p:spPr bwMode="auto">
          <a:xfrm>
            <a:off x="1066800" y="2590800"/>
            <a:ext cx="3216275" cy="32385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2625725" y="3810000"/>
            <a:ext cx="461963" cy="457200"/>
            <a:chOff x="1654" y="2400"/>
            <a:chExt cx="291" cy="288"/>
          </a:xfrm>
        </p:grpSpPr>
        <p:sp>
          <p:nvSpPr>
            <p:cNvPr id="26654" name="Text Box 3"/>
            <p:cNvSpPr txBox="1">
              <a:spLocks noChangeArrowheads="1"/>
            </p:cNvSpPr>
            <p:nvPr/>
          </p:nvSpPr>
          <p:spPr bwMode="auto">
            <a:xfrm>
              <a:off x="1680" y="2400"/>
              <a:ext cx="26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2400"/>
                <a:t>О</a:t>
              </a:r>
            </a:p>
          </p:txBody>
        </p:sp>
        <p:sp>
          <p:nvSpPr>
            <p:cNvPr id="26655" name="Oval 5"/>
            <p:cNvSpPr>
              <a:spLocks noChangeArrowheads="1"/>
            </p:cNvSpPr>
            <p:nvPr/>
          </p:nvSpPr>
          <p:spPr bwMode="auto">
            <a:xfrm>
              <a:off x="1654" y="2614"/>
              <a:ext cx="62" cy="6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</p:grpSp>
      <p:grpSp>
        <p:nvGrpSpPr>
          <p:cNvPr id="26635" name="Group 6"/>
          <p:cNvGrpSpPr>
            <a:grpSpLocks/>
          </p:cNvGrpSpPr>
          <p:nvPr/>
        </p:nvGrpSpPr>
        <p:grpSpPr bwMode="auto">
          <a:xfrm>
            <a:off x="76200" y="152400"/>
            <a:ext cx="8991600" cy="6515100"/>
            <a:chOff x="168" y="176"/>
            <a:chExt cx="5408" cy="3928"/>
          </a:xfrm>
        </p:grpSpPr>
        <p:sp>
          <p:nvSpPr>
            <p:cNvPr id="26646" name="Freeform 7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647" name="Freeform 8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648" name="Freeform 9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649" name="Freeform 10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650" name="Freeform 11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651" name="Freeform 12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652" name="Freeform 13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653" name="Freeform 14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88463" name="Text Box 15"/>
          <p:cNvSpPr txBox="1">
            <a:spLocks noChangeArrowheads="1"/>
          </p:cNvSpPr>
          <p:nvPr/>
        </p:nvSpPr>
        <p:spPr bwMode="auto">
          <a:xfrm>
            <a:off x="3886200" y="25146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В</a:t>
            </a:r>
          </a:p>
        </p:txBody>
      </p:sp>
      <p:sp>
        <p:nvSpPr>
          <p:cNvPr id="26637" name="Oval 16"/>
          <p:cNvSpPr>
            <a:spLocks noChangeArrowheads="1"/>
          </p:cNvSpPr>
          <p:nvPr/>
        </p:nvSpPr>
        <p:spPr bwMode="auto">
          <a:xfrm>
            <a:off x="1143000" y="35052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88465" name="Text Box 17"/>
          <p:cNvSpPr txBox="1">
            <a:spLocks noChangeArrowheads="1"/>
          </p:cNvSpPr>
          <p:nvPr/>
        </p:nvSpPr>
        <p:spPr bwMode="auto">
          <a:xfrm>
            <a:off x="4495800" y="49530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С</a:t>
            </a:r>
          </a:p>
        </p:txBody>
      </p:sp>
      <p:sp>
        <p:nvSpPr>
          <p:cNvPr id="26639" name="Oval 19"/>
          <p:cNvSpPr>
            <a:spLocks noChangeArrowheads="1"/>
          </p:cNvSpPr>
          <p:nvPr/>
        </p:nvSpPr>
        <p:spPr bwMode="auto">
          <a:xfrm>
            <a:off x="3787775" y="30480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88468" name="Text Box 20"/>
          <p:cNvSpPr txBox="1">
            <a:spLocks noChangeArrowheads="1"/>
          </p:cNvSpPr>
          <p:nvPr/>
        </p:nvSpPr>
        <p:spPr bwMode="auto">
          <a:xfrm>
            <a:off x="685800" y="32766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А</a:t>
            </a:r>
          </a:p>
        </p:txBody>
      </p:sp>
      <p:sp>
        <p:nvSpPr>
          <p:cNvPr id="26641" name="Oval 21"/>
          <p:cNvSpPr>
            <a:spLocks noChangeArrowheads="1"/>
          </p:cNvSpPr>
          <p:nvPr/>
        </p:nvSpPr>
        <p:spPr bwMode="auto">
          <a:xfrm>
            <a:off x="4114800" y="4778375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88470" name="Text Box 22"/>
          <p:cNvSpPr txBox="1">
            <a:spLocks noChangeArrowheads="1"/>
          </p:cNvSpPr>
          <p:nvPr/>
        </p:nvSpPr>
        <p:spPr bwMode="auto">
          <a:xfrm>
            <a:off x="457200" y="381000"/>
            <a:ext cx="8382000" cy="161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№704 (б)</a:t>
            </a:r>
            <a:r>
              <a:rPr lang="ru-RU" sz="2400">
                <a:latin typeface="Arial" charset="0"/>
                <a:cs typeface="Arial" charset="0"/>
              </a:rPr>
              <a:t>     Окружность с центром О описана около прямоугольного треугольника. Найдите стороны треугольника, если диаметр окружности равен </a:t>
            </a:r>
            <a:r>
              <a:rPr lang="en-US" sz="2400">
                <a:latin typeface="Arial" charset="0"/>
                <a:cs typeface="Arial" charset="0"/>
              </a:rPr>
              <a:t>d</a:t>
            </a:r>
            <a:r>
              <a:rPr lang="ru-RU" sz="2400">
                <a:latin typeface="Arial" charset="0"/>
                <a:cs typeface="Arial" charset="0"/>
              </a:rPr>
              <a:t>, а один из острых углов треугольника равен     .</a:t>
            </a:r>
          </a:p>
        </p:txBody>
      </p:sp>
      <p:sp>
        <p:nvSpPr>
          <p:cNvPr id="26643" name="Freeform 24"/>
          <p:cNvSpPr>
            <a:spLocks/>
          </p:cNvSpPr>
          <p:nvPr/>
        </p:nvSpPr>
        <p:spPr bwMode="auto">
          <a:xfrm>
            <a:off x="3619500" y="3124200"/>
            <a:ext cx="269875" cy="247650"/>
          </a:xfrm>
          <a:custGeom>
            <a:avLst/>
            <a:gdLst>
              <a:gd name="T0" fmla="*/ 170 w 170"/>
              <a:gd name="T1" fmla="*/ 134 h 156"/>
              <a:gd name="T2" fmla="*/ 22 w 170"/>
              <a:gd name="T3" fmla="*/ 156 h 156"/>
              <a:gd name="T4" fmla="*/ 0 w 170"/>
              <a:gd name="T5" fmla="*/ 0 h 156"/>
              <a:gd name="T6" fmla="*/ 0 60000 65536"/>
              <a:gd name="T7" fmla="*/ 0 60000 65536"/>
              <a:gd name="T8" fmla="*/ 0 60000 65536"/>
              <a:gd name="T9" fmla="*/ 0 w 170"/>
              <a:gd name="T10" fmla="*/ 0 h 156"/>
              <a:gd name="T11" fmla="*/ 170 w 170"/>
              <a:gd name="T12" fmla="*/ 156 h 1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0" h="156">
                <a:moveTo>
                  <a:pt x="170" y="134"/>
                </a:moveTo>
                <a:lnTo>
                  <a:pt x="22" y="156"/>
                </a:lnTo>
                <a:lnTo>
                  <a:pt x="0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88475" name="Rectangle 27"/>
          <p:cNvSpPr>
            <a:spLocks noChangeArrowheads="1"/>
          </p:cNvSpPr>
          <p:nvPr/>
        </p:nvSpPr>
        <p:spPr bwMode="auto">
          <a:xfrm>
            <a:off x="2438400" y="4191000"/>
            <a:ext cx="369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d</a:t>
            </a:r>
            <a:endParaRPr lang="ru-RU" sz="2400" b="1">
              <a:solidFill>
                <a:srgbClr val="0033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26645" name="Freeform 30"/>
          <p:cNvSpPr>
            <a:spLocks/>
          </p:cNvSpPr>
          <p:nvPr/>
        </p:nvSpPr>
        <p:spPr bwMode="auto">
          <a:xfrm>
            <a:off x="1600200" y="3479800"/>
            <a:ext cx="65088" cy="254000"/>
          </a:xfrm>
          <a:custGeom>
            <a:avLst/>
            <a:gdLst>
              <a:gd name="T0" fmla="*/ 8 w 41"/>
              <a:gd name="T1" fmla="*/ 0 h 160"/>
              <a:gd name="T2" fmla="*/ 40 w 41"/>
              <a:gd name="T3" fmla="*/ 96 h 160"/>
              <a:gd name="T4" fmla="*/ 0 w 41"/>
              <a:gd name="T5" fmla="*/ 160 h 160"/>
              <a:gd name="T6" fmla="*/ 0 60000 65536"/>
              <a:gd name="T7" fmla="*/ 0 60000 65536"/>
              <a:gd name="T8" fmla="*/ 0 60000 65536"/>
              <a:gd name="T9" fmla="*/ 0 w 41"/>
              <a:gd name="T10" fmla="*/ 0 h 160"/>
              <a:gd name="T11" fmla="*/ 41 w 41"/>
              <a:gd name="T12" fmla="*/ 160 h 16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1" h="160">
                <a:moveTo>
                  <a:pt x="8" y="0"/>
                </a:moveTo>
                <a:cubicBezTo>
                  <a:pt x="13" y="16"/>
                  <a:pt x="41" y="69"/>
                  <a:pt x="40" y="96"/>
                </a:cubicBezTo>
                <a:cubicBezTo>
                  <a:pt x="39" y="123"/>
                  <a:pt x="8" y="147"/>
                  <a:pt x="0" y="160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graphicFrame>
        <p:nvGraphicFramePr>
          <p:cNvPr id="26626" name="Object 34"/>
          <p:cNvGraphicFramePr>
            <a:graphicFrameLocks noChangeAspect="1"/>
          </p:cNvGraphicFramePr>
          <p:nvPr/>
        </p:nvGraphicFramePr>
        <p:xfrm>
          <a:off x="5791200" y="1631950"/>
          <a:ext cx="381000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6" name="Формула" r:id="rId4" imgW="152280" imgH="139680" progId="Equation.3">
                  <p:embed/>
                </p:oleObj>
              </mc:Choice>
              <mc:Fallback>
                <p:oleObj name="Формула" r:id="rId4" imgW="152280" imgH="139680" progId="Equation.3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1631950"/>
                        <a:ext cx="381000" cy="34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7" name="Object 35"/>
          <p:cNvGraphicFramePr>
            <a:graphicFrameLocks noChangeAspect="1"/>
          </p:cNvGraphicFramePr>
          <p:nvPr/>
        </p:nvGraphicFramePr>
        <p:xfrm>
          <a:off x="1676400" y="3460750"/>
          <a:ext cx="381000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7" name="Формула" r:id="rId6" imgW="152280" imgH="139680" progId="Equation.3">
                  <p:embed/>
                </p:oleObj>
              </mc:Choice>
              <mc:Fallback>
                <p:oleObj name="Формула" r:id="rId6" imgW="152280" imgH="139680" progId="Equation.3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460750"/>
                        <a:ext cx="381000" cy="34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8484" name="Object 36"/>
          <p:cNvGraphicFramePr>
            <a:graphicFrameLocks noChangeAspect="1"/>
          </p:cNvGraphicFramePr>
          <p:nvPr/>
        </p:nvGraphicFramePr>
        <p:xfrm>
          <a:off x="5181600" y="2133600"/>
          <a:ext cx="1905000" cy="1001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8" name="Формула" r:id="rId7" imgW="749160" imgH="393480" progId="Equation.3">
                  <p:embed/>
                </p:oleObj>
              </mc:Choice>
              <mc:Fallback>
                <p:oleObj name="Формула" r:id="rId7" imgW="749160" imgH="393480" progId="Equation.3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2133600"/>
                        <a:ext cx="1905000" cy="1001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8485" name="Object 37"/>
          <p:cNvGraphicFramePr>
            <a:graphicFrameLocks noChangeAspect="1"/>
          </p:cNvGraphicFramePr>
          <p:nvPr/>
        </p:nvGraphicFramePr>
        <p:xfrm>
          <a:off x="5257800" y="3429000"/>
          <a:ext cx="2259013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9" name="Формула" r:id="rId9" imgW="888840" imgH="177480" progId="Equation.3">
                  <p:embed/>
                </p:oleObj>
              </mc:Choice>
              <mc:Fallback>
                <p:oleObj name="Формула" r:id="rId9" imgW="888840" imgH="177480" progId="Equation.3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3429000"/>
                        <a:ext cx="2259013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8486" name="Object 38"/>
          <p:cNvGraphicFramePr>
            <a:graphicFrameLocks noChangeAspect="1"/>
          </p:cNvGraphicFramePr>
          <p:nvPr/>
        </p:nvGraphicFramePr>
        <p:xfrm>
          <a:off x="5197475" y="4267200"/>
          <a:ext cx="1871663" cy="1001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60" name="Формула" r:id="rId11" imgW="736560" imgH="393480" progId="Equation.3">
                  <p:embed/>
                </p:oleObj>
              </mc:Choice>
              <mc:Fallback>
                <p:oleObj name="Формула" r:id="rId11" imgW="736560" imgH="393480" progId="Equation.3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7475" y="4267200"/>
                        <a:ext cx="1871663" cy="1001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8487" name="Object 39"/>
          <p:cNvGraphicFramePr>
            <a:graphicFrameLocks noChangeAspect="1"/>
          </p:cNvGraphicFramePr>
          <p:nvPr/>
        </p:nvGraphicFramePr>
        <p:xfrm>
          <a:off x="5197475" y="5715000"/>
          <a:ext cx="2227263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61" name="Формула" r:id="rId13" imgW="876240" imgH="177480" progId="Equation.3">
                  <p:embed/>
                </p:oleObj>
              </mc:Choice>
              <mc:Fallback>
                <p:oleObj name="Формула" r:id="rId13" imgW="876240" imgH="177480" progId="Equation.3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7475" y="5715000"/>
                        <a:ext cx="2227263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88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88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488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88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88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488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884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88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488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88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88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488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reeform 2"/>
          <p:cNvSpPr>
            <a:spLocks/>
          </p:cNvSpPr>
          <p:nvPr/>
        </p:nvSpPr>
        <p:spPr bwMode="auto">
          <a:xfrm>
            <a:off x="1219200" y="3086100"/>
            <a:ext cx="2959100" cy="1727200"/>
          </a:xfrm>
          <a:custGeom>
            <a:avLst/>
            <a:gdLst>
              <a:gd name="T0" fmla="*/ 0 w 1864"/>
              <a:gd name="T1" fmla="*/ 312 h 1088"/>
              <a:gd name="T2" fmla="*/ 1864 w 1864"/>
              <a:gd name="T3" fmla="*/ 1088 h 1088"/>
              <a:gd name="T4" fmla="*/ 1648 w 1864"/>
              <a:gd name="T5" fmla="*/ 0 h 1088"/>
              <a:gd name="T6" fmla="*/ 0 w 1864"/>
              <a:gd name="T7" fmla="*/ 312 h 1088"/>
              <a:gd name="T8" fmla="*/ 0 60000 65536"/>
              <a:gd name="T9" fmla="*/ 0 60000 65536"/>
              <a:gd name="T10" fmla="*/ 0 60000 65536"/>
              <a:gd name="T11" fmla="*/ 0 60000 65536"/>
              <a:gd name="T12" fmla="*/ 0 w 1864"/>
              <a:gd name="T13" fmla="*/ 0 h 1088"/>
              <a:gd name="T14" fmla="*/ 1864 w 1864"/>
              <a:gd name="T15" fmla="*/ 1088 h 10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864" h="1088">
                <a:moveTo>
                  <a:pt x="0" y="312"/>
                </a:moveTo>
                <a:lnTo>
                  <a:pt x="1864" y="1088"/>
                </a:lnTo>
                <a:lnTo>
                  <a:pt x="1648" y="0"/>
                </a:lnTo>
                <a:lnTo>
                  <a:pt x="0" y="312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747" name="Oval 3"/>
          <p:cNvSpPr>
            <a:spLocks noChangeArrowheads="1"/>
          </p:cNvSpPr>
          <p:nvPr/>
        </p:nvSpPr>
        <p:spPr bwMode="auto">
          <a:xfrm>
            <a:off x="1066800" y="2590800"/>
            <a:ext cx="3216275" cy="32385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625725" y="3810000"/>
            <a:ext cx="461963" cy="457200"/>
            <a:chOff x="1654" y="2400"/>
            <a:chExt cx="291" cy="288"/>
          </a:xfrm>
        </p:grpSpPr>
        <p:sp>
          <p:nvSpPr>
            <p:cNvPr id="31774" name="Text Box 5"/>
            <p:cNvSpPr txBox="1">
              <a:spLocks noChangeArrowheads="1"/>
            </p:cNvSpPr>
            <p:nvPr/>
          </p:nvSpPr>
          <p:spPr bwMode="auto">
            <a:xfrm>
              <a:off x="1680" y="2400"/>
              <a:ext cx="26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2400"/>
                <a:t>О</a:t>
              </a:r>
            </a:p>
          </p:txBody>
        </p:sp>
        <p:sp>
          <p:nvSpPr>
            <p:cNvPr id="31775" name="Oval 6"/>
            <p:cNvSpPr>
              <a:spLocks noChangeArrowheads="1"/>
            </p:cNvSpPr>
            <p:nvPr/>
          </p:nvSpPr>
          <p:spPr bwMode="auto">
            <a:xfrm>
              <a:off x="1654" y="2614"/>
              <a:ext cx="62" cy="6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</p:grpSp>
      <p:grpSp>
        <p:nvGrpSpPr>
          <p:cNvPr id="31749" name="Group 7"/>
          <p:cNvGrpSpPr>
            <a:grpSpLocks/>
          </p:cNvGrpSpPr>
          <p:nvPr/>
        </p:nvGrpSpPr>
        <p:grpSpPr bwMode="auto">
          <a:xfrm>
            <a:off x="76200" y="152400"/>
            <a:ext cx="8991600" cy="6515100"/>
            <a:chOff x="168" y="176"/>
            <a:chExt cx="5408" cy="3928"/>
          </a:xfrm>
        </p:grpSpPr>
        <p:sp>
          <p:nvSpPr>
            <p:cNvPr id="31766" name="Freeform 8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767" name="Freeform 9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768" name="Freeform 10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769" name="Freeform 11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770" name="Freeform 12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771" name="Freeform 13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772" name="Freeform 14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773" name="Freeform 15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92560" name="Text Box 16"/>
          <p:cNvSpPr txBox="1">
            <a:spLocks noChangeArrowheads="1"/>
          </p:cNvSpPr>
          <p:nvPr/>
        </p:nvSpPr>
        <p:spPr bwMode="auto">
          <a:xfrm>
            <a:off x="3810000" y="27432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С</a:t>
            </a:r>
          </a:p>
        </p:txBody>
      </p:sp>
      <p:sp>
        <p:nvSpPr>
          <p:cNvPr id="31751" name="Oval 17"/>
          <p:cNvSpPr>
            <a:spLocks noChangeArrowheads="1"/>
          </p:cNvSpPr>
          <p:nvPr/>
        </p:nvSpPr>
        <p:spPr bwMode="auto">
          <a:xfrm>
            <a:off x="1143000" y="35052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92562" name="Text Box 18"/>
          <p:cNvSpPr txBox="1">
            <a:spLocks noChangeArrowheads="1"/>
          </p:cNvSpPr>
          <p:nvPr/>
        </p:nvSpPr>
        <p:spPr bwMode="auto">
          <a:xfrm>
            <a:off x="4267200" y="47244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В</a:t>
            </a:r>
          </a:p>
        </p:txBody>
      </p:sp>
      <p:sp>
        <p:nvSpPr>
          <p:cNvPr id="31753" name="Oval 19"/>
          <p:cNvSpPr>
            <a:spLocks noChangeArrowheads="1"/>
          </p:cNvSpPr>
          <p:nvPr/>
        </p:nvSpPr>
        <p:spPr bwMode="auto">
          <a:xfrm>
            <a:off x="3787775" y="30480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92564" name="Text Box 20"/>
          <p:cNvSpPr txBox="1">
            <a:spLocks noChangeArrowheads="1"/>
          </p:cNvSpPr>
          <p:nvPr/>
        </p:nvSpPr>
        <p:spPr bwMode="auto">
          <a:xfrm>
            <a:off x="685800" y="32766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А</a:t>
            </a:r>
          </a:p>
        </p:txBody>
      </p:sp>
      <p:sp>
        <p:nvSpPr>
          <p:cNvPr id="31755" name="Oval 21"/>
          <p:cNvSpPr>
            <a:spLocks noChangeArrowheads="1"/>
          </p:cNvSpPr>
          <p:nvPr/>
        </p:nvSpPr>
        <p:spPr bwMode="auto">
          <a:xfrm>
            <a:off x="4114800" y="4778375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92566" name="Text Box 22"/>
          <p:cNvSpPr txBox="1">
            <a:spLocks noChangeArrowheads="1"/>
          </p:cNvSpPr>
          <p:nvPr/>
        </p:nvSpPr>
        <p:spPr bwMode="auto">
          <a:xfrm>
            <a:off x="457200" y="381000"/>
            <a:ext cx="8382000" cy="124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№705 (а)</a:t>
            </a:r>
            <a:r>
              <a:rPr lang="ru-RU" sz="2400">
                <a:latin typeface="Arial" charset="0"/>
                <a:cs typeface="Arial" charset="0"/>
              </a:rPr>
              <a:t>    Около прямоугольного треугольника АВС с прямым углом С описана окружность. Найдите радиус этой окружности, если АС=8 см, ВС=6 см.</a:t>
            </a:r>
          </a:p>
        </p:txBody>
      </p:sp>
      <p:sp>
        <p:nvSpPr>
          <p:cNvPr id="31757" name="Freeform 23"/>
          <p:cNvSpPr>
            <a:spLocks/>
          </p:cNvSpPr>
          <p:nvPr/>
        </p:nvSpPr>
        <p:spPr bwMode="auto">
          <a:xfrm>
            <a:off x="3619500" y="3124200"/>
            <a:ext cx="269875" cy="247650"/>
          </a:xfrm>
          <a:custGeom>
            <a:avLst/>
            <a:gdLst>
              <a:gd name="T0" fmla="*/ 170 w 170"/>
              <a:gd name="T1" fmla="*/ 134 h 156"/>
              <a:gd name="T2" fmla="*/ 22 w 170"/>
              <a:gd name="T3" fmla="*/ 156 h 156"/>
              <a:gd name="T4" fmla="*/ 0 w 170"/>
              <a:gd name="T5" fmla="*/ 0 h 156"/>
              <a:gd name="T6" fmla="*/ 0 60000 65536"/>
              <a:gd name="T7" fmla="*/ 0 60000 65536"/>
              <a:gd name="T8" fmla="*/ 0 60000 65536"/>
              <a:gd name="T9" fmla="*/ 0 w 170"/>
              <a:gd name="T10" fmla="*/ 0 h 156"/>
              <a:gd name="T11" fmla="*/ 170 w 170"/>
              <a:gd name="T12" fmla="*/ 156 h 1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0" h="156">
                <a:moveTo>
                  <a:pt x="170" y="134"/>
                </a:moveTo>
                <a:lnTo>
                  <a:pt x="22" y="156"/>
                </a:lnTo>
                <a:lnTo>
                  <a:pt x="0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92576" name="Text Box 32"/>
          <p:cNvSpPr txBox="1">
            <a:spLocks noChangeArrowheads="1"/>
          </p:cNvSpPr>
          <p:nvPr/>
        </p:nvSpPr>
        <p:spPr bwMode="auto">
          <a:xfrm>
            <a:off x="2286000" y="28956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8</a:t>
            </a:r>
          </a:p>
        </p:txBody>
      </p:sp>
      <p:sp>
        <p:nvSpPr>
          <p:cNvPr id="492577" name="Text Box 33"/>
          <p:cNvSpPr txBox="1">
            <a:spLocks noChangeArrowheads="1"/>
          </p:cNvSpPr>
          <p:nvPr/>
        </p:nvSpPr>
        <p:spPr bwMode="auto">
          <a:xfrm>
            <a:off x="3962400" y="36576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6</a:t>
            </a:r>
          </a:p>
        </p:txBody>
      </p:sp>
      <p:grpSp>
        <p:nvGrpSpPr>
          <p:cNvPr id="4" name="Group 36"/>
          <p:cNvGrpSpPr>
            <a:grpSpLocks/>
          </p:cNvGrpSpPr>
          <p:nvPr/>
        </p:nvGrpSpPr>
        <p:grpSpPr bwMode="auto">
          <a:xfrm>
            <a:off x="1193800" y="3683000"/>
            <a:ext cx="2844800" cy="1422400"/>
            <a:chOff x="752" y="2320"/>
            <a:chExt cx="1792" cy="896"/>
          </a:xfrm>
        </p:grpSpPr>
        <p:sp>
          <p:nvSpPr>
            <p:cNvPr id="31764" name="Freeform 35"/>
            <p:cNvSpPr>
              <a:spLocks/>
            </p:cNvSpPr>
            <p:nvPr/>
          </p:nvSpPr>
          <p:spPr bwMode="auto">
            <a:xfrm>
              <a:off x="752" y="2320"/>
              <a:ext cx="1792" cy="752"/>
            </a:xfrm>
            <a:custGeom>
              <a:avLst/>
              <a:gdLst>
                <a:gd name="T0" fmla="*/ 0 w 1792"/>
                <a:gd name="T1" fmla="*/ 0 h 752"/>
                <a:gd name="T2" fmla="*/ 776 w 1792"/>
                <a:gd name="T3" fmla="*/ 616 h 752"/>
                <a:gd name="T4" fmla="*/ 1792 w 1792"/>
                <a:gd name="T5" fmla="*/ 752 h 752"/>
                <a:gd name="T6" fmla="*/ 0 60000 65536"/>
                <a:gd name="T7" fmla="*/ 0 60000 65536"/>
                <a:gd name="T8" fmla="*/ 0 60000 65536"/>
                <a:gd name="T9" fmla="*/ 0 w 1792"/>
                <a:gd name="T10" fmla="*/ 0 h 752"/>
                <a:gd name="T11" fmla="*/ 1792 w 1792"/>
                <a:gd name="T12" fmla="*/ 752 h 75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92" h="752">
                  <a:moveTo>
                    <a:pt x="0" y="0"/>
                  </a:moveTo>
                  <a:cubicBezTo>
                    <a:pt x="129" y="103"/>
                    <a:pt x="477" y="491"/>
                    <a:pt x="776" y="616"/>
                  </a:cubicBezTo>
                  <a:cubicBezTo>
                    <a:pt x="1075" y="741"/>
                    <a:pt x="1580" y="724"/>
                    <a:pt x="1792" y="752"/>
                  </a:cubicBezTo>
                </a:path>
              </a:pathLst>
            </a:custGeom>
            <a:noFill/>
            <a:ln w="3175" cmpd="sng">
              <a:solidFill>
                <a:srgbClr val="0099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2578" name="Text Box 34"/>
            <p:cNvSpPr txBox="1">
              <a:spLocks noChangeArrowheads="1"/>
            </p:cNvSpPr>
            <p:nvPr/>
          </p:nvSpPr>
          <p:spPr bwMode="auto">
            <a:xfrm>
              <a:off x="1344" y="2928"/>
              <a:ext cx="4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10</a:t>
              </a:r>
            </a:p>
          </p:txBody>
        </p:sp>
      </p:grpSp>
      <p:grpSp>
        <p:nvGrpSpPr>
          <p:cNvPr id="5" name="Group 39"/>
          <p:cNvGrpSpPr>
            <a:grpSpLocks/>
          </p:cNvGrpSpPr>
          <p:nvPr/>
        </p:nvGrpSpPr>
        <p:grpSpPr bwMode="auto">
          <a:xfrm>
            <a:off x="1905000" y="3886200"/>
            <a:ext cx="1752600" cy="990600"/>
            <a:chOff x="1200" y="2448"/>
            <a:chExt cx="1104" cy="624"/>
          </a:xfrm>
        </p:grpSpPr>
        <p:sp>
          <p:nvSpPr>
            <p:cNvPr id="492581" name="Text Box 37"/>
            <p:cNvSpPr txBox="1">
              <a:spLocks noChangeArrowheads="1"/>
            </p:cNvSpPr>
            <p:nvPr/>
          </p:nvSpPr>
          <p:spPr bwMode="auto">
            <a:xfrm>
              <a:off x="1200" y="2448"/>
              <a:ext cx="31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24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5</a:t>
              </a:r>
            </a:p>
          </p:txBody>
        </p:sp>
        <p:sp>
          <p:nvSpPr>
            <p:cNvPr id="492582" name="Text Box 38"/>
            <p:cNvSpPr txBox="1">
              <a:spLocks noChangeArrowheads="1"/>
            </p:cNvSpPr>
            <p:nvPr/>
          </p:nvSpPr>
          <p:spPr bwMode="auto">
            <a:xfrm>
              <a:off x="1989" y="2784"/>
              <a:ext cx="31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24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5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2" name="Group 2"/>
          <p:cNvGrpSpPr>
            <a:grpSpLocks/>
          </p:cNvGrpSpPr>
          <p:nvPr/>
        </p:nvGrpSpPr>
        <p:grpSpPr bwMode="auto">
          <a:xfrm>
            <a:off x="76200" y="152400"/>
            <a:ext cx="8991600" cy="6515100"/>
            <a:chOff x="168" y="176"/>
            <a:chExt cx="5408" cy="3928"/>
          </a:xfrm>
        </p:grpSpPr>
        <p:sp>
          <p:nvSpPr>
            <p:cNvPr id="2070" name="Freeform 3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71" name="Freeform 4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72" name="Freeform 5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73" name="Freeform 6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74" name="Freeform 7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75" name="Freeform 8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76" name="Freeform 9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77" name="Freeform 10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39312" name="Text Box 16"/>
          <p:cNvSpPr txBox="1">
            <a:spLocks noChangeArrowheads="1"/>
          </p:cNvSpPr>
          <p:nvPr/>
        </p:nvSpPr>
        <p:spPr bwMode="auto">
          <a:xfrm>
            <a:off x="7239000" y="38100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D</a:t>
            </a:r>
            <a:endParaRPr lang="ru-RU" sz="24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39313" name="Text Box 17"/>
          <p:cNvSpPr txBox="1">
            <a:spLocks noChangeArrowheads="1"/>
          </p:cNvSpPr>
          <p:nvPr/>
        </p:nvSpPr>
        <p:spPr bwMode="auto">
          <a:xfrm>
            <a:off x="1219200" y="33528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В</a:t>
            </a:r>
          </a:p>
        </p:txBody>
      </p:sp>
      <p:sp>
        <p:nvSpPr>
          <p:cNvPr id="439314" name="Text Box 18"/>
          <p:cNvSpPr txBox="1">
            <a:spLocks noChangeArrowheads="1"/>
          </p:cNvSpPr>
          <p:nvPr/>
        </p:nvSpPr>
        <p:spPr bwMode="auto">
          <a:xfrm>
            <a:off x="4495800" y="16002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С</a:t>
            </a:r>
          </a:p>
        </p:txBody>
      </p:sp>
      <p:sp>
        <p:nvSpPr>
          <p:cNvPr id="2056" name="Text Box 19"/>
          <p:cNvSpPr txBox="1">
            <a:spLocks noChangeArrowheads="1"/>
          </p:cNvSpPr>
          <p:nvPr/>
        </p:nvSpPr>
        <p:spPr bwMode="auto">
          <a:xfrm>
            <a:off x="533400" y="228600"/>
            <a:ext cx="8382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/>
              <a:t>Какой из двух четырехугольников АВС</a:t>
            </a:r>
            <a:r>
              <a:rPr lang="en-US" altLang="ru-RU" sz="2400"/>
              <a:t>D</a:t>
            </a:r>
            <a:r>
              <a:rPr lang="ru-RU" altLang="ru-RU" sz="2400"/>
              <a:t> или АЕК</a:t>
            </a:r>
            <a:r>
              <a:rPr lang="en-US" altLang="ru-RU" sz="2400"/>
              <a:t>D</a:t>
            </a:r>
            <a:r>
              <a:rPr lang="ru-RU" altLang="ru-RU" sz="2400"/>
              <a:t> является описанным?</a:t>
            </a:r>
          </a:p>
        </p:txBody>
      </p:sp>
      <p:graphicFrame>
        <p:nvGraphicFramePr>
          <p:cNvPr id="2050" name="Rectangle 20"/>
          <p:cNvGraphicFramePr>
            <a:graphicFrameLocks/>
          </p:cNvGraphicFramePr>
          <p:nvPr/>
        </p:nvGraphicFramePr>
        <p:xfrm>
          <a:off x="2209800" y="13970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" name="Формула" r:id="rId4" imgW="0" imgH="0" progId="Equation.3">
                  <p:embed/>
                </p:oleObj>
              </mc:Choice>
              <mc:Fallback>
                <p:oleObj name="Формула" r:id="rId4" imgW="0" imgH="0" progId="Equation.3">
                  <p:embed/>
                  <p:pic>
                    <p:nvPicPr>
                      <p:cNvPr id="0" name="Rectangle 20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397000"/>
                        <a:ext cx="6096000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Rectangle 21"/>
          <p:cNvGraphicFramePr>
            <a:graphicFrameLocks/>
          </p:cNvGraphicFramePr>
          <p:nvPr/>
        </p:nvGraphicFramePr>
        <p:xfrm>
          <a:off x="2209800" y="13970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9" name="Формула" r:id="rId5" imgW="0" imgH="0" progId="Equation.3">
                  <p:embed/>
                </p:oleObj>
              </mc:Choice>
              <mc:Fallback>
                <p:oleObj name="Формула" r:id="rId5" imgW="0" imgH="0" progId="Equation.3">
                  <p:embed/>
                  <p:pic>
                    <p:nvPicPr>
                      <p:cNvPr id="0" name="Rectangle 2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397000"/>
                        <a:ext cx="6096000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7" name="Freeform 22"/>
          <p:cNvSpPr>
            <a:spLocks/>
          </p:cNvSpPr>
          <p:nvPr/>
        </p:nvSpPr>
        <p:spPr bwMode="auto">
          <a:xfrm>
            <a:off x="1549400" y="2033588"/>
            <a:ext cx="5613400" cy="3986212"/>
          </a:xfrm>
          <a:custGeom>
            <a:avLst/>
            <a:gdLst>
              <a:gd name="T0" fmla="*/ 1949 w 3536"/>
              <a:gd name="T1" fmla="*/ 6 h 2511"/>
              <a:gd name="T2" fmla="*/ 3536 w 3536"/>
              <a:gd name="T3" fmla="*/ 1263 h 2511"/>
              <a:gd name="T4" fmla="*/ 1616 w 3536"/>
              <a:gd name="T5" fmla="*/ 2511 h 2511"/>
              <a:gd name="T6" fmla="*/ 1608 w 3536"/>
              <a:gd name="T7" fmla="*/ 2503 h 2511"/>
              <a:gd name="T8" fmla="*/ 0 w 3536"/>
              <a:gd name="T9" fmla="*/ 823 h 2511"/>
              <a:gd name="T10" fmla="*/ 1904 w 3536"/>
              <a:gd name="T11" fmla="*/ 15 h 2511"/>
              <a:gd name="T12" fmla="*/ 1937 w 3536"/>
              <a:gd name="T13" fmla="*/ 0 h 251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536"/>
              <a:gd name="T22" fmla="*/ 0 h 2511"/>
              <a:gd name="T23" fmla="*/ 3536 w 3536"/>
              <a:gd name="T24" fmla="*/ 2511 h 251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536" h="2511">
                <a:moveTo>
                  <a:pt x="1949" y="6"/>
                </a:moveTo>
                <a:lnTo>
                  <a:pt x="3536" y="1263"/>
                </a:lnTo>
                <a:lnTo>
                  <a:pt x="1616" y="2511"/>
                </a:lnTo>
                <a:lnTo>
                  <a:pt x="1608" y="2503"/>
                </a:lnTo>
                <a:lnTo>
                  <a:pt x="0" y="823"/>
                </a:lnTo>
                <a:lnTo>
                  <a:pt x="1904" y="15"/>
                </a:lnTo>
                <a:lnTo>
                  <a:pt x="1937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39324" name="Text Box 28"/>
          <p:cNvSpPr txBox="1">
            <a:spLocks noChangeArrowheads="1"/>
          </p:cNvSpPr>
          <p:nvPr/>
        </p:nvSpPr>
        <p:spPr bwMode="auto">
          <a:xfrm>
            <a:off x="3886200" y="60198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А</a:t>
            </a:r>
          </a:p>
        </p:txBody>
      </p:sp>
      <p:sp>
        <p:nvSpPr>
          <p:cNvPr id="439325" name="Text Box 29"/>
          <p:cNvSpPr txBox="1">
            <a:spLocks noChangeArrowheads="1"/>
          </p:cNvSpPr>
          <p:nvPr/>
        </p:nvSpPr>
        <p:spPr bwMode="auto">
          <a:xfrm>
            <a:off x="685800" y="25908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E</a:t>
            </a:r>
            <a:endParaRPr lang="ru-RU" sz="24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2060" name="Freeform 31"/>
          <p:cNvSpPr>
            <a:spLocks/>
          </p:cNvSpPr>
          <p:nvPr/>
        </p:nvSpPr>
        <p:spPr bwMode="auto">
          <a:xfrm>
            <a:off x="1155700" y="1485900"/>
            <a:ext cx="5994400" cy="4521200"/>
          </a:xfrm>
          <a:custGeom>
            <a:avLst/>
            <a:gdLst>
              <a:gd name="T0" fmla="*/ 3776 w 3776"/>
              <a:gd name="T1" fmla="*/ 1600 h 2848"/>
              <a:gd name="T2" fmla="*/ 1872 w 3776"/>
              <a:gd name="T3" fmla="*/ 2848 h 2848"/>
              <a:gd name="T4" fmla="*/ 0 w 3776"/>
              <a:gd name="T5" fmla="*/ 912 h 2848"/>
              <a:gd name="T6" fmla="*/ 1752 w 3776"/>
              <a:gd name="T7" fmla="*/ 0 h 2848"/>
              <a:gd name="T8" fmla="*/ 3776 w 3776"/>
              <a:gd name="T9" fmla="*/ 1600 h 284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776"/>
              <a:gd name="T16" fmla="*/ 0 h 2848"/>
              <a:gd name="T17" fmla="*/ 3776 w 3776"/>
              <a:gd name="T18" fmla="*/ 2848 h 284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776" h="2848">
                <a:moveTo>
                  <a:pt x="3776" y="1600"/>
                </a:moveTo>
                <a:lnTo>
                  <a:pt x="1872" y="2848"/>
                </a:lnTo>
                <a:lnTo>
                  <a:pt x="0" y="912"/>
                </a:lnTo>
                <a:lnTo>
                  <a:pt x="1752" y="0"/>
                </a:lnTo>
                <a:lnTo>
                  <a:pt x="3776" y="1600"/>
                </a:lnTo>
              </a:path>
            </a:pathLst>
          </a:custGeom>
          <a:noFill/>
          <a:ln w="9525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39328" name="Text Box 32"/>
          <p:cNvSpPr txBox="1">
            <a:spLocks noChangeArrowheads="1"/>
          </p:cNvSpPr>
          <p:nvPr/>
        </p:nvSpPr>
        <p:spPr bwMode="auto">
          <a:xfrm>
            <a:off x="3962400" y="10668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К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2776538" y="2286000"/>
            <a:ext cx="3216275" cy="3238500"/>
            <a:chOff x="1317" y="1440"/>
            <a:chExt cx="2026" cy="2040"/>
          </a:xfrm>
        </p:grpSpPr>
        <p:sp>
          <p:nvSpPr>
            <p:cNvPr id="2067" name="Text Box 12"/>
            <p:cNvSpPr txBox="1">
              <a:spLocks noChangeArrowheads="1"/>
            </p:cNvSpPr>
            <p:nvPr/>
          </p:nvSpPr>
          <p:spPr bwMode="auto">
            <a:xfrm>
              <a:off x="2120" y="2212"/>
              <a:ext cx="26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2400"/>
                <a:t>О</a:t>
              </a:r>
            </a:p>
          </p:txBody>
        </p:sp>
        <p:sp>
          <p:nvSpPr>
            <p:cNvPr id="2068" name="Oval 13"/>
            <p:cNvSpPr>
              <a:spLocks noChangeArrowheads="1"/>
            </p:cNvSpPr>
            <p:nvPr/>
          </p:nvSpPr>
          <p:spPr bwMode="auto">
            <a:xfrm>
              <a:off x="1317" y="1440"/>
              <a:ext cx="2026" cy="20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069" name="Oval 14"/>
            <p:cNvSpPr>
              <a:spLocks noChangeArrowheads="1"/>
            </p:cNvSpPr>
            <p:nvPr/>
          </p:nvSpPr>
          <p:spPr bwMode="auto">
            <a:xfrm>
              <a:off x="2299" y="2422"/>
              <a:ext cx="62" cy="6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</p:grpSp>
      <p:sp>
        <p:nvSpPr>
          <p:cNvPr id="439319" name="Oval 23"/>
          <p:cNvSpPr>
            <a:spLocks noChangeArrowheads="1"/>
          </p:cNvSpPr>
          <p:nvPr/>
        </p:nvSpPr>
        <p:spPr bwMode="auto">
          <a:xfrm>
            <a:off x="3733800" y="23622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39320" name="Oval 24"/>
          <p:cNvSpPr>
            <a:spLocks noChangeArrowheads="1"/>
          </p:cNvSpPr>
          <p:nvPr/>
        </p:nvSpPr>
        <p:spPr bwMode="auto">
          <a:xfrm>
            <a:off x="5334000" y="25908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39322" name="Oval 26"/>
          <p:cNvSpPr>
            <a:spLocks noChangeArrowheads="1"/>
          </p:cNvSpPr>
          <p:nvPr/>
        </p:nvSpPr>
        <p:spPr bwMode="auto">
          <a:xfrm>
            <a:off x="3124200" y="49530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39323" name="Oval 27"/>
          <p:cNvSpPr>
            <a:spLocks noChangeArrowheads="1"/>
          </p:cNvSpPr>
          <p:nvPr/>
        </p:nvSpPr>
        <p:spPr bwMode="auto">
          <a:xfrm>
            <a:off x="5257800" y="51816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393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393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393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393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9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393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393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393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393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6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393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393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393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393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393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393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393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393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9319" grpId="0" animBg="1"/>
      <p:bldP spid="439320" grpId="0" animBg="1"/>
      <p:bldP spid="439322" grpId="0" animBg="1"/>
      <p:bldP spid="439323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Freeform 2"/>
          <p:cNvSpPr>
            <a:spLocks/>
          </p:cNvSpPr>
          <p:nvPr/>
        </p:nvSpPr>
        <p:spPr bwMode="auto">
          <a:xfrm>
            <a:off x="1219200" y="3086100"/>
            <a:ext cx="2959100" cy="1727200"/>
          </a:xfrm>
          <a:custGeom>
            <a:avLst/>
            <a:gdLst>
              <a:gd name="T0" fmla="*/ 0 w 1864"/>
              <a:gd name="T1" fmla="*/ 312 h 1088"/>
              <a:gd name="T2" fmla="*/ 1864 w 1864"/>
              <a:gd name="T3" fmla="*/ 1088 h 1088"/>
              <a:gd name="T4" fmla="*/ 1648 w 1864"/>
              <a:gd name="T5" fmla="*/ 0 h 1088"/>
              <a:gd name="T6" fmla="*/ 0 w 1864"/>
              <a:gd name="T7" fmla="*/ 312 h 1088"/>
              <a:gd name="T8" fmla="*/ 0 60000 65536"/>
              <a:gd name="T9" fmla="*/ 0 60000 65536"/>
              <a:gd name="T10" fmla="*/ 0 60000 65536"/>
              <a:gd name="T11" fmla="*/ 0 60000 65536"/>
              <a:gd name="T12" fmla="*/ 0 w 1864"/>
              <a:gd name="T13" fmla="*/ 0 h 1088"/>
              <a:gd name="T14" fmla="*/ 1864 w 1864"/>
              <a:gd name="T15" fmla="*/ 1088 h 10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864" h="1088">
                <a:moveTo>
                  <a:pt x="0" y="312"/>
                </a:moveTo>
                <a:lnTo>
                  <a:pt x="1864" y="1088"/>
                </a:lnTo>
                <a:lnTo>
                  <a:pt x="1648" y="0"/>
                </a:lnTo>
                <a:lnTo>
                  <a:pt x="0" y="312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652" name="Oval 3"/>
          <p:cNvSpPr>
            <a:spLocks noChangeArrowheads="1"/>
          </p:cNvSpPr>
          <p:nvPr/>
        </p:nvSpPr>
        <p:spPr bwMode="auto">
          <a:xfrm>
            <a:off x="1066800" y="2590800"/>
            <a:ext cx="3216275" cy="32385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625725" y="3810000"/>
            <a:ext cx="461963" cy="457200"/>
            <a:chOff x="1654" y="2400"/>
            <a:chExt cx="291" cy="288"/>
          </a:xfrm>
        </p:grpSpPr>
        <p:sp>
          <p:nvSpPr>
            <p:cNvPr id="27679" name="Text Box 5"/>
            <p:cNvSpPr txBox="1">
              <a:spLocks noChangeArrowheads="1"/>
            </p:cNvSpPr>
            <p:nvPr/>
          </p:nvSpPr>
          <p:spPr bwMode="auto">
            <a:xfrm>
              <a:off x="1680" y="2400"/>
              <a:ext cx="26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2400"/>
                <a:t>О</a:t>
              </a:r>
            </a:p>
          </p:txBody>
        </p:sp>
        <p:sp>
          <p:nvSpPr>
            <p:cNvPr id="27680" name="Oval 6"/>
            <p:cNvSpPr>
              <a:spLocks noChangeArrowheads="1"/>
            </p:cNvSpPr>
            <p:nvPr/>
          </p:nvSpPr>
          <p:spPr bwMode="auto">
            <a:xfrm>
              <a:off x="1654" y="2614"/>
              <a:ext cx="62" cy="6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</p:grpSp>
      <p:grpSp>
        <p:nvGrpSpPr>
          <p:cNvPr id="27654" name="Group 7"/>
          <p:cNvGrpSpPr>
            <a:grpSpLocks/>
          </p:cNvGrpSpPr>
          <p:nvPr/>
        </p:nvGrpSpPr>
        <p:grpSpPr bwMode="auto">
          <a:xfrm>
            <a:off x="76200" y="152400"/>
            <a:ext cx="8991600" cy="6515100"/>
            <a:chOff x="168" y="176"/>
            <a:chExt cx="5408" cy="3928"/>
          </a:xfrm>
        </p:grpSpPr>
        <p:sp>
          <p:nvSpPr>
            <p:cNvPr id="27671" name="Freeform 8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672" name="Freeform 9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673" name="Freeform 10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674" name="Freeform 11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675" name="Freeform 12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676" name="Freeform 13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677" name="Freeform 14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678" name="Freeform 15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94608" name="Text Box 16"/>
          <p:cNvSpPr txBox="1">
            <a:spLocks noChangeArrowheads="1"/>
          </p:cNvSpPr>
          <p:nvPr/>
        </p:nvSpPr>
        <p:spPr bwMode="auto">
          <a:xfrm>
            <a:off x="3810000" y="27432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С</a:t>
            </a:r>
          </a:p>
        </p:txBody>
      </p:sp>
      <p:sp>
        <p:nvSpPr>
          <p:cNvPr id="27656" name="Oval 17"/>
          <p:cNvSpPr>
            <a:spLocks noChangeArrowheads="1"/>
          </p:cNvSpPr>
          <p:nvPr/>
        </p:nvSpPr>
        <p:spPr bwMode="auto">
          <a:xfrm>
            <a:off x="1143000" y="35052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94610" name="Text Box 18"/>
          <p:cNvSpPr txBox="1">
            <a:spLocks noChangeArrowheads="1"/>
          </p:cNvSpPr>
          <p:nvPr/>
        </p:nvSpPr>
        <p:spPr bwMode="auto">
          <a:xfrm>
            <a:off x="4267200" y="47244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А</a:t>
            </a:r>
          </a:p>
        </p:txBody>
      </p:sp>
      <p:sp>
        <p:nvSpPr>
          <p:cNvPr id="27658" name="Oval 19"/>
          <p:cNvSpPr>
            <a:spLocks noChangeArrowheads="1"/>
          </p:cNvSpPr>
          <p:nvPr/>
        </p:nvSpPr>
        <p:spPr bwMode="auto">
          <a:xfrm>
            <a:off x="3787775" y="30480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94612" name="Text Box 20"/>
          <p:cNvSpPr txBox="1">
            <a:spLocks noChangeArrowheads="1"/>
          </p:cNvSpPr>
          <p:nvPr/>
        </p:nvSpPr>
        <p:spPr bwMode="auto">
          <a:xfrm>
            <a:off x="685800" y="32766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В</a:t>
            </a:r>
          </a:p>
        </p:txBody>
      </p:sp>
      <p:sp>
        <p:nvSpPr>
          <p:cNvPr id="27660" name="Oval 21"/>
          <p:cNvSpPr>
            <a:spLocks noChangeArrowheads="1"/>
          </p:cNvSpPr>
          <p:nvPr/>
        </p:nvSpPr>
        <p:spPr bwMode="auto">
          <a:xfrm>
            <a:off x="4114800" y="4778375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94614" name="Text Box 22"/>
          <p:cNvSpPr txBox="1">
            <a:spLocks noChangeArrowheads="1"/>
          </p:cNvSpPr>
          <p:nvPr/>
        </p:nvSpPr>
        <p:spPr bwMode="auto">
          <a:xfrm>
            <a:off x="457200" y="381000"/>
            <a:ext cx="8382000" cy="124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№705(б)</a:t>
            </a:r>
            <a:r>
              <a:rPr lang="ru-RU" sz="2400">
                <a:latin typeface="Arial" charset="0"/>
                <a:cs typeface="Arial" charset="0"/>
              </a:rPr>
              <a:t>    Около прямоугольного треугольника АВС с прямым углом С описана окружность. Найдите радиус этой окружности, если АС=18 см,   </a:t>
            </a:r>
          </a:p>
        </p:txBody>
      </p:sp>
      <p:sp>
        <p:nvSpPr>
          <p:cNvPr id="27662" name="Freeform 23"/>
          <p:cNvSpPr>
            <a:spLocks/>
          </p:cNvSpPr>
          <p:nvPr/>
        </p:nvSpPr>
        <p:spPr bwMode="auto">
          <a:xfrm>
            <a:off x="3619500" y="3124200"/>
            <a:ext cx="269875" cy="247650"/>
          </a:xfrm>
          <a:custGeom>
            <a:avLst/>
            <a:gdLst>
              <a:gd name="T0" fmla="*/ 170 w 170"/>
              <a:gd name="T1" fmla="*/ 134 h 156"/>
              <a:gd name="T2" fmla="*/ 22 w 170"/>
              <a:gd name="T3" fmla="*/ 156 h 156"/>
              <a:gd name="T4" fmla="*/ 0 w 170"/>
              <a:gd name="T5" fmla="*/ 0 h 156"/>
              <a:gd name="T6" fmla="*/ 0 60000 65536"/>
              <a:gd name="T7" fmla="*/ 0 60000 65536"/>
              <a:gd name="T8" fmla="*/ 0 60000 65536"/>
              <a:gd name="T9" fmla="*/ 0 w 170"/>
              <a:gd name="T10" fmla="*/ 0 h 156"/>
              <a:gd name="T11" fmla="*/ 170 w 170"/>
              <a:gd name="T12" fmla="*/ 156 h 1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0" h="156">
                <a:moveTo>
                  <a:pt x="170" y="134"/>
                </a:moveTo>
                <a:lnTo>
                  <a:pt x="22" y="156"/>
                </a:lnTo>
                <a:lnTo>
                  <a:pt x="0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94616" name="Text Box 24"/>
          <p:cNvSpPr txBox="1">
            <a:spLocks noChangeArrowheads="1"/>
          </p:cNvSpPr>
          <p:nvPr/>
        </p:nvSpPr>
        <p:spPr bwMode="auto">
          <a:xfrm>
            <a:off x="3886200" y="36576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18</a:t>
            </a:r>
          </a:p>
        </p:txBody>
      </p:sp>
      <p:sp>
        <p:nvSpPr>
          <p:cNvPr id="494617" name="Text Box 25"/>
          <p:cNvSpPr txBox="1">
            <a:spLocks noChangeArrowheads="1"/>
          </p:cNvSpPr>
          <p:nvPr/>
        </p:nvSpPr>
        <p:spPr bwMode="auto">
          <a:xfrm>
            <a:off x="1524000" y="34290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30</a:t>
            </a:r>
            <a:r>
              <a:rPr lang="ru-RU" sz="2400" b="1" baseline="300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0</a:t>
            </a:r>
            <a:endParaRPr lang="ru-RU" sz="24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1193800" y="3683000"/>
            <a:ext cx="2844800" cy="1422400"/>
            <a:chOff x="752" y="2320"/>
            <a:chExt cx="1792" cy="896"/>
          </a:xfrm>
        </p:grpSpPr>
        <p:sp>
          <p:nvSpPr>
            <p:cNvPr id="27669" name="Freeform 27"/>
            <p:cNvSpPr>
              <a:spLocks/>
            </p:cNvSpPr>
            <p:nvPr/>
          </p:nvSpPr>
          <p:spPr bwMode="auto">
            <a:xfrm>
              <a:off x="752" y="2320"/>
              <a:ext cx="1792" cy="752"/>
            </a:xfrm>
            <a:custGeom>
              <a:avLst/>
              <a:gdLst>
                <a:gd name="T0" fmla="*/ 0 w 1792"/>
                <a:gd name="T1" fmla="*/ 0 h 752"/>
                <a:gd name="T2" fmla="*/ 776 w 1792"/>
                <a:gd name="T3" fmla="*/ 616 h 752"/>
                <a:gd name="T4" fmla="*/ 1792 w 1792"/>
                <a:gd name="T5" fmla="*/ 752 h 752"/>
                <a:gd name="T6" fmla="*/ 0 60000 65536"/>
                <a:gd name="T7" fmla="*/ 0 60000 65536"/>
                <a:gd name="T8" fmla="*/ 0 60000 65536"/>
                <a:gd name="T9" fmla="*/ 0 w 1792"/>
                <a:gd name="T10" fmla="*/ 0 h 752"/>
                <a:gd name="T11" fmla="*/ 1792 w 1792"/>
                <a:gd name="T12" fmla="*/ 752 h 75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92" h="752">
                  <a:moveTo>
                    <a:pt x="0" y="0"/>
                  </a:moveTo>
                  <a:cubicBezTo>
                    <a:pt x="129" y="103"/>
                    <a:pt x="477" y="491"/>
                    <a:pt x="776" y="616"/>
                  </a:cubicBezTo>
                  <a:cubicBezTo>
                    <a:pt x="1075" y="741"/>
                    <a:pt x="1580" y="724"/>
                    <a:pt x="1792" y="752"/>
                  </a:cubicBezTo>
                </a:path>
              </a:pathLst>
            </a:custGeom>
            <a:noFill/>
            <a:ln w="3175" cmpd="sng">
              <a:solidFill>
                <a:srgbClr val="0099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4620" name="Text Box 28"/>
            <p:cNvSpPr txBox="1">
              <a:spLocks noChangeArrowheads="1"/>
            </p:cNvSpPr>
            <p:nvPr/>
          </p:nvSpPr>
          <p:spPr bwMode="auto">
            <a:xfrm>
              <a:off x="1344" y="2928"/>
              <a:ext cx="4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36</a:t>
              </a:r>
            </a:p>
          </p:txBody>
        </p:sp>
      </p:grp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1828800" y="3886200"/>
            <a:ext cx="1947863" cy="990600"/>
            <a:chOff x="1152" y="2448"/>
            <a:chExt cx="1227" cy="624"/>
          </a:xfrm>
        </p:grpSpPr>
        <p:sp>
          <p:nvSpPr>
            <p:cNvPr id="494622" name="Text Box 30"/>
            <p:cNvSpPr txBox="1">
              <a:spLocks noChangeArrowheads="1"/>
            </p:cNvSpPr>
            <p:nvPr/>
          </p:nvSpPr>
          <p:spPr bwMode="auto">
            <a:xfrm>
              <a:off x="1152" y="2448"/>
              <a:ext cx="43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24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18</a:t>
              </a:r>
            </a:p>
          </p:txBody>
        </p:sp>
        <p:sp>
          <p:nvSpPr>
            <p:cNvPr id="494623" name="Text Box 31"/>
            <p:cNvSpPr txBox="1">
              <a:spLocks noChangeArrowheads="1"/>
            </p:cNvSpPr>
            <p:nvPr/>
          </p:nvSpPr>
          <p:spPr bwMode="auto">
            <a:xfrm>
              <a:off x="1968" y="2784"/>
              <a:ext cx="41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24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18</a:t>
              </a:r>
            </a:p>
          </p:txBody>
        </p:sp>
      </p:grpSp>
      <p:graphicFrame>
        <p:nvGraphicFramePr>
          <p:cNvPr id="27650" name="Object 32"/>
          <p:cNvGraphicFramePr>
            <a:graphicFrameLocks noChangeAspect="1"/>
          </p:cNvGraphicFramePr>
          <p:nvPr/>
        </p:nvGraphicFramePr>
        <p:xfrm>
          <a:off x="5381625" y="1114425"/>
          <a:ext cx="1506538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81" name="Формула" r:id="rId4" imgW="660240" imgH="228600" progId="Equation.3">
                  <p:embed/>
                </p:oleObj>
              </mc:Choice>
              <mc:Fallback>
                <p:oleObj name="Формула" r:id="rId4" imgW="660240" imgH="228600" progId="Equation.3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1625" y="1114425"/>
                        <a:ext cx="1506538" cy="522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Freeform 52"/>
          <p:cNvSpPr>
            <a:spLocks/>
          </p:cNvSpPr>
          <p:nvPr/>
        </p:nvSpPr>
        <p:spPr bwMode="auto">
          <a:xfrm>
            <a:off x="1219200" y="2692400"/>
            <a:ext cx="2959100" cy="2120900"/>
          </a:xfrm>
          <a:custGeom>
            <a:avLst/>
            <a:gdLst>
              <a:gd name="T0" fmla="*/ 0 w 1864"/>
              <a:gd name="T1" fmla="*/ 560 h 1336"/>
              <a:gd name="T2" fmla="*/ 1864 w 1864"/>
              <a:gd name="T3" fmla="*/ 1336 h 1336"/>
              <a:gd name="T4" fmla="*/ 1304 w 1864"/>
              <a:gd name="T5" fmla="*/ 0 h 1336"/>
              <a:gd name="T6" fmla="*/ 0 w 1864"/>
              <a:gd name="T7" fmla="*/ 560 h 1336"/>
              <a:gd name="T8" fmla="*/ 0 60000 65536"/>
              <a:gd name="T9" fmla="*/ 0 60000 65536"/>
              <a:gd name="T10" fmla="*/ 0 60000 65536"/>
              <a:gd name="T11" fmla="*/ 0 60000 65536"/>
              <a:gd name="T12" fmla="*/ 0 w 1864"/>
              <a:gd name="T13" fmla="*/ 0 h 1336"/>
              <a:gd name="T14" fmla="*/ 1864 w 1864"/>
              <a:gd name="T15" fmla="*/ 1336 h 13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864" h="1336">
                <a:moveTo>
                  <a:pt x="0" y="560"/>
                </a:moveTo>
                <a:lnTo>
                  <a:pt x="1864" y="1336"/>
                </a:lnTo>
                <a:lnTo>
                  <a:pt x="1304" y="0"/>
                </a:lnTo>
                <a:lnTo>
                  <a:pt x="0" y="56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2771" name="Text Box 11"/>
          <p:cNvSpPr txBox="1">
            <a:spLocks noChangeArrowheads="1"/>
          </p:cNvSpPr>
          <p:nvPr/>
        </p:nvSpPr>
        <p:spPr bwMode="auto">
          <a:xfrm>
            <a:off x="2667000" y="3810000"/>
            <a:ext cx="420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/>
              <a:t>О</a:t>
            </a:r>
          </a:p>
        </p:txBody>
      </p:sp>
      <p:sp>
        <p:nvSpPr>
          <p:cNvPr id="32772" name="Oval 12"/>
          <p:cNvSpPr>
            <a:spLocks noChangeArrowheads="1"/>
          </p:cNvSpPr>
          <p:nvPr/>
        </p:nvSpPr>
        <p:spPr bwMode="auto">
          <a:xfrm>
            <a:off x="1066800" y="2590800"/>
            <a:ext cx="3216275" cy="32385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2773" name="Oval 13"/>
          <p:cNvSpPr>
            <a:spLocks noChangeArrowheads="1"/>
          </p:cNvSpPr>
          <p:nvPr/>
        </p:nvSpPr>
        <p:spPr bwMode="auto">
          <a:xfrm>
            <a:off x="2625725" y="4149725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pSp>
        <p:nvGrpSpPr>
          <p:cNvPr id="32774" name="Group 14"/>
          <p:cNvGrpSpPr>
            <a:grpSpLocks/>
          </p:cNvGrpSpPr>
          <p:nvPr/>
        </p:nvGrpSpPr>
        <p:grpSpPr bwMode="auto">
          <a:xfrm>
            <a:off x="76200" y="152400"/>
            <a:ext cx="8991600" cy="6515100"/>
            <a:chOff x="168" y="176"/>
            <a:chExt cx="5408" cy="3928"/>
          </a:xfrm>
        </p:grpSpPr>
        <p:sp>
          <p:nvSpPr>
            <p:cNvPr id="32789" name="Freeform 15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790" name="Freeform 16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791" name="Freeform 17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792" name="Freeform 18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793" name="Freeform 19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794" name="Freeform 20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795" name="Freeform 21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796" name="Freeform 22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84376" name="Text Box 24"/>
          <p:cNvSpPr txBox="1">
            <a:spLocks noChangeArrowheads="1"/>
          </p:cNvSpPr>
          <p:nvPr/>
        </p:nvSpPr>
        <p:spPr bwMode="auto">
          <a:xfrm>
            <a:off x="3200400" y="22098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В</a:t>
            </a:r>
          </a:p>
        </p:txBody>
      </p:sp>
      <p:sp>
        <p:nvSpPr>
          <p:cNvPr id="32776" name="Oval 25"/>
          <p:cNvSpPr>
            <a:spLocks noChangeArrowheads="1"/>
          </p:cNvSpPr>
          <p:nvPr/>
        </p:nvSpPr>
        <p:spPr bwMode="auto">
          <a:xfrm>
            <a:off x="1143000" y="35052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84378" name="Text Box 26"/>
          <p:cNvSpPr txBox="1">
            <a:spLocks noChangeArrowheads="1"/>
          </p:cNvSpPr>
          <p:nvPr/>
        </p:nvSpPr>
        <p:spPr bwMode="auto">
          <a:xfrm>
            <a:off x="4191000" y="48006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С</a:t>
            </a:r>
          </a:p>
        </p:txBody>
      </p:sp>
      <p:sp>
        <p:nvSpPr>
          <p:cNvPr id="484379" name="Arc 27"/>
          <p:cNvSpPr>
            <a:spLocks/>
          </p:cNvSpPr>
          <p:nvPr/>
        </p:nvSpPr>
        <p:spPr bwMode="auto">
          <a:xfrm>
            <a:off x="1066800" y="3581400"/>
            <a:ext cx="3111500" cy="2270125"/>
          </a:xfrm>
          <a:custGeom>
            <a:avLst/>
            <a:gdLst>
              <a:gd name="T0" fmla="*/ 3111500 w 41668"/>
              <a:gd name="T1" fmla="*/ 1245308 h 30146"/>
              <a:gd name="T2" fmla="*/ 131575 w 41668"/>
              <a:gd name="T3" fmla="*/ 0 h 30146"/>
              <a:gd name="T4" fmla="*/ 1612950 w 41668"/>
              <a:gd name="T5" fmla="*/ 643551 h 30146"/>
              <a:gd name="T6" fmla="*/ 0 60000 65536"/>
              <a:gd name="T7" fmla="*/ 0 60000 65536"/>
              <a:gd name="T8" fmla="*/ 0 60000 65536"/>
              <a:gd name="T9" fmla="*/ 0 w 41668"/>
              <a:gd name="T10" fmla="*/ 0 h 30146"/>
              <a:gd name="T11" fmla="*/ 41668 w 41668"/>
              <a:gd name="T12" fmla="*/ 30146 h 3014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1668" h="30146" fill="none" extrusionOk="0">
                <a:moveTo>
                  <a:pt x="41667" y="16536"/>
                </a:moveTo>
                <a:cubicBezTo>
                  <a:pt x="38395" y="24753"/>
                  <a:pt x="30444" y="30145"/>
                  <a:pt x="21600" y="30146"/>
                </a:cubicBezTo>
                <a:cubicBezTo>
                  <a:pt x="9670" y="30146"/>
                  <a:pt x="0" y="20475"/>
                  <a:pt x="0" y="8546"/>
                </a:cubicBezTo>
                <a:cubicBezTo>
                  <a:pt x="-1" y="5607"/>
                  <a:pt x="599" y="2699"/>
                  <a:pt x="1762" y="0"/>
                </a:cubicBezTo>
              </a:path>
              <a:path w="41668" h="30146" stroke="0" extrusionOk="0">
                <a:moveTo>
                  <a:pt x="41667" y="16536"/>
                </a:moveTo>
                <a:cubicBezTo>
                  <a:pt x="38395" y="24753"/>
                  <a:pt x="30444" y="30145"/>
                  <a:pt x="21600" y="30146"/>
                </a:cubicBezTo>
                <a:cubicBezTo>
                  <a:pt x="9670" y="30146"/>
                  <a:pt x="0" y="20475"/>
                  <a:pt x="0" y="8546"/>
                </a:cubicBezTo>
                <a:cubicBezTo>
                  <a:pt x="-1" y="5607"/>
                  <a:pt x="599" y="2699"/>
                  <a:pt x="1762" y="0"/>
                </a:cubicBezTo>
                <a:lnTo>
                  <a:pt x="21600" y="8546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2779" name="Oval 28"/>
          <p:cNvSpPr>
            <a:spLocks noChangeArrowheads="1"/>
          </p:cNvSpPr>
          <p:nvPr/>
        </p:nvSpPr>
        <p:spPr bwMode="auto">
          <a:xfrm>
            <a:off x="3254375" y="2644775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84381" name="Text Box 29"/>
          <p:cNvSpPr txBox="1">
            <a:spLocks noChangeArrowheads="1"/>
          </p:cNvSpPr>
          <p:nvPr/>
        </p:nvSpPr>
        <p:spPr bwMode="auto">
          <a:xfrm>
            <a:off x="685800" y="32766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А</a:t>
            </a:r>
          </a:p>
        </p:txBody>
      </p:sp>
      <p:sp>
        <p:nvSpPr>
          <p:cNvPr id="32781" name="Oval 30"/>
          <p:cNvSpPr>
            <a:spLocks noChangeArrowheads="1"/>
          </p:cNvSpPr>
          <p:nvPr/>
        </p:nvSpPr>
        <p:spPr bwMode="auto">
          <a:xfrm>
            <a:off x="4114800" y="4778375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2782" name="Text Box 32"/>
          <p:cNvSpPr txBox="1">
            <a:spLocks noChangeArrowheads="1"/>
          </p:cNvSpPr>
          <p:nvPr/>
        </p:nvSpPr>
        <p:spPr bwMode="auto">
          <a:xfrm>
            <a:off x="457200" y="381000"/>
            <a:ext cx="83820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/>
              <a:t>      Боковые стороны треугольника, изображенного на рисунке, равны 3 см. Найти радиус описанной около него окружности. </a:t>
            </a:r>
          </a:p>
        </p:txBody>
      </p:sp>
      <p:sp>
        <p:nvSpPr>
          <p:cNvPr id="484386" name="Rectangle 34"/>
          <p:cNvSpPr>
            <a:spLocks noChangeArrowheads="1"/>
          </p:cNvSpPr>
          <p:nvPr/>
        </p:nvSpPr>
        <p:spPr bwMode="auto">
          <a:xfrm>
            <a:off x="1524000" y="5791200"/>
            <a:ext cx="806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180</a:t>
            </a:r>
            <a:r>
              <a:rPr lang="ru-RU" sz="2400" b="1" baseline="30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0</a:t>
            </a:r>
          </a:p>
        </p:txBody>
      </p:sp>
      <p:sp>
        <p:nvSpPr>
          <p:cNvPr id="484388" name="Freeform 36"/>
          <p:cNvSpPr>
            <a:spLocks/>
          </p:cNvSpPr>
          <p:nvPr/>
        </p:nvSpPr>
        <p:spPr bwMode="auto">
          <a:xfrm rot="8442568">
            <a:off x="3124200" y="2724150"/>
            <a:ext cx="203200" cy="323850"/>
          </a:xfrm>
          <a:custGeom>
            <a:avLst/>
            <a:gdLst>
              <a:gd name="T0" fmla="*/ 0 w 128"/>
              <a:gd name="T1" fmla="*/ 0 h 204"/>
              <a:gd name="T2" fmla="*/ 128 w 128"/>
              <a:gd name="T3" fmla="*/ 44 h 204"/>
              <a:gd name="T4" fmla="*/ 76 w 128"/>
              <a:gd name="T5" fmla="*/ 204 h 204"/>
              <a:gd name="T6" fmla="*/ 0 60000 65536"/>
              <a:gd name="T7" fmla="*/ 0 60000 65536"/>
              <a:gd name="T8" fmla="*/ 0 60000 65536"/>
              <a:gd name="T9" fmla="*/ 0 w 128"/>
              <a:gd name="T10" fmla="*/ 0 h 204"/>
              <a:gd name="T11" fmla="*/ 128 w 128"/>
              <a:gd name="T12" fmla="*/ 204 h 20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8" h="204">
                <a:moveTo>
                  <a:pt x="0" y="0"/>
                </a:moveTo>
                <a:lnTo>
                  <a:pt x="128" y="44"/>
                </a:lnTo>
                <a:lnTo>
                  <a:pt x="76" y="204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2785" name="Freeform 53"/>
          <p:cNvSpPr>
            <a:spLocks/>
          </p:cNvSpPr>
          <p:nvPr/>
        </p:nvSpPr>
        <p:spPr bwMode="auto">
          <a:xfrm>
            <a:off x="2209800" y="3048000"/>
            <a:ext cx="88900" cy="241300"/>
          </a:xfrm>
          <a:custGeom>
            <a:avLst/>
            <a:gdLst>
              <a:gd name="T0" fmla="*/ 0 w 56"/>
              <a:gd name="T1" fmla="*/ 0 h 152"/>
              <a:gd name="T2" fmla="*/ 56 w 56"/>
              <a:gd name="T3" fmla="*/ 152 h 152"/>
              <a:gd name="T4" fmla="*/ 0 60000 65536"/>
              <a:gd name="T5" fmla="*/ 0 60000 65536"/>
              <a:gd name="T6" fmla="*/ 0 w 56"/>
              <a:gd name="T7" fmla="*/ 0 h 152"/>
              <a:gd name="T8" fmla="*/ 56 w 56"/>
              <a:gd name="T9" fmla="*/ 152 h 15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6" h="152">
                <a:moveTo>
                  <a:pt x="0" y="0"/>
                </a:moveTo>
                <a:lnTo>
                  <a:pt x="56" y="152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2786" name="Freeform 54"/>
          <p:cNvSpPr>
            <a:spLocks/>
          </p:cNvSpPr>
          <p:nvPr/>
        </p:nvSpPr>
        <p:spPr bwMode="auto">
          <a:xfrm rot="5038477">
            <a:off x="3657600" y="3505200"/>
            <a:ext cx="88900" cy="241300"/>
          </a:xfrm>
          <a:custGeom>
            <a:avLst/>
            <a:gdLst>
              <a:gd name="T0" fmla="*/ 0 w 56"/>
              <a:gd name="T1" fmla="*/ 0 h 152"/>
              <a:gd name="T2" fmla="*/ 56 w 56"/>
              <a:gd name="T3" fmla="*/ 152 h 152"/>
              <a:gd name="T4" fmla="*/ 0 60000 65536"/>
              <a:gd name="T5" fmla="*/ 0 60000 65536"/>
              <a:gd name="T6" fmla="*/ 0 w 56"/>
              <a:gd name="T7" fmla="*/ 0 h 152"/>
              <a:gd name="T8" fmla="*/ 56 w 56"/>
              <a:gd name="T9" fmla="*/ 152 h 15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6" h="152">
                <a:moveTo>
                  <a:pt x="0" y="0"/>
                </a:moveTo>
                <a:lnTo>
                  <a:pt x="56" y="152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84407" name="Rectangle 55"/>
          <p:cNvSpPr>
            <a:spLocks noChangeArrowheads="1"/>
          </p:cNvSpPr>
          <p:nvPr/>
        </p:nvSpPr>
        <p:spPr bwMode="auto">
          <a:xfrm>
            <a:off x="3760788" y="3352800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3</a:t>
            </a:r>
          </a:p>
        </p:txBody>
      </p:sp>
      <p:sp>
        <p:nvSpPr>
          <p:cNvPr id="484408" name="Rectangle 56"/>
          <p:cNvSpPr>
            <a:spLocks noChangeArrowheads="1"/>
          </p:cNvSpPr>
          <p:nvPr/>
        </p:nvSpPr>
        <p:spPr bwMode="auto">
          <a:xfrm>
            <a:off x="1981200" y="26670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484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84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84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" dur="1000"/>
                                        <p:tgtEl>
                                          <p:spTgt spid="484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3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4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4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4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43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43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43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43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43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43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43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43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4386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Freeform 2"/>
          <p:cNvSpPr>
            <a:spLocks/>
          </p:cNvSpPr>
          <p:nvPr/>
        </p:nvSpPr>
        <p:spPr bwMode="auto">
          <a:xfrm>
            <a:off x="1219200" y="2692400"/>
            <a:ext cx="2959100" cy="2120900"/>
          </a:xfrm>
          <a:custGeom>
            <a:avLst/>
            <a:gdLst>
              <a:gd name="T0" fmla="*/ 0 w 1864"/>
              <a:gd name="T1" fmla="*/ 560 h 1336"/>
              <a:gd name="T2" fmla="*/ 1864 w 1864"/>
              <a:gd name="T3" fmla="*/ 1336 h 1336"/>
              <a:gd name="T4" fmla="*/ 1304 w 1864"/>
              <a:gd name="T5" fmla="*/ 0 h 1336"/>
              <a:gd name="T6" fmla="*/ 0 w 1864"/>
              <a:gd name="T7" fmla="*/ 560 h 1336"/>
              <a:gd name="T8" fmla="*/ 0 60000 65536"/>
              <a:gd name="T9" fmla="*/ 0 60000 65536"/>
              <a:gd name="T10" fmla="*/ 0 60000 65536"/>
              <a:gd name="T11" fmla="*/ 0 60000 65536"/>
              <a:gd name="T12" fmla="*/ 0 w 1864"/>
              <a:gd name="T13" fmla="*/ 0 h 1336"/>
              <a:gd name="T14" fmla="*/ 1864 w 1864"/>
              <a:gd name="T15" fmla="*/ 1336 h 13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864" h="1336">
                <a:moveTo>
                  <a:pt x="0" y="560"/>
                </a:moveTo>
                <a:lnTo>
                  <a:pt x="1864" y="1336"/>
                </a:lnTo>
                <a:lnTo>
                  <a:pt x="1304" y="0"/>
                </a:lnTo>
                <a:lnTo>
                  <a:pt x="0" y="56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2667000" y="3810000"/>
            <a:ext cx="420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/>
              <a:t>О</a:t>
            </a:r>
          </a:p>
        </p:txBody>
      </p:sp>
      <p:sp>
        <p:nvSpPr>
          <p:cNvPr id="33796" name="Oval 4"/>
          <p:cNvSpPr>
            <a:spLocks noChangeArrowheads="1"/>
          </p:cNvSpPr>
          <p:nvPr/>
        </p:nvSpPr>
        <p:spPr bwMode="auto">
          <a:xfrm>
            <a:off x="1066800" y="2590800"/>
            <a:ext cx="3216275" cy="32385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3797" name="Oval 5"/>
          <p:cNvSpPr>
            <a:spLocks noChangeArrowheads="1"/>
          </p:cNvSpPr>
          <p:nvPr/>
        </p:nvSpPr>
        <p:spPr bwMode="auto">
          <a:xfrm>
            <a:off x="2625725" y="4149725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pSp>
        <p:nvGrpSpPr>
          <p:cNvPr id="33798" name="Group 6"/>
          <p:cNvGrpSpPr>
            <a:grpSpLocks/>
          </p:cNvGrpSpPr>
          <p:nvPr/>
        </p:nvGrpSpPr>
        <p:grpSpPr bwMode="auto">
          <a:xfrm>
            <a:off x="76200" y="152400"/>
            <a:ext cx="8991600" cy="6515100"/>
            <a:chOff x="168" y="176"/>
            <a:chExt cx="5408" cy="3928"/>
          </a:xfrm>
        </p:grpSpPr>
        <p:sp>
          <p:nvSpPr>
            <p:cNvPr id="33818" name="Freeform 7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3819" name="Freeform 8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3820" name="Freeform 9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3821" name="Freeform 10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3822" name="Freeform 11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3823" name="Freeform 12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3824" name="Freeform 13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3825" name="Freeform 14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86415" name="Text Box 15"/>
          <p:cNvSpPr txBox="1">
            <a:spLocks noChangeArrowheads="1"/>
          </p:cNvSpPr>
          <p:nvPr/>
        </p:nvSpPr>
        <p:spPr bwMode="auto">
          <a:xfrm>
            <a:off x="3200400" y="22098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В</a:t>
            </a:r>
          </a:p>
        </p:txBody>
      </p:sp>
      <p:sp>
        <p:nvSpPr>
          <p:cNvPr id="33800" name="Oval 16"/>
          <p:cNvSpPr>
            <a:spLocks noChangeArrowheads="1"/>
          </p:cNvSpPr>
          <p:nvPr/>
        </p:nvSpPr>
        <p:spPr bwMode="auto">
          <a:xfrm>
            <a:off x="1143000" y="35052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86417" name="Text Box 17"/>
          <p:cNvSpPr txBox="1">
            <a:spLocks noChangeArrowheads="1"/>
          </p:cNvSpPr>
          <p:nvPr/>
        </p:nvSpPr>
        <p:spPr bwMode="auto">
          <a:xfrm>
            <a:off x="4495800" y="49530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С</a:t>
            </a:r>
          </a:p>
        </p:txBody>
      </p:sp>
      <p:sp>
        <p:nvSpPr>
          <p:cNvPr id="486418" name="Arc 18"/>
          <p:cNvSpPr>
            <a:spLocks/>
          </p:cNvSpPr>
          <p:nvPr/>
        </p:nvSpPr>
        <p:spPr bwMode="auto">
          <a:xfrm>
            <a:off x="1066800" y="3581400"/>
            <a:ext cx="3111500" cy="2270125"/>
          </a:xfrm>
          <a:custGeom>
            <a:avLst/>
            <a:gdLst>
              <a:gd name="T0" fmla="*/ 3111500 w 41668"/>
              <a:gd name="T1" fmla="*/ 1245308 h 30146"/>
              <a:gd name="T2" fmla="*/ 131575 w 41668"/>
              <a:gd name="T3" fmla="*/ 0 h 30146"/>
              <a:gd name="T4" fmla="*/ 1612950 w 41668"/>
              <a:gd name="T5" fmla="*/ 643551 h 30146"/>
              <a:gd name="T6" fmla="*/ 0 60000 65536"/>
              <a:gd name="T7" fmla="*/ 0 60000 65536"/>
              <a:gd name="T8" fmla="*/ 0 60000 65536"/>
              <a:gd name="T9" fmla="*/ 0 w 41668"/>
              <a:gd name="T10" fmla="*/ 0 h 30146"/>
              <a:gd name="T11" fmla="*/ 41668 w 41668"/>
              <a:gd name="T12" fmla="*/ 30146 h 3014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1668" h="30146" fill="none" extrusionOk="0">
                <a:moveTo>
                  <a:pt x="41667" y="16536"/>
                </a:moveTo>
                <a:cubicBezTo>
                  <a:pt x="38395" y="24753"/>
                  <a:pt x="30444" y="30145"/>
                  <a:pt x="21600" y="30146"/>
                </a:cubicBezTo>
                <a:cubicBezTo>
                  <a:pt x="9670" y="30146"/>
                  <a:pt x="0" y="20475"/>
                  <a:pt x="0" y="8546"/>
                </a:cubicBezTo>
                <a:cubicBezTo>
                  <a:pt x="-1" y="5607"/>
                  <a:pt x="599" y="2699"/>
                  <a:pt x="1762" y="0"/>
                </a:cubicBezTo>
              </a:path>
              <a:path w="41668" h="30146" stroke="0" extrusionOk="0">
                <a:moveTo>
                  <a:pt x="41667" y="16536"/>
                </a:moveTo>
                <a:cubicBezTo>
                  <a:pt x="38395" y="24753"/>
                  <a:pt x="30444" y="30145"/>
                  <a:pt x="21600" y="30146"/>
                </a:cubicBezTo>
                <a:cubicBezTo>
                  <a:pt x="9670" y="30146"/>
                  <a:pt x="0" y="20475"/>
                  <a:pt x="0" y="8546"/>
                </a:cubicBezTo>
                <a:cubicBezTo>
                  <a:pt x="-1" y="5607"/>
                  <a:pt x="599" y="2699"/>
                  <a:pt x="1762" y="0"/>
                </a:cubicBezTo>
                <a:lnTo>
                  <a:pt x="21600" y="8546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3803" name="Oval 19"/>
          <p:cNvSpPr>
            <a:spLocks noChangeArrowheads="1"/>
          </p:cNvSpPr>
          <p:nvPr/>
        </p:nvSpPr>
        <p:spPr bwMode="auto">
          <a:xfrm>
            <a:off x="3254375" y="2644775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86420" name="Text Box 20"/>
          <p:cNvSpPr txBox="1">
            <a:spLocks noChangeArrowheads="1"/>
          </p:cNvSpPr>
          <p:nvPr/>
        </p:nvSpPr>
        <p:spPr bwMode="auto">
          <a:xfrm>
            <a:off x="685800" y="32766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А</a:t>
            </a:r>
          </a:p>
        </p:txBody>
      </p:sp>
      <p:sp>
        <p:nvSpPr>
          <p:cNvPr id="33805" name="Oval 21"/>
          <p:cNvSpPr>
            <a:spLocks noChangeArrowheads="1"/>
          </p:cNvSpPr>
          <p:nvPr/>
        </p:nvSpPr>
        <p:spPr bwMode="auto">
          <a:xfrm>
            <a:off x="4114800" y="4778375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3806" name="Text Box 22"/>
          <p:cNvSpPr txBox="1">
            <a:spLocks noChangeArrowheads="1"/>
          </p:cNvSpPr>
          <p:nvPr/>
        </p:nvSpPr>
        <p:spPr bwMode="auto">
          <a:xfrm>
            <a:off x="457200" y="381000"/>
            <a:ext cx="83820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/>
              <a:t>      Радиус окружности, описанной около треугольника, изображенного на чертеже, равен 2 см. </a:t>
            </a:r>
          </a:p>
          <a:p>
            <a:pPr eaLnBrk="1" hangingPunct="1"/>
            <a:r>
              <a:rPr lang="ru-RU" altLang="ru-RU" sz="2400"/>
              <a:t>Найти сторону АВ.</a:t>
            </a:r>
          </a:p>
        </p:txBody>
      </p:sp>
      <p:sp>
        <p:nvSpPr>
          <p:cNvPr id="486423" name="Rectangle 23"/>
          <p:cNvSpPr>
            <a:spLocks noChangeArrowheads="1"/>
          </p:cNvSpPr>
          <p:nvPr/>
        </p:nvSpPr>
        <p:spPr bwMode="auto">
          <a:xfrm>
            <a:off x="1524000" y="5791200"/>
            <a:ext cx="806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180</a:t>
            </a:r>
            <a:r>
              <a:rPr lang="ru-RU" sz="2400" b="1" baseline="30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0</a:t>
            </a:r>
          </a:p>
        </p:txBody>
      </p:sp>
      <p:sp>
        <p:nvSpPr>
          <p:cNvPr id="486424" name="Freeform 24"/>
          <p:cNvSpPr>
            <a:spLocks/>
          </p:cNvSpPr>
          <p:nvPr/>
        </p:nvSpPr>
        <p:spPr bwMode="auto">
          <a:xfrm rot="8442568">
            <a:off x="3124200" y="2724150"/>
            <a:ext cx="203200" cy="323850"/>
          </a:xfrm>
          <a:custGeom>
            <a:avLst/>
            <a:gdLst>
              <a:gd name="T0" fmla="*/ 0 w 128"/>
              <a:gd name="T1" fmla="*/ 0 h 204"/>
              <a:gd name="T2" fmla="*/ 128 w 128"/>
              <a:gd name="T3" fmla="*/ 44 h 204"/>
              <a:gd name="T4" fmla="*/ 76 w 128"/>
              <a:gd name="T5" fmla="*/ 204 h 204"/>
              <a:gd name="T6" fmla="*/ 0 60000 65536"/>
              <a:gd name="T7" fmla="*/ 0 60000 65536"/>
              <a:gd name="T8" fmla="*/ 0 60000 65536"/>
              <a:gd name="T9" fmla="*/ 0 w 128"/>
              <a:gd name="T10" fmla="*/ 0 h 204"/>
              <a:gd name="T11" fmla="*/ 128 w 128"/>
              <a:gd name="T12" fmla="*/ 204 h 20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8" h="204">
                <a:moveTo>
                  <a:pt x="0" y="0"/>
                </a:moveTo>
                <a:lnTo>
                  <a:pt x="128" y="44"/>
                </a:lnTo>
                <a:lnTo>
                  <a:pt x="76" y="204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809" name="Freeform 25"/>
          <p:cNvSpPr>
            <a:spLocks/>
          </p:cNvSpPr>
          <p:nvPr/>
        </p:nvSpPr>
        <p:spPr bwMode="auto">
          <a:xfrm>
            <a:off x="2209800" y="3048000"/>
            <a:ext cx="88900" cy="241300"/>
          </a:xfrm>
          <a:custGeom>
            <a:avLst/>
            <a:gdLst>
              <a:gd name="T0" fmla="*/ 0 w 56"/>
              <a:gd name="T1" fmla="*/ 0 h 152"/>
              <a:gd name="T2" fmla="*/ 56 w 56"/>
              <a:gd name="T3" fmla="*/ 152 h 152"/>
              <a:gd name="T4" fmla="*/ 0 60000 65536"/>
              <a:gd name="T5" fmla="*/ 0 60000 65536"/>
              <a:gd name="T6" fmla="*/ 0 w 56"/>
              <a:gd name="T7" fmla="*/ 0 h 152"/>
              <a:gd name="T8" fmla="*/ 56 w 56"/>
              <a:gd name="T9" fmla="*/ 152 h 15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6" h="152">
                <a:moveTo>
                  <a:pt x="0" y="0"/>
                </a:moveTo>
                <a:lnTo>
                  <a:pt x="56" y="152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810" name="Freeform 26"/>
          <p:cNvSpPr>
            <a:spLocks/>
          </p:cNvSpPr>
          <p:nvPr/>
        </p:nvSpPr>
        <p:spPr bwMode="auto">
          <a:xfrm rot="5038477">
            <a:off x="3657600" y="3505200"/>
            <a:ext cx="88900" cy="241300"/>
          </a:xfrm>
          <a:custGeom>
            <a:avLst/>
            <a:gdLst>
              <a:gd name="T0" fmla="*/ 0 w 56"/>
              <a:gd name="T1" fmla="*/ 0 h 152"/>
              <a:gd name="T2" fmla="*/ 56 w 56"/>
              <a:gd name="T3" fmla="*/ 152 h 152"/>
              <a:gd name="T4" fmla="*/ 0 60000 65536"/>
              <a:gd name="T5" fmla="*/ 0 60000 65536"/>
              <a:gd name="T6" fmla="*/ 0 w 56"/>
              <a:gd name="T7" fmla="*/ 0 h 152"/>
              <a:gd name="T8" fmla="*/ 56 w 56"/>
              <a:gd name="T9" fmla="*/ 152 h 15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6" h="152">
                <a:moveTo>
                  <a:pt x="0" y="0"/>
                </a:moveTo>
                <a:lnTo>
                  <a:pt x="56" y="152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86427" name="Rectangle 27"/>
          <p:cNvSpPr>
            <a:spLocks noChangeArrowheads="1"/>
          </p:cNvSpPr>
          <p:nvPr/>
        </p:nvSpPr>
        <p:spPr bwMode="auto">
          <a:xfrm>
            <a:off x="3124200" y="44196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2</a:t>
            </a:r>
          </a:p>
        </p:txBody>
      </p:sp>
      <p:sp>
        <p:nvSpPr>
          <p:cNvPr id="486428" name="Rectangle 28"/>
          <p:cNvSpPr>
            <a:spLocks noChangeArrowheads="1"/>
          </p:cNvSpPr>
          <p:nvPr/>
        </p:nvSpPr>
        <p:spPr bwMode="auto">
          <a:xfrm>
            <a:off x="1752600" y="38100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2</a:t>
            </a:r>
          </a:p>
        </p:txBody>
      </p:sp>
      <p:grpSp>
        <p:nvGrpSpPr>
          <p:cNvPr id="3" name="Group 29"/>
          <p:cNvGrpSpPr>
            <a:grpSpLocks/>
          </p:cNvGrpSpPr>
          <p:nvPr/>
        </p:nvGrpSpPr>
        <p:grpSpPr bwMode="auto">
          <a:xfrm>
            <a:off x="1600200" y="3429000"/>
            <a:ext cx="2438400" cy="1143000"/>
            <a:chOff x="1008" y="2160"/>
            <a:chExt cx="1536" cy="720"/>
          </a:xfrm>
        </p:grpSpPr>
        <p:sp>
          <p:nvSpPr>
            <p:cNvPr id="33816" name="Freeform 30"/>
            <p:cNvSpPr>
              <a:spLocks/>
            </p:cNvSpPr>
            <p:nvPr/>
          </p:nvSpPr>
          <p:spPr bwMode="auto">
            <a:xfrm>
              <a:off x="1008" y="2160"/>
              <a:ext cx="48" cy="192"/>
            </a:xfrm>
            <a:custGeom>
              <a:avLst/>
              <a:gdLst>
                <a:gd name="T0" fmla="*/ 0 w 48"/>
                <a:gd name="T1" fmla="*/ 0 h 192"/>
                <a:gd name="T2" fmla="*/ 48 w 48"/>
                <a:gd name="T3" fmla="*/ 96 h 192"/>
                <a:gd name="T4" fmla="*/ 0 w 48"/>
                <a:gd name="T5" fmla="*/ 192 h 192"/>
                <a:gd name="T6" fmla="*/ 0 60000 65536"/>
                <a:gd name="T7" fmla="*/ 0 60000 65536"/>
                <a:gd name="T8" fmla="*/ 0 60000 65536"/>
                <a:gd name="T9" fmla="*/ 0 w 48"/>
                <a:gd name="T10" fmla="*/ 0 h 192"/>
                <a:gd name="T11" fmla="*/ 48 w 48"/>
                <a:gd name="T12" fmla="*/ 192 h 1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" h="192">
                  <a:moveTo>
                    <a:pt x="0" y="0"/>
                  </a:moveTo>
                  <a:cubicBezTo>
                    <a:pt x="24" y="32"/>
                    <a:pt x="48" y="64"/>
                    <a:pt x="48" y="96"/>
                  </a:cubicBezTo>
                  <a:cubicBezTo>
                    <a:pt x="48" y="128"/>
                    <a:pt x="24" y="160"/>
                    <a:pt x="0" y="192"/>
                  </a:cubicBezTo>
                </a:path>
              </a:pathLst>
            </a:custGeom>
            <a:noFill/>
            <a:ln w="28575" cmpd="sng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3817" name="Freeform 31"/>
            <p:cNvSpPr>
              <a:spLocks/>
            </p:cNvSpPr>
            <p:nvPr/>
          </p:nvSpPr>
          <p:spPr bwMode="auto">
            <a:xfrm rot="-7634090">
              <a:off x="2424" y="2760"/>
              <a:ext cx="48" cy="192"/>
            </a:xfrm>
            <a:custGeom>
              <a:avLst/>
              <a:gdLst>
                <a:gd name="T0" fmla="*/ 0 w 48"/>
                <a:gd name="T1" fmla="*/ 0 h 192"/>
                <a:gd name="T2" fmla="*/ 48 w 48"/>
                <a:gd name="T3" fmla="*/ 96 h 192"/>
                <a:gd name="T4" fmla="*/ 0 w 48"/>
                <a:gd name="T5" fmla="*/ 192 h 192"/>
                <a:gd name="T6" fmla="*/ 0 60000 65536"/>
                <a:gd name="T7" fmla="*/ 0 60000 65536"/>
                <a:gd name="T8" fmla="*/ 0 60000 65536"/>
                <a:gd name="T9" fmla="*/ 0 w 48"/>
                <a:gd name="T10" fmla="*/ 0 h 192"/>
                <a:gd name="T11" fmla="*/ 48 w 48"/>
                <a:gd name="T12" fmla="*/ 192 h 1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" h="192">
                  <a:moveTo>
                    <a:pt x="0" y="0"/>
                  </a:moveTo>
                  <a:cubicBezTo>
                    <a:pt x="24" y="32"/>
                    <a:pt x="48" y="64"/>
                    <a:pt x="48" y="96"/>
                  </a:cubicBezTo>
                  <a:cubicBezTo>
                    <a:pt x="48" y="128"/>
                    <a:pt x="24" y="160"/>
                    <a:pt x="0" y="192"/>
                  </a:cubicBezTo>
                </a:path>
              </a:pathLst>
            </a:custGeom>
            <a:noFill/>
            <a:ln w="28575" cmpd="sng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86432" name="Rectangle 32"/>
          <p:cNvSpPr>
            <a:spLocks noChangeArrowheads="1"/>
          </p:cNvSpPr>
          <p:nvPr/>
        </p:nvSpPr>
        <p:spPr bwMode="auto">
          <a:xfrm>
            <a:off x="1649413" y="3352800"/>
            <a:ext cx="6365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45</a:t>
            </a:r>
            <a:r>
              <a:rPr lang="ru-RU" sz="2400" b="1" baseline="30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0</a:t>
            </a:r>
          </a:p>
        </p:txBody>
      </p:sp>
      <p:sp>
        <p:nvSpPr>
          <p:cNvPr id="486433" name="Rectangle 33"/>
          <p:cNvSpPr>
            <a:spLocks noChangeArrowheads="1"/>
          </p:cNvSpPr>
          <p:nvPr/>
        </p:nvSpPr>
        <p:spPr bwMode="auto">
          <a:xfrm>
            <a:off x="1905000" y="2743200"/>
            <a:ext cx="369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?</a:t>
            </a:r>
            <a:endParaRPr lang="ru-RU" sz="2400" b="1" baseline="3000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864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86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86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864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864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86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1000"/>
                                        <p:tgtEl>
                                          <p:spTgt spid="486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864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864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486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64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64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64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64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64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64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64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64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64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64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64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864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864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9" dur="1000"/>
                                        <p:tgtEl>
                                          <p:spTgt spid="486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6423" grpId="0"/>
      <p:bldP spid="486427" grpId="0"/>
      <p:bldP spid="486428" grpId="0"/>
      <p:bldP spid="48643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6" name="Group 2"/>
          <p:cNvGrpSpPr>
            <a:grpSpLocks/>
          </p:cNvGrpSpPr>
          <p:nvPr/>
        </p:nvGrpSpPr>
        <p:grpSpPr bwMode="auto">
          <a:xfrm>
            <a:off x="76200" y="152400"/>
            <a:ext cx="8991600" cy="6515100"/>
            <a:chOff x="168" y="176"/>
            <a:chExt cx="5408" cy="3928"/>
          </a:xfrm>
        </p:grpSpPr>
        <p:sp>
          <p:nvSpPr>
            <p:cNvPr id="3090" name="Freeform 3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91" name="Freeform 4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92" name="Freeform 5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93" name="Freeform 6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94" name="Freeform 7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95" name="Freeform 8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96" name="Freeform 9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97" name="Freeform 10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41355" name="Text Box 11"/>
          <p:cNvSpPr txBox="1">
            <a:spLocks noChangeArrowheads="1"/>
          </p:cNvSpPr>
          <p:nvPr/>
        </p:nvSpPr>
        <p:spPr bwMode="auto">
          <a:xfrm>
            <a:off x="5791200" y="55626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D</a:t>
            </a:r>
            <a:endParaRPr lang="ru-RU" sz="24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41356" name="Text Box 12"/>
          <p:cNvSpPr txBox="1">
            <a:spLocks noChangeArrowheads="1"/>
          </p:cNvSpPr>
          <p:nvPr/>
        </p:nvSpPr>
        <p:spPr bwMode="auto">
          <a:xfrm>
            <a:off x="381000" y="19050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В</a:t>
            </a:r>
          </a:p>
        </p:txBody>
      </p:sp>
      <p:sp>
        <p:nvSpPr>
          <p:cNvPr id="441357" name="Text Box 13"/>
          <p:cNvSpPr txBox="1">
            <a:spLocks noChangeArrowheads="1"/>
          </p:cNvSpPr>
          <p:nvPr/>
        </p:nvSpPr>
        <p:spPr bwMode="auto">
          <a:xfrm>
            <a:off x="6019800" y="18288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С</a:t>
            </a:r>
          </a:p>
        </p:txBody>
      </p:sp>
      <p:sp>
        <p:nvSpPr>
          <p:cNvPr id="3080" name="Text Box 14"/>
          <p:cNvSpPr txBox="1">
            <a:spLocks noChangeArrowheads="1"/>
          </p:cNvSpPr>
          <p:nvPr/>
        </p:nvSpPr>
        <p:spPr bwMode="auto">
          <a:xfrm>
            <a:off x="990600" y="381000"/>
            <a:ext cx="7010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/>
              <a:t>В прямоугольник нельзя вписать окружность.</a:t>
            </a:r>
          </a:p>
        </p:txBody>
      </p:sp>
      <p:graphicFrame>
        <p:nvGraphicFramePr>
          <p:cNvPr id="3074" name="Rectangle 15"/>
          <p:cNvGraphicFramePr>
            <a:graphicFrameLocks/>
          </p:cNvGraphicFramePr>
          <p:nvPr/>
        </p:nvGraphicFramePr>
        <p:xfrm>
          <a:off x="2209800" y="13970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Формула" r:id="rId4" imgW="0" imgH="0" progId="Equation.3">
                  <p:embed/>
                </p:oleObj>
              </mc:Choice>
              <mc:Fallback>
                <p:oleObj name="Формула" r:id="rId4" imgW="0" imgH="0" progId="Equation.3">
                  <p:embed/>
                  <p:pic>
                    <p:nvPicPr>
                      <p:cNvPr id="0" name="Rectangle 15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397000"/>
                        <a:ext cx="6096000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Rectangle 16"/>
          <p:cNvGraphicFramePr>
            <a:graphicFrameLocks/>
          </p:cNvGraphicFramePr>
          <p:nvPr/>
        </p:nvGraphicFramePr>
        <p:xfrm>
          <a:off x="2209800" y="13970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Формула" r:id="rId5" imgW="0" imgH="0" progId="Equation.3">
                  <p:embed/>
                </p:oleObj>
              </mc:Choice>
              <mc:Fallback>
                <p:oleObj name="Формула" r:id="rId5" imgW="0" imgH="0" progId="Equation.3">
                  <p:embed/>
                  <p:pic>
                    <p:nvPicPr>
                      <p:cNvPr id="0" name="Rectangle 16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397000"/>
                        <a:ext cx="6096000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1362" name="Text Box 18"/>
          <p:cNvSpPr txBox="1">
            <a:spLocks noChangeArrowheads="1"/>
          </p:cNvSpPr>
          <p:nvPr/>
        </p:nvSpPr>
        <p:spPr bwMode="auto">
          <a:xfrm>
            <a:off x="304800" y="54864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А</a:t>
            </a:r>
          </a:p>
        </p:txBody>
      </p: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2776538" y="2286000"/>
            <a:ext cx="3216275" cy="3238500"/>
            <a:chOff x="1317" y="1440"/>
            <a:chExt cx="2026" cy="2040"/>
          </a:xfrm>
        </p:grpSpPr>
        <p:sp>
          <p:nvSpPr>
            <p:cNvPr id="3087" name="Text Box 23"/>
            <p:cNvSpPr txBox="1">
              <a:spLocks noChangeArrowheads="1"/>
            </p:cNvSpPr>
            <p:nvPr/>
          </p:nvSpPr>
          <p:spPr bwMode="auto">
            <a:xfrm>
              <a:off x="2120" y="2212"/>
              <a:ext cx="26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2400"/>
                <a:t>О</a:t>
              </a:r>
            </a:p>
          </p:txBody>
        </p:sp>
        <p:sp>
          <p:nvSpPr>
            <p:cNvPr id="3088" name="Oval 24"/>
            <p:cNvSpPr>
              <a:spLocks noChangeArrowheads="1"/>
            </p:cNvSpPr>
            <p:nvPr/>
          </p:nvSpPr>
          <p:spPr bwMode="auto">
            <a:xfrm>
              <a:off x="1317" y="1440"/>
              <a:ext cx="2026" cy="20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3089" name="Oval 25"/>
            <p:cNvSpPr>
              <a:spLocks noChangeArrowheads="1"/>
            </p:cNvSpPr>
            <p:nvPr/>
          </p:nvSpPr>
          <p:spPr bwMode="auto">
            <a:xfrm>
              <a:off x="2299" y="2422"/>
              <a:ext cx="62" cy="6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</p:grpSp>
      <p:sp>
        <p:nvSpPr>
          <p:cNvPr id="3083" name="Freeform 31"/>
          <p:cNvSpPr>
            <a:spLocks/>
          </p:cNvSpPr>
          <p:nvPr/>
        </p:nvSpPr>
        <p:spPr bwMode="auto">
          <a:xfrm>
            <a:off x="609600" y="2260600"/>
            <a:ext cx="5410200" cy="3302000"/>
          </a:xfrm>
          <a:custGeom>
            <a:avLst/>
            <a:gdLst>
              <a:gd name="T0" fmla="*/ 0 w 3408"/>
              <a:gd name="T1" fmla="*/ 16 h 2080"/>
              <a:gd name="T2" fmla="*/ 3392 w 3408"/>
              <a:gd name="T3" fmla="*/ 0 h 2080"/>
              <a:gd name="T4" fmla="*/ 3408 w 3408"/>
              <a:gd name="T5" fmla="*/ 2064 h 2080"/>
              <a:gd name="T6" fmla="*/ 0 w 3408"/>
              <a:gd name="T7" fmla="*/ 2080 h 2080"/>
              <a:gd name="T8" fmla="*/ 0 w 3408"/>
              <a:gd name="T9" fmla="*/ 16 h 20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408"/>
              <a:gd name="T16" fmla="*/ 0 h 2080"/>
              <a:gd name="T17" fmla="*/ 3408 w 3408"/>
              <a:gd name="T18" fmla="*/ 2080 h 208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408" h="2080">
                <a:moveTo>
                  <a:pt x="0" y="16"/>
                </a:moveTo>
                <a:lnTo>
                  <a:pt x="3392" y="0"/>
                </a:lnTo>
                <a:lnTo>
                  <a:pt x="3408" y="2064"/>
                </a:lnTo>
                <a:lnTo>
                  <a:pt x="0" y="2080"/>
                </a:lnTo>
                <a:lnTo>
                  <a:pt x="0" y="16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41373" name="Oval 29"/>
          <p:cNvSpPr>
            <a:spLocks noChangeArrowheads="1"/>
          </p:cNvSpPr>
          <p:nvPr/>
        </p:nvSpPr>
        <p:spPr bwMode="auto">
          <a:xfrm>
            <a:off x="5943600" y="38100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41372" name="Oval 28"/>
          <p:cNvSpPr>
            <a:spLocks noChangeArrowheads="1"/>
          </p:cNvSpPr>
          <p:nvPr/>
        </p:nvSpPr>
        <p:spPr bwMode="auto">
          <a:xfrm>
            <a:off x="4343400" y="54864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41370" name="Oval 26"/>
          <p:cNvSpPr>
            <a:spLocks noChangeArrowheads="1"/>
          </p:cNvSpPr>
          <p:nvPr/>
        </p:nvSpPr>
        <p:spPr bwMode="auto">
          <a:xfrm>
            <a:off x="4321175" y="22098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413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413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41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41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9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413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413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413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413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6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413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413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41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41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1373" grpId="0" animBg="1"/>
      <p:bldP spid="441372" grpId="0" animBg="1"/>
      <p:bldP spid="44137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00" name="Group 2"/>
          <p:cNvGrpSpPr>
            <a:grpSpLocks/>
          </p:cNvGrpSpPr>
          <p:nvPr/>
        </p:nvGrpSpPr>
        <p:grpSpPr bwMode="auto">
          <a:xfrm>
            <a:off x="76200" y="152400"/>
            <a:ext cx="8991600" cy="6515100"/>
            <a:chOff x="168" y="176"/>
            <a:chExt cx="5408" cy="3928"/>
          </a:xfrm>
        </p:grpSpPr>
        <p:sp>
          <p:nvSpPr>
            <p:cNvPr id="4126" name="Freeform 3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27" name="Freeform 4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28" name="Freeform 5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29" name="Freeform 6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30" name="Freeform 7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31" name="Freeform 8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32" name="Freeform 9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33" name="Freeform 10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43403" name="Text Box 11"/>
          <p:cNvSpPr txBox="1">
            <a:spLocks noChangeArrowheads="1"/>
          </p:cNvSpPr>
          <p:nvPr/>
        </p:nvSpPr>
        <p:spPr bwMode="auto">
          <a:xfrm>
            <a:off x="6096000" y="38100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D</a:t>
            </a:r>
            <a:endParaRPr lang="ru-RU" sz="24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43404" name="Text Box 12"/>
          <p:cNvSpPr txBox="1">
            <a:spLocks noChangeArrowheads="1"/>
          </p:cNvSpPr>
          <p:nvPr/>
        </p:nvSpPr>
        <p:spPr bwMode="auto">
          <a:xfrm>
            <a:off x="185738" y="2895600"/>
            <a:ext cx="5000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В</a:t>
            </a:r>
          </a:p>
        </p:txBody>
      </p:sp>
      <p:sp>
        <p:nvSpPr>
          <p:cNvPr id="443405" name="Text Box 13"/>
          <p:cNvSpPr txBox="1">
            <a:spLocks noChangeArrowheads="1"/>
          </p:cNvSpPr>
          <p:nvPr/>
        </p:nvSpPr>
        <p:spPr bwMode="auto">
          <a:xfrm>
            <a:off x="3352800" y="16002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С</a:t>
            </a:r>
          </a:p>
        </p:txBody>
      </p:sp>
      <p:sp>
        <p:nvSpPr>
          <p:cNvPr id="4104" name="Text Box 14"/>
          <p:cNvSpPr txBox="1">
            <a:spLocks noChangeArrowheads="1"/>
          </p:cNvSpPr>
          <p:nvPr/>
        </p:nvSpPr>
        <p:spPr bwMode="auto">
          <a:xfrm>
            <a:off x="457200" y="381000"/>
            <a:ext cx="8382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/>
              <a:t>Какие известные свойства нам пригодятся при изучении вписанной окружности?</a:t>
            </a:r>
          </a:p>
        </p:txBody>
      </p:sp>
      <p:graphicFrame>
        <p:nvGraphicFramePr>
          <p:cNvPr id="4098" name="Rectangle 15"/>
          <p:cNvGraphicFramePr>
            <a:graphicFrameLocks/>
          </p:cNvGraphicFramePr>
          <p:nvPr/>
        </p:nvGraphicFramePr>
        <p:xfrm>
          <a:off x="2209800" y="13970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4" name="Формула" r:id="rId4" imgW="0" imgH="0" progId="Equation.3">
                  <p:embed/>
                </p:oleObj>
              </mc:Choice>
              <mc:Fallback>
                <p:oleObj name="Формула" r:id="rId4" imgW="0" imgH="0" progId="Equation.3">
                  <p:embed/>
                  <p:pic>
                    <p:nvPicPr>
                      <p:cNvPr id="0" name="Rectangle 15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397000"/>
                        <a:ext cx="6096000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Rectangle 16"/>
          <p:cNvGraphicFramePr>
            <a:graphicFrameLocks/>
          </p:cNvGraphicFramePr>
          <p:nvPr/>
        </p:nvGraphicFramePr>
        <p:xfrm>
          <a:off x="2209800" y="13970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5" name="Формула" r:id="rId5" imgW="0" imgH="0" progId="Equation.3">
                  <p:embed/>
                </p:oleObj>
              </mc:Choice>
              <mc:Fallback>
                <p:oleObj name="Формула" r:id="rId5" imgW="0" imgH="0" progId="Equation.3">
                  <p:embed/>
                  <p:pic>
                    <p:nvPicPr>
                      <p:cNvPr id="0" name="Rectangle 16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397000"/>
                        <a:ext cx="6096000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5" name="Freeform 17"/>
          <p:cNvSpPr>
            <a:spLocks/>
          </p:cNvSpPr>
          <p:nvPr/>
        </p:nvSpPr>
        <p:spPr bwMode="auto">
          <a:xfrm>
            <a:off x="406400" y="2033588"/>
            <a:ext cx="5613400" cy="3986212"/>
          </a:xfrm>
          <a:custGeom>
            <a:avLst/>
            <a:gdLst>
              <a:gd name="T0" fmla="*/ 1949 w 3536"/>
              <a:gd name="T1" fmla="*/ 6 h 2511"/>
              <a:gd name="T2" fmla="*/ 3536 w 3536"/>
              <a:gd name="T3" fmla="*/ 1263 h 2511"/>
              <a:gd name="T4" fmla="*/ 1616 w 3536"/>
              <a:gd name="T5" fmla="*/ 2511 h 2511"/>
              <a:gd name="T6" fmla="*/ 1608 w 3536"/>
              <a:gd name="T7" fmla="*/ 2503 h 2511"/>
              <a:gd name="T8" fmla="*/ 0 w 3536"/>
              <a:gd name="T9" fmla="*/ 823 h 2511"/>
              <a:gd name="T10" fmla="*/ 1904 w 3536"/>
              <a:gd name="T11" fmla="*/ 15 h 2511"/>
              <a:gd name="T12" fmla="*/ 1937 w 3536"/>
              <a:gd name="T13" fmla="*/ 0 h 251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536"/>
              <a:gd name="T22" fmla="*/ 0 h 2511"/>
              <a:gd name="T23" fmla="*/ 3536 w 3536"/>
              <a:gd name="T24" fmla="*/ 2511 h 251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536" h="2511">
                <a:moveTo>
                  <a:pt x="1949" y="6"/>
                </a:moveTo>
                <a:lnTo>
                  <a:pt x="3536" y="1263"/>
                </a:lnTo>
                <a:lnTo>
                  <a:pt x="1616" y="2511"/>
                </a:lnTo>
                <a:lnTo>
                  <a:pt x="1608" y="2503"/>
                </a:lnTo>
                <a:lnTo>
                  <a:pt x="0" y="823"/>
                </a:lnTo>
                <a:lnTo>
                  <a:pt x="1904" y="15"/>
                </a:lnTo>
                <a:lnTo>
                  <a:pt x="1937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43410" name="Text Box 18"/>
          <p:cNvSpPr txBox="1">
            <a:spLocks noChangeArrowheads="1"/>
          </p:cNvSpPr>
          <p:nvPr/>
        </p:nvSpPr>
        <p:spPr bwMode="auto">
          <a:xfrm>
            <a:off x="2743200" y="60198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А</a:t>
            </a:r>
          </a:p>
        </p:txBody>
      </p:sp>
      <p:sp>
        <p:nvSpPr>
          <p:cNvPr id="443411" name="Text Box 19"/>
          <p:cNvSpPr txBox="1">
            <a:spLocks noChangeArrowheads="1"/>
          </p:cNvSpPr>
          <p:nvPr/>
        </p:nvSpPr>
        <p:spPr bwMode="auto">
          <a:xfrm>
            <a:off x="2286000" y="18288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E</a:t>
            </a:r>
            <a:endParaRPr lang="ru-RU" sz="24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grpSp>
        <p:nvGrpSpPr>
          <p:cNvPr id="4108" name="Group 22"/>
          <p:cNvGrpSpPr>
            <a:grpSpLocks/>
          </p:cNvGrpSpPr>
          <p:nvPr/>
        </p:nvGrpSpPr>
        <p:grpSpPr bwMode="auto">
          <a:xfrm>
            <a:off x="1633538" y="2286000"/>
            <a:ext cx="3216275" cy="3238500"/>
            <a:chOff x="1317" y="1440"/>
            <a:chExt cx="2026" cy="2040"/>
          </a:xfrm>
        </p:grpSpPr>
        <p:sp>
          <p:nvSpPr>
            <p:cNvPr id="4123" name="Text Box 23"/>
            <p:cNvSpPr txBox="1">
              <a:spLocks noChangeArrowheads="1"/>
            </p:cNvSpPr>
            <p:nvPr/>
          </p:nvSpPr>
          <p:spPr bwMode="auto">
            <a:xfrm>
              <a:off x="2120" y="2212"/>
              <a:ext cx="26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2400"/>
                <a:t>О</a:t>
              </a:r>
            </a:p>
          </p:txBody>
        </p:sp>
        <p:sp>
          <p:nvSpPr>
            <p:cNvPr id="4124" name="Oval 24"/>
            <p:cNvSpPr>
              <a:spLocks noChangeArrowheads="1"/>
            </p:cNvSpPr>
            <p:nvPr/>
          </p:nvSpPr>
          <p:spPr bwMode="auto">
            <a:xfrm>
              <a:off x="1317" y="1440"/>
              <a:ext cx="2026" cy="20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4125" name="Oval 25"/>
            <p:cNvSpPr>
              <a:spLocks noChangeArrowheads="1"/>
            </p:cNvSpPr>
            <p:nvPr/>
          </p:nvSpPr>
          <p:spPr bwMode="auto">
            <a:xfrm>
              <a:off x="2299" y="2422"/>
              <a:ext cx="62" cy="6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</p:grpSp>
      <p:sp>
        <p:nvSpPr>
          <p:cNvPr id="4109" name="Oval 26"/>
          <p:cNvSpPr>
            <a:spLocks noChangeArrowheads="1"/>
          </p:cNvSpPr>
          <p:nvPr/>
        </p:nvSpPr>
        <p:spPr bwMode="auto">
          <a:xfrm>
            <a:off x="2590800" y="23622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110" name="Oval 27"/>
          <p:cNvSpPr>
            <a:spLocks noChangeArrowheads="1"/>
          </p:cNvSpPr>
          <p:nvPr/>
        </p:nvSpPr>
        <p:spPr bwMode="auto">
          <a:xfrm>
            <a:off x="4191000" y="25908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111" name="Oval 28"/>
          <p:cNvSpPr>
            <a:spLocks noChangeArrowheads="1"/>
          </p:cNvSpPr>
          <p:nvPr/>
        </p:nvSpPr>
        <p:spPr bwMode="auto">
          <a:xfrm>
            <a:off x="1981200" y="49530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pSp>
        <p:nvGrpSpPr>
          <p:cNvPr id="4" name="Group 33"/>
          <p:cNvGrpSpPr>
            <a:grpSpLocks/>
          </p:cNvGrpSpPr>
          <p:nvPr/>
        </p:nvGrpSpPr>
        <p:grpSpPr bwMode="auto">
          <a:xfrm>
            <a:off x="3251200" y="3898900"/>
            <a:ext cx="1439863" cy="1816100"/>
            <a:chOff x="2768" y="2456"/>
            <a:chExt cx="907" cy="1144"/>
          </a:xfrm>
        </p:grpSpPr>
        <p:sp>
          <p:nvSpPr>
            <p:cNvPr id="4120" name="Freeform 31"/>
            <p:cNvSpPr>
              <a:spLocks/>
            </p:cNvSpPr>
            <p:nvPr/>
          </p:nvSpPr>
          <p:spPr bwMode="auto">
            <a:xfrm>
              <a:off x="2768" y="2456"/>
              <a:ext cx="592" cy="856"/>
            </a:xfrm>
            <a:custGeom>
              <a:avLst/>
              <a:gdLst>
                <a:gd name="T0" fmla="*/ 0 w 592"/>
                <a:gd name="T1" fmla="*/ 0 h 856"/>
                <a:gd name="T2" fmla="*/ 592 w 592"/>
                <a:gd name="T3" fmla="*/ 856 h 856"/>
                <a:gd name="T4" fmla="*/ 0 60000 65536"/>
                <a:gd name="T5" fmla="*/ 0 60000 65536"/>
                <a:gd name="T6" fmla="*/ 0 w 592"/>
                <a:gd name="T7" fmla="*/ 0 h 856"/>
                <a:gd name="T8" fmla="*/ 592 w 592"/>
                <a:gd name="T9" fmla="*/ 856 h 85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92" h="856">
                  <a:moveTo>
                    <a:pt x="0" y="0"/>
                  </a:moveTo>
                  <a:lnTo>
                    <a:pt x="592" y="856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43413" name="Text Box 21"/>
            <p:cNvSpPr txBox="1">
              <a:spLocks noChangeArrowheads="1"/>
            </p:cNvSpPr>
            <p:nvPr/>
          </p:nvSpPr>
          <p:spPr bwMode="auto">
            <a:xfrm>
              <a:off x="3360" y="3312"/>
              <a:ext cx="31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К</a:t>
              </a:r>
            </a:p>
          </p:txBody>
        </p:sp>
        <p:sp>
          <p:nvSpPr>
            <p:cNvPr id="4122" name="Freeform 32"/>
            <p:cNvSpPr>
              <a:spLocks/>
            </p:cNvSpPr>
            <p:nvPr/>
          </p:nvSpPr>
          <p:spPr bwMode="auto">
            <a:xfrm>
              <a:off x="3236" y="3024"/>
              <a:ext cx="280" cy="170"/>
            </a:xfrm>
            <a:custGeom>
              <a:avLst/>
              <a:gdLst>
                <a:gd name="T0" fmla="*/ 280 w 280"/>
                <a:gd name="T1" fmla="*/ 170 h 170"/>
                <a:gd name="T2" fmla="*/ 172 w 280"/>
                <a:gd name="T3" fmla="*/ 0 h 170"/>
                <a:gd name="T4" fmla="*/ 0 w 280"/>
                <a:gd name="T5" fmla="*/ 106 h 170"/>
                <a:gd name="T6" fmla="*/ 0 60000 65536"/>
                <a:gd name="T7" fmla="*/ 0 60000 65536"/>
                <a:gd name="T8" fmla="*/ 0 60000 65536"/>
                <a:gd name="T9" fmla="*/ 0 w 280"/>
                <a:gd name="T10" fmla="*/ 0 h 170"/>
                <a:gd name="T11" fmla="*/ 280 w 280"/>
                <a:gd name="T12" fmla="*/ 170 h 17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0" h="170">
                  <a:moveTo>
                    <a:pt x="280" y="170"/>
                  </a:moveTo>
                  <a:lnTo>
                    <a:pt x="172" y="0"/>
                  </a:lnTo>
                  <a:lnTo>
                    <a:pt x="0" y="106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113" name="Oval 29"/>
          <p:cNvSpPr>
            <a:spLocks noChangeArrowheads="1"/>
          </p:cNvSpPr>
          <p:nvPr/>
        </p:nvSpPr>
        <p:spPr bwMode="auto">
          <a:xfrm>
            <a:off x="4114800" y="51816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43426" name="Text Box 34"/>
          <p:cNvSpPr txBox="1">
            <a:spLocks noChangeArrowheads="1"/>
          </p:cNvSpPr>
          <p:nvPr/>
        </p:nvSpPr>
        <p:spPr bwMode="auto">
          <a:xfrm>
            <a:off x="4114800" y="1066800"/>
            <a:ext cx="457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  <a:defRPr/>
            </a:pPr>
            <a:r>
              <a:rPr lang="ru-RU" sz="2400" b="1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Свойство касательной</a:t>
            </a:r>
          </a:p>
        </p:txBody>
      </p:sp>
      <p:sp>
        <p:nvSpPr>
          <p:cNvPr id="443427" name="Freeform 35"/>
          <p:cNvSpPr>
            <a:spLocks/>
          </p:cNvSpPr>
          <p:nvPr/>
        </p:nvSpPr>
        <p:spPr bwMode="auto">
          <a:xfrm>
            <a:off x="4241800" y="2628900"/>
            <a:ext cx="1778000" cy="1409700"/>
          </a:xfrm>
          <a:custGeom>
            <a:avLst/>
            <a:gdLst>
              <a:gd name="T0" fmla="*/ 0 w 1120"/>
              <a:gd name="T1" fmla="*/ 0 h 888"/>
              <a:gd name="T2" fmla="*/ 1120 w 1120"/>
              <a:gd name="T3" fmla="*/ 888 h 888"/>
              <a:gd name="T4" fmla="*/ 0 60000 65536"/>
              <a:gd name="T5" fmla="*/ 0 60000 65536"/>
              <a:gd name="T6" fmla="*/ 0 w 1120"/>
              <a:gd name="T7" fmla="*/ 0 h 888"/>
              <a:gd name="T8" fmla="*/ 1120 w 1120"/>
              <a:gd name="T9" fmla="*/ 888 h 88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120" h="888">
                <a:moveTo>
                  <a:pt x="0" y="0"/>
                </a:moveTo>
                <a:lnTo>
                  <a:pt x="1120" y="888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43428" name="Freeform 36"/>
          <p:cNvSpPr>
            <a:spLocks/>
          </p:cNvSpPr>
          <p:nvPr/>
        </p:nvSpPr>
        <p:spPr bwMode="auto">
          <a:xfrm>
            <a:off x="4165600" y="4025900"/>
            <a:ext cx="1854200" cy="1193800"/>
          </a:xfrm>
          <a:custGeom>
            <a:avLst/>
            <a:gdLst>
              <a:gd name="T0" fmla="*/ 0 w 1168"/>
              <a:gd name="T1" fmla="*/ 752 h 752"/>
              <a:gd name="T2" fmla="*/ 1168 w 1168"/>
              <a:gd name="T3" fmla="*/ 0 h 752"/>
              <a:gd name="T4" fmla="*/ 0 60000 65536"/>
              <a:gd name="T5" fmla="*/ 0 60000 65536"/>
              <a:gd name="T6" fmla="*/ 0 w 1168"/>
              <a:gd name="T7" fmla="*/ 0 h 752"/>
              <a:gd name="T8" fmla="*/ 1168 w 1168"/>
              <a:gd name="T9" fmla="*/ 752 h 75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168" h="752">
                <a:moveTo>
                  <a:pt x="0" y="752"/>
                </a:moveTo>
                <a:lnTo>
                  <a:pt x="1168" y="0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43429" name="Text Box 37"/>
          <p:cNvSpPr txBox="1">
            <a:spLocks noChangeArrowheads="1"/>
          </p:cNvSpPr>
          <p:nvPr/>
        </p:nvSpPr>
        <p:spPr bwMode="auto">
          <a:xfrm>
            <a:off x="4114800" y="1676400"/>
            <a:ext cx="4876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  <a:defRPr/>
            </a:pPr>
            <a:r>
              <a:rPr lang="ru-RU" sz="2400" b="1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Свойство отрезков 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2400" b="1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                         касательных</a:t>
            </a:r>
          </a:p>
        </p:txBody>
      </p:sp>
      <p:sp>
        <p:nvSpPr>
          <p:cNvPr id="443430" name="Text Box 38"/>
          <p:cNvSpPr txBox="1">
            <a:spLocks noChangeArrowheads="1"/>
          </p:cNvSpPr>
          <p:nvPr/>
        </p:nvSpPr>
        <p:spPr bwMode="auto">
          <a:xfrm>
            <a:off x="4267200" y="22098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F</a:t>
            </a:r>
            <a:endParaRPr lang="ru-RU" sz="24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43431" name="Text Box 39"/>
          <p:cNvSpPr txBox="1">
            <a:spLocks noChangeArrowheads="1"/>
          </p:cNvSpPr>
          <p:nvPr/>
        </p:nvSpPr>
        <p:spPr bwMode="auto">
          <a:xfrm>
            <a:off x="1447800" y="50292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P</a:t>
            </a:r>
            <a:endParaRPr lang="ru-RU" sz="24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434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434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443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4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4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43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43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43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434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434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434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434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434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434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434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434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4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4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4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434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434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434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434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434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434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434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434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434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434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434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434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434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443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3426" grpId="0"/>
      <p:bldP spid="44342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4" name="Group 2"/>
          <p:cNvGrpSpPr>
            <a:grpSpLocks/>
          </p:cNvGrpSpPr>
          <p:nvPr/>
        </p:nvGrpSpPr>
        <p:grpSpPr bwMode="auto">
          <a:xfrm>
            <a:off x="76200" y="152400"/>
            <a:ext cx="8991600" cy="6515100"/>
            <a:chOff x="168" y="176"/>
            <a:chExt cx="5408" cy="3928"/>
          </a:xfrm>
        </p:grpSpPr>
        <p:sp>
          <p:nvSpPr>
            <p:cNvPr id="5187" name="Freeform 3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188" name="Freeform 4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189" name="Freeform 5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190" name="Freeform 6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191" name="Freeform 7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192" name="Freeform 8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193" name="Freeform 9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194" name="Freeform 10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45451" name="Text Box 11"/>
          <p:cNvSpPr txBox="1">
            <a:spLocks noChangeArrowheads="1"/>
          </p:cNvSpPr>
          <p:nvPr/>
        </p:nvSpPr>
        <p:spPr bwMode="auto">
          <a:xfrm>
            <a:off x="6096000" y="38100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D</a:t>
            </a:r>
            <a:endParaRPr lang="ru-RU" sz="24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45452" name="Text Box 12"/>
          <p:cNvSpPr txBox="1">
            <a:spLocks noChangeArrowheads="1"/>
          </p:cNvSpPr>
          <p:nvPr/>
        </p:nvSpPr>
        <p:spPr bwMode="auto">
          <a:xfrm>
            <a:off x="185738" y="2895600"/>
            <a:ext cx="5000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В</a:t>
            </a:r>
          </a:p>
        </p:txBody>
      </p:sp>
      <p:sp>
        <p:nvSpPr>
          <p:cNvPr id="445453" name="Text Box 13"/>
          <p:cNvSpPr txBox="1">
            <a:spLocks noChangeArrowheads="1"/>
          </p:cNvSpPr>
          <p:nvPr/>
        </p:nvSpPr>
        <p:spPr bwMode="auto">
          <a:xfrm>
            <a:off x="3352800" y="16002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С</a:t>
            </a:r>
          </a:p>
        </p:txBody>
      </p:sp>
      <p:sp>
        <p:nvSpPr>
          <p:cNvPr id="445454" name="Text Box 14"/>
          <p:cNvSpPr txBox="1">
            <a:spLocks noChangeArrowheads="1"/>
          </p:cNvSpPr>
          <p:nvPr/>
        </p:nvSpPr>
        <p:spPr bwMode="auto">
          <a:xfrm>
            <a:off x="914400" y="228600"/>
            <a:ext cx="7543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В любом описанном четырехугольнике суммы противоположных сторон равны.</a:t>
            </a:r>
          </a:p>
        </p:txBody>
      </p:sp>
      <p:graphicFrame>
        <p:nvGraphicFramePr>
          <p:cNvPr id="5122" name="Rectangle 15"/>
          <p:cNvGraphicFramePr>
            <a:graphicFrameLocks/>
          </p:cNvGraphicFramePr>
          <p:nvPr/>
        </p:nvGraphicFramePr>
        <p:xfrm>
          <a:off x="2209800" y="13970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5" name="Формула" r:id="rId4" imgW="0" imgH="0" progId="Equation.3">
                  <p:embed/>
                </p:oleObj>
              </mc:Choice>
              <mc:Fallback>
                <p:oleObj name="Формула" r:id="rId4" imgW="0" imgH="0" progId="Equation.3">
                  <p:embed/>
                  <p:pic>
                    <p:nvPicPr>
                      <p:cNvPr id="0" name="Rectangle 15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397000"/>
                        <a:ext cx="6096000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Rectangle 16"/>
          <p:cNvGraphicFramePr>
            <a:graphicFrameLocks/>
          </p:cNvGraphicFramePr>
          <p:nvPr/>
        </p:nvGraphicFramePr>
        <p:xfrm>
          <a:off x="2209800" y="13970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6" name="Формула" r:id="rId5" imgW="0" imgH="0" progId="Equation.3">
                  <p:embed/>
                </p:oleObj>
              </mc:Choice>
              <mc:Fallback>
                <p:oleObj name="Формула" r:id="rId5" imgW="0" imgH="0" progId="Equation.3">
                  <p:embed/>
                  <p:pic>
                    <p:nvPicPr>
                      <p:cNvPr id="0" name="Rectangle 16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397000"/>
                        <a:ext cx="6096000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9" name="Freeform 17"/>
          <p:cNvSpPr>
            <a:spLocks/>
          </p:cNvSpPr>
          <p:nvPr/>
        </p:nvSpPr>
        <p:spPr bwMode="auto">
          <a:xfrm>
            <a:off x="406400" y="2033588"/>
            <a:ext cx="5613400" cy="3967162"/>
          </a:xfrm>
          <a:custGeom>
            <a:avLst/>
            <a:gdLst>
              <a:gd name="T0" fmla="*/ 1949 w 3536"/>
              <a:gd name="T1" fmla="*/ 6 h 2499"/>
              <a:gd name="T2" fmla="*/ 3536 w 3536"/>
              <a:gd name="T3" fmla="*/ 1263 h 2499"/>
              <a:gd name="T4" fmla="*/ 1643 w 3536"/>
              <a:gd name="T5" fmla="*/ 2493 h 2499"/>
              <a:gd name="T6" fmla="*/ 1643 w 3536"/>
              <a:gd name="T7" fmla="*/ 2499 h 2499"/>
              <a:gd name="T8" fmla="*/ 0 w 3536"/>
              <a:gd name="T9" fmla="*/ 823 h 2499"/>
              <a:gd name="T10" fmla="*/ 1904 w 3536"/>
              <a:gd name="T11" fmla="*/ 15 h 2499"/>
              <a:gd name="T12" fmla="*/ 1937 w 3536"/>
              <a:gd name="T13" fmla="*/ 0 h 249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536"/>
              <a:gd name="T22" fmla="*/ 0 h 2499"/>
              <a:gd name="T23" fmla="*/ 3536 w 3536"/>
              <a:gd name="T24" fmla="*/ 2499 h 249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536" h="2499">
                <a:moveTo>
                  <a:pt x="1949" y="6"/>
                </a:moveTo>
                <a:lnTo>
                  <a:pt x="3536" y="1263"/>
                </a:lnTo>
                <a:lnTo>
                  <a:pt x="1643" y="2493"/>
                </a:lnTo>
                <a:lnTo>
                  <a:pt x="1643" y="2499"/>
                </a:lnTo>
                <a:lnTo>
                  <a:pt x="0" y="823"/>
                </a:lnTo>
                <a:lnTo>
                  <a:pt x="1904" y="15"/>
                </a:lnTo>
                <a:lnTo>
                  <a:pt x="1937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45458" name="Text Box 18"/>
          <p:cNvSpPr txBox="1">
            <a:spLocks noChangeArrowheads="1"/>
          </p:cNvSpPr>
          <p:nvPr/>
        </p:nvSpPr>
        <p:spPr bwMode="auto">
          <a:xfrm>
            <a:off x="2743200" y="60198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А</a:t>
            </a:r>
          </a:p>
        </p:txBody>
      </p:sp>
      <p:sp>
        <p:nvSpPr>
          <p:cNvPr id="445459" name="Text Box 19"/>
          <p:cNvSpPr txBox="1">
            <a:spLocks noChangeArrowheads="1"/>
          </p:cNvSpPr>
          <p:nvPr/>
        </p:nvSpPr>
        <p:spPr bwMode="auto">
          <a:xfrm>
            <a:off x="2362200" y="19812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E</a:t>
            </a:r>
            <a:endParaRPr lang="ru-RU" sz="2400" b="1">
              <a:solidFill>
                <a:srgbClr val="FF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grpSp>
        <p:nvGrpSpPr>
          <p:cNvPr id="5132" name="Group 20"/>
          <p:cNvGrpSpPr>
            <a:grpSpLocks/>
          </p:cNvGrpSpPr>
          <p:nvPr/>
        </p:nvGrpSpPr>
        <p:grpSpPr bwMode="auto">
          <a:xfrm>
            <a:off x="1633538" y="2286000"/>
            <a:ext cx="3216275" cy="3238500"/>
            <a:chOff x="1317" y="1440"/>
            <a:chExt cx="2026" cy="2040"/>
          </a:xfrm>
        </p:grpSpPr>
        <p:sp>
          <p:nvSpPr>
            <p:cNvPr id="5184" name="Text Box 21"/>
            <p:cNvSpPr txBox="1">
              <a:spLocks noChangeArrowheads="1"/>
            </p:cNvSpPr>
            <p:nvPr/>
          </p:nvSpPr>
          <p:spPr bwMode="auto">
            <a:xfrm>
              <a:off x="2120" y="2212"/>
              <a:ext cx="26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2400"/>
                <a:t>О</a:t>
              </a:r>
            </a:p>
          </p:txBody>
        </p:sp>
        <p:sp>
          <p:nvSpPr>
            <p:cNvPr id="5185" name="Oval 22"/>
            <p:cNvSpPr>
              <a:spLocks noChangeArrowheads="1"/>
            </p:cNvSpPr>
            <p:nvPr/>
          </p:nvSpPr>
          <p:spPr bwMode="auto">
            <a:xfrm>
              <a:off x="1317" y="1440"/>
              <a:ext cx="2026" cy="20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5186" name="Oval 23"/>
            <p:cNvSpPr>
              <a:spLocks noChangeArrowheads="1"/>
            </p:cNvSpPr>
            <p:nvPr/>
          </p:nvSpPr>
          <p:spPr bwMode="auto">
            <a:xfrm>
              <a:off x="2299" y="2422"/>
              <a:ext cx="62" cy="6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</p:grpSp>
      <p:sp>
        <p:nvSpPr>
          <p:cNvPr id="5133" name="Oval 24"/>
          <p:cNvSpPr>
            <a:spLocks noChangeArrowheads="1"/>
          </p:cNvSpPr>
          <p:nvPr/>
        </p:nvSpPr>
        <p:spPr bwMode="auto">
          <a:xfrm>
            <a:off x="2590800" y="23622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5134" name="Oval 25"/>
          <p:cNvSpPr>
            <a:spLocks noChangeArrowheads="1"/>
          </p:cNvSpPr>
          <p:nvPr/>
        </p:nvSpPr>
        <p:spPr bwMode="auto">
          <a:xfrm>
            <a:off x="4191000" y="25908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5135" name="Oval 26"/>
          <p:cNvSpPr>
            <a:spLocks noChangeArrowheads="1"/>
          </p:cNvSpPr>
          <p:nvPr/>
        </p:nvSpPr>
        <p:spPr bwMode="auto">
          <a:xfrm>
            <a:off x="1981200" y="49530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5136" name="Oval 31"/>
          <p:cNvSpPr>
            <a:spLocks noChangeArrowheads="1"/>
          </p:cNvSpPr>
          <p:nvPr/>
        </p:nvSpPr>
        <p:spPr bwMode="auto">
          <a:xfrm>
            <a:off x="4114800" y="51816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45473" name="Freeform 33"/>
          <p:cNvSpPr>
            <a:spLocks/>
          </p:cNvSpPr>
          <p:nvPr/>
        </p:nvSpPr>
        <p:spPr bwMode="auto">
          <a:xfrm>
            <a:off x="4241800" y="2628900"/>
            <a:ext cx="1778000" cy="1409700"/>
          </a:xfrm>
          <a:custGeom>
            <a:avLst/>
            <a:gdLst>
              <a:gd name="T0" fmla="*/ 0 w 1120"/>
              <a:gd name="T1" fmla="*/ 0 h 888"/>
              <a:gd name="T2" fmla="*/ 1120 w 1120"/>
              <a:gd name="T3" fmla="*/ 888 h 888"/>
              <a:gd name="T4" fmla="*/ 0 60000 65536"/>
              <a:gd name="T5" fmla="*/ 0 60000 65536"/>
              <a:gd name="T6" fmla="*/ 0 w 1120"/>
              <a:gd name="T7" fmla="*/ 0 h 888"/>
              <a:gd name="T8" fmla="*/ 1120 w 1120"/>
              <a:gd name="T9" fmla="*/ 888 h 88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120" h="888">
                <a:moveTo>
                  <a:pt x="0" y="0"/>
                </a:moveTo>
                <a:lnTo>
                  <a:pt x="1120" y="888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45474" name="Freeform 34"/>
          <p:cNvSpPr>
            <a:spLocks/>
          </p:cNvSpPr>
          <p:nvPr/>
        </p:nvSpPr>
        <p:spPr bwMode="auto">
          <a:xfrm>
            <a:off x="4165600" y="4025900"/>
            <a:ext cx="1854200" cy="1193800"/>
          </a:xfrm>
          <a:custGeom>
            <a:avLst/>
            <a:gdLst>
              <a:gd name="T0" fmla="*/ 0 w 1168"/>
              <a:gd name="T1" fmla="*/ 752 h 752"/>
              <a:gd name="T2" fmla="*/ 1168 w 1168"/>
              <a:gd name="T3" fmla="*/ 0 h 752"/>
              <a:gd name="T4" fmla="*/ 0 60000 65536"/>
              <a:gd name="T5" fmla="*/ 0 60000 65536"/>
              <a:gd name="T6" fmla="*/ 0 w 1168"/>
              <a:gd name="T7" fmla="*/ 0 h 752"/>
              <a:gd name="T8" fmla="*/ 1168 w 1168"/>
              <a:gd name="T9" fmla="*/ 752 h 75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168" h="752">
                <a:moveTo>
                  <a:pt x="0" y="752"/>
                </a:moveTo>
                <a:lnTo>
                  <a:pt x="1168" y="0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4" name="Group 74"/>
          <p:cNvGrpSpPr>
            <a:grpSpLocks/>
          </p:cNvGrpSpPr>
          <p:nvPr/>
        </p:nvGrpSpPr>
        <p:grpSpPr bwMode="auto">
          <a:xfrm>
            <a:off x="5029200" y="2667000"/>
            <a:ext cx="463550" cy="2438400"/>
            <a:chOff x="3168" y="1680"/>
            <a:chExt cx="292" cy="1536"/>
          </a:xfrm>
        </p:grpSpPr>
        <p:sp>
          <p:nvSpPr>
            <p:cNvPr id="445476" name="Text Box 36"/>
            <p:cNvSpPr txBox="1">
              <a:spLocks noChangeArrowheads="1"/>
            </p:cNvSpPr>
            <p:nvPr/>
          </p:nvSpPr>
          <p:spPr bwMode="auto">
            <a:xfrm>
              <a:off x="3168" y="1680"/>
              <a:ext cx="292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4400" b="1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a</a:t>
              </a:r>
              <a:endParaRPr lang="ru-RU" sz="4400" b="1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445477" name="Text Box 37"/>
            <p:cNvSpPr txBox="1">
              <a:spLocks noChangeArrowheads="1"/>
            </p:cNvSpPr>
            <p:nvPr/>
          </p:nvSpPr>
          <p:spPr bwMode="auto">
            <a:xfrm>
              <a:off x="3168" y="2736"/>
              <a:ext cx="292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4400" b="1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a</a:t>
              </a:r>
              <a:endParaRPr lang="ru-RU" sz="4400" b="1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</p:grpSp>
      <p:grpSp>
        <p:nvGrpSpPr>
          <p:cNvPr id="5" name="Group 70"/>
          <p:cNvGrpSpPr>
            <a:grpSpLocks/>
          </p:cNvGrpSpPr>
          <p:nvPr/>
        </p:nvGrpSpPr>
        <p:grpSpPr bwMode="auto">
          <a:xfrm>
            <a:off x="4953000" y="3124200"/>
            <a:ext cx="152400" cy="1600200"/>
            <a:chOff x="3120" y="1968"/>
            <a:chExt cx="96" cy="1008"/>
          </a:xfrm>
        </p:grpSpPr>
        <p:sp>
          <p:nvSpPr>
            <p:cNvPr id="5180" name="Freeform 38"/>
            <p:cNvSpPr>
              <a:spLocks/>
            </p:cNvSpPr>
            <p:nvPr/>
          </p:nvSpPr>
          <p:spPr bwMode="auto">
            <a:xfrm>
              <a:off x="3160" y="1968"/>
              <a:ext cx="16" cy="208"/>
            </a:xfrm>
            <a:custGeom>
              <a:avLst/>
              <a:gdLst>
                <a:gd name="T0" fmla="*/ 16 w 16"/>
                <a:gd name="T1" fmla="*/ 0 h 208"/>
                <a:gd name="T2" fmla="*/ 0 w 16"/>
                <a:gd name="T3" fmla="*/ 208 h 208"/>
                <a:gd name="T4" fmla="*/ 0 60000 65536"/>
                <a:gd name="T5" fmla="*/ 0 60000 65536"/>
                <a:gd name="T6" fmla="*/ 0 w 16"/>
                <a:gd name="T7" fmla="*/ 0 h 208"/>
                <a:gd name="T8" fmla="*/ 16 w 16"/>
                <a:gd name="T9" fmla="*/ 208 h 20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208">
                  <a:moveTo>
                    <a:pt x="16" y="0"/>
                  </a:moveTo>
                  <a:cubicBezTo>
                    <a:pt x="11" y="69"/>
                    <a:pt x="0" y="208"/>
                    <a:pt x="0" y="20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181" name="Line 40"/>
            <p:cNvSpPr>
              <a:spLocks noChangeShapeType="1"/>
            </p:cNvSpPr>
            <p:nvPr/>
          </p:nvSpPr>
          <p:spPr bwMode="auto">
            <a:xfrm>
              <a:off x="3120" y="2880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" name="Group 71"/>
          <p:cNvGrpSpPr>
            <a:grpSpLocks/>
          </p:cNvGrpSpPr>
          <p:nvPr/>
        </p:nvGrpSpPr>
        <p:grpSpPr bwMode="auto">
          <a:xfrm>
            <a:off x="2514600" y="5486400"/>
            <a:ext cx="966788" cy="381000"/>
            <a:chOff x="1584" y="3456"/>
            <a:chExt cx="609" cy="240"/>
          </a:xfrm>
        </p:grpSpPr>
        <p:grpSp>
          <p:nvGrpSpPr>
            <p:cNvPr id="5174" name="Group 43"/>
            <p:cNvGrpSpPr>
              <a:grpSpLocks/>
            </p:cNvGrpSpPr>
            <p:nvPr/>
          </p:nvGrpSpPr>
          <p:grpSpPr bwMode="auto">
            <a:xfrm>
              <a:off x="2064" y="3576"/>
              <a:ext cx="129" cy="120"/>
              <a:chOff x="2064" y="3576"/>
              <a:chExt cx="129" cy="120"/>
            </a:xfrm>
          </p:grpSpPr>
          <p:sp>
            <p:nvSpPr>
              <p:cNvPr id="5178" name="Line 41"/>
              <p:cNvSpPr>
                <a:spLocks noChangeShapeType="1"/>
              </p:cNvSpPr>
              <p:nvPr/>
            </p:nvSpPr>
            <p:spPr bwMode="auto">
              <a:xfrm>
                <a:off x="2064" y="3600"/>
                <a:ext cx="96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79" name="Freeform 42"/>
              <p:cNvSpPr>
                <a:spLocks/>
              </p:cNvSpPr>
              <p:nvPr/>
            </p:nvSpPr>
            <p:spPr bwMode="auto">
              <a:xfrm>
                <a:off x="2085" y="3576"/>
                <a:ext cx="108" cy="108"/>
              </a:xfrm>
              <a:custGeom>
                <a:avLst/>
                <a:gdLst>
                  <a:gd name="T0" fmla="*/ 0 w 108"/>
                  <a:gd name="T1" fmla="*/ 0 h 108"/>
                  <a:gd name="T2" fmla="*/ 108 w 108"/>
                  <a:gd name="T3" fmla="*/ 108 h 108"/>
                  <a:gd name="T4" fmla="*/ 0 60000 65536"/>
                  <a:gd name="T5" fmla="*/ 0 60000 65536"/>
                  <a:gd name="T6" fmla="*/ 0 w 108"/>
                  <a:gd name="T7" fmla="*/ 0 h 108"/>
                  <a:gd name="T8" fmla="*/ 108 w 108"/>
                  <a:gd name="T9" fmla="*/ 108 h 10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08" h="108">
                    <a:moveTo>
                      <a:pt x="0" y="0"/>
                    </a:moveTo>
                    <a:lnTo>
                      <a:pt x="108" y="108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175" name="Group 44"/>
            <p:cNvGrpSpPr>
              <a:grpSpLocks/>
            </p:cNvGrpSpPr>
            <p:nvPr/>
          </p:nvGrpSpPr>
          <p:grpSpPr bwMode="auto">
            <a:xfrm rot="-5798390">
              <a:off x="1579" y="3461"/>
              <a:ext cx="129" cy="120"/>
              <a:chOff x="2064" y="3576"/>
              <a:chExt cx="129" cy="120"/>
            </a:xfrm>
          </p:grpSpPr>
          <p:sp>
            <p:nvSpPr>
              <p:cNvPr id="5176" name="Line 45"/>
              <p:cNvSpPr>
                <a:spLocks noChangeShapeType="1"/>
              </p:cNvSpPr>
              <p:nvPr/>
            </p:nvSpPr>
            <p:spPr bwMode="auto">
              <a:xfrm>
                <a:off x="2064" y="3600"/>
                <a:ext cx="96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77" name="Freeform 46"/>
              <p:cNvSpPr>
                <a:spLocks/>
              </p:cNvSpPr>
              <p:nvPr/>
            </p:nvSpPr>
            <p:spPr bwMode="auto">
              <a:xfrm>
                <a:off x="2085" y="3576"/>
                <a:ext cx="108" cy="108"/>
              </a:xfrm>
              <a:custGeom>
                <a:avLst/>
                <a:gdLst>
                  <a:gd name="T0" fmla="*/ 0 w 108"/>
                  <a:gd name="T1" fmla="*/ 0 h 108"/>
                  <a:gd name="T2" fmla="*/ 108 w 108"/>
                  <a:gd name="T3" fmla="*/ 108 h 108"/>
                  <a:gd name="T4" fmla="*/ 0 60000 65536"/>
                  <a:gd name="T5" fmla="*/ 0 60000 65536"/>
                  <a:gd name="T6" fmla="*/ 0 w 108"/>
                  <a:gd name="T7" fmla="*/ 0 h 108"/>
                  <a:gd name="T8" fmla="*/ 108 w 108"/>
                  <a:gd name="T9" fmla="*/ 108 h 10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08" h="108">
                    <a:moveTo>
                      <a:pt x="0" y="0"/>
                    </a:moveTo>
                    <a:lnTo>
                      <a:pt x="108" y="108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9" name="Group 72"/>
          <p:cNvGrpSpPr>
            <a:grpSpLocks/>
          </p:cNvGrpSpPr>
          <p:nvPr/>
        </p:nvGrpSpPr>
        <p:grpSpPr bwMode="auto">
          <a:xfrm>
            <a:off x="1063625" y="2797175"/>
            <a:ext cx="479425" cy="1412875"/>
            <a:chOff x="670" y="1762"/>
            <a:chExt cx="302" cy="890"/>
          </a:xfrm>
        </p:grpSpPr>
        <p:grpSp>
          <p:nvGrpSpPr>
            <p:cNvPr id="5166" name="Group 51"/>
            <p:cNvGrpSpPr>
              <a:grpSpLocks/>
            </p:cNvGrpSpPr>
            <p:nvPr/>
          </p:nvGrpSpPr>
          <p:grpSpPr bwMode="auto">
            <a:xfrm>
              <a:off x="670" y="2497"/>
              <a:ext cx="158" cy="155"/>
              <a:chOff x="670" y="2497"/>
              <a:chExt cx="158" cy="155"/>
            </a:xfrm>
          </p:grpSpPr>
          <p:sp>
            <p:nvSpPr>
              <p:cNvPr id="5171" name="Line 48"/>
              <p:cNvSpPr>
                <a:spLocks noChangeShapeType="1"/>
              </p:cNvSpPr>
              <p:nvPr/>
            </p:nvSpPr>
            <p:spPr bwMode="auto">
              <a:xfrm rot="-5798390">
                <a:off x="697" y="2528"/>
                <a:ext cx="96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72" name="Freeform 49"/>
              <p:cNvSpPr>
                <a:spLocks/>
              </p:cNvSpPr>
              <p:nvPr/>
            </p:nvSpPr>
            <p:spPr bwMode="auto">
              <a:xfrm rot="-5798390">
                <a:off x="670" y="2497"/>
                <a:ext cx="108" cy="108"/>
              </a:xfrm>
              <a:custGeom>
                <a:avLst/>
                <a:gdLst>
                  <a:gd name="T0" fmla="*/ 0 w 108"/>
                  <a:gd name="T1" fmla="*/ 0 h 108"/>
                  <a:gd name="T2" fmla="*/ 108 w 108"/>
                  <a:gd name="T3" fmla="*/ 108 h 108"/>
                  <a:gd name="T4" fmla="*/ 0 60000 65536"/>
                  <a:gd name="T5" fmla="*/ 0 60000 65536"/>
                  <a:gd name="T6" fmla="*/ 0 w 108"/>
                  <a:gd name="T7" fmla="*/ 0 h 108"/>
                  <a:gd name="T8" fmla="*/ 108 w 108"/>
                  <a:gd name="T9" fmla="*/ 108 h 10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08" h="108">
                    <a:moveTo>
                      <a:pt x="0" y="0"/>
                    </a:moveTo>
                    <a:lnTo>
                      <a:pt x="108" y="108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73" name="Freeform 50"/>
              <p:cNvSpPr>
                <a:spLocks/>
              </p:cNvSpPr>
              <p:nvPr/>
            </p:nvSpPr>
            <p:spPr bwMode="auto">
              <a:xfrm rot="-5798390">
                <a:off x="720" y="2544"/>
                <a:ext cx="108" cy="108"/>
              </a:xfrm>
              <a:custGeom>
                <a:avLst/>
                <a:gdLst>
                  <a:gd name="T0" fmla="*/ 0 w 108"/>
                  <a:gd name="T1" fmla="*/ 0 h 108"/>
                  <a:gd name="T2" fmla="*/ 108 w 108"/>
                  <a:gd name="T3" fmla="*/ 108 h 108"/>
                  <a:gd name="T4" fmla="*/ 0 60000 65536"/>
                  <a:gd name="T5" fmla="*/ 0 60000 65536"/>
                  <a:gd name="T6" fmla="*/ 0 w 108"/>
                  <a:gd name="T7" fmla="*/ 0 h 108"/>
                  <a:gd name="T8" fmla="*/ 108 w 108"/>
                  <a:gd name="T9" fmla="*/ 108 h 10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08" h="108">
                    <a:moveTo>
                      <a:pt x="0" y="0"/>
                    </a:moveTo>
                    <a:lnTo>
                      <a:pt x="108" y="108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167" name="Group 52"/>
            <p:cNvGrpSpPr>
              <a:grpSpLocks/>
            </p:cNvGrpSpPr>
            <p:nvPr/>
          </p:nvGrpSpPr>
          <p:grpSpPr bwMode="auto">
            <a:xfrm rot="7100002">
              <a:off x="816" y="1763"/>
              <a:ext cx="158" cy="155"/>
              <a:chOff x="670" y="2497"/>
              <a:chExt cx="158" cy="155"/>
            </a:xfrm>
          </p:grpSpPr>
          <p:sp>
            <p:nvSpPr>
              <p:cNvPr id="5168" name="Line 53"/>
              <p:cNvSpPr>
                <a:spLocks noChangeShapeType="1"/>
              </p:cNvSpPr>
              <p:nvPr/>
            </p:nvSpPr>
            <p:spPr bwMode="auto">
              <a:xfrm rot="-5798390">
                <a:off x="697" y="2528"/>
                <a:ext cx="96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69" name="Freeform 54"/>
              <p:cNvSpPr>
                <a:spLocks/>
              </p:cNvSpPr>
              <p:nvPr/>
            </p:nvSpPr>
            <p:spPr bwMode="auto">
              <a:xfrm rot="-5798390">
                <a:off x="670" y="2497"/>
                <a:ext cx="108" cy="108"/>
              </a:xfrm>
              <a:custGeom>
                <a:avLst/>
                <a:gdLst>
                  <a:gd name="T0" fmla="*/ 0 w 108"/>
                  <a:gd name="T1" fmla="*/ 0 h 108"/>
                  <a:gd name="T2" fmla="*/ 108 w 108"/>
                  <a:gd name="T3" fmla="*/ 108 h 108"/>
                  <a:gd name="T4" fmla="*/ 0 60000 65536"/>
                  <a:gd name="T5" fmla="*/ 0 60000 65536"/>
                  <a:gd name="T6" fmla="*/ 0 w 108"/>
                  <a:gd name="T7" fmla="*/ 0 h 108"/>
                  <a:gd name="T8" fmla="*/ 108 w 108"/>
                  <a:gd name="T9" fmla="*/ 108 h 10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08" h="108">
                    <a:moveTo>
                      <a:pt x="0" y="0"/>
                    </a:moveTo>
                    <a:lnTo>
                      <a:pt x="108" y="108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70" name="Freeform 55"/>
              <p:cNvSpPr>
                <a:spLocks/>
              </p:cNvSpPr>
              <p:nvPr/>
            </p:nvSpPr>
            <p:spPr bwMode="auto">
              <a:xfrm rot="-5798390">
                <a:off x="720" y="2544"/>
                <a:ext cx="108" cy="108"/>
              </a:xfrm>
              <a:custGeom>
                <a:avLst/>
                <a:gdLst>
                  <a:gd name="T0" fmla="*/ 0 w 108"/>
                  <a:gd name="T1" fmla="*/ 0 h 108"/>
                  <a:gd name="T2" fmla="*/ 108 w 108"/>
                  <a:gd name="T3" fmla="*/ 108 h 108"/>
                  <a:gd name="T4" fmla="*/ 0 60000 65536"/>
                  <a:gd name="T5" fmla="*/ 0 60000 65536"/>
                  <a:gd name="T6" fmla="*/ 0 w 108"/>
                  <a:gd name="T7" fmla="*/ 0 h 108"/>
                  <a:gd name="T8" fmla="*/ 108 w 108"/>
                  <a:gd name="T9" fmla="*/ 108 h 10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08" h="108">
                    <a:moveTo>
                      <a:pt x="0" y="0"/>
                    </a:moveTo>
                    <a:lnTo>
                      <a:pt x="108" y="108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2" name="Group 73"/>
          <p:cNvGrpSpPr>
            <a:grpSpLocks/>
          </p:cNvGrpSpPr>
          <p:nvPr/>
        </p:nvGrpSpPr>
        <p:grpSpPr bwMode="auto">
          <a:xfrm>
            <a:off x="2971800" y="2057400"/>
            <a:ext cx="911225" cy="336550"/>
            <a:chOff x="1872" y="1296"/>
            <a:chExt cx="574" cy="212"/>
          </a:xfrm>
        </p:grpSpPr>
        <p:grpSp>
          <p:nvGrpSpPr>
            <p:cNvPr id="5156" name="Group 61"/>
            <p:cNvGrpSpPr>
              <a:grpSpLocks/>
            </p:cNvGrpSpPr>
            <p:nvPr/>
          </p:nvGrpSpPr>
          <p:grpSpPr bwMode="auto">
            <a:xfrm>
              <a:off x="1872" y="1310"/>
              <a:ext cx="212" cy="142"/>
              <a:chOff x="1872" y="1310"/>
              <a:chExt cx="212" cy="142"/>
            </a:xfrm>
          </p:grpSpPr>
          <p:sp>
            <p:nvSpPr>
              <p:cNvPr id="5162" name="Line 57"/>
              <p:cNvSpPr>
                <a:spLocks noChangeShapeType="1"/>
              </p:cNvSpPr>
              <p:nvPr/>
            </p:nvSpPr>
            <p:spPr bwMode="auto">
              <a:xfrm rot="1301613">
                <a:off x="1951" y="1323"/>
                <a:ext cx="96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63" name="Freeform 58"/>
              <p:cNvSpPr>
                <a:spLocks/>
              </p:cNvSpPr>
              <p:nvPr/>
            </p:nvSpPr>
            <p:spPr bwMode="auto">
              <a:xfrm rot="1301613">
                <a:off x="1976" y="1310"/>
                <a:ext cx="108" cy="108"/>
              </a:xfrm>
              <a:custGeom>
                <a:avLst/>
                <a:gdLst>
                  <a:gd name="T0" fmla="*/ 0 w 108"/>
                  <a:gd name="T1" fmla="*/ 0 h 108"/>
                  <a:gd name="T2" fmla="*/ 108 w 108"/>
                  <a:gd name="T3" fmla="*/ 108 h 108"/>
                  <a:gd name="T4" fmla="*/ 0 60000 65536"/>
                  <a:gd name="T5" fmla="*/ 0 60000 65536"/>
                  <a:gd name="T6" fmla="*/ 0 w 108"/>
                  <a:gd name="T7" fmla="*/ 0 h 108"/>
                  <a:gd name="T8" fmla="*/ 108 w 108"/>
                  <a:gd name="T9" fmla="*/ 108 h 10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08" h="108">
                    <a:moveTo>
                      <a:pt x="0" y="0"/>
                    </a:moveTo>
                    <a:lnTo>
                      <a:pt x="108" y="108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64" name="Freeform 59"/>
              <p:cNvSpPr>
                <a:spLocks/>
              </p:cNvSpPr>
              <p:nvPr/>
            </p:nvSpPr>
            <p:spPr bwMode="auto">
              <a:xfrm rot="1301613">
                <a:off x="1911" y="1332"/>
                <a:ext cx="108" cy="108"/>
              </a:xfrm>
              <a:custGeom>
                <a:avLst/>
                <a:gdLst>
                  <a:gd name="T0" fmla="*/ 0 w 108"/>
                  <a:gd name="T1" fmla="*/ 0 h 108"/>
                  <a:gd name="T2" fmla="*/ 108 w 108"/>
                  <a:gd name="T3" fmla="*/ 108 h 108"/>
                  <a:gd name="T4" fmla="*/ 0 60000 65536"/>
                  <a:gd name="T5" fmla="*/ 0 60000 65536"/>
                  <a:gd name="T6" fmla="*/ 0 w 108"/>
                  <a:gd name="T7" fmla="*/ 0 h 108"/>
                  <a:gd name="T8" fmla="*/ 108 w 108"/>
                  <a:gd name="T9" fmla="*/ 108 h 10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08" h="108">
                    <a:moveTo>
                      <a:pt x="0" y="0"/>
                    </a:moveTo>
                    <a:lnTo>
                      <a:pt x="108" y="108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65" name="Freeform 60"/>
              <p:cNvSpPr>
                <a:spLocks/>
              </p:cNvSpPr>
              <p:nvPr/>
            </p:nvSpPr>
            <p:spPr bwMode="auto">
              <a:xfrm rot="1301613">
                <a:off x="1872" y="1344"/>
                <a:ext cx="108" cy="108"/>
              </a:xfrm>
              <a:custGeom>
                <a:avLst/>
                <a:gdLst>
                  <a:gd name="T0" fmla="*/ 0 w 108"/>
                  <a:gd name="T1" fmla="*/ 0 h 108"/>
                  <a:gd name="T2" fmla="*/ 108 w 108"/>
                  <a:gd name="T3" fmla="*/ 108 h 108"/>
                  <a:gd name="T4" fmla="*/ 0 60000 65536"/>
                  <a:gd name="T5" fmla="*/ 0 60000 65536"/>
                  <a:gd name="T6" fmla="*/ 0 w 108"/>
                  <a:gd name="T7" fmla="*/ 0 h 108"/>
                  <a:gd name="T8" fmla="*/ 108 w 108"/>
                  <a:gd name="T9" fmla="*/ 108 h 10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08" h="108">
                    <a:moveTo>
                      <a:pt x="0" y="0"/>
                    </a:moveTo>
                    <a:lnTo>
                      <a:pt x="108" y="108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157" name="Group 62"/>
            <p:cNvGrpSpPr>
              <a:grpSpLocks/>
            </p:cNvGrpSpPr>
            <p:nvPr/>
          </p:nvGrpSpPr>
          <p:grpSpPr bwMode="auto">
            <a:xfrm rot="4208596">
              <a:off x="2269" y="1331"/>
              <a:ext cx="212" cy="142"/>
              <a:chOff x="1872" y="1310"/>
              <a:chExt cx="212" cy="142"/>
            </a:xfrm>
          </p:grpSpPr>
          <p:sp>
            <p:nvSpPr>
              <p:cNvPr id="5158" name="Line 63"/>
              <p:cNvSpPr>
                <a:spLocks noChangeShapeType="1"/>
              </p:cNvSpPr>
              <p:nvPr/>
            </p:nvSpPr>
            <p:spPr bwMode="auto">
              <a:xfrm rot="1301613">
                <a:off x="1951" y="1323"/>
                <a:ext cx="96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59" name="Freeform 64"/>
              <p:cNvSpPr>
                <a:spLocks/>
              </p:cNvSpPr>
              <p:nvPr/>
            </p:nvSpPr>
            <p:spPr bwMode="auto">
              <a:xfrm rot="1301613">
                <a:off x="1976" y="1310"/>
                <a:ext cx="108" cy="108"/>
              </a:xfrm>
              <a:custGeom>
                <a:avLst/>
                <a:gdLst>
                  <a:gd name="T0" fmla="*/ 0 w 108"/>
                  <a:gd name="T1" fmla="*/ 0 h 108"/>
                  <a:gd name="T2" fmla="*/ 108 w 108"/>
                  <a:gd name="T3" fmla="*/ 108 h 108"/>
                  <a:gd name="T4" fmla="*/ 0 60000 65536"/>
                  <a:gd name="T5" fmla="*/ 0 60000 65536"/>
                  <a:gd name="T6" fmla="*/ 0 w 108"/>
                  <a:gd name="T7" fmla="*/ 0 h 108"/>
                  <a:gd name="T8" fmla="*/ 108 w 108"/>
                  <a:gd name="T9" fmla="*/ 108 h 10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08" h="108">
                    <a:moveTo>
                      <a:pt x="0" y="0"/>
                    </a:moveTo>
                    <a:lnTo>
                      <a:pt x="108" y="108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60" name="Freeform 65"/>
              <p:cNvSpPr>
                <a:spLocks/>
              </p:cNvSpPr>
              <p:nvPr/>
            </p:nvSpPr>
            <p:spPr bwMode="auto">
              <a:xfrm rot="1301613">
                <a:off x="1911" y="1332"/>
                <a:ext cx="108" cy="108"/>
              </a:xfrm>
              <a:custGeom>
                <a:avLst/>
                <a:gdLst>
                  <a:gd name="T0" fmla="*/ 0 w 108"/>
                  <a:gd name="T1" fmla="*/ 0 h 108"/>
                  <a:gd name="T2" fmla="*/ 108 w 108"/>
                  <a:gd name="T3" fmla="*/ 108 h 108"/>
                  <a:gd name="T4" fmla="*/ 0 60000 65536"/>
                  <a:gd name="T5" fmla="*/ 0 60000 65536"/>
                  <a:gd name="T6" fmla="*/ 0 w 108"/>
                  <a:gd name="T7" fmla="*/ 0 h 108"/>
                  <a:gd name="T8" fmla="*/ 108 w 108"/>
                  <a:gd name="T9" fmla="*/ 108 h 10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08" h="108">
                    <a:moveTo>
                      <a:pt x="0" y="0"/>
                    </a:moveTo>
                    <a:lnTo>
                      <a:pt x="108" y="108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61" name="Freeform 66"/>
              <p:cNvSpPr>
                <a:spLocks/>
              </p:cNvSpPr>
              <p:nvPr/>
            </p:nvSpPr>
            <p:spPr bwMode="auto">
              <a:xfrm rot="1301613">
                <a:off x="1872" y="1344"/>
                <a:ext cx="108" cy="108"/>
              </a:xfrm>
              <a:custGeom>
                <a:avLst/>
                <a:gdLst>
                  <a:gd name="T0" fmla="*/ 0 w 108"/>
                  <a:gd name="T1" fmla="*/ 0 h 108"/>
                  <a:gd name="T2" fmla="*/ 108 w 108"/>
                  <a:gd name="T3" fmla="*/ 108 h 108"/>
                  <a:gd name="T4" fmla="*/ 0 60000 65536"/>
                  <a:gd name="T5" fmla="*/ 0 60000 65536"/>
                  <a:gd name="T6" fmla="*/ 0 w 108"/>
                  <a:gd name="T7" fmla="*/ 0 h 108"/>
                  <a:gd name="T8" fmla="*/ 108 w 108"/>
                  <a:gd name="T9" fmla="*/ 108 h 10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08" h="108">
                    <a:moveTo>
                      <a:pt x="0" y="0"/>
                    </a:moveTo>
                    <a:lnTo>
                      <a:pt x="108" y="108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445507" name="Text Box 67"/>
          <p:cNvSpPr txBox="1">
            <a:spLocks noChangeArrowheads="1"/>
          </p:cNvSpPr>
          <p:nvPr/>
        </p:nvSpPr>
        <p:spPr bwMode="auto">
          <a:xfrm>
            <a:off x="4191000" y="22098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R</a:t>
            </a:r>
            <a:endParaRPr lang="ru-RU" sz="2400" b="1">
              <a:solidFill>
                <a:srgbClr val="FF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45508" name="Text Box 68"/>
          <p:cNvSpPr txBox="1">
            <a:spLocks noChangeArrowheads="1"/>
          </p:cNvSpPr>
          <p:nvPr/>
        </p:nvSpPr>
        <p:spPr bwMode="auto">
          <a:xfrm>
            <a:off x="4114800" y="52578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N</a:t>
            </a:r>
            <a:endParaRPr lang="ru-RU" sz="2400" b="1">
              <a:solidFill>
                <a:srgbClr val="FF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45509" name="Text Box 69"/>
          <p:cNvSpPr txBox="1">
            <a:spLocks noChangeArrowheads="1"/>
          </p:cNvSpPr>
          <p:nvPr/>
        </p:nvSpPr>
        <p:spPr bwMode="auto">
          <a:xfrm>
            <a:off x="1524000" y="48768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F</a:t>
            </a:r>
            <a:endParaRPr lang="ru-RU" sz="2400" b="1">
              <a:solidFill>
                <a:srgbClr val="FF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grpSp>
        <p:nvGrpSpPr>
          <p:cNvPr id="15" name="Group 83"/>
          <p:cNvGrpSpPr>
            <a:grpSpLocks/>
          </p:cNvGrpSpPr>
          <p:nvPr/>
        </p:nvGrpSpPr>
        <p:grpSpPr bwMode="auto">
          <a:xfrm>
            <a:off x="2133600" y="5257800"/>
            <a:ext cx="1835150" cy="990600"/>
            <a:chOff x="1344" y="3312"/>
            <a:chExt cx="1156" cy="624"/>
          </a:xfrm>
        </p:grpSpPr>
        <p:sp>
          <p:nvSpPr>
            <p:cNvPr id="445517" name="Text Box 77"/>
            <p:cNvSpPr txBox="1">
              <a:spLocks noChangeArrowheads="1"/>
            </p:cNvSpPr>
            <p:nvPr/>
          </p:nvSpPr>
          <p:spPr bwMode="auto">
            <a:xfrm>
              <a:off x="1344" y="3312"/>
              <a:ext cx="292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4400" b="1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b</a:t>
              </a:r>
              <a:endParaRPr lang="ru-RU" sz="4400" b="1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445518" name="Text Box 78"/>
            <p:cNvSpPr txBox="1">
              <a:spLocks noChangeArrowheads="1"/>
            </p:cNvSpPr>
            <p:nvPr/>
          </p:nvSpPr>
          <p:spPr bwMode="auto">
            <a:xfrm>
              <a:off x="2208" y="3456"/>
              <a:ext cx="292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4400" b="1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b</a:t>
              </a:r>
              <a:endParaRPr lang="ru-RU" sz="4400" b="1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</p:grpSp>
      <p:grpSp>
        <p:nvGrpSpPr>
          <p:cNvPr id="16" name="Group 84"/>
          <p:cNvGrpSpPr>
            <a:grpSpLocks/>
          </p:cNvGrpSpPr>
          <p:nvPr/>
        </p:nvGrpSpPr>
        <p:grpSpPr bwMode="auto">
          <a:xfrm>
            <a:off x="762000" y="2209800"/>
            <a:ext cx="965200" cy="2362200"/>
            <a:chOff x="480" y="1392"/>
            <a:chExt cx="608" cy="1488"/>
          </a:xfrm>
        </p:grpSpPr>
        <p:sp>
          <p:nvSpPr>
            <p:cNvPr id="445516" name="Text Box 76"/>
            <p:cNvSpPr txBox="1">
              <a:spLocks noChangeArrowheads="1"/>
            </p:cNvSpPr>
            <p:nvPr/>
          </p:nvSpPr>
          <p:spPr bwMode="auto">
            <a:xfrm>
              <a:off x="816" y="1392"/>
              <a:ext cx="272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4400" b="1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c</a:t>
              </a:r>
              <a:endParaRPr lang="ru-RU" sz="4400" b="1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445519" name="Text Box 79"/>
            <p:cNvSpPr txBox="1">
              <a:spLocks noChangeArrowheads="1"/>
            </p:cNvSpPr>
            <p:nvPr/>
          </p:nvSpPr>
          <p:spPr bwMode="auto">
            <a:xfrm>
              <a:off x="480" y="2400"/>
              <a:ext cx="272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4400" b="1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c</a:t>
              </a:r>
              <a:endParaRPr lang="ru-RU" sz="4400" b="1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</p:grpSp>
      <p:grpSp>
        <p:nvGrpSpPr>
          <p:cNvPr id="17" name="Group 82"/>
          <p:cNvGrpSpPr>
            <a:grpSpLocks/>
          </p:cNvGrpSpPr>
          <p:nvPr/>
        </p:nvGrpSpPr>
        <p:grpSpPr bwMode="auto">
          <a:xfrm>
            <a:off x="2743200" y="1524000"/>
            <a:ext cx="1454150" cy="838200"/>
            <a:chOff x="1728" y="960"/>
            <a:chExt cx="916" cy="528"/>
          </a:xfrm>
        </p:grpSpPr>
        <p:sp>
          <p:nvSpPr>
            <p:cNvPr id="445520" name="Text Box 80"/>
            <p:cNvSpPr txBox="1">
              <a:spLocks noChangeArrowheads="1"/>
            </p:cNvSpPr>
            <p:nvPr/>
          </p:nvSpPr>
          <p:spPr bwMode="auto">
            <a:xfrm>
              <a:off x="1728" y="960"/>
              <a:ext cx="292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4400" b="1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d</a:t>
              </a:r>
              <a:endParaRPr lang="ru-RU" sz="4400" b="1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445521" name="Text Box 81"/>
            <p:cNvSpPr txBox="1">
              <a:spLocks noChangeArrowheads="1"/>
            </p:cNvSpPr>
            <p:nvPr/>
          </p:nvSpPr>
          <p:spPr bwMode="auto">
            <a:xfrm>
              <a:off x="2352" y="1008"/>
              <a:ext cx="292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4400" b="1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d</a:t>
              </a:r>
              <a:endParaRPr lang="ru-RU" sz="4400" b="1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45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45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45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454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454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454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454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454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454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454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454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454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454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454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4547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454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4547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454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4547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454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4547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4547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8" name="Group 2"/>
          <p:cNvGrpSpPr>
            <a:grpSpLocks/>
          </p:cNvGrpSpPr>
          <p:nvPr/>
        </p:nvGrpSpPr>
        <p:grpSpPr bwMode="auto">
          <a:xfrm>
            <a:off x="76200" y="152400"/>
            <a:ext cx="8991600" cy="6515100"/>
            <a:chOff x="168" y="176"/>
            <a:chExt cx="5408" cy="3928"/>
          </a:xfrm>
        </p:grpSpPr>
        <p:sp>
          <p:nvSpPr>
            <p:cNvPr id="6167" name="Freeform 3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68" name="Freeform 4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69" name="Freeform 5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70" name="Freeform 6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71" name="Freeform 7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72" name="Freeform 8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73" name="Freeform 9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74" name="Freeform 10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47499" name="Text Box 11"/>
          <p:cNvSpPr txBox="1">
            <a:spLocks noChangeArrowheads="1"/>
          </p:cNvSpPr>
          <p:nvPr/>
        </p:nvSpPr>
        <p:spPr bwMode="auto">
          <a:xfrm>
            <a:off x="7696200" y="27432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D</a:t>
            </a:r>
            <a:endParaRPr lang="ru-RU" sz="24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47500" name="Text Box 12"/>
          <p:cNvSpPr txBox="1">
            <a:spLocks noChangeArrowheads="1"/>
          </p:cNvSpPr>
          <p:nvPr/>
        </p:nvSpPr>
        <p:spPr bwMode="auto">
          <a:xfrm>
            <a:off x="185738" y="2895600"/>
            <a:ext cx="5000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В</a:t>
            </a:r>
          </a:p>
        </p:txBody>
      </p:sp>
      <p:sp>
        <p:nvSpPr>
          <p:cNvPr id="447501" name="Text Box 13"/>
          <p:cNvSpPr txBox="1">
            <a:spLocks noChangeArrowheads="1"/>
          </p:cNvSpPr>
          <p:nvPr/>
        </p:nvSpPr>
        <p:spPr bwMode="auto">
          <a:xfrm>
            <a:off x="2819400" y="18288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С</a:t>
            </a:r>
          </a:p>
        </p:txBody>
      </p:sp>
      <p:sp>
        <p:nvSpPr>
          <p:cNvPr id="6152" name="Text Box 14"/>
          <p:cNvSpPr txBox="1">
            <a:spLocks noChangeArrowheads="1"/>
          </p:cNvSpPr>
          <p:nvPr/>
        </p:nvSpPr>
        <p:spPr bwMode="auto">
          <a:xfrm>
            <a:off x="228600" y="228600"/>
            <a:ext cx="86868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/>
              <a:t>                    Сумма двух противоположных сторон описанного четырехугольника равна 15 см. </a:t>
            </a:r>
          </a:p>
          <a:p>
            <a:pPr eaLnBrk="1" hangingPunct="1"/>
            <a:r>
              <a:rPr lang="ru-RU" altLang="ru-RU" sz="2400"/>
              <a:t>Найдите периметр этого четырехугольника.</a:t>
            </a:r>
          </a:p>
        </p:txBody>
      </p:sp>
      <p:graphicFrame>
        <p:nvGraphicFramePr>
          <p:cNvPr id="6146" name="Rectangle 15"/>
          <p:cNvGraphicFramePr>
            <a:graphicFrameLocks/>
          </p:cNvGraphicFramePr>
          <p:nvPr/>
        </p:nvGraphicFramePr>
        <p:xfrm>
          <a:off x="2209800" y="13970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5" name="Формула" r:id="rId4" imgW="0" imgH="0" progId="Equation.3">
                  <p:embed/>
                </p:oleObj>
              </mc:Choice>
              <mc:Fallback>
                <p:oleObj name="Формула" r:id="rId4" imgW="0" imgH="0" progId="Equation.3">
                  <p:embed/>
                  <p:pic>
                    <p:nvPicPr>
                      <p:cNvPr id="0" name="Rectangle 15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397000"/>
                        <a:ext cx="6096000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Rectangle 16"/>
          <p:cNvGraphicFramePr>
            <a:graphicFrameLocks/>
          </p:cNvGraphicFramePr>
          <p:nvPr/>
        </p:nvGraphicFramePr>
        <p:xfrm>
          <a:off x="2209800" y="13970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6" name="Формула" r:id="rId5" imgW="0" imgH="0" progId="Equation.3">
                  <p:embed/>
                </p:oleObj>
              </mc:Choice>
              <mc:Fallback>
                <p:oleObj name="Формула" r:id="rId5" imgW="0" imgH="0" progId="Equation.3">
                  <p:embed/>
                  <p:pic>
                    <p:nvPicPr>
                      <p:cNvPr id="0" name="Rectangle 16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397000"/>
                        <a:ext cx="6096000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3" name="Freeform 17"/>
          <p:cNvSpPr>
            <a:spLocks/>
          </p:cNvSpPr>
          <p:nvPr/>
        </p:nvSpPr>
        <p:spPr bwMode="auto">
          <a:xfrm>
            <a:off x="406400" y="2212975"/>
            <a:ext cx="7251700" cy="3787775"/>
          </a:xfrm>
          <a:custGeom>
            <a:avLst/>
            <a:gdLst>
              <a:gd name="T0" fmla="*/ 1672 w 4568"/>
              <a:gd name="T1" fmla="*/ 8 h 2386"/>
              <a:gd name="T2" fmla="*/ 4568 w 4568"/>
              <a:gd name="T3" fmla="*/ 510 h 2386"/>
              <a:gd name="T4" fmla="*/ 1643 w 4568"/>
              <a:gd name="T5" fmla="*/ 2380 h 2386"/>
              <a:gd name="T6" fmla="*/ 1643 w 4568"/>
              <a:gd name="T7" fmla="*/ 2386 h 2386"/>
              <a:gd name="T8" fmla="*/ 0 w 4568"/>
              <a:gd name="T9" fmla="*/ 710 h 2386"/>
              <a:gd name="T10" fmla="*/ 1676 w 4568"/>
              <a:gd name="T11" fmla="*/ 4 h 2386"/>
              <a:gd name="T12" fmla="*/ 1672 w 4568"/>
              <a:gd name="T13" fmla="*/ 0 h 238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568"/>
              <a:gd name="T22" fmla="*/ 0 h 2386"/>
              <a:gd name="T23" fmla="*/ 4568 w 4568"/>
              <a:gd name="T24" fmla="*/ 2386 h 238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568" h="2386">
                <a:moveTo>
                  <a:pt x="1672" y="8"/>
                </a:moveTo>
                <a:lnTo>
                  <a:pt x="4568" y="510"/>
                </a:lnTo>
                <a:lnTo>
                  <a:pt x="1643" y="2380"/>
                </a:lnTo>
                <a:lnTo>
                  <a:pt x="1643" y="2386"/>
                </a:lnTo>
                <a:lnTo>
                  <a:pt x="0" y="710"/>
                </a:lnTo>
                <a:lnTo>
                  <a:pt x="1676" y="4"/>
                </a:lnTo>
                <a:lnTo>
                  <a:pt x="1672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47506" name="Text Box 18"/>
          <p:cNvSpPr txBox="1">
            <a:spLocks noChangeArrowheads="1"/>
          </p:cNvSpPr>
          <p:nvPr/>
        </p:nvSpPr>
        <p:spPr bwMode="auto">
          <a:xfrm>
            <a:off x="2743200" y="60198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А</a:t>
            </a:r>
          </a:p>
        </p:txBody>
      </p:sp>
      <p:grpSp>
        <p:nvGrpSpPr>
          <p:cNvPr id="6155" name="Group 20"/>
          <p:cNvGrpSpPr>
            <a:grpSpLocks/>
          </p:cNvGrpSpPr>
          <p:nvPr/>
        </p:nvGrpSpPr>
        <p:grpSpPr bwMode="auto">
          <a:xfrm>
            <a:off x="1633538" y="2286000"/>
            <a:ext cx="3216275" cy="3238500"/>
            <a:chOff x="1317" y="1440"/>
            <a:chExt cx="2026" cy="2040"/>
          </a:xfrm>
        </p:grpSpPr>
        <p:sp>
          <p:nvSpPr>
            <p:cNvPr id="6164" name="Text Box 21"/>
            <p:cNvSpPr txBox="1">
              <a:spLocks noChangeArrowheads="1"/>
            </p:cNvSpPr>
            <p:nvPr/>
          </p:nvSpPr>
          <p:spPr bwMode="auto">
            <a:xfrm>
              <a:off x="2120" y="2212"/>
              <a:ext cx="26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2400"/>
                <a:t>О</a:t>
              </a:r>
            </a:p>
          </p:txBody>
        </p:sp>
        <p:sp>
          <p:nvSpPr>
            <p:cNvPr id="6165" name="Oval 22"/>
            <p:cNvSpPr>
              <a:spLocks noChangeArrowheads="1"/>
            </p:cNvSpPr>
            <p:nvPr/>
          </p:nvSpPr>
          <p:spPr bwMode="auto">
            <a:xfrm>
              <a:off x="1317" y="1440"/>
              <a:ext cx="2026" cy="20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6166" name="Oval 23"/>
            <p:cNvSpPr>
              <a:spLocks noChangeArrowheads="1"/>
            </p:cNvSpPr>
            <p:nvPr/>
          </p:nvSpPr>
          <p:spPr bwMode="auto">
            <a:xfrm>
              <a:off x="2299" y="2422"/>
              <a:ext cx="62" cy="6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</p:grpSp>
      <p:sp>
        <p:nvSpPr>
          <p:cNvPr id="6156" name="Oval 24"/>
          <p:cNvSpPr>
            <a:spLocks noChangeArrowheads="1"/>
          </p:cNvSpPr>
          <p:nvPr/>
        </p:nvSpPr>
        <p:spPr bwMode="auto">
          <a:xfrm>
            <a:off x="2590800" y="23622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6157" name="Oval 25"/>
          <p:cNvSpPr>
            <a:spLocks noChangeArrowheads="1"/>
          </p:cNvSpPr>
          <p:nvPr/>
        </p:nvSpPr>
        <p:spPr bwMode="auto">
          <a:xfrm>
            <a:off x="3505200" y="22860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6158" name="Oval 26"/>
          <p:cNvSpPr>
            <a:spLocks noChangeArrowheads="1"/>
          </p:cNvSpPr>
          <p:nvPr/>
        </p:nvSpPr>
        <p:spPr bwMode="auto">
          <a:xfrm>
            <a:off x="1981200" y="49530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6159" name="Oval 27"/>
          <p:cNvSpPr>
            <a:spLocks noChangeArrowheads="1"/>
          </p:cNvSpPr>
          <p:nvPr/>
        </p:nvSpPr>
        <p:spPr bwMode="auto">
          <a:xfrm>
            <a:off x="4114800" y="5181600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47563" name="Text Box 75"/>
          <p:cNvSpPr txBox="1">
            <a:spLocks noChangeArrowheads="1"/>
          </p:cNvSpPr>
          <p:nvPr/>
        </p:nvSpPr>
        <p:spPr bwMode="auto">
          <a:xfrm>
            <a:off x="635000" y="228600"/>
            <a:ext cx="111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№ 695</a:t>
            </a:r>
          </a:p>
        </p:txBody>
      </p:sp>
      <p:sp>
        <p:nvSpPr>
          <p:cNvPr id="447564" name="Text Box 76"/>
          <p:cNvSpPr txBox="1">
            <a:spLocks noChangeArrowheads="1"/>
          </p:cNvSpPr>
          <p:nvPr/>
        </p:nvSpPr>
        <p:spPr bwMode="auto">
          <a:xfrm>
            <a:off x="5867400" y="44958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В</a:t>
            </a: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C+AD=15</a:t>
            </a:r>
            <a:endParaRPr lang="ru-RU" sz="24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47565" name="Text Box 77"/>
          <p:cNvSpPr txBox="1">
            <a:spLocks noChangeArrowheads="1"/>
          </p:cNvSpPr>
          <p:nvPr/>
        </p:nvSpPr>
        <p:spPr bwMode="auto">
          <a:xfrm>
            <a:off x="5867400" y="52578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AB+DC=15</a:t>
            </a:r>
            <a:endParaRPr lang="ru-RU" sz="24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47566" name="Text Box 78"/>
          <p:cNvSpPr txBox="1">
            <a:spLocks noChangeArrowheads="1"/>
          </p:cNvSpPr>
          <p:nvPr/>
        </p:nvSpPr>
        <p:spPr bwMode="auto">
          <a:xfrm>
            <a:off x="5867400" y="6019800"/>
            <a:ext cx="259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P</a:t>
            </a:r>
            <a:r>
              <a:rPr lang="en-US" sz="2400" b="1" baseline="-250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ABCD</a:t>
            </a:r>
            <a:r>
              <a:rPr lang="ru-RU" sz="2400" b="1" baseline="-250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</a:t>
            </a: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=</a:t>
            </a: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</a:t>
            </a: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30 </a:t>
            </a: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см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475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47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47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47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47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447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475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475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447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7564" grpId="0"/>
      <p:bldP spid="447565" grpId="0"/>
      <p:bldP spid="44756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2" name="Group 2"/>
          <p:cNvGrpSpPr>
            <a:grpSpLocks/>
          </p:cNvGrpSpPr>
          <p:nvPr/>
        </p:nvGrpSpPr>
        <p:grpSpPr bwMode="auto">
          <a:xfrm>
            <a:off x="76200" y="152400"/>
            <a:ext cx="8991600" cy="6515100"/>
            <a:chOff x="168" y="176"/>
            <a:chExt cx="5408" cy="3928"/>
          </a:xfrm>
        </p:grpSpPr>
        <p:sp>
          <p:nvSpPr>
            <p:cNvPr id="7188" name="Freeform 3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189" name="Freeform 4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190" name="Freeform 5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191" name="Freeform 6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192" name="Freeform 7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193" name="Freeform 8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194" name="Freeform 9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195" name="Freeform 10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51595" name="Text Box 11"/>
          <p:cNvSpPr txBox="1">
            <a:spLocks noChangeArrowheads="1"/>
          </p:cNvSpPr>
          <p:nvPr/>
        </p:nvSpPr>
        <p:spPr bwMode="auto">
          <a:xfrm>
            <a:off x="4572000" y="13716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D</a:t>
            </a:r>
            <a:endParaRPr lang="ru-RU" sz="24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51596" name="Text Box 12"/>
          <p:cNvSpPr txBox="1">
            <a:spLocks noChangeArrowheads="1"/>
          </p:cNvSpPr>
          <p:nvPr/>
        </p:nvSpPr>
        <p:spPr bwMode="auto">
          <a:xfrm>
            <a:off x="533400" y="26670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</a:t>
            </a: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F</a:t>
            </a:r>
            <a:endParaRPr lang="ru-RU" sz="24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7175" name="Text Box 14"/>
          <p:cNvSpPr txBox="1">
            <a:spLocks noChangeArrowheads="1"/>
          </p:cNvSpPr>
          <p:nvPr/>
        </p:nvSpPr>
        <p:spPr bwMode="auto">
          <a:xfrm>
            <a:off x="1600200" y="304800"/>
            <a:ext cx="2590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2400"/>
              <a:t>      </a:t>
            </a:r>
            <a:r>
              <a:rPr lang="ru-RU" altLang="ru-RU" sz="2400"/>
              <a:t>Найти</a:t>
            </a:r>
            <a:r>
              <a:rPr lang="en-US" altLang="ru-RU" sz="2400"/>
              <a:t> FD</a:t>
            </a:r>
            <a:endParaRPr lang="ru-RU" altLang="ru-RU" sz="2400"/>
          </a:p>
        </p:txBody>
      </p:sp>
      <p:graphicFrame>
        <p:nvGraphicFramePr>
          <p:cNvPr id="7170" name="Rectangle 15"/>
          <p:cNvGraphicFramePr>
            <a:graphicFrameLocks/>
          </p:cNvGraphicFramePr>
          <p:nvPr/>
        </p:nvGraphicFramePr>
        <p:xfrm>
          <a:off x="2209800" y="13970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6" name="Формула" r:id="rId4" imgW="0" imgH="0" progId="Equation.3">
                  <p:embed/>
                </p:oleObj>
              </mc:Choice>
              <mc:Fallback>
                <p:oleObj name="Формула" r:id="rId4" imgW="0" imgH="0" progId="Equation.3">
                  <p:embed/>
                  <p:pic>
                    <p:nvPicPr>
                      <p:cNvPr id="0" name="Rectangle 15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397000"/>
                        <a:ext cx="6096000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Rectangle 16"/>
          <p:cNvGraphicFramePr>
            <a:graphicFrameLocks/>
          </p:cNvGraphicFramePr>
          <p:nvPr/>
        </p:nvGraphicFramePr>
        <p:xfrm>
          <a:off x="2209800" y="13970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7" name="Формула" r:id="rId5" imgW="0" imgH="0" progId="Equation.3">
                  <p:embed/>
                </p:oleObj>
              </mc:Choice>
              <mc:Fallback>
                <p:oleObj name="Формула" r:id="rId5" imgW="0" imgH="0" progId="Equation.3">
                  <p:embed/>
                  <p:pic>
                    <p:nvPicPr>
                      <p:cNvPr id="0" name="Rectangle 16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397000"/>
                        <a:ext cx="6096000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1602" name="Text Box 18"/>
          <p:cNvSpPr txBox="1">
            <a:spLocks noChangeArrowheads="1"/>
          </p:cNvSpPr>
          <p:nvPr/>
        </p:nvSpPr>
        <p:spPr bwMode="auto">
          <a:xfrm>
            <a:off x="1905000" y="56388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А</a:t>
            </a:r>
          </a:p>
        </p:txBody>
      </p:sp>
      <p:grpSp>
        <p:nvGrpSpPr>
          <p:cNvPr id="7177" name="Group 19"/>
          <p:cNvGrpSpPr>
            <a:grpSpLocks/>
          </p:cNvGrpSpPr>
          <p:nvPr/>
        </p:nvGrpSpPr>
        <p:grpSpPr bwMode="auto">
          <a:xfrm>
            <a:off x="1633538" y="2286000"/>
            <a:ext cx="3216275" cy="3238500"/>
            <a:chOff x="1317" y="1440"/>
            <a:chExt cx="2026" cy="2040"/>
          </a:xfrm>
        </p:grpSpPr>
        <p:sp>
          <p:nvSpPr>
            <p:cNvPr id="7185" name="Text Box 20"/>
            <p:cNvSpPr txBox="1">
              <a:spLocks noChangeArrowheads="1"/>
            </p:cNvSpPr>
            <p:nvPr/>
          </p:nvSpPr>
          <p:spPr bwMode="auto">
            <a:xfrm>
              <a:off x="2120" y="2212"/>
              <a:ext cx="26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2400"/>
                <a:t>О</a:t>
              </a:r>
            </a:p>
          </p:txBody>
        </p:sp>
        <p:sp>
          <p:nvSpPr>
            <p:cNvPr id="7186" name="Oval 21"/>
            <p:cNvSpPr>
              <a:spLocks noChangeArrowheads="1"/>
            </p:cNvSpPr>
            <p:nvPr/>
          </p:nvSpPr>
          <p:spPr bwMode="auto">
            <a:xfrm>
              <a:off x="1317" y="1440"/>
              <a:ext cx="2026" cy="20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187" name="Oval 22"/>
            <p:cNvSpPr>
              <a:spLocks noChangeArrowheads="1"/>
            </p:cNvSpPr>
            <p:nvPr/>
          </p:nvSpPr>
          <p:spPr bwMode="auto">
            <a:xfrm>
              <a:off x="2299" y="2422"/>
              <a:ext cx="62" cy="6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</p:grpSp>
      <p:sp>
        <p:nvSpPr>
          <p:cNvPr id="451616" name="Text Box 32"/>
          <p:cNvSpPr txBox="1">
            <a:spLocks noChangeArrowheads="1"/>
          </p:cNvSpPr>
          <p:nvPr/>
        </p:nvSpPr>
        <p:spPr bwMode="auto">
          <a:xfrm>
            <a:off x="5105400" y="52578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N</a:t>
            </a:r>
            <a:endParaRPr lang="ru-RU" sz="24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51617" name="Text Box 33"/>
          <p:cNvSpPr txBox="1">
            <a:spLocks noChangeArrowheads="1"/>
          </p:cNvSpPr>
          <p:nvPr/>
        </p:nvSpPr>
        <p:spPr bwMode="auto">
          <a:xfrm>
            <a:off x="2590800" y="1752600"/>
            <a:ext cx="5000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?</a:t>
            </a:r>
          </a:p>
        </p:txBody>
      </p:sp>
      <p:sp>
        <p:nvSpPr>
          <p:cNvPr id="451618" name="Text Box 34"/>
          <p:cNvSpPr txBox="1">
            <a:spLocks noChangeArrowheads="1"/>
          </p:cNvSpPr>
          <p:nvPr/>
        </p:nvSpPr>
        <p:spPr bwMode="auto">
          <a:xfrm>
            <a:off x="1219200" y="4191000"/>
            <a:ext cx="5000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4</a:t>
            </a:r>
            <a:endParaRPr lang="ru-RU" sz="28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51619" name="Text Box 35"/>
          <p:cNvSpPr txBox="1">
            <a:spLocks noChangeArrowheads="1"/>
          </p:cNvSpPr>
          <p:nvPr/>
        </p:nvSpPr>
        <p:spPr bwMode="auto">
          <a:xfrm>
            <a:off x="4876800" y="3276600"/>
            <a:ext cx="5000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7</a:t>
            </a:r>
            <a:endParaRPr lang="ru-RU" sz="28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51620" name="Text Box 36"/>
          <p:cNvSpPr txBox="1">
            <a:spLocks noChangeArrowheads="1"/>
          </p:cNvSpPr>
          <p:nvPr/>
        </p:nvSpPr>
        <p:spPr bwMode="auto">
          <a:xfrm>
            <a:off x="3429000" y="5486400"/>
            <a:ext cx="5000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6</a:t>
            </a:r>
            <a:endParaRPr lang="ru-RU" sz="28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51621" name="Text Box 37"/>
          <p:cNvSpPr txBox="1">
            <a:spLocks noChangeArrowheads="1"/>
          </p:cNvSpPr>
          <p:nvPr/>
        </p:nvSpPr>
        <p:spPr bwMode="auto">
          <a:xfrm>
            <a:off x="2624138" y="1752600"/>
            <a:ext cx="500062" cy="5191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5</a:t>
            </a:r>
          </a:p>
        </p:txBody>
      </p:sp>
      <p:sp>
        <p:nvSpPr>
          <p:cNvPr id="7184" name="Freeform 31"/>
          <p:cNvSpPr>
            <a:spLocks/>
          </p:cNvSpPr>
          <p:nvPr/>
        </p:nvSpPr>
        <p:spPr bwMode="auto">
          <a:xfrm>
            <a:off x="1066800" y="1752600"/>
            <a:ext cx="4038600" cy="3886200"/>
          </a:xfrm>
          <a:custGeom>
            <a:avLst/>
            <a:gdLst>
              <a:gd name="T0" fmla="*/ 736 w 2544"/>
              <a:gd name="T1" fmla="*/ 2448 h 2448"/>
              <a:gd name="T2" fmla="*/ 2544 w 2544"/>
              <a:gd name="T3" fmla="*/ 2256 h 2448"/>
              <a:gd name="T4" fmla="*/ 2208 w 2544"/>
              <a:gd name="T5" fmla="*/ 0 h 2448"/>
              <a:gd name="T6" fmla="*/ 0 w 2544"/>
              <a:gd name="T7" fmla="*/ 720 h 2448"/>
              <a:gd name="T8" fmla="*/ 720 w 2544"/>
              <a:gd name="T9" fmla="*/ 2448 h 244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544"/>
              <a:gd name="T16" fmla="*/ 0 h 2448"/>
              <a:gd name="T17" fmla="*/ 2544 w 2544"/>
              <a:gd name="T18" fmla="*/ 2448 h 244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544" h="2448">
                <a:moveTo>
                  <a:pt x="736" y="2448"/>
                </a:moveTo>
                <a:lnTo>
                  <a:pt x="2544" y="2256"/>
                </a:lnTo>
                <a:lnTo>
                  <a:pt x="2208" y="0"/>
                </a:lnTo>
                <a:lnTo>
                  <a:pt x="0" y="720"/>
                </a:lnTo>
                <a:lnTo>
                  <a:pt x="720" y="2448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6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6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6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516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516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516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516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516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516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516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516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516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516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516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162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6" name="Group 2"/>
          <p:cNvGrpSpPr>
            <a:grpSpLocks/>
          </p:cNvGrpSpPr>
          <p:nvPr/>
        </p:nvGrpSpPr>
        <p:grpSpPr bwMode="auto">
          <a:xfrm>
            <a:off x="76200" y="152400"/>
            <a:ext cx="8991600" cy="6515100"/>
            <a:chOff x="168" y="176"/>
            <a:chExt cx="5408" cy="3928"/>
          </a:xfrm>
        </p:grpSpPr>
        <p:sp>
          <p:nvSpPr>
            <p:cNvPr id="8237" name="Freeform 3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38" name="Freeform 4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39" name="Freeform 5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40" name="Freeform 6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41" name="Freeform 7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42" name="Freeform 8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43" name="Freeform 9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44" name="Freeform 10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49547" name="Text Box 11"/>
          <p:cNvSpPr txBox="1">
            <a:spLocks noChangeArrowheads="1"/>
          </p:cNvSpPr>
          <p:nvPr/>
        </p:nvSpPr>
        <p:spPr bwMode="auto">
          <a:xfrm>
            <a:off x="5867400" y="55626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D</a:t>
            </a:r>
            <a:endParaRPr lang="ru-RU" sz="24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49548" name="Text Box 12"/>
          <p:cNvSpPr txBox="1">
            <a:spLocks noChangeArrowheads="1"/>
          </p:cNvSpPr>
          <p:nvPr/>
        </p:nvSpPr>
        <p:spPr bwMode="auto">
          <a:xfrm>
            <a:off x="1905000" y="19050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В</a:t>
            </a:r>
          </a:p>
        </p:txBody>
      </p:sp>
      <p:sp>
        <p:nvSpPr>
          <p:cNvPr id="449549" name="Text Box 13"/>
          <p:cNvSpPr txBox="1">
            <a:spLocks noChangeArrowheads="1"/>
          </p:cNvSpPr>
          <p:nvPr/>
        </p:nvSpPr>
        <p:spPr bwMode="auto">
          <a:xfrm>
            <a:off x="4191000" y="18288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С</a:t>
            </a:r>
          </a:p>
        </p:txBody>
      </p:sp>
      <p:sp>
        <p:nvSpPr>
          <p:cNvPr id="8200" name="Text Box 14"/>
          <p:cNvSpPr txBox="1">
            <a:spLocks noChangeArrowheads="1"/>
          </p:cNvSpPr>
          <p:nvPr/>
        </p:nvSpPr>
        <p:spPr bwMode="auto">
          <a:xfrm>
            <a:off x="228600" y="228600"/>
            <a:ext cx="86868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/>
              <a:t>      Равнобокая трапеция описана около окружности. Основания трапеции равны 2 и 8. найдите радиус вписанной окружности.</a:t>
            </a:r>
          </a:p>
        </p:txBody>
      </p:sp>
      <p:graphicFrame>
        <p:nvGraphicFramePr>
          <p:cNvPr id="8194" name="Rectangle 15"/>
          <p:cNvGraphicFramePr>
            <a:graphicFrameLocks/>
          </p:cNvGraphicFramePr>
          <p:nvPr/>
        </p:nvGraphicFramePr>
        <p:xfrm>
          <a:off x="2209800" y="13970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5" name="Формула" r:id="rId4" imgW="0" imgH="0" progId="Equation.3">
                  <p:embed/>
                </p:oleObj>
              </mc:Choice>
              <mc:Fallback>
                <p:oleObj name="Формула" r:id="rId4" imgW="0" imgH="0" progId="Equation.3">
                  <p:embed/>
                  <p:pic>
                    <p:nvPicPr>
                      <p:cNvPr id="0" name="Rectangle 15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397000"/>
                        <a:ext cx="6096000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Rectangle 16"/>
          <p:cNvGraphicFramePr>
            <a:graphicFrameLocks/>
          </p:cNvGraphicFramePr>
          <p:nvPr/>
        </p:nvGraphicFramePr>
        <p:xfrm>
          <a:off x="2209800" y="13970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6" name="Формула" r:id="rId5" imgW="0" imgH="0" progId="Equation.3">
                  <p:embed/>
                </p:oleObj>
              </mc:Choice>
              <mc:Fallback>
                <p:oleObj name="Формула" r:id="rId5" imgW="0" imgH="0" progId="Equation.3">
                  <p:embed/>
                  <p:pic>
                    <p:nvPicPr>
                      <p:cNvPr id="0" name="Rectangle 16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397000"/>
                        <a:ext cx="6096000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9554" name="Text Box 18"/>
          <p:cNvSpPr txBox="1">
            <a:spLocks noChangeArrowheads="1"/>
          </p:cNvSpPr>
          <p:nvPr/>
        </p:nvSpPr>
        <p:spPr bwMode="auto">
          <a:xfrm>
            <a:off x="228600" y="55626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А</a:t>
            </a:r>
          </a:p>
        </p:txBody>
      </p:sp>
      <p:sp>
        <p:nvSpPr>
          <p:cNvPr id="449564" name="Text Box 28"/>
          <p:cNvSpPr txBox="1">
            <a:spLocks noChangeArrowheads="1"/>
          </p:cNvSpPr>
          <p:nvPr/>
        </p:nvSpPr>
        <p:spPr bwMode="auto">
          <a:xfrm>
            <a:off x="3962400" y="12192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В</a:t>
            </a: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C+AD=1</a:t>
            </a: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0</a:t>
            </a:r>
          </a:p>
        </p:txBody>
      </p:sp>
      <p:sp>
        <p:nvSpPr>
          <p:cNvPr id="449565" name="Text Box 29"/>
          <p:cNvSpPr txBox="1">
            <a:spLocks noChangeArrowheads="1"/>
          </p:cNvSpPr>
          <p:nvPr/>
        </p:nvSpPr>
        <p:spPr bwMode="auto">
          <a:xfrm>
            <a:off x="6705600" y="12192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AB+DC=1</a:t>
            </a: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0</a:t>
            </a:r>
          </a:p>
        </p:txBody>
      </p:sp>
      <p:sp>
        <p:nvSpPr>
          <p:cNvPr id="8204" name="Freeform 31"/>
          <p:cNvSpPr>
            <a:spLocks/>
          </p:cNvSpPr>
          <p:nvPr/>
        </p:nvSpPr>
        <p:spPr bwMode="auto">
          <a:xfrm>
            <a:off x="520700" y="2252663"/>
            <a:ext cx="5499100" cy="3309937"/>
          </a:xfrm>
          <a:custGeom>
            <a:avLst/>
            <a:gdLst>
              <a:gd name="T0" fmla="*/ 0 w 3464"/>
              <a:gd name="T1" fmla="*/ 2053 h 2085"/>
              <a:gd name="T2" fmla="*/ 3464 w 3464"/>
              <a:gd name="T3" fmla="*/ 2085 h 2085"/>
              <a:gd name="T4" fmla="*/ 2312 w 3464"/>
              <a:gd name="T5" fmla="*/ 6 h 2085"/>
              <a:gd name="T6" fmla="*/ 1730 w 3464"/>
              <a:gd name="T7" fmla="*/ 6 h 2085"/>
              <a:gd name="T8" fmla="*/ 1112 w 3464"/>
              <a:gd name="T9" fmla="*/ 0 h 2085"/>
              <a:gd name="T10" fmla="*/ 8 w 3464"/>
              <a:gd name="T11" fmla="*/ 2037 h 208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3464"/>
              <a:gd name="T19" fmla="*/ 0 h 2085"/>
              <a:gd name="T20" fmla="*/ 3464 w 3464"/>
              <a:gd name="T21" fmla="*/ 2085 h 2085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3464" h="2085">
                <a:moveTo>
                  <a:pt x="0" y="2053"/>
                </a:moveTo>
                <a:lnTo>
                  <a:pt x="3464" y="2085"/>
                </a:lnTo>
                <a:lnTo>
                  <a:pt x="2312" y="6"/>
                </a:lnTo>
                <a:lnTo>
                  <a:pt x="1730" y="6"/>
                </a:lnTo>
                <a:lnTo>
                  <a:pt x="1112" y="0"/>
                </a:lnTo>
                <a:lnTo>
                  <a:pt x="8" y="2037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49568" name="Rectangle 32"/>
          <p:cNvSpPr>
            <a:spLocks noChangeArrowheads="1"/>
          </p:cNvSpPr>
          <p:nvPr/>
        </p:nvSpPr>
        <p:spPr bwMode="auto">
          <a:xfrm>
            <a:off x="3048000" y="17526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2</a:t>
            </a:r>
          </a:p>
        </p:txBody>
      </p:sp>
      <p:sp>
        <p:nvSpPr>
          <p:cNvPr id="449569" name="Rectangle 33"/>
          <p:cNvSpPr>
            <a:spLocks noChangeArrowheads="1"/>
          </p:cNvSpPr>
          <p:nvPr/>
        </p:nvSpPr>
        <p:spPr bwMode="auto">
          <a:xfrm>
            <a:off x="3200400" y="60198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8</a:t>
            </a:r>
          </a:p>
        </p:txBody>
      </p:sp>
      <p:grpSp>
        <p:nvGrpSpPr>
          <p:cNvPr id="3" name="Group 36"/>
          <p:cNvGrpSpPr>
            <a:grpSpLocks/>
          </p:cNvGrpSpPr>
          <p:nvPr/>
        </p:nvGrpSpPr>
        <p:grpSpPr bwMode="auto">
          <a:xfrm>
            <a:off x="1143000" y="3352800"/>
            <a:ext cx="4316413" cy="533400"/>
            <a:chOff x="720" y="2112"/>
            <a:chExt cx="2719" cy="336"/>
          </a:xfrm>
        </p:grpSpPr>
        <p:sp>
          <p:nvSpPr>
            <p:cNvPr id="449570" name="Rectangle 34"/>
            <p:cNvSpPr>
              <a:spLocks noChangeArrowheads="1"/>
            </p:cNvSpPr>
            <p:nvPr/>
          </p:nvSpPr>
          <p:spPr bwMode="auto">
            <a:xfrm>
              <a:off x="3216" y="2112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24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5</a:t>
              </a:r>
            </a:p>
          </p:txBody>
        </p:sp>
        <p:sp>
          <p:nvSpPr>
            <p:cNvPr id="449571" name="Rectangle 35"/>
            <p:cNvSpPr>
              <a:spLocks noChangeArrowheads="1"/>
            </p:cNvSpPr>
            <p:nvPr/>
          </p:nvSpPr>
          <p:spPr bwMode="auto">
            <a:xfrm>
              <a:off x="720" y="2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24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5</a:t>
              </a:r>
            </a:p>
          </p:txBody>
        </p:sp>
      </p:grpSp>
      <p:sp>
        <p:nvSpPr>
          <p:cNvPr id="449575" name="Rectangle 39"/>
          <p:cNvSpPr>
            <a:spLocks noChangeArrowheads="1"/>
          </p:cNvSpPr>
          <p:nvPr/>
        </p:nvSpPr>
        <p:spPr bwMode="auto">
          <a:xfrm>
            <a:off x="3048000" y="17526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2</a:t>
            </a:r>
          </a:p>
        </p:txBody>
      </p:sp>
      <p:sp>
        <p:nvSpPr>
          <p:cNvPr id="8209" name="Freeform 44"/>
          <p:cNvSpPr>
            <a:spLocks/>
          </p:cNvSpPr>
          <p:nvPr/>
        </p:nvSpPr>
        <p:spPr bwMode="auto">
          <a:xfrm>
            <a:off x="533400" y="5562600"/>
            <a:ext cx="5410200" cy="515938"/>
          </a:xfrm>
          <a:custGeom>
            <a:avLst/>
            <a:gdLst>
              <a:gd name="T0" fmla="*/ 0 w 3408"/>
              <a:gd name="T1" fmla="*/ 0 h 325"/>
              <a:gd name="T2" fmla="*/ 1232 w 3408"/>
              <a:gd name="T3" fmla="*/ 272 h 325"/>
              <a:gd name="T4" fmla="*/ 2208 w 3408"/>
              <a:gd name="T5" fmla="*/ 288 h 325"/>
              <a:gd name="T6" fmla="*/ 3408 w 3408"/>
              <a:gd name="T7" fmla="*/ 48 h 325"/>
              <a:gd name="T8" fmla="*/ 0 60000 65536"/>
              <a:gd name="T9" fmla="*/ 0 60000 65536"/>
              <a:gd name="T10" fmla="*/ 0 60000 65536"/>
              <a:gd name="T11" fmla="*/ 0 60000 65536"/>
              <a:gd name="T12" fmla="*/ 0 w 3408"/>
              <a:gd name="T13" fmla="*/ 0 h 325"/>
              <a:gd name="T14" fmla="*/ 3408 w 3408"/>
              <a:gd name="T15" fmla="*/ 325 h 32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408" h="325">
                <a:moveTo>
                  <a:pt x="0" y="0"/>
                </a:moveTo>
                <a:cubicBezTo>
                  <a:pt x="205" y="45"/>
                  <a:pt x="864" y="224"/>
                  <a:pt x="1232" y="272"/>
                </a:cubicBezTo>
                <a:cubicBezTo>
                  <a:pt x="1600" y="320"/>
                  <a:pt x="1845" y="325"/>
                  <a:pt x="2208" y="288"/>
                </a:cubicBezTo>
                <a:cubicBezTo>
                  <a:pt x="2571" y="251"/>
                  <a:pt x="3158" y="98"/>
                  <a:pt x="3408" y="4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4" name="Group 47"/>
          <p:cNvGrpSpPr>
            <a:grpSpLocks/>
          </p:cNvGrpSpPr>
          <p:nvPr/>
        </p:nvGrpSpPr>
        <p:grpSpPr bwMode="auto">
          <a:xfrm>
            <a:off x="2057400" y="2235200"/>
            <a:ext cx="500063" cy="3708400"/>
            <a:chOff x="1296" y="1408"/>
            <a:chExt cx="315" cy="2336"/>
          </a:xfrm>
        </p:grpSpPr>
        <p:grpSp>
          <p:nvGrpSpPr>
            <p:cNvPr id="8231" name="Group 42"/>
            <p:cNvGrpSpPr>
              <a:grpSpLocks/>
            </p:cNvGrpSpPr>
            <p:nvPr/>
          </p:nvGrpSpPr>
          <p:grpSpPr bwMode="auto">
            <a:xfrm>
              <a:off x="1296" y="1408"/>
              <a:ext cx="145" cy="2080"/>
              <a:chOff x="1296" y="1408"/>
              <a:chExt cx="145" cy="2080"/>
            </a:xfrm>
          </p:grpSpPr>
          <p:sp>
            <p:nvSpPr>
              <p:cNvPr id="8233" name="Freeform 37"/>
              <p:cNvSpPr>
                <a:spLocks/>
              </p:cNvSpPr>
              <p:nvPr/>
            </p:nvSpPr>
            <p:spPr bwMode="auto">
              <a:xfrm>
                <a:off x="1440" y="1408"/>
                <a:ext cx="1" cy="2080"/>
              </a:xfrm>
              <a:custGeom>
                <a:avLst/>
                <a:gdLst>
                  <a:gd name="T0" fmla="*/ 0 w 1"/>
                  <a:gd name="T1" fmla="*/ 0 h 2080"/>
                  <a:gd name="T2" fmla="*/ 0 w 1"/>
                  <a:gd name="T3" fmla="*/ 2080 h 2080"/>
                  <a:gd name="T4" fmla="*/ 0 60000 65536"/>
                  <a:gd name="T5" fmla="*/ 0 60000 65536"/>
                  <a:gd name="T6" fmla="*/ 0 w 1"/>
                  <a:gd name="T7" fmla="*/ 0 h 2080"/>
                  <a:gd name="T8" fmla="*/ 1 w 1"/>
                  <a:gd name="T9" fmla="*/ 2080 h 208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2080">
                    <a:moveTo>
                      <a:pt x="0" y="0"/>
                    </a:moveTo>
                    <a:lnTo>
                      <a:pt x="0" y="2080"/>
                    </a:lnTo>
                  </a:path>
                </a:pathLst>
              </a:custGeom>
              <a:noFill/>
              <a:ln w="28575" cmpd="sng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34" name="Freeform 40"/>
              <p:cNvSpPr>
                <a:spLocks/>
              </p:cNvSpPr>
              <p:nvPr/>
            </p:nvSpPr>
            <p:spPr bwMode="auto">
              <a:xfrm>
                <a:off x="1296" y="3360"/>
                <a:ext cx="144" cy="126"/>
              </a:xfrm>
              <a:custGeom>
                <a:avLst/>
                <a:gdLst>
                  <a:gd name="T0" fmla="*/ 144 w 144"/>
                  <a:gd name="T1" fmla="*/ 0 h 126"/>
                  <a:gd name="T2" fmla="*/ 0 w 144"/>
                  <a:gd name="T3" fmla="*/ 0 h 126"/>
                  <a:gd name="T4" fmla="*/ 0 w 144"/>
                  <a:gd name="T5" fmla="*/ 126 h 126"/>
                  <a:gd name="T6" fmla="*/ 0 60000 65536"/>
                  <a:gd name="T7" fmla="*/ 0 60000 65536"/>
                  <a:gd name="T8" fmla="*/ 0 60000 65536"/>
                  <a:gd name="T9" fmla="*/ 0 w 144"/>
                  <a:gd name="T10" fmla="*/ 0 h 126"/>
                  <a:gd name="T11" fmla="*/ 144 w 144"/>
                  <a:gd name="T12" fmla="*/ 126 h 12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" h="126">
                    <a:moveTo>
                      <a:pt x="144" y="0"/>
                    </a:moveTo>
                    <a:lnTo>
                      <a:pt x="0" y="0"/>
                    </a:lnTo>
                    <a:lnTo>
                      <a:pt x="0" y="126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449581" name="Text Box 45"/>
            <p:cNvSpPr txBox="1">
              <a:spLocks noChangeArrowheads="1"/>
            </p:cNvSpPr>
            <p:nvPr/>
          </p:nvSpPr>
          <p:spPr bwMode="auto">
            <a:xfrm>
              <a:off x="1296" y="3456"/>
              <a:ext cx="31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N</a:t>
              </a:r>
              <a:endPara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endParaRPr>
            </a:p>
          </p:txBody>
        </p:sp>
      </p:grpSp>
      <p:grpSp>
        <p:nvGrpSpPr>
          <p:cNvPr id="6" name="Group 48"/>
          <p:cNvGrpSpPr>
            <a:grpSpLocks/>
          </p:cNvGrpSpPr>
          <p:nvPr/>
        </p:nvGrpSpPr>
        <p:grpSpPr bwMode="auto">
          <a:xfrm>
            <a:off x="3962400" y="2260600"/>
            <a:ext cx="500063" cy="3683000"/>
            <a:chOff x="2496" y="1424"/>
            <a:chExt cx="315" cy="2320"/>
          </a:xfrm>
        </p:grpSpPr>
        <p:grpSp>
          <p:nvGrpSpPr>
            <p:cNvPr id="8227" name="Group 43"/>
            <p:cNvGrpSpPr>
              <a:grpSpLocks/>
            </p:cNvGrpSpPr>
            <p:nvPr/>
          </p:nvGrpSpPr>
          <p:grpSpPr bwMode="auto">
            <a:xfrm>
              <a:off x="2640" y="1424"/>
              <a:ext cx="144" cy="2080"/>
              <a:chOff x="2640" y="1424"/>
              <a:chExt cx="144" cy="2080"/>
            </a:xfrm>
          </p:grpSpPr>
          <p:sp>
            <p:nvSpPr>
              <p:cNvPr id="8229" name="Freeform 38"/>
              <p:cNvSpPr>
                <a:spLocks/>
              </p:cNvSpPr>
              <p:nvPr/>
            </p:nvSpPr>
            <p:spPr bwMode="auto">
              <a:xfrm>
                <a:off x="2640" y="1424"/>
                <a:ext cx="1" cy="2080"/>
              </a:xfrm>
              <a:custGeom>
                <a:avLst/>
                <a:gdLst>
                  <a:gd name="T0" fmla="*/ 0 w 1"/>
                  <a:gd name="T1" fmla="*/ 0 h 2080"/>
                  <a:gd name="T2" fmla="*/ 0 w 1"/>
                  <a:gd name="T3" fmla="*/ 2080 h 2080"/>
                  <a:gd name="T4" fmla="*/ 0 60000 65536"/>
                  <a:gd name="T5" fmla="*/ 0 60000 65536"/>
                  <a:gd name="T6" fmla="*/ 0 w 1"/>
                  <a:gd name="T7" fmla="*/ 0 h 2080"/>
                  <a:gd name="T8" fmla="*/ 1 w 1"/>
                  <a:gd name="T9" fmla="*/ 2080 h 208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2080">
                    <a:moveTo>
                      <a:pt x="0" y="0"/>
                    </a:moveTo>
                    <a:lnTo>
                      <a:pt x="0" y="2080"/>
                    </a:lnTo>
                  </a:path>
                </a:pathLst>
              </a:custGeom>
              <a:noFill/>
              <a:ln w="28575" cmpd="sng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30" name="Freeform 41"/>
              <p:cNvSpPr>
                <a:spLocks/>
              </p:cNvSpPr>
              <p:nvPr/>
            </p:nvSpPr>
            <p:spPr bwMode="auto">
              <a:xfrm flipH="1">
                <a:off x="2640" y="3360"/>
                <a:ext cx="144" cy="126"/>
              </a:xfrm>
              <a:custGeom>
                <a:avLst/>
                <a:gdLst>
                  <a:gd name="T0" fmla="*/ 144 w 144"/>
                  <a:gd name="T1" fmla="*/ 0 h 126"/>
                  <a:gd name="T2" fmla="*/ 0 w 144"/>
                  <a:gd name="T3" fmla="*/ 0 h 126"/>
                  <a:gd name="T4" fmla="*/ 0 w 144"/>
                  <a:gd name="T5" fmla="*/ 126 h 126"/>
                  <a:gd name="T6" fmla="*/ 0 60000 65536"/>
                  <a:gd name="T7" fmla="*/ 0 60000 65536"/>
                  <a:gd name="T8" fmla="*/ 0 60000 65536"/>
                  <a:gd name="T9" fmla="*/ 0 w 144"/>
                  <a:gd name="T10" fmla="*/ 0 h 126"/>
                  <a:gd name="T11" fmla="*/ 144 w 144"/>
                  <a:gd name="T12" fmla="*/ 126 h 12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" h="126">
                    <a:moveTo>
                      <a:pt x="144" y="0"/>
                    </a:moveTo>
                    <a:lnTo>
                      <a:pt x="0" y="0"/>
                    </a:lnTo>
                    <a:lnTo>
                      <a:pt x="0" y="126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449582" name="Text Box 46"/>
            <p:cNvSpPr txBox="1">
              <a:spLocks noChangeArrowheads="1"/>
            </p:cNvSpPr>
            <p:nvPr/>
          </p:nvSpPr>
          <p:spPr bwMode="auto">
            <a:xfrm>
              <a:off x="2496" y="3456"/>
              <a:ext cx="31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F</a:t>
              </a:r>
              <a:endPara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endParaRPr>
            </a:p>
          </p:txBody>
        </p:sp>
      </p:grpSp>
      <p:grpSp>
        <p:nvGrpSpPr>
          <p:cNvPr id="8" name="Group 51"/>
          <p:cNvGrpSpPr>
            <a:grpSpLocks/>
          </p:cNvGrpSpPr>
          <p:nvPr/>
        </p:nvGrpSpPr>
        <p:grpSpPr bwMode="auto">
          <a:xfrm>
            <a:off x="1246188" y="5410200"/>
            <a:ext cx="4060825" cy="533400"/>
            <a:chOff x="785" y="3408"/>
            <a:chExt cx="2558" cy="336"/>
          </a:xfrm>
        </p:grpSpPr>
        <p:sp>
          <p:nvSpPr>
            <p:cNvPr id="449585" name="Rectangle 49"/>
            <p:cNvSpPr>
              <a:spLocks noChangeArrowheads="1"/>
            </p:cNvSpPr>
            <p:nvPr/>
          </p:nvSpPr>
          <p:spPr bwMode="auto">
            <a:xfrm>
              <a:off x="785" y="3408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24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449586" name="Rectangle 50"/>
            <p:cNvSpPr>
              <a:spLocks noChangeArrowheads="1"/>
            </p:cNvSpPr>
            <p:nvPr/>
          </p:nvSpPr>
          <p:spPr bwMode="auto">
            <a:xfrm>
              <a:off x="3120" y="3456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24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3</a:t>
              </a:r>
            </a:p>
          </p:txBody>
        </p:sp>
      </p:grpSp>
      <p:sp>
        <p:nvSpPr>
          <p:cNvPr id="449588" name="Rectangle 52"/>
          <p:cNvSpPr>
            <a:spLocks noChangeArrowheads="1"/>
          </p:cNvSpPr>
          <p:nvPr/>
        </p:nvSpPr>
        <p:spPr bwMode="auto">
          <a:xfrm>
            <a:off x="2286000" y="38100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4</a:t>
            </a:r>
          </a:p>
        </p:txBody>
      </p:sp>
      <p:grpSp>
        <p:nvGrpSpPr>
          <p:cNvPr id="9" name="Group 59"/>
          <p:cNvGrpSpPr>
            <a:grpSpLocks/>
          </p:cNvGrpSpPr>
          <p:nvPr/>
        </p:nvGrpSpPr>
        <p:grpSpPr bwMode="auto">
          <a:xfrm>
            <a:off x="2057400" y="1854200"/>
            <a:ext cx="695325" cy="4089400"/>
            <a:chOff x="1893" y="1200"/>
            <a:chExt cx="438" cy="2576"/>
          </a:xfrm>
        </p:grpSpPr>
        <p:grpSp>
          <p:nvGrpSpPr>
            <p:cNvPr id="8219" name="Group 53"/>
            <p:cNvGrpSpPr>
              <a:grpSpLocks/>
            </p:cNvGrpSpPr>
            <p:nvPr/>
          </p:nvGrpSpPr>
          <p:grpSpPr bwMode="auto">
            <a:xfrm>
              <a:off x="1893" y="1440"/>
              <a:ext cx="315" cy="2336"/>
              <a:chOff x="1296" y="1408"/>
              <a:chExt cx="315" cy="2336"/>
            </a:xfrm>
          </p:grpSpPr>
          <p:grpSp>
            <p:nvGrpSpPr>
              <p:cNvPr id="8221" name="Group 54"/>
              <p:cNvGrpSpPr>
                <a:grpSpLocks/>
              </p:cNvGrpSpPr>
              <p:nvPr/>
            </p:nvGrpSpPr>
            <p:grpSpPr bwMode="auto">
              <a:xfrm>
                <a:off x="1296" y="1408"/>
                <a:ext cx="145" cy="2080"/>
                <a:chOff x="1296" y="1408"/>
                <a:chExt cx="145" cy="2080"/>
              </a:xfrm>
            </p:grpSpPr>
            <p:sp>
              <p:nvSpPr>
                <p:cNvPr id="8223" name="Freeform 55"/>
                <p:cNvSpPr>
                  <a:spLocks/>
                </p:cNvSpPr>
                <p:nvPr/>
              </p:nvSpPr>
              <p:spPr bwMode="auto">
                <a:xfrm>
                  <a:off x="1440" y="1408"/>
                  <a:ext cx="1" cy="2080"/>
                </a:xfrm>
                <a:custGeom>
                  <a:avLst/>
                  <a:gdLst>
                    <a:gd name="T0" fmla="*/ 0 w 1"/>
                    <a:gd name="T1" fmla="*/ 0 h 2080"/>
                    <a:gd name="T2" fmla="*/ 0 w 1"/>
                    <a:gd name="T3" fmla="*/ 2080 h 2080"/>
                    <a:gd name="T4" fmla="*/ 0 60000 65536"/>
                    <a:gd name="T5" fmla="*/ 0 60000 65536"/>
                    <a:gd name="T6" fmla="*/ 0 w 1"/>
                    <a:gd name="T7" fmla="*/ 0 h 2080"/>
                    <a:gd name="T8" fmla="*/ 1 w 1"/>
                    <a:gd name="T9" fmla="*/ 2080 h 2080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" h="2080">
                      <a:moveTo>
                        <a:pt x="0" y="0"/>
                      </a:moveTo>
                      <a:lnTo>
                        <a:pt x="0" y="2080"/>
                      </a:lnTo>
                    </a:path>
                  </a:pathLst>
                </a:custGeom>
                <a:noFill/>
                <a:ln w="28575" cmpd="sng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24" name="Freeform 56"/>
                <p:cNvSpPr>
                  <a:spLocks/>
                </p:cNvSpPr>
                <p:nvPr/>
              </p:nvSpPr>
              <p:spPr bwMode="auto">
                <a:xfrm>
                  <a:off x="1296" y="3360"/>
                  <a:ext cx="144" cy="126"/>
                </a:xfrm>
                <a:custGeom>
                  <a:avLst/>
                  <a:gdLst>
                    <a:gd name="T0" fmla="*/ 144 w 144"/>
                    <a:gd name="T1" fmla="*/ 0 h 126"/>
                    <a:gd name="T2" fmla="*/ 0 w 144"/>
                    <a:gd name="T3" fmla="*/ 0 h 126"/>
                    <a:gd name="T4" fmla="*/ 0 w 144"/>
                    <a:gd name="T5" fmla="*/ 126 h 126"/>
                    <a:gd name="T6" fmla="*/ 0 60000 65536"/>
                    <a:gd name="T7" fmla="*/ 0 60000 65536"/>
                    <a:gd name="T8" fmla="*/ 0 60000 65536"/>
                    <a:gd name="T9" fmla="*/ 0 w 144"/>
                    <a:gd name="T10" fmla="*/ 0 h 126"/>
                    <a:gd name="T11" fmla="*/ 144 w 144"/>
                    <a:gd name="T12" fmla="*/ 126 h 12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44" h="126">
                      <a:moveTo>
                        <a:pt x="144" y="0"/>
                      </a:moveTo>
                      <a:lnTo>
                        <a:pt x="0" y="0"/>
                      </a:lnTo>
                      <a:lnTo>
                        <a:pt x="0" y="126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449593" name="Text Box 57"/>
              <p:cNvSpPr txBox="1">
                <a:spLocks noChangeArrowheads="1"/>
              </p:cNvSpPr>
              <p:nvPr/>
            </p:nvSpPr>
            <p:spPr bwMode="auto">
              <a:xfrm>
                <a:off x="1296" y="3456"/>
                <a:ext cx="315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2400" b="1"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  <a:cs typeface="Arial" charset="0"/>
                  </a:rPr>
                  <a:t>S</a:t>
                </a:r>
                <a:endParaRPr lang="ru-RU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449594" name="Text Box 58"/>
            <p:cNvSpPr txBox="1">
              <a:spLocks noChangeArrowheads="1"/>
            </p:cNvSpPr>
            <p:nvPr/>
          </p:nvSpPr>
          <p:spPr bwMode="auto">
            <a:xfrm>
              <a:off x="2016" y="1200"/>
              <a:ext cx="31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L</a:t>
              </a:r>
              <a:endPara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endParaRPr>
            </a:p>
          </p:txBody>
        </p:sp>
      </p:grpSp>
      <p:grpSp>
        <p:nvGrpSpPr>
          <p:cNvPr id="8215" name="Group 19"/>
          <p:cNvGrpSpPr>
            <a:grpSpLocks/>
          </p:cNvGrpSpPr>
          <p:nvPr/>
        </p:nvGrpSpPr>
        <p:grpSpPr bwMode="auto">
          <a:xfrm>
            <a:off x="1633538" y="2286000"/>
            <a:ext cx="3216275" cy="3238500"/>
            <a:chOff x="1317" y="1440"/>
            <a:chExt cx="2026" cy="2040"/>
          </a:xfrm>
        </p:grpSpPr>
        <p:sp>
          <p:nvSpPr>
            <p:cNvPr id="8216" name="Text Box 20"/>
            <p:cNvSpPr txBox="1">
              <a:spLocks noChangeArrowheads="1"/>
            </p:cNvSpPr>
            <p:nvPr/>
          </p:nvSpPr>
          <p:spPr bwMode="auto">
            <a:xfrm>
              <a:off x="2120" y="2212"/>
              <a:ext cx="26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2400"/>
                <a:t>О</a:t>
              </a:r>
            </a:p>
          </p:txBody>
        </p:sp>
        <p:sp>
          <p:nvSpPr>
            <p:cNvPr id="8217" name="Oval 21"/>
            <p:cNvSpPr>
              <a:spLocks noChangeArrowheads="1"/>
            </p:cNvSpPr>
            <p:nvPr/>
          </p:nvSpPr>
          <p:spPr bwMode="auto">
            <a:xfrm>
              <a:off x="1317" y="1440"/>
              <a:ext cx="2026" cy="20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218" name="Oval 22"/>
            <p:cNvSpPr>
              <a:spLocks noChangeArrowheads="1"/>
            </p:cNvSpPr>
            <p:nvPr/>
          </p:nvSpPr>
          <p:spPr bwMode="auto">
            <a:xfrm>
              <a:off x="2299" y="2422"/>
              <a:ext cx="62" cy="6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495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49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49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49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49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449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1.11111E-6 L -0.00833 0.55555 " pathEditMode="relative" ptsTypes="AA">
                                      <p:cBhvr>
                                        <p:cTn id="45" dur="2000" fill="hold"/>
                                        <p:tgtEl>
                                          <p:spTgt spid="4495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49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49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49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495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495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495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495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495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495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495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495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69 -4.81481E-6 L 0.10365 0.00024 " pathEditMode="relative" rAng="0" ptsTypes="AA">
                                      <p:cBhvr>
                                        <p:cTn id="9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17" y="0"/>
                                    </p:animMotion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2000"/>
                                        <p:tgtEl>
                                          <p:spTgt spid="4495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9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9564" grpId="0"/>
      <p:bldP spid="449565" grpId="0"/>
      <p:bldP spid="449575" grpId="0"/>
      <p:bldP spid="449575" grpId="1"/>
      <p:bldP spid="449588" grpId="0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3814</TotalTime>
  <Words>1082</Words>
  <Application>Microsoft Office PowerPoint</Application>
  <PresentationFormat>Экран (4:3)</PresentationFormat>
  <Paragraphs>395</Paragraphs>
  <Slides>32</Slides>
  <Notes>32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7" baseType="lpstr">
      <vt:lpstr>Arial</vt:lpstr>
      <vt:lpstr>Wingdings</vt:lpstr>
      <vt:lpstr>Times New Roman</vt:lpstr>
      <vt:lpstr>Оформление по умолчанию</vt:lpstr>
      <vt:lpstr>Microsoft Equation 3.0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User</cp:lastModifiedBy>
  <cp:revision>252</cp:revision>
  <cp:lastPrinted>1601-01-01T00:00:00Z</cp:lastPrinted>
  <dcterms:created xsi:type="dcterms:W3CDTF">1601-01-01T00:00:00Z</dcterms:created>
  <dcterms:modified xsi:type="dcterms:W3CDTF">2019-02-18T23:24:23Z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