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96" r:id="rId3"/>
    <p:sldId id="257" r:id="rId4"/>
    <p:sldId id="258" r:id="rId5"/>
    <p:sldId id="259" r:id="rId6"/>
    <p:sldId id="260" r:id="rId7"/>
    <p:sldId id="262" r:id="rId8"/>
    <p:sldId id="261" r:id="rId9"/>
    <p:sldId id="285" r:id="rId10"/>
    <p:sldId id="263" r:id="rId11"/>
    <p:sldId id="264" r:id="rId12"/>
    <p:sldId id="265" r:id="rId13"/>
    <p:sldId id="266" r:id="rId14"/>
    <p:sldId id="267" r:id="rId15"/>
    <p:sldId id="268" r:id="rId16"/>
    <p:sldId id="269" r:id="rId17"/>
    <p:sldId id="286" r:id="rId18"/>
    <p:sldId id="270" r:id="rId19"/>
    <p:sldId id="271" r:id="rId20"/>
    <p:sldId id="287" r:id="rId21"/>
    <p:sldId id="288" r:id="rId22"/>
    <p:sldId id="272" r:id="rId23"/>
    <p:sldId id="273" r:id="rId24"/>
    <p:sldId id="274" r:id="rId25"/>
    <p:sldId id="275" r:id="rId26"/>
    <p:sldId id="276" r:id="rId27"/>
    <p:sldId id="289" r:id="rId28"/>
    <p:sldId id="290" r:id="rId29"/>
    <p:sldId id="277" r:id="rId30"/>
    <p:sldId id="278" r:id="rId31"/>
    <p:sldId id="292" r:id="rId32"/>
    <p:sldId id="279" r:id="rId33"/>
    <p:sldId id="280" r:id="rId34"/>
    <p:sldId id="282" r:id="rId35"/>
    <p:sldId id="291" r:id="rId36"/>
    <p:sldId id="283" r:id="rId37"/>
    <p:sldId id="281" r:id="rId38"/>
    <p:sldId id="284" r:id="rId39"/>
    <p:sldId id="293" r:id="rId40"/>
    <p:sldId id="295" r:id="rId41"/>
    <p:sldId id="294" r:id="rId4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826D767-EEDA-454D-BB12-9C13C8FFA20C}" type="datetimeFigureOut">
              <a:rPr lang="ru-RU"/>
              <a:pPr>
                <a:defRPr/>
              </a:pPr>
              <a:t>17.05.2020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F6D1366-3068-4BEA-B8BE-3D34F70683D7}"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раз слайда 1"/>
          <p:cNvSpPr>
            <a:spLocks noGrp="1" noRot="1" noChangeAspect="1"/>
          </p:cNvSpPr>
          <p:nvPr>
            <p:ph type="sldImg"/>
          </p:nvPr>
        </p:nvSpPr>
        <p:spPr bwMode="auto">
          <a:noFill/>
          <a:ln>
            <a:solidFill>
              <a:srgbClr val="000000"/>
            </a:solidFill>
            <a:miter lim="800000"/>
            <a:headEnd/>
            <a:tailEnd/>
          </a:ln>
        </p:spPr>
      </p:sp>
      <p:sp>
        <p:nvSpPr>
          <p:cNvPr id="18434"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8435"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44F5C43-8246-458B-8328-8EA761043ECD}" type="slidenum">
              <a:rPr lang="ru-RU">
                <a:cs typeface="Arial" charset="0"/>
              </a:rPr>
              <a:pPr fontAlgn="base">
                <a:spcBef>
                  <a:spcPct val="0"/>
                </a:spcBef>
                <a:spcAft>
                  <a:spcPct val="0"/>
                </a:spcAft>
              </a:pPr>
              <a:t>4</a:t>
            </a:fld>
            <a:endParaRPr lang="ru-RU">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4" name="Прямоугольник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lang="ru-RU" smtClean="0"/>
              <a:t>Образец заголовка</a:t>
            </a:r>
            <a:endParaRPr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7" name="Дата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6C989F94-B1C2-4DC1-ACD5-B5FFEB9BC170}" type="datetimeFigureOut">
              <a:rPr lang="ru-RU"/>
              <a:pPr>
                <a:defRPr/>
              </a:pPr>
              <a:t>17.05.2020</a:t>
            </a:fld>
            <a:endParaRPr lang="ru-RU"/>
          </a:p>
        </p:txBody>
      </p:sp>
      <p:sp>
        <p:nvSpPr>
          <p:cNvPr id="10" name="Нижний колонтитул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ru-RU"/>
          </a:p>
        </p:txBody>
      </p:sp>
      <p:sp>
        <p:nvSpPr>
          <p:cNvPr id="11" name="Номер слайда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BEEF3B67-CD3D-4D03-8574-F70A22AD49D5}"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35497AE4-B8F5-490E-AB2F-C5B116EF084A}" type="datetimeFigureOut">
              <a:rPr lang="ru-RU"/>
              <a:pPr>
                <a:defRPr/>
              </a:pPr>
              <a:t>17.05.2020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DB6990B2-1F14-43F2-AC05-9604ED5BC9E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Вертикальный заголовок 1"/>
          <p:cNvSpPr>
            <a:spLocks noGrp="1"/>
          </p:cNvSpPr>
          <p:nvPr>
            <p:ph type="title" orient="vert"/>
          </p:nvPr>
        </p:nvSpPr>
        <p:spPr>
          <a:xfrm>
            <a:off x="6553200" y="609600"/>
            <a:ext cx="2057400" cy="55165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a:xfrm>
            <a:off x="6553200" y="6248400"/>
            <a:ext cx="2209800" cy="365125"/>
          </a:xfrm>
        </p:spPr>
        <p:txBody>
          <a:bodyPr/>
          <a:lstStyle>
            <a:lvl1pPr>
              <a:defRPr/>
            </a:lvl1pPr>
          </a:lstStyle>
          <a:p>
            <a:pPr>
              <a:defRPr/>
            </a:pPr>
            <a:fld id="{D86EF6E9-7D49-4E78-A674-67EBE6531A82}" type="datetimeFigureOut">
              <a:rPr lang="ru-RU"/>
              <a:pPr>
                <a:defRPr/>
              </a:pPr>
              <a:t>17.05.2020</a:t>
            </a:fld>
            <a:endParaRPr lang="ru-RU"/>
          </a:p>
        </p:txBody>
      </p:sp>
      <p:sp>
        <p:nvSpPr>
          <p:cNvPr id="8" name="Нижний колонтитул 4"/>
          <p:cNvSpPr>
            <a:spLocks noGrp="1"/>
          </p:cNvSpPr>
          <p:nvPr>
            <p:ph type="ftr" sz="quarter" idx="11"/>
          </p:nvPr>
        </p:nvSpPr>
        <p:spPr>
          <a:xfrm>
            <a:off x="457200" y="6248400"/>
            <a:ext cx="5573713" cy="365125"/>
          </a:xfrm>
        </p:spPr>
        <p:txBody>
          <a:bodyPr/>
          <a:lstStyle>
            <a:lvl1pPr>
              <a:defRPr/>
            </a:lvl1pPr>
          </a:lstStyle>
          <a:p>
            <a:pPr>
              <a:defRPr/>
            </a:pPr>
            <a:endParaRPr lang="ru-RU"/>
          </a:p>
        </p:txBody>
      </p:sp>
      <p:sp>
        <p:nvSpPr>
          <p:cNvPr id="9" name="Номер слайда 5"/>
          <p:cNvSpPr>
            <a:spLocks noGrp="1"/>
          </p:cNvSpPr>
          <p:nvPr>
            <p:ph type="sldNum" sz="quarter" idx="12"/>
          </p:nvPr>
        </p:nvSpPr>
        <p:spPr>
          <a:xfrm rot="5400000">
            <a:off x="5989638" y="144462"/>
            <a:ext cx="533400" cy="244475"/>
          </a:xfrm>
        </p:spPr>
        <p:txBody>
          <a:bodyPr/>
          <a:lstStyle>
            <a:lvl1pPr>
              <a:defRPr/>
            </a:lvl1pPr>
          </a:lstStyle>
          <a:p>
            <a:pPr>
              <a:defRPr/>
            </a:pPr>
            <a:fld id="{B61B6CC1-12AC-4267-B1B6-4076BC76ACBD}"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612648" y="1600200"/>
            <a:ext cx="81534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D34BBE47-6FF7-4D43-AA6B-1DFA6EC91B83}" type="datetimeFigureOut">
              <a:rPr lang="ru-RU"/>
              <a:pPr>
                <a:defRPr/>
              </a:pPr>
              <a:t>17.05.2020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7F7B532F-D917-494C-8930-98432550168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4"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ru-RU" smtClean="0"/>
              <a:t>Образец заголовка</a:t>
            </a:r>
            <a:endParaRPr lang="en-US"/>
          </a:p>
        </p:txBody>
      </p:sp>
      <p:sp>
        <p:nvSpPr>
          <p:cNvPr id="7" name="Дата 11"/>
          <p:cNvSpPr>
            <a:spLocks noGrp="1"/>
          </p:cNvSpPr>
          <p:nvPr>
            <p:ph type="dt" sz="half" idx="10"/>
          </p:nvPr>
        </p:nvSpPr>
        <p:spPr/>
        <p:txBody>
          <a:bodyPr/>
          <a:lstStyle>
            <a:lvl1pPr>
              <a:defRPr/>
            </a:lvl1pPr>
          </a:lstStyle>
          <a:p>
            <a:pPr>
              <a:defRPr/>
            </a:pPr>
            <a:fld id="{352A0AF9-98DB-4E22-BA3E-D78F273FCE66}" type="datetimeFigureOut">
              <a:rPr lang="ru-RU"/>
              <a:pPr>
                <a:defRPr/>
              </a:pPr>
              <a:t>17.05.2020</a:t>
            </a:fld>
            <a:endParaRPr lang="ru-RU"/>
          </a:p>
        </p:txBody>
      </p:sp>
      <p:sp>
        <p:nvSpPr>
          <p:cNvPr id="8" name="Номер слайда 12"/>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207D4647-84D7-419A-97AA-C3604977520D}" type="slidenum">
              <a:rPr lang="ru-RU"/>
              <a:pPr>
                <a:defRPr/>
              </a:pPr>
              <a:t>‹#›</a:t>
            </a:fld>
            <a:endParaRPr lang="ru-RU"/>
          </a:p>
        </p:txBody>
      </p:sp>
      <p:sp>
        <p:nvSpPr>
          <p:cNvPr id="9" name="Нижний колонтитул 13"/>
          <p:cNvSpPr>
            <a:spLocks noGrp="1"/>
          </p:cNvSpPr>
          <p:nvPr>
            <p:ph type="ftr" sz="quarter" idx="12"/>
          </p:nvPr>
        </p:nvSpPr>
        <p:spPr/>
        <p:txBody>
          <a:bodyPr/>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609600"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844901"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7"/>
          <p:cNvSpPr>
            <a:spLocks noGrp="1"/>
          </p:cNvSpPr>
          <p:nvPr>
            <p:ph type="dt" sz="half" idx="10"/>
          </p:nvPr>
        </p:nvSpPr>
        <p:spPr/>
        <p:txBody>
          <a:bodyPr rtlCol="0"/>
          <a:lstStyle>
            <a:lvl1pPr>
              <a:defRPr/>
            </a:lvl1pPr>
          </a:lstStyle>
          <a:p>
            <a:pPr>
              <a:defRPr/>
            </a:pPr>
            <a:fld id="{DFC2803A-20C1-4137-96BA-C13D270258E5}" type="datetimeFigureOut">
              <a:rPr lang="ru-RU"/>
              <a:pPr>
                <a:defRPr/>
              </a:pPr>
              <a:t>17.05.2020</a:t>
            </a:fld>
            <a:endParaRPr lang="ru-RU"/>
          </a:p>
        </p:txBody>
      </p:sp>
      <p:sp>
        <p:nvSpPr>
          <p:cNvPr id="6" name="Номер слайда 9"/>
          <p:cNvSpPr>
            <a:spLocks noGrp="1"/>
          </p:cNvSpPr>
          <p:nvPr>
            <p:ph type="sldNum" sz="quarter" idx="11"/>
          </p:nvPr>
        </p:nvSpPr>
        <p:spPr/>
        <p:txBody>
          <a:bodyPr rtlCol="0"/>
          <a:lstStyle>
            <a:lvl1pPr>
              <a:defRPr/>
            </a:lvl1pPr>
          </a:lstStyle>
          <a:p>
            <a:pPr>
              <a:defRPr/>
            </a:pPr>
            <a:fld id="{1458BFBD-9082-47D5-8A80-6F67ADA5A614}" type="slidenum">
              <a:rPr lang="ru-RU"/>
              <a:pPr>
                <a:defRPr/>
              </a:pPr>
              <a:t>‹#›</a:t>
            </a:fld>
            <a:endParaRPr lang="ru-RU"/>
          </a:p>
        </p:txBody>
      </p:sp>
      <p:sp>
        <p:nvSpPr>
          <p:cNvPr id="7" name="Нижний колонтитул 11"/>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609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800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7" name="Дата 9"/>
          <p:cNvSpPr>
            <a:spLocks noGrp="1"/>
          </p:cNvSpPr>
          <p:nvPr>
            <p:ph type="dt" sz="half" idx="10"/>
          </p:nvPr>
        </p:nvSpPr>
        <p:spPr/>
        <p:txBody>
          <a:bodyPr rtlCol="0"/>
          <a:lstStyle>
            <a:lvl1pPr>
              <a:defRPr/>
            </a:lvl1pPr>
          </a:lstStyle>
          <a:p>
            <a:pPr>
              <a:defRPr/>
            </a:pPr>
            <a:fld id="{3A20C4D9-A463-4C03-B34F-E5F053F955ED}" type="datetimeFigureOut">
              <a:rPr lang="ru-RU"/>
              <a:pPr>
                <a:defRPr/>
              </a:pPr>
              <a:t>17.05.2020</a:t>
            </a:fld>
            <a:endParaRPr lang="ru-RU"/>
          </a:p>
        </p:txBody>
      </p:sp>
      <p:sp>
        <p:nvSpPr>
          <p:cNvPr id="8" name="Номер слайда 11"/>
          <p:cNvSpPr>
            <a:spLocks noGrp="1"/>
          </p:cNvSpPr>
          <p:nvPr>
            <p:ph type="sldNum" sz="quarter" idx="11"/>
          </p:nvPr>
        </p:nvSpPr>
        <p:spPr/>
        <p:txBody>
          <a:bodyPr rtlCol="0"/>
          <a:lstStyle>
            <a:lvl1pPr>
              <a:defRPr/>
            </a:lvl1pPr>
          </a:lstStyle>
          <a:p>
            <a:pPr>
              <a:defRPr/>
            </a:pPr>
            <a:fld id="{F4F7C2D8-CC40-4962-8603-117A6F917109}" type="slidenum">
              <a:rPr lang="ru-RU"/>
              <a:pPr>
                <a:defRPr/>
              </a:pPr>
              <a:t>‹#›</a:t>
            </a:fld>
            <a:endParaRPr lang="ru-RU"/>
          </a:p>
        </p:txBody>
      </p:sp>
      <p:sp>
        <p:nvSpPr>
          <p:cNvPr id="9" name="Нижний колонтитул 13"/>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D04469C5-5568-46BC-AA1C-9CA01C45CAA6}" type="datetimeFigureOut">
              <a:rPr lang="ru-RU"/>
              <a:pPr>
                <a:defRPr/>
              </a:pPr>
              <a:t>17.05.2020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20D31004-B882-497B-A058-57CDA1C2C46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fld id="{36FBE1F8-CDA4-42D7-A236-32FCC9812099}" type="datetimeFigureOut">
              <a:rPr lang="ru-RU"/>
              <a:pPr>
                <a:defRPr/>
              </a:pPr>
              <a:t>17.05.2020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A4C6E6C7-1A6D-4389-A0E3-F279E61A876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lstStyle>
            <a:lvl1pPr algn="l">
              <a:buNone/>
              <a:defRPr sz="4400" b="0"/>
            </a:lvl1pPr>
          </a:lstStyle>
          <a:p>
            <a:r>
              <a:rPr lang="ru-RU" smtClean="0"/>
              <a:t>Образец заголовка</a:t>
            </a:r>
            <a:endParaRPr lang="en-US"/>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69550AAD-66BB-4D23-8078-E7DA137591FE}" type="datetimeFigureOut">
              <a:rPr lang="ru-RU"/>
              <a:pPr>
                <a:defRPr/>
              </a:pPr>
              <a:t>17.05.2020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3400E50E-2F6A-488F-A470-4D779CFFB2E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5" name="Прямоугольник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2" name="Заголовок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11"/>
          <p:cNvSpPr>
            <a:spLocks noGrp="1"/>
          </p:cNvSpPr>
          <p:nvPr>
            <p:ph type="dt" sz="half" idx="10"/>
          </p:nvPr>
        </p:nvSpPr>
        <p:spPr>
          <a:xfrm>
            <a:off x="6248400" y="6248400"/>
            <a:ext cx="2667000" cy="365125"/>
          </a:xfrm>
        </p:spPr>
        <p:txBody>
          <a:bodyPr rtlCol="0"/>
          <a:lstStyle>
            <a:lvl1pPr>
              <a:defRPr/>
            </a:lvl1pPr>
          </a:lstStyle>
          <a:p>
            <a:pPr>
              <a:defRPr/>
            </a:pPr>
            <a:fld id="{C410CDAC-DFD5-4C33-B2BB-D3AD4CCD88B8}" type="datetimeFigureOut">
              <a:rPr lang="ru-RU"/>
              <a:pPr>
                <a:defRPr/>
              </a:pPr>
              <a:t>17.05.2020</a:t>
            </a:fld>
            <a:endParaRPr lang="ru-RU"/>
          </a:p>
        </p:txBody>
      </p:sp>
      <p:sp>
        <p:nvSpPr>
          <p:cNvPr id="10" name="Номер слайда 12"/>
          <p:cNvSpPr>
            <a:spLocks noGrp="1"/>
          </p:cNvSpPr>
          <p:nvPr>
            <p:ph type="sldNum" sz="quarter" idx="11"/>
          </p:nvPr>
        </p:nvSpPr>
        <p:spPr>
          <a:xfrm>
            <a:off x="0" y="4667250"/>
            <a:ext cx="1447800" cy="663575"/>
          </a:xfrm>
        </p:spPr>
        <p:txBody>
          <a:bodyPr rtlCol="0"/>
          <a:lstStyle>
            <a:lvl1pPr>
              <a:defRPr sz="2800" smtClean="0"/>
            </a:lvl1pPr>
          </a:lstStyle>
          <a:p>
            <a:pPr>
              <a:defRPr/>
            </a:pPr>
            <a:fld id="{A73A9552-57E8-4C45-A718-A5534FA9C9DF}" type="slidenum">
              <a:rPr lang="ru-RU"/>
              <a:pPr>
                <a:defRPr/>
              </a:pPr>
              <a:t>‹#›</a:t>
            </a:fld>
            <a:endParaRPr lang="ru-RU"/>
          </a:p>
        </p:txBody>
      </p:sp>
      <p:sp>
        <p:nvSpPr>
          <p:cNvPr id="11" name="Нижний колонтитул 13"/>
          <p:cNvSpPr>
            <a:spLocks noGrp="1"/>
          </p:cNvSpPr>
          <p:nvPr>
            <p:ph type="ftr" sz="quarter" idx="12"/>
          </p:nvPr>
        </p:nvSpPr>
        <p:spPr>
          <a:xfrm>
            <a:off x="1600200" y="6248400"/>
            <a:ext cx="4572000" cy="365125"/>
          </a:xfrm>
        </p:spPr>
        <p:txBody>
          <a:bodyPr rtlCol="0"/>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7" name="Текст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8F85D9BC-EC47-42DA-992C-5DBD1C616CAB}" type="datetimeFigureOut">
              <a:rPr lang="ru-RU"/>
              <a:pPr>
                <a:defRPr/>
              </a:pPr>
              <a:t>17.05.2020</a:t>
            </a:fld>
            <a:endParaRPr lang="ru-RU"/>
          </a:p>
        </p:txBody>
      </p:sp>
      <p:sp>
        <p:nvSpPr>
          <p:cNvPr id="3" name="Нижний колонтитул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ru-RU"/>
          </a:p>
        </p:txBody>
      </p:sp>
      <p:sp>
        <p:nvSpPr>
          <p:cNvPr id="7" name="Прямоугольник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оугольник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Номер слайда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AF379CF6-73C4-4C50-BB61-210BB1D4E43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4" r:id="rId4"/>
    <p:sldLayoutId id="2147483675" r:id="rId5"/>
    <p:sldLayoutId id="2147483670" r:id="rId6"/>
    <p:sldLayoutId id="2147483676" r:id="rId7"/>
    <p:sldLayoutId id="2147483669" r:id="rId8"/>
    <p:sldLayoutId id="2147483677" r:id="rId9"/>
    <p:sldLayoutId id="2147483668" r:id="rId10"/>
    <p:sldLayoutId id="2147483678"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Calibri" pitchFamily="34" charset="0"/>
        </a:defRPr>
      </a:lvl2pPr>
      <a:lvl3pPr algn="l" rtl="0" fontAlgn="base">
        <a:spcBef>
          <a:spcPct val="0"/>
        </a:spcBef>
        <a:spcAft>
          <a:spcPct val="0"/>
        </a:spcAft>
        <a:defRPr sz="4400">
          <a:solidFill>
            <a:schemeClr val="tx2"/>
          </a:solidFill>
          <a:latin typeface="Calibri" pitchFamily="34" charset="0"/>
        </a:defRPr>
      </a:lvl3pPr>
      <a:lvl4pPr algn="l" rtl="0" fontAlgn="base">
        <a:spcBef>
          <a:spcPct val="0"/>
        </a:spcBef>
        <a:spcAft>
          <a:spcPct val="0"/>
        </a:spcAft>
        <a:defRPr sz="4400">
          <a:solidFill>
            <a:schemeClr val="tx2"/>
          </a:solidFill>
          <a:latin typeface="Calibri" pitchFamily="34" charset="0"/>
        </a:defRPr>
      </a:lvl4pPr>
      <a:lvl5pPr algn="l" rtl="0" fontAlgn="base">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flipV="1">
            <a:off x="0" y="260350"/>
            <a:ext cx="8839200" cy="96838"/>
          </a:xfrm>
        </p:spPr>
        <p:txBody>
          <a:bodyPr/>
          <a:lstStyle/>
          <a:p>
            <a:pPr algn="r"/>
            <a:r>
              <a:rPr lang="ru-RU" sz="4000" cap="none" smtClean="0"/>
              <a:t/>
            </a:r>
            <a:br>
              <a:rPr lang="ru-RU" sz="4000" cap="none" smtClean="0"/>
            </a:br>
            <a:endParaRPr lang="ru-RU" sz="4000" b="1" cap="none" smtClean="0">
              <a:solidFill>
                <a:srgbClr val="A6A6A6"/>
              </a:solidFill>
              <a:latin typeface="Bookman Old Style" pitchFamily="18" charset="0"/>
            </a:endParaRPr>
          </a:p>
        </p:txBody>
      </p:sp>
      <p:sp>
        <p:nvSpPr>
          <p:cNvPr id="14338" name="Подзаголовок 2"/>
          <p:cNvSpPr>
            <a:spLocks noGrp="1"/>
          </p:cNvSpPr>
          <p:nvPr>
            <p:ph type="subTitle" idx="1"/>
          </p:nvPr>
        </p:nvSpPr>
        <p:spPr>
          <a:xfrm>
            <a:off x="468313" y="836613"/>
            <a:ext cx="8240712" cy="2016125"/>
          </a:xfrm>
        </p:spPr>
        <p:txBody>
          <a:bodyPr/>
          <a:lstStyle/>
          <a:p>
            <a:pPr algn="ctr"/>
            <a:r>
              <a:rPr lang="ru-RU" sz="7200" smtClean="0"/>
              <a:t>Задание 21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612775" y="228600"/>
            <a:ext cx="8153400" cy="990600"/>
          </a:xfrm>
        </p:spPr>
        <p:txBody>
          <a:bodyPr/>
          <a:lstStyle/>
          <a:p>
            <a:pPr algn="ctr"/>
            <a:r>
              <a:rPr lang="ru-RU" smtClean="0"/>
              <a:t>ТИРЕ при ПРИЛОЖЕНИИ</a:t>
            </a:r>
          </a:p>
        </p:txBody>
      </p:sp>
      <p:sp>
        <p:nvSpPr>
          <p:cNvPr id="24578" name="Содержимое 2"/>
          <p:cNvSpPr>
            <a:spLocks noGrp="1"/>
          </p:cNvSpPr>
          <p:nvPr>
            <p:ph sz="quarter" idx="1"/>
          </p:nvPr>
        </p:nvSpPr>
        <p:spPr>
          <a:xfrm>
            <a:off x="214313" y="1428750"/>
            <a:ext cx="8715375" cy="5429250"/>
          </a:xfrm>
        </p:spPr>
        <p:txBody>
          <a:bodyPr/>
          <a:lstStyle/>
          <a:p>
            <a:pPr algn="just"/>
            <a:r>
              <a:rPr lang="ru-RU" sz="3600" smtClean="0"/>
              <a:t>            Обособленное приложение – это выделяемое запятыми или тире одиночное имя существительное с зависимыми словами, которое отвечает на вопросы </a:t>
            </a:r>
            <a:r>
              <a:rPr lang="ru-RU" sz="3600" b="1" u="sng" smtClean="0"/>
              <a:t>КТО ИМЕННО ТАКОЙ? ЧТО ИМЕННО ТАКОЕ?</a:t>
            </a:r>
            <a:r>
              <a:rPr lang="ru-RU" sz="3600" smtClean="0"/>
              <a:t> и поясняет, уточняет в предложении другое имя существительное или личное местоимение.</a:t>
            </a:r>
          </a:p>
          <a:p>
            <a:pPr algn="just"/>
            <a:endParaRPr lang="ru-RU" sz="3600" smtClean="0"/>
          </a:p>
          <a:p>
            <a:pPr algn="just"/>
            <a:endParaRPr lang="ru-RU" sz="36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612775" y="228600"/>
            <a:ext cx="8153400" cy="990600"/>
          </a:xfrm>
        </p:spPr>
        <p:txBody>
          <a:bodyPr/>
          <a:lstStyle/>
          <a:p>
            <a:r>
              <a:rPr lang="ru-RU" smtClean="0"/>
              <a:t>Приложение отделяется ТИРЕ:</a:t>
            </a:r>
          </a:p>
        </p:txBody>
      </p:sp>
      <p:sp>
        <p:nvSpPr>
          <p:cNvPr id="3" name="Содержимое 2"/>
          <p:cNvSpPr>
            <a:spLocks noGrp="1"/>
          </p:cNvSpPr>
          <p:nvPr>
            <p:ph sz="quarter" idx="1"/>
          </p:nvPr>
        </p:nvSpPr>
        <p:spPr>
          <a:xfrm>
            <a:off x="612775" y="1600200"/>
            <a:ext cx="8153400" cy="4495800"/>
          </a:xfrm>
        </p:spPr>
        <p:txBody>
          <a:bodyPr>
            <a:normAutofit lnSpcReduction="10000"/>
          </a:bodyPr>
          <a:lstStyle/>
          <a:p>
            <a:pPr marL="320040" indent="-320040" fontAlgn="auto">
              <a:spcAft>
                <a:spcPts val="0"/>
              </a:spcAft>
              <a:buFont typeface="Wingdings"/>
              <a:buChar char=""/>
              <a:defRPr/>
            </a:pPr>
            <a:r>
              <a:rPr lang="ru-RU" dirty="0" smtClean="0"/>
              <a:t>Если стоит в конце предложения и имеет уточняющее значение, является разъяснением к сказанному: в этом случае перед приложением можно вставить слова «А ИМЕННО».</a:t>
            </a:r>
          </a:p>
          <a:p>
            <a:pPr marL="320040" indent="-320040" fontAlgn="auto">
              <a:spcAft>
                <a:spcPts val="0"/>
              </a:spcAft>
              <a:buFont typeface="Wingdings"/>
              <a:buNone/>
              <a:defRPr/>
            </a:pPr>
            <a:r>
              <a:rPr lang="ru-RU" i="1" dirty="0" smtClean="0"/>
              <a:t>                   Он очень любил эту игру – </a:t>
            </a:r>
            <a:r>
              <a:rPr lang="ru-RU" b="1" i="1" dirty="0" smtClean="0"/>
              <a:t>шахматы. (= </a:t>
            </a:r>
            <a:r>
              <a:rPr lang="ru-RU" dirty="0" smtClean="0"/>
              <a:t>он очень любил эту игру, а именно шахматы</a:t>
            </a:r>
            <a:r>
              <a:rPr lang="ru-RU" b="1" i="1" dirty="0" smtClean="0"/>
              <a:t>)</a:t>
            </a:r>
          </a:p>
          <a:p>
            <a:pPr marL="320040" indent="-320040" fontAlgn="auto">
              <a:spcAft>
                <a:spcPts val="0"/>
              </a:spcAft>
              <a:buFont typeface="Wingdings"/>
              <a:buNone/>
              <a:defRPr/>
            </a:pPr>
            <a:r>
              <a:rPr lang="ru-RU" b="1" i="1" dirty="0" smtClean="0"/>
              <a:t>                    В</a:t>
            </a:r>
            <a:r>
              <a:rPr lang="ru-RU" i="1" dirty="0" smtClean="0"/>
              <a:t>ъехали в Крюково </a:t>
            </a:r>
            <a:r>
              <a:rPr lang="ru-RU" b="1" i="1" dirty="0" smtClean="0"/>
              <a:t>– большое просторное село с ухоженными улицами.</a:t>
            </a:r>
            <a:r>
              <a:rPr lang="ru-RU" i="1" dirty="0" smtClean="0"/>
              <a:t>(=</a:t>
            </a:r>
            <a:r>
              <a:rPr lang="ru-RU" b="1" i="1" dirty="0" smtClean="0"/>
              <a:t> </a:t>
            </a:r>
            <a:r>
              <a:rPr lang="ru-RU" dirty="0" smtClean="0"/>
              <a:t>Въехали в Крюково, а именно большое просторное село с ухоженными улицами.</a:t>
            </a:r>
            <a:r>
              <a:rPr lang="ru-RU" i="1" dirty="0"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a:xfrm>
            <a:off x="612775" y="228600"/>
            <a:ext cx="8153400" cy="990600"/>
          </a:xfrm>
        </p:spPr>
        <p:txBody>
          <a:bodyPr/>
          <a:lstStyle/>
          <a:p>
            <a:endParaRPr lang="ru-RU" smtClean="0"/>
          </a:p>
        </p:txBody>
      </p:sp>
      <p:sp>
        <p:nvSpPr>
          <p:cNvPr id="26626" name="Содержимое 2"/>
          <p:cNvSpPr>
            <a:spLocks noGrp="1"/>
          </p:cNvSpPr>
          <p:nvPr>
            <p:ph sz="quarter" idx="1"/>
          </p:nvPr>
        </p:nvSpPr>
        <p:spPr>
          <a:xfrm>
            <a:off x="612775" y="1600200"/>
            <a:ext cx="8153400" cy="4495800"/>
          </a:xfrm>
        </p:spPr>
        <p:txBody>
          <a:bodyPr/>
          <a:lstStyle/>
          <a:p>
            <a:r>
              <a:rPr lang="ru-RU" i="1" smtClean="0"/>
              <a:t>     Этим летом я поеду в Тарусу </a:t>
            </a:r>
            <a:r>
              <a:rPr lang="ru-RU" b="1" i="1" smtClean="0"/>
              <a:t>– тихий городок на Оке.</a:t>
            </a:r>
          </a:p>
          <a:p>
            <a:pPr>
              <a:buFont typeface="Wingdings" pitchFamily="2" charset="2"/>
              <a:buNone/>
            </a:pPr>
            <a:r>
              <a:rPr lang="ru-RU" smtClean="0"/>
              <a:t>              (</a:t>
            </a:r>
            <a:r>
              <a:rPr lang="ru-RU" u="sng" smtClean="0"/>
              <a:t>Тихий городок на Оке </a:t>
            </a:r>
            <a:r>
              <a:rPr lang="ru-RU" smtClean="0"/>
              <a:t>– это обособленное приложение, которое отвечает на вопрос </a:t>
            </a:r>
            <a:r>
              <a:rPr lang="ru-RU" i="1" smtClean="0"/>
              <a:t>что именно такое? </a:t>
            </a:r>
            <a:r>
              <a:rPr lang="ru-RU" smtClean="0"/>
              <a:t>, выражено существительным с зависимыми словами и поясняет в предложении другое существительное </a:t>
            </a:r>
            <a:r>
              <a:rPr lang="ru-RU" u="sng" smtClean="0"/>
              <a:t>Тарусу</a:t>
            </a:r>
            <a:r>
              <a:rPr lang="ru-RU" smtClean="0"/>
              <a:t>).</a:t>
            </a:r>
          </a:p>
          <a:p>
            <a:endParaRPr lang="ru-RU"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a:xfrm>
            <a:off x="612775" y="228600"/>
            <a:ext cx="8153400" cy="990600"/>
          </a:xfrm>
        </p:spPr>
        <p:txBody>
          <a:bodyPr/>
          <a:lstStyle/>
          <a:p>
            <a:r>
              <a:rPr lang="ru-RU" smtClean="0"/>
              <a:t>Распространенное приложение,</a:t>
            </a:r>
          </a:p>
        </p:txBody>
      </p:sp>
      <p:sp>
        <p:nvSpPr>
          <p:cNvPr id="3" name="Содержимое 2"/>
          <p:cNvSpPr>
            <a:spLocks noGrp="1"/>
          </p:cNvSpPr>
          <p:nvPr>
            <p:ph sz="quarter" idx="1"/>
          </p:nvPr>
        </p:nvSpPr>
        <p:spPr>
          <a:xfrm>
            <a:off x="612775" y="1600200"/>
            <a:ext cx="8153400" cy="4495800"/>
          </a:xfrm>
        </p:spPr>
        <p:txBody>
          <a:bodyPr>
            <a:normAutofit fontScale="92500" lnSpcReduction="10000"/>
          </a:bodyPr>
          <a:lstStyle/>
          <a:p>
            <a:pPr marL="320040" indent="-320040" algn="just" fontAlgn="auto">
              <a:spcAft>
                <a:spcPts val="0"/>
              </a:spcAft>
              <a:buFont typeface="Wingdings"/>
              <a:buNone/>
              <a:defRPr/>
            </a:pPr>
            <a:r>
              <a:rPr lang="ru-RU" dirty="0" smtClean="0"/>
              <a:t> стоящее после определяемого слова, выраженного собственным именем существительным, выделяется с двух сторон запятыми или выделяется с двух сторон тире.</a:t>
            </a:r>
          </a:p>
          <a:p>
            <a:pPr marL="320040" indent="-320040" algn="just" fontAlgn="auto">
              <a:spcAft>
                <a:spcPts val="0"/>
              </a:spcAft>
              <a:buFont typeface="Wingdings"/>
              <a:buNone/>
              <a:defRPr/>
            </a:pPr>
            <a:r>
              <a:rPr lang="ru-RU" i="1" dirty="0" smtClean="0"/>
              <a:t>А. С. Пушкин, </a:t>
            </a:r>
            <a:r>
              <a:rPr lang="ru-RU" b="1" i="1" dirty="0" smtClean="0"/>
              <a:t>великий русский поэт, </a:t>
            </a:r>
            <a:r>
              <a:rPr lang="ru-RU" i="1" dirty="0" smtClean="0"/>
              <a:t>является основоположником русского литературного языка.</a:t>
            </a:r>
          </a:p>
          <a:p>
            <a:pPr marL="320040" indent="-320040" algn="just" fontAlgn="auto">
              <a:spcAft>
                <a:spcPts val="0"/>
              </a:spcAft>
              <a:buFont typeface="Wingdings"/>
              <a:buNone/>
              <a:defRPr/>
            </a:pPr>
            <a:r>
              <a:rPr lang="ru-RU" i="1" dirty="0" smtClean="0"/>
              <a:t>Святослав Рихтер – </a:t>
            </a:r>
            <a:r>
              <a:rPr lang="ru-RU" b="1" i="1" dirty="0" smtClean="0"/>
              <a:t>замечательный русский пианист – </a:t>
            </a:r>
            <a:r>
              <a:rPr lang="ru-RU" i="1" dirty="0" smtClean="0"/>
              <a:t>известен всему миру.</a:t>
            </a:r>
          </a:p>
          <a:p>
            <a:pPr marL="320040" indent="-320040" algn="just" fontAlgn="auto">
              <a:spcAft>
                <a:spcPts val="0"/>
              </a:spcAft>
              <a:buFont typeface="Wingdings"/>
              <a:buNone/>
              <a:defRPr/>
            </a:pPr>
            <a:r>
              <a:rPr lang="ru-RU" i="1" dirty="0" smtClean="0"/>
              <a:t>Сергей Львович – </a:t>
            </a:r>
            <a:r>
              <a:rPr lang="ru-RU" b="1" i="1" dirty="0" smtClean="0"/>
              <a:t>большой любитель литературы – </a:t>
            </a:r>
            <a:r>
              <a:rPr lang="ru-RU" i="1" dirty="0" smtClean="0"/>
              <a:t>собрал библиотеку.</a:t>
            </a:r>
            <a:endParaRPr lang="ru-RU"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612775" y="228600"/>
            <a:ext cx="8153400" cy="990600"/>
          </a:xfrm>
        </p:spPr>
        <p:txBody>
          <a:bodyPr/>
          <a:lstStyle/>
          <a:p>
            <a:r>
              <a:rPr lang="ru-RU" smtClean="0"/>
              <a:t>Распространенное приложение,</a:t>
            </a:r>
          </a:p>
        </p:txBody>
      </p:sp>
      <p:sp>
        <p:nvSpPr>
          <p:cNvPr id="28674" name="Содержимое 2"/>
          <p:cNvSpPr>
            <a:spLocks noGrp="1"/>
          </p:cNvSpPr>
          <p:nvPr>
            <p:ph sz="quarter" idx="1"/>
          </p:nvPr>
        </p:nvSpPr>
        <p:spPr>
          <a:xfrm>
            <a:off x="612775" y="1600200"/>
            <a:ext cx="8153400" cy="4495800"/>
          </a:xfrm>
        </p:spPr>
        <p:txBody>
          <a:bodyPr/>
          <a:lstStyle/>
          <a:p>
            <a:pPr algn="just">
              <a:buFont typeface="Wingdings" pitchFamily="2" charset="2"/>
              <a:buNone/>
            </a:pPr>
            <a:r>
              <a:rPr lang="ru-RU" smtClean="0"/>
              <a:t>            </a:t>
            </a:r>
            <a:r>
              <a:rPr lang="ru-RU" sz="3200" smtClean="0"/>
              <a:t>Стоящее перед определяемым словом, выраженным собственным именем существительным, не обособляется.</a:t>
            </a:r>
          </a:p>
          <a:p>
            <a:pPr>
              <a:buFont typeface="Wingdings" pitchFamily="2" charset="2"/>
              <a:buNone/>
            </a:pPr>
            <a:r>
              <a:rPr lang="ru-RU" i="1" smtClean="0"/>
              <a:t>         Великий русский поэт А. С. Пушкин является основоположником русского литературного языка.</a:t>
            </a:r>
          </a:p>
          <a:p>
            <a:pPr>
              <a:buFont typeface="Wingdings" pitchFamily="2" charset="2"/>
              <a:buNone/>
            </a:pPr>
            <a:r>
              <a:rPr lang="ru-RU" i="1" smtClean="0"/>
              <a:t>Замечательный русский пианист Святослав Рихтер известен всему миру.</a:t>
            </a:r>
          </a:p>
          <a:p>
            <a:pPr>
              <a:buFont typeface="Wingdings" pitchFamily="2" charset="2"/>
              <a:buNone/>
            </a:pPr>
            <a:endParaRPr lang="ru-RU" i="1" smtClean="0"/>
          </a:p>
          <a:p>
            <a:pPr>
              <a:buFont typeface="Wingdings" pitchFamily="2" charset="2"/>
              <a:buNone/>
            </a:pPr>
            <a:endParaRPr lang="ru-RU" i="1" smtClean="0"/>
          </a:p>
          <a:p>
            <a:pPr>
              <a:buFont typeface="Wingdings" pitchFamily="2" charset="2"/>
              <a:buNone/>
            </a:pPr>
            <a:endParaRPr lang="ru-RU" i="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3"/>
          <p:cNvSpPr>
            <a:spLocks noGrp="1"/>
          </p:cNvSpPr>
          <p:nvPr>
            <p:ph type="title"/>
          </p:nvPr>
        </p:nvSpPr>
        <p:spPr>
          <a:xfrm>
            <a:off x="609600" y="228600"/>
            <a:ext cx="8153400" cy="5843588"/>
          </a:xfrm>
        </p:spPr>
        <p:txBody>
          <a:bodyPr/>
          <a:lstStyle/>
          <a:p>
            <a:pPr algn="ctr"/>
            <a:r>
              <a:rPr lang="ru-RU" sz="6000" b="1" smtClean="0"/>
              <a:t>Тире в простом </a:t>
            </a:r>
            <a:r>
              <a:rPr lang="ru-RU" sz="5400" smtClean="0"/>
              <a:t>предложении ставится также между подлежащим и сказуемым и если предложение является неполным.</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38" y="0"/>
            <a:ext cx="8153400" cy="857250"/>
          </a:xfrm>
        </p:spPr>
        <p:txBody>
          <a:bodyPr>
            <a:normAutofit fontScale="90000"/>
          </a:bodyPr>
          <a:lstStyle/>
          <a:p>
            <a:pPr algn="just" fontAlgn="auto">
              <a:spcAft>
                <a:spcPts val="0"/>
              </a:spcAft>
              <a:defRPr/>
            </a:pPr>
            <a:r>
              <a:rPr lang="ru-RU" dirty="0" smtClean="0"/>
              <a:t>      </a:t>
            </a:r>
            <a:r>
              <a:rPr lang="ru-RU" sz="3600" b="1" u="sng" dirty="0" smtClean="0"/>
              <a:t>Тире между подлежащим и сказуемым</a:t>
            </a:r>
            <a:endParaRPr lang="ru-RU" sz="3600" b="1" u="sng" dirty="0"/>
          </a:p>
        </p:txBody>
      </p:sp>
      <p:graphicFrame>
        <p:nvGraphicFramePr>
          <p:cNvPr id="4" name="Содержимое 3"/>
          <p:cNvGraphicFramePr>
            <a:graphicFrameLocks noGrp="1"/>
          </p:cNvGraphicFramePr>
          <p:nvPr>
            <p:ph sz="quarter" idx="1"/>
          </p:nvPr>
        </p:nvGraphicFramePr>
        <p:xfrm>
          <a:off x="214313" y="785813"/>
          <a:ext cx="8715375" cy="6000750"/>
        </p:xfrm>
        <a:graphic>
          <a:graphicData uri="http://schemas.openxmlformats.org/drawingml/2006/table">
            <a:tbl>
              <a:tblPr firstRow="1" bandRow="1">
                <a:tableStyleId>{5C22544A-7EE6-4342-B048-85BDC9FD1C3A}</a:tableStyleId>
              </a:tblPr>
              <a:tblGrid>
                <a:gridCol w="4357718"/>
                <a:gridCol w="4357718"/>
              </a:tblGrid>
              <a:tr h="379513">
                <a:tc>
                  <a:txBody>
                    <a:bodyPr/>
                    <a:lstStyle/>
                    <a:p>
                      <a:pPr algn="ctr"/>
                      <a:r>
                        <a:rPr lang="ru-RU" dirty="0" smtClean="0"/>
                        <a:t>Тире ставится</a:t>
                      </a:r>
                      <a:endParaRPr lang="ru-RU" dirty="0"/>
                    </a:p>
                  </a:txBody>
                  <a:tcPr/>
                </a:tc>
                <a:tc>
                  <a:txBody>
                    <a:bodyPr/>
                    <a:lstStyle/>
                    <a:p>
                      <a:pPr algn="ctr"/>
                      <a:r>
                        <a:rPr lang="ru-RU" dirty="0" smtClean="0"/>
                        <a:t>Пример</a:t>
                      </a:r>
                      <a:r>
                        <a:rPr lang="ru-RU" baseline="0" dirty="0" smtClean="0"/>
                        <a:t> </a:t>
                      </a:r>
                      <a:endParaRPr lang="ru-RU" dirty="0"/>
                    </a:p>
                  </a:txBody>
                  <a:tcPr/>
                </a:tc>
              </a:tr>
              <a:tr h="5621279">
                <a:tc>
                  <a:txBody>
                    <a:bodyPr/>
                    <a:lstStyle/>
                    <a:p>
                      <a:pPr marL="342900" indent="-342900" algn="l">
                        <a:buAutoNum type="arabicPeriod"/>
                      </a:pPr>
                      <a:r>
                        <a:rPr lang="ru-RU" dirty="0" smtClean="0"/>
                        <a:t>Если подлежащее и сказуемое выражены именами сущ.</a:t>
                      </a:r>
                      <a:r>
                        <a:rPr lang="ru-RU" baseline="0" dirty="0" smtClean="0"/>
                        <a:t> </a:t>
                      </a:r>
                      <a:r>
                        <a:rPr lang="ru-RU" dirty="0" smtClean="0"/>
                        <a:t>в Им.</a:t>
                      </a:r>
                      <a:r>
                        <a:rPr lang="ru-RU" baseline="0" dirty="0" smtClean="0"/>
                        <a:t> </a:t>
                      </a:r>
                      <a:r>
                        <a:rPr lang="ru-RU" dirty="0" smtClean="0"/>
                        <a:t> п</a:t>
                      </a:r>
                      <a:r>
                        <a:rPr lang="ru-RU" sz="1400" dirty="0" smtClean="0"/>
                        <a:t>.(сущ</a:t>
                      </a:r>
                      <a:r>
                        <a:rPr lang="ru-RU" sz="1400" baseline="0" dirty="0" smtClean="0"/>
                        <a:t>. </a:t>
                      </a:r>
                      <a:r>
                        <a:rPr lang="ru-RU" sz="1400" baseline="0" dirty="0" err="1" smtClean="0"/>
                        <a:t>Им.п.+</a:t>
                      </a:r>
                      <a:r>
                        <a:rPr lang="ru-RU" sz="1400" baseline="0" dirty="0" smtClean="0"/>
                        <a:t> сущ.Им.п.</a:t>
                      </a:r>
                      <a:r>
                        <a:rPr lang="ru-RU" sz="1400" dirty="0" smtClean="0"/>
                        <a:t>)</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ru-RU" dirty="0" smtClean="0"/>
                        <a:t>Если подлежащее и сказуемое выражены именами числит. или</a:t>
                      </a:r>
                      <a:r>
                        <a:rPr lang="ru-RU" baseline="0" dirty="0" smtClean="0"/>
                        <a:t> словосочетаниями с числит.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ru-RU" baseline="0" dirty="0" smtClean="0"/>
                        <a:t>Если один из главных членов предложения выражен сущ., а другой – </a:t>
                      </a:r>
                      <a:r>
                        <a:rPr lang="ru-RU" baseline="0" dirty="0" err="1" smtClean="0"/>
                        <a:t>числительн</a:t>
                      </a:r>
                      <a:r>
                        <a:rPr lang="ru-RU" baseline="0" dirty="0" smtClean="0"/>
                        <a:t>. Или словосочетанием с числит.</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ru-RU" sz="1400" u="none" kern="1200" dirty="0" smtClean="0">
                          <a:solidFill>
                            <a:schemeClr val="dk1"/>
                          </a:solidFill>
                          <a:latin typeface="+mn-lt"/>
                          <a:ea typeface="+mn-ea"/>
                          <a:cs typeface="+mn-cs"/>
                        </a:rPr>
                        <a:t>        (</a:t>
                      </a:r>
                      <a:r>
                        <a:rPr kumimoji="0" lang="ru-RU" sz="1400" u="sng" kern="1200" dirty="0" smtClean="0">
                          <a:solidFill>
                            <a:schemeClr val="dk1"/>
                          </a:solidFill>
                          <a:latin typeface="+mn-lt"/>
                          <a:ea typeface="+mn-ea"/>
                          <a:cs typeface="+mn-cs"/>
                        </a:rPr>
                        <a:t> </a:t>
                      </a:r>
                      <a:r>
                        <a:rPr kumimoji="0" lang="ru-RU" sz="1400" u="sng" kern="1200" dirty="0" err="1" smtClean="0">
                          <a:solidFill>
                            <a:schemeClr val="dk1"/>
                          </a:solidFill>
                          <a:latin typeface="+mn-lt"/>
                          <a:ea typeface="+mn-ea"/>
                          <a:cs typeface="+mn-cs"/>
                        </a:rPr>
                        <a:t>Числ</a:t>
                      </a:r>
                      <a:r>
                        <a:rPr kumimoji="0" lang="ru-RU" sz="1400" u="sng" kern="1200" dirty="0" smtClean="0">
                          <a:solidFill>
                            <a:schemeClr val="dk1"/>
                          </a:solidFill>
                          <a:latin typeface="+mn-lt"/>
                          <a:ea typeface="+mn-ea"/>
                          <a:cs typeface="+mn-cs"/>
                        </a:rPr>
                        <a:t>. Им. – </a:t>
                      </a:r>
                      <a:r>
                        <a:rPr kumimoji="0" lang="ru-RU" sz="1400" u="sng" kern="1200" dirty="0" err="1" smtClean="0">
                          <a:solidFill>
                            <a:schemeClr val="dk1"/>
                          </a:solidFill>
                          <a:latin typeface="+mn-lt"/>
                          <a:ea typeface="+mn-ea"/>
                          <a:cs typeface="+mn-cs"/>
                        </a:rPr>
                        <a:t>числ</a:t>
                      </a:r>
                      <a:r>
                        <a:rPr kumimoji="0" lang="ru-RU" sz="1400" u="sng" kern="1200" dirty="0" smtClean="0">
                          <a:solidFill>
                            <a:schemeClr val="dk1"/>
                          </a:solidFill>
                          <a:latin typeface="+mn-lt"/>
                          <a:ea typeface="+mn-ea"/>
                          <a:cs typeface="+mn-cs"/>
                        </a:rPr>
                        <a:t> Им. </a:t>
                      </a:r>
                      <a:br>
                        <a:rPr kumimoji="0" lang="ru-RU" sz="1400" u="sng" kern="1200" dirty="0" smtClean="0">
                          <a:solidFill>
                            <a:schemeClr val="dk1"/>
                          </a:solidFill>
                          <a:latin typeface="+mn-lt"/>
                          <a:ea typeface="+mn-ea"/>
                          <a:cs typeface="+mn-cs"/>
                        </a:rPr>
                      </a:br>
                      <a:r>
                        <a:rPr kumimoji="0" lang="ru-RU" sz="1400" u="sng" kern="1200" dirty="0" smtClean="0">
                          <a:solidFill>
                            <a:schemeClr val="dk1"/>
                          </a:solidFill>
                          <a:latin typeface="+mn-lt"/>
                          <a:ea typeface="+mn-ea"/>
                          <a:cs typeface="+mn-cs"/>
                        </a:rPr>
                        <a:t>Сущ. Им. - </a:t>
                      </a:r>
                      <a:r>
                        <a:rPr kumimoji="0" lang="ru-RU" sz="1400" u="sng" kern="1200" dirty="0" err="1" smtClean="0">
                          <a:solidFill>
                            <a:schemeClr val="dk1"/>
                          </a:solidFill>
                          <a:latin typeface="+mn-lt"/>
                          <a:ea typeface="+mn-ea"/>
                          <a:cs typeface="+mn-cs"/>
                        </a:rPr>
                        <a:t>числ</a:t>
                      </a:r>
                      <a:r>
                        <a:rPr kumimoji="0" lang="ru-RU" sz="1400" u="sng" kern="1200" dirty="0" smtClean="0">
                          <a:solidFill>
                            <a:schemeClr val="dk1"/>
                          </a:solidFill>
                          <a:latin typeface="+mn-lt"/>
                          <a:ea typeface="+mn-ea"/>
                          <a:cs typeface="+mn-cs"/>
                        </a:rPr>
                        <a:t>. Им. </a:t>
                      </a:r>
                      <a:br>
                        <a:rPr kumimoji="0" lang="ru-RU" sz="1400" u="sng" kern="1200" dirty="0" smtClean="0">
                          <a:solidFill>
                            <a:schemeClr val="dk1"/>
                          </a:solidFill>
                          <a:latin typeface="+mn-lt"/>
                          <a:ea typeface="+mn-ea"/>
                          <a:cs typeface="+mn-cs"/>
                        </a:rPr>
                      </a:br>
                      <a:r>
                        <a:rPr kumimoji="0" lang="ru-RU" sz="1400" u="sng" kern="1200" dirty="0" err="1" smtClean="0">
                          <a:solidFill>
                            <a:schemeClr val="dk1"/>
                          </a:solidFill>
                          <a:latin typeface="+mn-lt"/>
                          <a:ea typeface="+mn-ea"/>
                          <a:cs typeface="+mn-cs"/>
                        </a:rPr>
                        <a:t>Числ</a:t>
                      </a:r>
                      <a:r>
                        <a:rPr kumimoji="0" lang="ru-RU" sz="1400" u="sng" kern="1200" dirty="0" smtClean="0">
                          <a:solidFill>
                            <a:schemeClr val="dk1"/>
                          </a:solidFill>
                          <a:latin typeface="+mn-lt"/>
                          <a:ea typeface="+mn-ea"/>
                          <a:cs typeface="+mn-cs"/>
                        </a:rPr>
                        <a:t>. Им – сущ. Им.)</a:t>
                      </a:r>
                      <a:endParaRPr kumimoji="0" lang="ru-RU" sz="1400" u="none" kern="1200" dirty="0" smtClean="0">
                        <a:solidFill>
                          <a:schemeClr val="dk1"/>
                        </a:solidFill>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ru-RU" sz="1800" u="none" kern="1200" dirty="0" smtClean="0">
                          <a:solidFill>
                            <a:schemeClr val="dk1"/>
                          </a:solidFill>
                          <a:latin typeface="+mn-lt"/>
                          <a:ea typeface="+mn-ea"/>
                          <a:cs typeface="+mn-cs"/>
                        </a:rPr>
                        <a:t>4.</a:t>
                      </a:r>
                      <a:r>
                        <a:rPr kumimoji="0" lang="ru-RU" sz="1800" u="none" kern="1200" baseline="0" dirty="0" smtClean="0">
                          <a:solidFill>
                            <a:schemeClr val="dk1"/>
                          </a:solidFill>
                          <a:latin typeface="+mn-lt"/>
                          <a:ea typeface="+mn-ea"/>
                          <a:cs typeface="+mn-cs"/>
                        </a:rPr>
                        <a:t> Если подлежащее и сказуемое выражены неопределенной формой глагола. (</a:t>
                      </a:r>
                      <a:r>
                        <a:rPr kumimoji="0" lang="ru-RU" sz="1400" u="sng" kern="1200" dirty="0" err="1" smtClean="0">
                          <a:solidFill>
                            <a:schemeClr val="dk1"/>
                          </a:solidFill>
                          <a:latin typeface="+mn-lt"/>
                          <a:ea typeface="+mn-ea"/>
                          <a:cs typeface="+mn-cs"/>
                        </a:rPr>
                        <a:t>Инф</a:t>
                      </a:r>
                      <a:r>
                        <a:rPr kumimoji="0" lang="ru-RU" sz="1400" u="sng" kern="1200" dirty="0" smtClean="0">
                          <a:solidFill>
                            <a:schemeClr val="dk1"/>
                          </a:solidFill>
                          <a:latin typeface="+mn-lt"/>
                          <a:ea typeface="+mn-ea"/>
                          <a:cs typeface="+mn-cs"/>
                        </a:rPr>
                        <a:t>. – </a:t>
                      </a:r>
                      <a:r>
                        <a:rPr kumimoji="0" lang="ru-RU" sz="1400" u="sng" kern="1200" dirty="0" err="1" smtClean="0">
                          <a:solidFill>
                            <a:schemeClr val="dk1"/>
                          </a:solidFill>
                          <a:latin typeface="+mn-lt"/>
                          <a:ea typeface="+mn-ea"/>
                          <a:cs typeface="+mn-cs"/>
                        </a:rPr>
                        <a:t>инф</a:t>
                      </a:r>
                      <a:r>
                        <a:rPr kumimoji="0" lang="ru-RU" sz="1400" u="sng" kern="1200" dirty="0" smtClean="0">
                          <a:solidFill>
                            <a:schemeClr val="dk1"/>
                          </a:solidFill>
                          <a:latin typeface="+mn-lt"/>
                          <a:ea typeface="+mn-ea"/>
                          <a:cs typeface="+mn-cs"/>
                        </a:rPr>
                        <a:t>. </a:t>
                      </a:r>
                      <a:r>
                        <a:rPr kumimoji="0" lang="ru-RU" sz="1400" u="none" kern="1200" baseline="0" dirty="0" smtClean="0">
                          <a:solidFill>
                            <a:schemeClr val="dk1"/>
                          </a:solidFill>
                          <a:latin typeface="+mn-lt"/>
                          <a:ea typeface="+mn-ea"/>
                          <a:cs typeface="+mn-cs"/>
                        </a:rPr>
                        <a:t>)</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ru-RU" sz="1800" u="none" kern="1200" baseline="0" dirty="0" smtClean="0">
                          <a:solidFill>
                            <a:schemeClr val="dk1"/>
                          </a:solidFill>
                          <a:latin typeface="+mn-lt"/>
                          <a:ea typeface="+mn-ea"/>
                          <a:cs typeface="+mn-cs"/>
                        </a:rPr>
                        <a:t>5. Если  один из главных членов предложения выражен сущ., а другой – неопределённой  формой глагола. </a:t>
                      </a:r>
                      <a:r>
                        <a:rPr kumimoji="0" lang="ru-RU" sz="1400" u="none" kern="1200" baseline="0" dirty="0" smtClean="0">
                          <a:solidFill>
                            <a:schemeClr val="dk1"/>
                          </a:solidFill>
                          <a:latin typeface="+mn-lt"/>
                          <a:ea typeface="+mn-ea"/>
                          <a:cs typeface="+mn-cs"/>
                        </a:rPr>
                        <a:t>(</a:t>
                      </a:r>
                      <a:r>
                        <a:rPr kumimoji="0" lang="ru-RU" sz="1400" u="sng" kern="1200" dirty="0" err="1" smtClean="0">
                          <a:solidFill>
                            <a:schemeClr val="dk1"/>
                          </a:solidFill>
                          <a:latin typeface="+mn-lt"/>
                          <a:ea typeface="+mn-ea"/>
                          <a:cs typeface="+mn-cs"/>
                        </a:rPr>
                        <a:t>Инф</a:t>
                      </a:r>
                      <a:r>
                        <a:rPr kumimoji="0" lang="ru-RU" sz="1400" u="sng" kern="1200" dirty="0" smtClean="0">
                          <a:solidFill>
                            <a:schemeClr val="dk1"/>
                          </a:solidFill>
                          <a:latin typeface="+mn-lt"/>
                          <a:ea typeface="+mn-ea"/>
                          <a:cs typeface="+mn-cs"/>
                        </a:rPr>
                        <a:t>. – сущ. Им. </a:t>
                      </a:r>
                      <a:br>
                        <a:rPr kumimoji="0" lang="ru-RU" sz="1400" u="sng" kern="1200" dirty="0" smtClean="0">
                          <a:solidFill>
                            <a:schemeClr val="dk1"/>
                          </a:solidFill>
                          <a:latin typeface="+mn-lt"/>
                          <a:ea typeface="+mn-ea"/>
                          <a:cs typeface="+mn-cs"/>
                        </a:rPr>
                      </a:br>
                      <a:r>
                        <a:rPr kumimoji="0" lang="ru-RU" sz="1400" u="sng" kern="1200" dirty="0" smtClean="0">
                          <a:solidFill>
                            <a:schemeClr val="dk1"/>
                          </a:solidFill>
                          <a:latin typeface="+mn-lt"/>
                          <a:ea typeface="+mn-ea"/>
                          <a:cs typeface="+mn-cs"/>
                        </a:rPr>
                        <a:t>Сущ. Им. – </a:t>
                      </a:r>
                      <a:r>
                        <a:rPr kumimoji="0" lang="ru-RU" sz="1400" u="sng" kern="1200" dirty="0" err="1" smtClean="0">
                          <a:solidFill>
                            <a:schemeClr val="dk1"/>
                          </a:solidFill>
                          <a:latin typeface="+mn-lt"/>
                          <a:ea typeface="+mn-ea"/>
                          <a:cs typeface="+mn-cs"/>
                        </a:rPr>
                        <a:t>инф</a:t>
                      </a:r>
                      <a:r>
                        <a:rPr kumimoji="0" lang="ru-RU" sz="1400" u="sng" kern="1200" dirty="0" smtClean="0">
                          <a:solidFill>
                            <a:schemeClr val="dk1"/>
                          </a:solidFill>
                          <a:latin typeface="+mn-lt"/>
                          <a:ea typeface="+mn-ea"/>
                          <a:cs typeface="+mn-cs"/>
                        </a:rPr>
                        <a:t>. </a:t>
                      </a:r>
                      <a:r>
                        <a:rPr kumimoji="0" lang="ru-RU" sz="1400" u="none" kern="1200" baseline="0" dirty="0" smtClean="0">
                          <a:solidFill>
                            <a:schemeClr val="dk1"/>
                          </a:solidFill>
                          <a:latin typeface="+mn-lt"/>
                          <a:ea typeface="+mn-ea"/>
                          <a:cs typeface="+mn-cs"/>
                        </a:rPr>
                        <a:t>)</a:t>
                      </a:r>
                      <a:endParaRPr kumimoji="0" lang="ru-RU" sz="1400" u="sng" kern="1200" dirty="0" smtClean="0">
                        <a:solidFill>
                          <a:schemeClr val="dk1"/>
                        </a:solidFill>
                        <a:latin typeface="+mn-lt"/>
                        <a:ea typeface="+mn-ea"/>
                        <a:cs typeface="+mn-cs"/>
                      </a:endParaRPr>
                    </a:p>
                  </a:txBody>
                  <a:tcPr/>
                </a:tc>
                <a:tc>
                  <a:txBody>
                    <a:bodyPr/>
                    <a:lstStyle/>
                    <a:p>
                      <a:r>
                        <a:rPr lang="ru-RU" i="1" dirty="0" smtClean="0"/>
                        <a:t>Юмор – черта богов.</a:t>
                      </a:r>
                      <a:r>
                        <a:rPr lang="ru-RU" i="1" baseline="0" dirty="0" smtClean="0"/>
                        <a:t> </a:t>
                      </a:r>
                      <a:r>
                        <a:rPr lang="ru-RU" i="0" baseline="0" dirty="0" smtClean="0"/>
                        <a:t>(Б. Шоу.)</a:t>
                      </a:r>
                    </a:p>
                    <a:p>
                      <a:endParaRPr lang="ru-RU" i="0" baseline="0" dirty="0" smtClean="0"/>
                    </a:p>
                    <a:p>
                      <a:endParaRPr lang="ru-RU" i="0" baseline="0" dirty="0" smtClean="0"/>
                    </a:p>
                    <a:p>
                      <a:r>
                        <a:rPr lang="ru-RU" i="1" baseline="0" dirty="0" smtClean="0"/>
                        <a:t>Четыре плюс три – семь.</a:t>
                      </a:r>
                    </a:p>
                    <a:p>
                      <a:endParaRPr lang="ru-RU" i="1" baseline="0" dirty="0" smtClean="0"/>
                    </a:p>
                    <a:p>
                      <a:endParaRPr lang="ru-RU" i="1" baseline="0" dirty="0" smtClean="0"/>
                    </a:p>
                    <a:p>
                      <a:r>
                        <a:rPr lang="ru-RU" i="1" baseline="0" dirty="0" smtClean="0"/>
                        <a:t>Десять – чётное число.</a:t>
                      </a:r>
                    </a:p>
                    <a:p>
                      <a:r>
                        <a:rPr lang="ru-RU" i="1" baseline="0" dirty="0" smtClean="0"/>
                        <a:t>Юмор – один из элементов гения. (Гёте.)</a:t>
                      </a:r>
                    </a:p>
                    <a:p>
                      <a:endParaRPr lang="ru-RU" i="1" dirty="0" smtClean="0"/>
                    </a:p>
                    <a:p>
                      <a:endParaRPr lang="ru-RU" i="1" dirty="0" smtClean="0"/>
                    </a:p>
                    <a:p>
                      <a:endParaRPr lang="ru-RU" i="1" dirty="0" smtClean="0"/>
                    </a:p>
                    <a:p>
                      <a:endParaRPr lang="ru-RU" i="1" dirty="0" smtClean="0"/>
                    </a:p>
                    <a:p>
                      <a:r>
                        <a:rPr lang="ru-RU" i="1" dirty="0" smtClean="0"/>
                        <a:t>Жить – Родине служить.</a:t>
                      </a:r>
                    </a:p>
                    <a:p>
                      <a:pPr fontAlgn="base"/>
                      <a:r>
                        <a:rPr kumimoji="0" lang="ru-RU" sz="1800" i="1" u="none" kern="1200" dirty="0" smtClean="0">
                          <a:solidFill>
                            <a:schemeClr val="dk1"/>
                          </a:solidFill>
                          <a:latin typeface="+mn-lt"/>
                          <a:ea typeface="+mn-ea"/>
                          <a:cs typeface="+mn-cs"/>
                        </a:rPr>
                        <a:t>Курить – здоровью вредить. </a:t>
                      </a:r>
                    </a:p>
                    <a:p>
                      <a:pPr fontAlgn="base"/>
                      <a:endParaRPr kumimoji="0" lang="ru-RU" sz="1800" i="1" u="none" kern="1200" dirty="0" smtClean="0">
                        <a:solidFill>
                          <a:schemeClr val="dk1"/>
                        </a:solidFill>
                        <a:latin typeface="+mn-lt"/>
                        <a:ea typeface="+mn-ea"/>
                        <a:cs typeface="+mn-cs"/>
                      </a:endParaRPr>
                    </a:p>
                    <a:p>
                      <a:pPr fontAlgn="base"/>
                      <a:endParaRPr kumimoji="0" lang="ru-RU" sz="1800" i="1" u="none" kern="1200" dirty="0" smtClean="0">
                        <a:solidFill>
                          <a:schemeClr val="dk1"/>
                        </a:solidFill>
                        <a:latin typeface="+mn-lt"/>
                        <a:ea typeface="+mn-ea"/>
                        <a:cs typeface="+mn-cs"/>
                      </a:endParaRPr>
                    </a:p>
                    <a:p>
                      <a:pPr fontAlgn="base"/>
                      <a:r>
                        <a:rPr kumimoji="0" lang="ru-RU" sz="1800" i="1" u="none" kern="1200" dirty="0" smtClean="0">
                          <a:solidFill>
                            <a:schemeClr val="dk1"/>
                          </a:solidFill>
                          <a:latin typeface="+mn-lt"/>
                          <a:ea typeface="+mn-ea"/>
                          <a:cs typeface="+mn-cs"/>
                        </a:rPr>
                        <a:t>Ждать – большое искусство. </a:t>
                      </a:r>
                    </a:p>
                    <a:p>
                      <a:pPr fontAlgn="base"/>
                      <a:r>
                        <a:rPr kumimoji="0" lang="ru-RU" sz="1800" i="1" u="none" kern="1200" dirty="0" smtClean="0">
                          <a:solidFill>
                            <a:schemeClr val="dk1"/>
                          </a:solidFill>
                          <a:latin typeface="+mn-lt"/>
                          <a:ea typeface="+mn-ea"/>
                          <a:cs typeface="+mn-cs"/>
                        </a:rPr>
                        <a:t>Наш долг – защищать крепость до последнего издыхания. </a:t>
                      </a:r>
                    </a:p>
                    <a:p>
                      <a:pPr fontAlgn="base"/>
                      <a:endParaRPr kumimoji="0" lang="ru-RU" sz="1800" kern="1200" dirty="0" smtClean="0">
                        <a:solidFill>
                          <a:schemeClr val="dk1"/>
                        </a:solidFill>
                        <a:latin typeface="+mn-lt"/>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228600"/>
            <a:ext cx="8153400" cy="990600"/>
          </a:xfrm>
        </p:spPr>
        <p:txBody>
          <a:bodyPr>
            <a:normAutofit fontScale="90000"/>
          </a:bodyPr>
          <a:lstStyle/>
          <a:p>
            <a:pPr algn="ctr" fontAlgn="auto">
              <a:spcAft>
                <a:spcPts val="0"/>
              </a:spcAft>
              <a:defRPr/>
            </a:pPr>
            <a:r>
              <a:rPr lang="ru-RU" u="sng" dirty="0" smtClean="0"/>
              <a:t>ТИРЕ В ПРОСТОМ ПРЕДЛОЖЕНИИ</a:t>
            </a:r>
            <a:endParaRPr lang="ru-RU" dirty="0"/>
          </a:p>
        </p:txBody>
      </p:sp>
      <p:sp>
        <p:nvSpPr>
          <p:cNvPr id="3" name="Содержимое 2"/>
          <p:cNvSpPr>
            <a:spLocks noGrp="1"/>
          </p:cNvSpPr>
          <p:nvPr>
            <p:ph sz="quarter" idx="1"/>
          </p:nvPr>
        </p:nvSpPr>
        <p:spPr>
          <a:xfrm>
            <a:off x="612775" y="1600200"/>
            <a:ext cx="8153400" cy="4495800"/>
          </a:xfrm>
        </p:spPr>
        <p:txBody>
          <a:bodyPr>
            <a:normAutofit fontScale="92500" lnSpcReduction="20000"/>
          </a:bodyPr>
          <a:lstStyle/>
          <a:p>
            <a:pPr marL="320040" indent="-320040">
              <a:spcAft>
                <a:spcPts val="0"/>
              </a:spcAft>
              <a:buFont typeface="Wingdings"/>
              <a:buChar char=""/>
              <a:defRPr/>
            </a:pPr>
            <a:r>
              <a:rPr lang="ru-RU" u="sng" dirty="0" smtClean="0"/>
              <a:t>Между подлежащим и сказуемым, если :</a:t>
            </a:r>
            <a:endParaRPr lang="ru-RU" dirty="0" smtClean="0"/>
          </a:p>
          <a:p>
            <a:pPr marL="320040" indent="-320040">
              <a:spcAft>
                <a:spcPts val="0"/>
              </a:spcAft>
              <a:buFont typeface="Wingdings"/>
              <a:buNone/>
              <a:defRPr/>
            </a:pPr>
            <a:r>
              <a:rPr lang="ru-RU" dirty="0" smtClean="0"/>
              <a:t>                   </a:t>
            </a:r>
            <a:r>
              <a:rPr lang="ru-RU" u="sng" dirty="0" err="1" smtClean="0"/>
              <a:t>Сущ</a:t>
            </a:r>
            <a:r>
              <a:rPr lang="ru-RU" u="sng" dirty="0" smtClean="0"/>
              <a:t> Им.п. – Сущ.Им.п. </a:t>
            </a:r>
            <a:br>
              <a:rPr lang="ru-RU" u="sng" dirty="0" smtClean="0"/>
            </a:br>
            <a:r>
              <a:rPr lang="ru-RU" dirty="0" smtClean="0"/>
              <a:t>Если подлежащее и сказуемое выражены существительным в именительном падеже БЕЗ связки. </a:t>
            </a:r>
            <a:r>
              <a:rPr lang="ru-RU" i="1" u="sng" dirty="0" smtClean="0"/>
              <a:t>Примеры:</a:t>
            </a:r>
            <a:r>
              <a:rPr lang="ru-RU" u="sng" dirty="0" smtClean="0"/>
              <a:t> </a:t>
            </a:r>
            <a:r>
              <a:rPr lang="ru-RU" i="1" dirty="0" smtClean="0"/>
              <a:t>Биология – система наук, объектами изучения которой являются живые существа и их взаимодействие с окружающей средой.</a:t>
            </a:r>
          </a:p>
          <a:p>
            <a:pPr marL="320040" indent="-320040" algn="just">
              <a:spcAft>
                <a:spcPts val="0"/>
              </a:spcAft>
              <a:buFont typeface="Wingdings"/>
              <a:buChar char=""/>
              <a:defRPr/>
            </a:pPr>
            <a:r>
              <a:rPr lang="ru-RU" i="1" dirty="0" smtClean="0"/>
              <a:t> </a:t>
            </a:r>
            <a:r>
              <a:rPr lang="ru-RU" u="sng" dirty="0" smtClean="0"/>
              <a:t>Перед сказуемым, выраженным фразеологизмом.  </a:t>
            </a:r>
          </a:p>
          <a:p>
            <a:pPr marL="320040" indent="-320040" algn="just">
              <a:spcAft>
                <a:spcPts val="0"/>
              </a:spcAft>
              <a:buFont typeface="Wingdings"/>
              <a:buNone/>
              <a:defRPr/>
            </a:pPr>
            <a:r>
              <a:rPr lang="ru-RU" i="1" dirty="0" smtClean="0"/>
              <a:t>Пример: Мой друг – семи пядей во лбу. </a:t>
            </a:r>
          </a:p>
          <a:p>
            <a:pPr marL="320040" indent="-320040">
              <a:spcAft>
                <a:spcPts val="0"/>
              </a:spcAft>
              <a:buFont typeface="Wingdings"/>
              <a:buChar char=""/>
              <a:defRPr/>
            </a:pPr>
            <a:r>
              <a:rPr lang="ru-RU" i="1" dirty="0" smtClean="0"/>
              <a:t> </a:t>
            </a:r>
          </a:p>
          <a:p>
            <a:pPr marL="320040" indent="-320040" algn="just">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612775" y="228600"/>
            <a:ext cx="8153400" cy="990600"/>
          </a:xfrm>
        </p:spPr>
        <p:txBody>
          <a:bodyPr/>
          <a:lstStyle/>
          <a:p>
            <a:r>
              <a:rPr lang="ru-RU" u="sng" smtClean="0"/>
              <a:t>Примечание:</a:t>
            </a:r>
          </a:p>
        </p:txBody>
      </p:sp>
      <p:sp>
        <p:nvSpPr>
          <p:cNvPr id="3" name="Содержимое 2"/>
          <p:cNvSpPr>
            <a:spLocks noGrp="1"/>
          </p:cNvSpPr>
          <p:nvPr>
            <p:ph sz="quarter" idx="1"/>
          </p:nvPr>
        </p:nvSpPr>
        <p:spPr>
          <a:xfrm>
            <a:off x="612775" y="1600200"/>
            <a:ext cx="8153400" cy="4495800"/>
          </a:xfrm>
        </p:spPr>
        <p:txBody>
          <a:bodyPr>
            <a:normAutofit fontScale="92500" lnSpcReduction="10000"/>
          </a:bodyPr>
          <a:lstStyle/>
          <a:p>
            <a:pPr marL="320040" indent="-320040" fontAlgn="auto">
              <a:spcAft>
                <a:spcPts val="0"/>
              </a:spcAft>
              <a:buFont typeface="Wingdings"/>
              <a:buChar char=""/>
              <a:defRPr/>
            </a:pPr>
            <a:r>
              <a:rPr lang="ru-RU" sz="3500" dirty="0" smtClean="0"/>
              <a:t>Если перед сказуемым стоят указательные частицы </a:t>
            </a:r>
            <a:r>
              <a:rPr lang="ru-RU" sz="3500" b="1" dirty="0" smtClean="0"/>
              <a:t>это, вот, значит, это значит, </a:t>
            </a:r>
            <a:r>
              <a:rPr lang="ru-RU" sz="3500" dirty="0" smtClean="0"/>
              <a:t>то тире ставится перед ними. </a:t>
            </a:r>
          </a:p>
          <a:p>
            <a:pPr marL="320040" indent="-320040" fontAlgn="auto">
              <a:spcAft>
                <a:spcPts val="0"/>
              </a:spcAft>
              <a:buFont typeface="Wingdings"/>
              <a:buNone/>
              <a:defRPr/>
            </a:pPr>
            <a:r>
              <a:rPr lang="ru-RU" dirty="0" smtClean="0"/>
              <a:t>Примеры: </a:t>
            </a:r>
          </a:p>
          <a:p>
            <a:pPr marL="320040" indent="-320040" fontAlgn="auto">
              <a:spcAft>
                <a:spcPts val="0"/>
              </a:spcAft>
              <a:buFont typeface="Wingdings"/>
              <a:buNone/>
              <a:defRPr/>
            </a:pPr>
            <a:r>
              <a:rPr lang="ru-RU" i="1" dirty="0" smtClean="0"/>
              <a:t>Москва – это столица России. </a:t>
            </a:r>
          </a:p>
          <a:p>
            <a:pPr marL="320040" indent="-320040" fontAlgn="auto">
              <a:spcAft>
                <a:spcPts val="0"/>
              </a:spcAft>
              <a:buFont typeface="Wingdings"/>
              <a:buNone/>
              <a:defRPr/>
            </a:pPr>
            <a:r>
              <a:rPr lang="ru-RU" i="1" dirty="0" smtClean="0"/>
              <a:t>Быть любимым – вот счастье.</a:t>
            </a:r>
          </a:p>
          <a:p>
            <a:pPr marL="320040" indent="-320040" fontAlgn="auto">
              <a:spcAft>
                <a:spcPts val="0"/>
              </a:spcAft>
              <a:buFont typeface="Wingdings"/>
              <a:buNone/>
              <a:defRPr/>
            </a:pPr>
            <a:r>
              <a:rPr lang="ru-RU" i="1" dirty="0" smtClean="0"/>
              <a:t>Много двигаться – значит быть здоровым.</a:t>
            </a:r>
          </a:p>
          <a:p>
            <a:pPr marL="320040" indent="-320040" fontAlgn="auto">
              <a:spcAft>
                <a:spcPts val="0"/>
              </a:spcAft>
              <a:buFont typeface="Wingdings"/>
              <a:buNone/>
              <a:defRPr/>
            </a:pPr>
            <a:r>
              <a:rPr lang="ru-RU" i="1" dirty="0" smtClean="0"/>
              <a:t>Помогать людям – это значит не быть одиноким.</a:t>
            </a:r>
          </a:p>
          <a:p>
            <a:pPr marL="320040" indent="-320040" fontAlgn="auto">
              <a:spcAft>
                <a:spcPts val="0"/>
              </a:spcAft>
              <a:buFont typeface="Wingdings"/>
              <a:buNone/>
              <a:defRPr/>
            </a:pPr>
            <a:r>
              <a:rPr lang="ru-RU" i="1" dirty="0" smtClean="0"/>
              <a:t> </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Заголовок 1"/>
          <p:cNvSpPr>
            <a:spLocks noGrp="1"/>
          </p:cNvSpPr>
          <p:nvPr>
            <p:ph type="title"/>
          </p:nvPr>
        </p:nvSpPr>
        <p:spPr>
          <a:xfrm>
            <a:off x="612775" y="228600"/>
            <a:ext cx="8153400" cy="990600"/>
          </a:xfrm>
        </p:spPr>
        <p:txBody>
          <a:bodyPr/>
          <a:lstStyle/>
          <a:p>
            <a:pPr algn="ctr"/>
            <a:r>
              <a:rPr lang="ru-RU" b="1" smtClean="0"/>
              <a:t>Запомните!</a:t>
            </a:r>
          </a:p>
        </p:txBody>
      </p:sp>
      <p:sp>
        <p:nvSpPr>
          <p:cNvPr id="3" name="Содержимое 2"/>
          <p:cNvSpPr>
            <a:spLocks noGrp="1"/>
          </p:cNvSpPr>
          <p:nvPr>
            <p:ph sz="quarter" idx="1"/>
          </p:nvPr>
        </p:nvSpPr>
        <p:spPr>
          <a:xfrm>
            <a:off x="142875" y="1600200"/>
            <a:ext cx="9001125" cy="5257800"/>
          </a:xfrm>
        </p:spPr>
        <p:txBody>
          <a:bodyPr>
            <a:normAutofit fontScale="85000" lnSpcReduction="20000"/>
          </a:bodyPr>
          <a:lstStyle/>
          <a:p>
            <a:pPr marL="514350" indent="-514350" algn="just" fontAlgn="auto">
              <a:spcAft>
                <a:spcPts val="0"/>
              </a:spcAft>
              <a:buFont typeface="+mj-lt"/>
              <a:buAutoNum type="arabicPeriod"/>
              <a:defRPr/>
            </a:pPr>
            <a:r>
              <a:rPr lang="ru-RU" dirty="0" smtClean="0"/>
              <a:t>Если в конструкциях, требующих постановки тире между подлежащим и сказуемым (оба глав. члены предложения выражены сущ. в И.п.), после подлежащего идёт причастный оборот, то в этом случае ПЕРЕД ТИРЕ ставится ЗАПЯТАЯ как пунктуационный знак, закрывающий обособление определения, выраженного причастным оборотом. </a:t>
            </a:r>
            <a:r>
              <a:rPr lang="ru-RU" i="1" dirty="0" smtClean="0"/>
              <a:t>(Всякая картинга, созданная художником, - это гармония красок, линий, света и тени.)</a:t>
            </a:r>
          </a:p>
          <a:p>
            <a:pPr marL="514350" indent="-514350" algn="just" fontAlgn="auto">
              <a:spcAft>
                <a:spcPts val="0"/>
              </a:spcAft>
              <a:buFont typeface="+mj-lt"/>
              <a:buAutoNum type="arabicPeriod"/>
              <a:defRPr/>
            </a:pPr>
            <a:r>
              <a:rPr lang="ru-RU" i="1" dirty="0" smtClean="0"/>
              <a:t>Если в конструкциях, </a:t>
            </a:r>
            <a:r>
              <a:rPr lang="ru-RU" dirty="0" smtClean="0"/>
              <a:t>требующих постановки тире между подлежащим и сказуемым (оба глав. члены предложения выражены сущ. в И.п.), после подлежащего идёт придаточное определительное, то в этом случае ПЕРЕД ТИРЕ ставится ЗАПЯТАЯ как пунктуационный знак, закрывающий выделение на письме придаточной части. (</a:t>
            </a:r>
            <a:r>
              <a:rPr lang="ru-RU" i="1" dirty="0" smtClean="0"/>
              <a:t>Всякая картина, которая создаётся поистине гениальным художником, - это гармония красок, линий света и тени.</a:t>
            </a:r>
            <a:r>
              <a:rPr lang="ru-RU" dirty="0" smtClean="0"/>
              <a:t> )</a:t>
            </a:r>
            <a:endParaRPr lang="ru-RU"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a:xfrm>
            <a:off x="612775" y="228600"/>
            <a:ext cx="8153400" cy="990600"/>
          </a:xfrm>
        </p:spPr>
        <p:txBody>
          <a:bodyPr/>
          <a:lstStyle/>
          <a:p>
            <a:pPr algn="ctr"/>
            <a:r>
              <a:rPr lang="ru-RU" b="1" smtClean="0"/>
              <a:t>Задание 21</a:t>
            </a:r>
          </a:p>
        </p:txBody>
      </p:sp>
      <p:sp>
        <p:nvSpPr>
          <p:cNvPr id="3" name="Содержимое 2"/>
          <p:cNvSpPr>
            <a:spLocks noGrp="1"/>
          </p:cNvSpPr>
          <p:nvPr>
            <p:ph sz="quarter" idx="1"/>
          </p:nvPr>
        </p:nvSpPr>
        <p:spPr>
          <a:xfrm>
            <a:off x="612775" y="1600200"/>
            <a:ext cx="8153400" cy="4495800"/>
          </a:xfrm>
        </p:spPr>
        <p:txBody>
          <a:bodyPr>
            <a:normAutofit/>
          </a:bodyPr>
          <a:lstStyle/>
          <a:p>
            <a:pPr algn="ctr">
              <a:lnSpc>
                <a:spcPct val="80000"/>
              </a:lnSpc>
              <a:buFont typeface="Wingdings" pitchFamily="2" charset="2"/>
              <a:buNone/>
            </a:pPr>
            <a:r>
              <a:rPr lang="ru-RU" sz="2500" smtClean="0"/>
              <a:t> </a:t>
            </a:r>
          </a:p>
          <a:p>
            <a:pPr algn="ctr">
              <a:lnSpc>
                <a:spcPct val="80000"/>
              </a:lnSpc>
              <a:buFont typeface="Wingdings" pitchFamily="2" charset="2"/>
              <a:buNone/>
            </a:pPr>
            <a:r>
              <a:rPr lang="ru-RU" sz="2500" smtClean="0"/>
              <a:t>Теория и практика. Пунктуационный анализ. </a:t>
            </a:r>
          </a:p>
          <a:p>
            <a:pPr algn="ctr">
              <a:lnSpc>
                <a:spcPct val="80000"/>
              </a:lnSpc>
              <a:buFont typeface="Wingdings" pitchFamily="2" charset="2"/>
              <a:buNone/>
            </a:pPr>
            <a:endParaRPr lang="ru-RU" sz="2500" smtClean="0"/>
          </a:p>
          <a:p>
            <a:pPr algn="ctr">
              <a:lnSpc>
                <a:spcPct val="80000"/>
              </a:lnSpc>
              <a:buFont typeface="Wingdings" pitchFamily="2" charset="2"/>
              <a:buNone/>
            </a:pPr>
            <a:r>
              <a:rPr lang="ru-RU" sz="2500" smtClean="0"/>
              <a:t>О правилах пунктуации, а именно в каких случаях ставятся следующие знаки препинания: </a:t>
            </a:r>
            <a:br>
              <a:rPr lang="ru-RU" sz="2500" smtClean="0"/>
            </a:br>
            <a:r>
              <a:rPr lang="ru-RU" sz="2500" smtClean="0"/>
              <a:t>запятая , </a:t>
            </a:r>
            <a:br>
              <a:rPr lang="ru-RU" sz="2500" smtClean="0"/>
            </a:br>
            <a:r>
              <a:rPr lang="ru-RU" sz="2500" smtClean="0"/>
              <a:t>двоеточие : </a:t>
            </a:r>
            <a:br>
              <a:rPr lang="ru-RU" sz="2500" smtClean="0"/>
            </a:br>
            <a:r>
              <a:rPr lang="ru-RU" sz="2500" smtClean="0"/>
              <a:t>тире.</a:t>
            </a:r>
          </a:p>
          <a:p>
            <a:pPr algn="ctr">
              <a:lnSpc>
                <a:spcPct val="80000"/>
              </a:lnSpc>
              <a:buFont typeface="Wingdings" pitchFamily="2" charset="2"/>
              <a:buNone/>
            </a:pPr>
            <a:r>
              <a:rPr lang="ru-RU" sz="2500" smtClean="0"/>
              <a:t>В презентации представлен необходимый теоретический материал, представленный в сжатой структурированной форме.  </a:t>
            </a:r>
            <a:br>
              <a:rPr lang="ru-RU" sz="2500" smtClean="0"/>
            </a:br>
            <a:r>
              <a:rPr lang="ru-RU" sz="2500" smtClean="0"/>
              <a:t> </a:t>
            </a:r>
            <a:br>
              <a:rPr lang="ru-RU" sz="2500" smtClean="0"/>
            </a:br>
            <a:endParaRPr lang="ru-RU" sz="25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Заголовок 1"/>
          <p:cNvSpPr>
            <a:spLocks noGrp="1"/>
          </p:cNvSpPr>
          <p:nvPr>
            <p:ph type="title"/>
          </p:nvPr>
        </p:nvSpPr>
        <p:spPr>
          <a:xfrm>
            <a:off x="612775" y="228600"/>
            <a:ext cx="8153400" cy="990600"/>
          </a:xfrm>
        </p:spPr>
        <p:txBody>
          <a:bodyPr/>
          <a:lstStyle/>
          <a:p>
            <a:endParaRPr lang="ru-RU" smtClean="0"/>
          </a:p>
        </p:txBody>
      </p:sp>
      <p:sp>
        <p:nvSpPr>
          <p:cNvPr id="34818" name="Содержимое 2"/>
          <p:cNvSpPr>
            <a:spLocks noGrp="1"/>
          </p:cNvSpPr>
          <p:nvPr>
            <p:ph sz="quarter" idx="1"/>
          </p:nvPr>
        </p:nvSpPr>
        <p:spPr>
          <a:xfrm>
            <a:off x="612775" y="1600200"/>
            <a:ext cx="8153400" cy="4495800"/>
          </a:xfrm>
        </p:spPr>
        <p:txBody>
          <a:bodyPr/>
          <a:lstStyle/>
          <a:p>
            <a:pPr algn="ctr"/>
            <a:r>
              <a:rPr lang="ru-RU" u="sng" smtClean="0"/>
              <a:t>Если подлежащее выражено личным местоимением, а сказуемое – существительным в Им.п. ТОЛЬКО при  </a:t>
            </a:r>
            <a:r>
              <a:rPr lang="ru-RU" b="1" u="sng" smtClean="0"/>
              <a:t>противопоставлении</a:t>
            </a:r>
            <a:r>
              <a:rPr lang="ru-RU" u="sng" smtClean="0"/>
              <a:t> </a:t>
            </a:r>
          </a:p>
          <a:p>
            <a:pPr algn="just">
              <a:buFont typeface="Wingdings" pitchFamily="2" charset="2"/>
              <a:buNone/>
            </a:pPr>
            <a:r>
              <a:rPr lang="ru-RU" i="1" smtClean="0"/>
              <a:t>(Пример: Ты – старый ребенок, теоретик, а я – молодой старик и практик…) </a:t>
            </a:r>
          </a:p>
          <a:p>
            <a:pPr algn="ctr"/>
            <a:r>
              <a:rPr lang="ru-RU" u="sng" smtClean="0"/>
              <a:t>логическом подчеркивании сказуемого </a:t>
            </a:r>
          </a:p>
          <a:p>
            <a:pPr algn="ctr">
              <a:buFont typeface="Wingdings" pitchFamily="2" charset="2"/>
              <a:buNone/>
            </a:pPr>
            <a:r>
              <a:rPr lang="ru-RU" i="1" smtClean="0"/>
              <a:t>( Пример: Я – страница твоему перу.) </a:t>
            </a:r>
          </a:p>
          <a:p>
            <a:pPr algn="ctr"/>
            <a:r>
              <a:rPr lang="ru-RU" u="sng" smtClean="0"/>
              <a:t>В остальных случаях тире НЕ ставится. </a:t>
            </a:r>
            <a:endParaRPr lang="ru-RU" smtClean="0"/>
          </a:p>
          <a:p>
            <a:endParaRPr lang="ru-RU"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Заголовок 1"/>
          <p:cNvSpPr>
            <a:spLocks noGrp="1"/>
          </p:cNvSpPr>
          <p:nvPr>
            <p:ph type="title"/>
          </p:nvPr>
        </p:nvSpPr>
        <p:spPr>
          <a:xfrm>
            <a:off x="612775" y="228600"/>
            <a:ext cx="8153400" cy="990600"/>
          </a:xfrm>
        </p:spPr>
        <p:txBody>
          <a:bodyPr/>
          <a:lstStyle/>
          <a:p>
            <a:endParaRPr lang="ru-RU" smtClean="0"/>
          </a:p>
        </p:txBody>
      </p:sp>
      <p:sp>
        <p:nvSpPr>
          <p:cNvPr id="35842" name="Содержимое 2"/>
          <p:cNvSpPr>
            <a:spLocks noGrp="1"/>
          </p:cNvSpPr>
          <p:nvPr>
            <p:ph sz="quarter" idx="1"/>
          </p:nvPr>
        </p:nvSpPr>
        <p:spPr>
          <a:xfrm>
            <a:off x="612775" y="1600200"/>
            <a:ext cx="8153400" cy="4495800"/>
          </a:xfrm>
        </p:spPr>
        <p:txBody>
          <a:bodyPr/>
          <a:lstStyle/>
          <a:p>
            <a:r>
              <a:rPr lang="ru-RU" u="sng" smtClean="0"/>
              <a:t>Инф. – предикативное наречие на – О </a:t>
            </a:r>
            <a:br>
              <a:rPr lang="ru-RU" u="sng" smtClean="0"/>
            </a:br>
            <a:r>
              <a:rPr lang="ru-RU" u="sng" smtClean="0"/>
              <a:t>Если сказуемое выражено наречием на – О,</a:t>
            </a:r>
          </a:p>
          <a:p>
            <a:r>
              <a:rPr lang="ru-RU" u="sng" smtClean="0"/>
              <a:t> если между главными членами предложения содержится ярко выраженная ПАУЗА. </a:t>
            </a:r>
          </a:p>
          <a:p>
            <a:pPr>
              <a:buFont typeface="Wingdings" pitchFamily="2" charset="2"/>
              <a:buNone/>
            </a:pPr>
            <a:endParaRPr lang="ru-RU" i="1" u="sng" smtClean="0"/>
          </a:p>
          <a:p>
            <a:pPr>
              <a:buFont typeface="Wingdings" pitchFamily="2" charset="2"/>
              <a:buNone/>
            </a:pPr>
            <a:r>
              <a:rPr lang="ru-RU" smtClean="0"/>
              <a:t>(Примеры:</a:t>
            </a:r>
            <a:r>
              <a:rPr lang="ru-RU" i="1" smtClean="0"/>
              <a:t> Уступить – позорно. Готовиться к экзаменам – не так просто.) </a:t>
            </a:r>
          </a:p>
          <a:p>
            <a:endParaRPr lang="ru-RU"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8600"/>
            <a:ext cx="9144000" cy="990600"/>
          </a:xfrm>
        </p:spPr>
        <p:txBody>
          <a:bodyPr>
            <a:normAutofit fontScale="90000"/>
          </a:bodyPr>
          <a:lstStyle/>
          <a:p>
            <a:pPr algn="ctr" fontAlgn="auto">
              <a:spcAft>
                <a:spcPts val="0"/>
              </a:spcAft>
              <a:defRPr/>
            </a:pPr>
            <a:r>
              <a:rPr lang="ru-RU" b="1" u="sng" dirty="0" smtClean="0"/>
              <a:t>Тире</a:t>
            </a:r>
            <a:r>
              <a:rPr lang="ru-RU" u="sng" dirty="0" smtClean="0"/>
              <a:t> между подлежащим и сказуемым </a:t>
            </a:r>
            <a:r>
              <a:rPr lang="ru-RU" b="1" u="sng" dirty="0" smtClean="0"/>
              <a:t>не ставится </a:t>
            </a:r>
            <a:endParaRPr lang="ru-RU" b="1" u="sng" dirty="0"/>
          </a:p>
        </p:txBody>
      </p:sp>
      <p:graphicFrame>
        <p:nvGraphicFramePr>
          <p:cNvPr id="4" name="Содержимое 3"/>
          <p:cNvGraphicFramePr>
            <a:graphicFrameLocks noGrp="1"/>
          </p:cNvGraphicFramePr>
          <p:nvPr>
            <p:ph sz="quarter" idx="1"/>
          </p:nvPr>
        </p:nvGraphicFramePr>
        <p:xfrm>
          <a:off x="642938" y="1500188"/>
          <a:ext cx="8153400" cy="4629150"/>
        </p:xfrm>
        <a:graphic>
          <a:graphicData uri="http://schemas.openxmlformats.org/drawingml/2006/table">
            <a:tbl>
              <a:tblPr firstRow="1" bandRow="1">
                <a:tableStyleId>{5C22544A-7EE6-4342-B048-85BDC9FD1C3A}</a:tableStyleId>
              </a:tblPr>
              <a:tblGrid>
                <a:gridCol w="4076700"/>
                <a:gridCol w="4076700"/>
              </a:tblGrid>
              <a:tr h="412251">
                <a:tc>
                  <a:txBody>
                    <a:bodyPr/>
                    <a:lstStyle/>
                    <a:p>
                      <a:pPr algn="ctr"/>
                      <a:r>
                        <a:rPr lang="ru-RU" smtClean="0"/>
                        <a:t>Тире не ставится </a:t>
                      </a:r>
                      <a:endParaRPr lang="ru-RU" dirty="0"/>
                    </a:p>
                  </a:txBody>
                  <a:tcPr/>
                </a:tc>
                <a:tc>
                  <a:txBody>
                    <a:bodyPr/>
                    <a:lstStyle/>
                    <a:p>
                      <a:pPr algn="ctr"/>
                      <a:r>
                        <a:rPr lang="ru-RU" dirty="0" smtClean="0"/>
                        <a:t>Пример </a:t>
                      </a:r>
                      <a:endParaRPr lang="ru-RU" dirty="0"/>
                    </a:p>
                  </a:txBody>
                  <a:tcPr/>
                </a:tc>
              </a:tr>
              <a:tr h="1016509">
                <a:tc>
                  <a:txBody>
                    <a:bodyPr/>
                    <a:lstStyle/>
                    <a:p>
                      <a:r>
                        <a:rPr lang="ru-RU" dirty="0" smtClean="0"/>
                        <a:t>1. Если подлежащее выражено</a:t>
                      </a:r>
                      <a:r>
                        <a:rPr lang="ru-RU" baseline="0" dirty="0" smtClean="0"/>
                        <a:t> личным местоимением, а сказуемое – существительным.</a:t>
                      </a:r>
                      <a:endParaRPr lang="ru-RU" dirty="0"/>
                    </a:p>
                  </a:txBody>
                  <a:tcPr/>
                </a:tc>
                <a:tc>
                  <a:txBody>
                    <a:bodyPr/>
                    <a:lstStyle/>
                    <a:p>
                      <a:r>
                        <a:rPr lang="ru-RU" i="1" dirty="0" smtClean="0"/>
                        <a:t>Я учитель.</a:t>
                      </a:r>
                    </a:p>
                    <a:p>
                      <a:endParaRPr lang="ru-RU" i="1" dirty="0" smtClean="0"/>
                    </a:p>
                    <a:p>
                      <a:endParaRPr lang="ru-RU" i="1" dirty="0" smtClean="0"/>
                    </a:p>
                  </a:txBody>
                  <a:tcPr/>
                </a:tc>
              </a:tr>
              <a:tr h="1016509">
                <a:tc>
                  <a:txBody>
                    <a:bodyPr/>
                    <a:lstStyle/>
                    <a:p>
                      <a:r>
                        <a:rPr lang="ru-RU" dirty="0" smtClean="0"/>
                        <a:t>2. Если перед сказуемым, выраженным существительным, стоит отрицательная </a:t>
                      </a:r>
                      <a:r>
                        <a:rPr lang="ru-RU" b="1" dirty="0" smtClean="0"/>
                        <a:t>частица НЕ</a:t>
                      </a:r>
                      <a:r>
                        <a:rPr lang="ru-RU" b="0" dirty="0" smtClean="0"/>
                        <a:t>.</a:t>
                      </a:r>
                    </a:p>
                    <a:p>
                      <a:r>
                        <a:rPr lang="ru-RU" b="0" dirty="0" smtClean="0"/>
                        <a:t>Примечание: если сказуемое выражено неопределённой формой глагола, то тире сохраняется.</a:t>
                      </a:r>
                      <a:endParaRPr lang="ru-RU" dirty="0"/>
                    </a:p>
                  </a:txBody>
                  <a:tcPr/>
                </a:tc>
                <a:tc>
                  <a:txBody>
                    <a:bodyPr/>
                    <a:lstStyle/>
                    <a:p>
                      <a:r>
                        <a:rPr lang="ru-RU" i="1" dirty="0" smtClean="0"/>
                        <a:t>Бедность </a:t>
                      </a:r>
                      <a:r>
                        <a:rPr lang="ru-RU" b="1" i="1" dirty="0" smtClean="0"/>
                        <a:t>не</a:t>
                      </a:r>
                      <a:r>
                        <a:rPr lang="ru-RU" i="1" dirty="0" smtClean="0"/>
                        <a:t> порок.</a:t>
                      </a:r>
                    </a:p>
                    <a:p>
                      <a:endParaRPr lang="ru-RU" i="1" dirty="0" smtClean="0"/>
                    </a:p>
                    <a:p>
                      <a:endParaRPr lang="ru-RU" i="1" dirty="0" smtClean="0"/>
                    </a:p>
                    <a:p>
                      <a:r>
                        <a:rPr lang="ru-RU" i="1" dirty="0" smtClean="0"/>
                        <a:t>Чай</a:t>
                      </a:r>
                      <a:r>
                        <a:rPr lang="ru-RU" i="1" baseline="0" dirty="0" smtClean="0"/>
                        <a:t> пить – </a:t>
                      </a:r>
                      <a:r>
                        <a:rPr lang="ru-RU" b="1" i="1" baseline="0" dirty="0" smtClean="0"/>
                        <a:t>не</a:t>
                      </a:r>
                      <a:r>
                        <a:rPr lang="ru-RU" b="0" i="1" baseline="0" dirty="0" smtClean="0"/>
                        <a:t> дрова рубить.</a:t>
                      </a:r>
                      <a:endParaRPr lang="ru-RU" i="1" dirty="0" smtClean="0"/>
                    </a:p>
                  </a:txBody>
                  <a:tcPr/>
                </a:tc>
              </a:tr>
              <a:tr h="1016509">
                <a:tc>
                  <a:txBody>
                    <a:bodyPr/>
                    <a:lstStyle/>
                    <a:p>
                      <a:r>
                        <a:rPr lang="ru-RU" dirty="0" smtClean="0"/>
                        <a:t>3. Если между подлежащим и сказуемым, выраженными существительными, стоит один из сравнительных союзов </a:t>
                      </a:r>
                      <a:r>
                        <a:rPr lang="ru-RU" b="1" dirty="0" smtClean="0"/>
                        <a:t>КАК, БУДТО, КАК БУДТО, ТОЧНО, СЛОВНО, ЧТО.</a:t>
                      </a:r>
                      <a:endParaRPr lang="ru-RU" dirty="0"/>
                    </a:p>
                  </a:txBody>
                  <a:tcPr/>
                </a:tc>
                <a:tc>
                  <a:txBody>
                    <a:bodyPr/>
                    <a:lstStyle/>
                    <a:p>
                      <a:r>
                        <a:rPr lang="ru-RU" i="1" dirty="0" smtClean="0"/>
                        <a:t>Поле</a:t>
                      </a:r>
                      <a:r>
                        <a:rPr lang="ru-RU" i="1" baseline="0" dirty="0" smtClean="0"/>
                        <a:t> </a:t>
                      </a:r>
                      <a:r>
                        <a:rPr lang="ru-RU" b="1" i="1" baseline="0" dirty="0" smtClean="0"/>
                        <a:t>как </a:t>
                      </a:r>
                      <a:r>
                        <a:rPr lang="ru-RU" b="0" i="1" baseline="0" dirty="0" smtClean="0"/>
                        <a:t>разноцветный ковёр.</a:t>
                      </a:r>
                      <a:endParaRPr lang="ru-RU" i="1" dirty="0" smtClean="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sz="quarter" idx="1"/>
          </p:nvPr>
        </p:nvGraphicFramePr>
        <p:xfrm>
          <a:off x="571500" y="857250"/>
          <a:ext cx="8153400" cy="5645150"/>
        </p:xfrm>
        <a:graphic>
          <a:graphicData uri="http://schemas.openxmlformats.org/drawingml/2006/table">
            <a:tbl>
              <a:tblPr firstRow="1" bandRow="1">
                <a:tableStyleId>{5C22544A-7EE6-4342-B048-85BDC9FD1C3A}</a:tableStyleId>
              </a:tblPr>
              <a:tblGrid>
                <a:gridCol w="4076700"/>
                <a:gridCol w="4076700"/>
              </a:tblGrid>
              <a:tr h="616202">
                <a:tc>
                  <a:txBody>
                    <a:bodyPr/>
                    <a:lstStyle/>
                    <a:p>
                      <a:pPr algn="ctr"/>
                      <a:r>
                        <a:rPr lang="ru-RU" dirty="0" smtClean="0"/>
                        <a:t>Тире не ставится </a:t>
                      </a:r>
                      <a:endParaRPr lang="ru-RU" dirty="0"/>
                    </a:p>
                  </a:txBody>
                  <a:tcPr/>
                </a:tc>
                <a:tc>
                  <a:txBody>
                    <a:bodyPr/>
                    <a:lstStyle/>
                    <a:p>
                      <a:pPr algn="ctr"/>
                      <a:r>
                        <a:rPr lang="ru-RU" dirty="0" smtClean="0"/>
                        <a:t>Пример </a:t>
                      </a:r>
                      <a:endParaRPr lang="ru-RU" dirty="0"/>
                    </a:p>
                  </a:txBody>
                  <a:tcPr/>
                </a:tc>
              </a:tr>
              <a:tr h="1328392">
                <a:tc>
                  <a:txBody>
                    <a:bodyPr/>
                    <a:lstStyle/>
                    <a:p>
                      <a:pPr algn="just"/>
                      <a:r>
                        <a:rPr lang="ru-RU" dirty="0" smtClean="0"/>
                        <a:t>4. Если между подлежащим и сказуемым, выраженными существительными, стоит один из соединительных союзов </a:t>
                      </a:r>
                      <a:r>
                        <a:rPr lang="ru-RU" b="1" dirty="0" smtClean="0"/>
                        <a:t>ТОЖЕ, ТАКЖЕ, И.</a:t>
                      </a:r>
                      <a:endParaRPr lang="ru-RU" dirty="0"/>
                    </a:p>
                  </a:txBody>
                  <a:tcPr/>
                </a:tc>
                <a:tc>
                  <a:txBody>
                    <a:bodyPr/>
                    <a:lstStyle/>
                    <a:p>
                      <a:pPr algn="ctr"/>
                      <a:r>
                        <a:rPr lang="ru-RU" i="1" dirty="0" smtClean="0"/>
                        <a:t>Апрель </a:t>
                      </a:r>
                      <a:r>
                        <a:rPr lang="ru-RU" b="1" i="1" dirty="0" smtClean="0"/>
                        <a:t>тоже</a:t>
                      </a:r>
                      <a:r>
                        <a:rPr lang="ru-RU" b="0" i="1" dirty="0" smtClean="0"/>
                        <a:t> весенний месяц.</a:t>
                      </a:r>
                    </a:p>
                    <a:p>
                      <a:pPr algn="ctr"/>
                      <a:r>
                        <a:rPr lang="ru-RU" b="0" i="1" dirty="0" smtClean="0"/>
                        <a:t>Андрей </a:t>
                      </a:r>
                      <a:r>
                        <a:rPr lang="ru-RU" b="1" i="1" dirty="0" smtClean="0"/>
                        <a:t>и</a:t>
                      </a:r>
                      <a:r>
                        <a:rPr lang="ru-RU" b="0" i="1" dirty="0" smtClean="0"/>
                        <a:t> мой друг.</a:t>
                      </a:r>
                      <a:endParaRPr lang="ru-RU" i="1" dirty="0"/>
                    </a:p>
                  </a:txBody>
                  <a:tcPr/>
                </a:tc>
              </a:tr>
              <a:tr h="1079318">
                <a:tc>
                  <a:txBody>
                    <a:bodyPr/>
                    <a:lstStyle/>
                    <a:p>
                      <a:pPr algn="just"/>
                      <a:r>
                        <a:rPr lang="ru-RU" dirty="0" smtClean="0"/>
                        <a:t>5. Если между</a:t>
                      </a:r>
                      <a:r>
                        <a:rPr lang="ru-RU" baseline="0" dirty="0" smtClean="0"/>
                        <a:t> подлежащим и сказуемым, выраженными существительными, стоит </a:t>
                      </a:r>
                      <a:r>
                        <a:rPr lang="ru-RU" b="1" baseline="0" dirty="0" smtClean="0"/>
                        <a:t>ВВОДНОЕ СЛОВО</a:t>
                      </a:r>
                      <a:r>
                        <a:rPr lang="ru-RU" b="0" baseline="0" dirty="0" smtClean="0"/>
                        <a:t>.</a:t>
                      </a:r>
                      <a:endParaRPr lang="ru-RU" dirty="0"/>
                    </a:p>
                  </a:txBody>
                  <a:tcPr/>
                </a:tc>
                <a:tc>
                  <a:txBody>
                    <a:bodyPr/>
                    <a:lstStyle/>
                    <a:p>
                      <a:pPr algn="ctr"/>
                      <a:r>
                        <a:rPr lang="ru-RU" i="1" dirty="0" smtClean="0"/>
                        <a:t>Литература, </a:t>
                      </a:r>
                      <a:r>
                        <a:rPr lang="ru-RU" b="1" i="1" dirty="0" smtClean="0"/>
                        <a:t>по словам</a:t>
                      </a:r>
                      <a:r>
                        <a:rPr lang="ru-RU" b="1" i="1" baseline="0" dirty="0" smtClean="0"/>
                        <a:t> Белинского, </a:t>
                      </a:r>
                      <a:r>
                        <a:rPr lang="ru-RU" b="0" i="1" baseline="0" dirty="0" smtClean="0"/>
                        <a:t>учебник жизни.</a:t>
                      </a:r>
                      <a:endParaRPr lang="ru-RU" i="1" dirty="0"/>
                    </a:p>
                  </a:txBody>
                  <a:tcPr/>
                </a:tc>
              </a:tr>
              <a:tr h="830245">
                <a:tc>
                  <a:txBody>
                    <a:bodyPr/>
                    <a:lstStyle/>
                    <a:p>
                      <a:pPr algn="just"/>
                      <a:r>
                        <a:rPr lang="ru-RU" dirty="0" smtClean="0"/>
                        <a:t>6. Если между подлежащим и сказуемым, выраженными существительными, стоит </a:t>
                      </a:r>
                      <a:r>
                        <a:rPr lang="ru-RU" b="1" dirty="0" smtClean="0"/>
                        <a:t>ОБРАЩЕНИЕ.</a:t>
                      </a:r>
                      <a:endParaRPr lang="ru-RU" dirty="0"/>
                    </a:p>
                  </a:txBody>
                  <a:tcPr/>
                </a:tc>
                <a:tc>
                  <a:txBody>
                    <a:bodyPr/>
                    <a:lstStyle/>
                    <a:p>
                      <a:pPr algn="ctr"/>
                      <a:r>
                        <a:rPr lang="ru-RU" i="1" dirty="0" smtClean="0"/>
                        <a:t>Образование</a:t>
                      </a:r>
                      <a:r>
                        <a:rPr lang="ru-RU" i="1" baseline="0" dirty="0" smtClean="0"/>
                        <a:t>, </a:t>
                      </a:r>
                      <a:r>
                        <a:rPr lang="ru-RU" b="1" i="1" baseline="0" dirty="0" smtClean="0"/>
                        <a:t>мой друг,</a:t>
                      </a:r>
                      <a:r>
                        <a:rPr lang="ru-RU" b="0" i="1" baseline="0" dirty="0" smtClean="0"/>
                        <a:t> опора в жизни.</a:t>
                      </a:r>
                      <a:endParaRPr lang="ru-RU" i="1" dirty="0"/>
                    </a:p>
                  </a:txBody>
                  <a:tcPr/>
                </a:tc>
              </a:tr>
              <a:tr h="1079318">
                <a:tc>
                  <a:txBody>
                    <a:bodyPr/>
                    <a:lstStyle/>
                    <a:p>
                      <a:pPr algn="just"/>
                      <a:r>
                        <a:rPr lang="ru-RU" dirty="0" smtClean="0"/>
                        <a:t>7. Если между подлежащим и сказуемым, выраженными существительными, стоит  одна из частиц </a:t>
                      </a:r>
                      <a:r>
                        <a:rPr lang="ru-RU" b="1" dirty="0" smtClean="0"/>
                        <a:t>ЛИШЬ, ТОЛЬУКО.</a:t>
                      </a:r>
                      <a:endParaRPr lang="ru-RU" dirty="0"/>
                    </a:p>
                  </a:txBody>
                  <a:tcPr/>
                </a:tc>
                <a:tc>
                  <a:txBody>
                    <a:bodyPr/>
                    <a:lstStyle/>
                    <a:p>
                      <a:pPr algn="ctr"/>
                      <a:r>
                        <a:rPr lang="ru-RU" i="1" dirty="0" smtClean="0"/>
                        <a:t>Март </a:t>
                      </a:r>
                      <a:r>
                        <a:rPr lang="ru-RU" b="1" i="1" dirty="0" smtClean="0"/>
                        <a:t>только</a:t>
                      </a:r>
                      <a:r>
                        <a:rPr lang="ru-RU" i="1" dirty="0" smtClean="0"/>
                        <a:t> начало весны.</a:t>
                      </a:r>
                      <a:endParaRPr lang="ru-RU" i="1"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612775" y="1600200"/>
          <a:ext cx="8153400" cy="4383088"/>
        </p:xfrm>
        <a:graphic>
          <a:graphicData uri="http://schemas.openxmlformats.org/drawingml/2006/table">
            <a:tbl>
              <a:tblPr firstRow="1" bandRow="1">
                <a:tableStyleId>{5C22544A-7EE6-4342-B048-85BDC9FD1C3A}</a:tableStyleId>
              </a:tblPr>
              <a:tblGrid>
                <a:gridCol w="4076700"/>
                <a:gridCol w="4076700"/>
              </a:tblGrid>
              <a:tr h="428628">
                <a:tc>
                  <a:txBody>
                    <a:bodyPr/>
                    <a:lstStyle/>
                    <a:p>
                      <a:pPr algn="ctr"/>
                      <a:r>
                        <a:rPr lang="ru-RU" dirty="0" smtClean="0"/>
                        <a:t>Тире не ставится</a:t>
                      </a:r>
                      <a:endParaRPr lang="ru-RU" dirty="0"/>
                    </a:p>
                  </a:txBody>
                  <a:tcPr/>
                </a:tc>
                <a:tc>
                  <a:txBody>
                    <a:bodyPr/>
                    <a:lstStyle/>
                    <a:p>
                      <a:pPr algn="ctr"/>
                      <a:r>
                        <a:rPr lang="ru-RU" dirty="0" smtClean="0"/>
                        <a:t>Пример </a:t>
                      </a:r>
                      <a:endParaRPr lang="ru-RU" dirty="0"/>
                    </a:p>
                  </a:txBody>
                  <a:tcPr/>
                </a:tc>
              </a:tr>
              <a:tr h="1028076">
                <a:tc>
                  <a:txBody>
                    <a:bodyPr/>
                    <a:lstStyle/>
                    <a:p>
                      <a:pPr algn="just"/>
                      <a:r>
                        <a:rPr lang="ru-RU" dirty="0" smtClean="0"/>
                        <a:t>8. Если между подлежащим и сказуемым, выраженными существительными, стоит ДОПОЛНЕНИЕ или</a:t>
                      </a:r>
                      <a:r>
                        <a:rPr lang="ru-RU" baseline="0" dirty="0" smtClean="0"/>
                        <a:t> ОБСТОЯТЕЛЬСТВО.</a:t>
                      </a:r>
                      <a:endParaRPr lang="ru-RU" dirty="0"/>
                    </a:p>
                  </a:txBody>
                  <a:tcPr/>
                </a:tc>
                <a:tc>
                  <a:txBody>
                    <a:bodyPr/>
                    <a:lstStyle/>
                    <a:p>
                      <a:pPr algn="ctr"/>
                      <a:r>
                        <a:rPr lang="ru-RU" i="1" dirty="0" smtClean="0"/>
                        <a:t>Петров мне друг.</a:t>
                      </a:r>
                    </a:p>
                    <a:p>
                      <a:pPr algn="ctr"/>
                      <a:r>
                        <a:rPr lang="ru-RU" i="1" dirty="0" smtClean="0"/>
                        <a:t>Костя теперь студент.</a:t>
                      </a:r>
                      <a:endParaRPr lang="ru-RU" i="1" dirty="0"/>
                    </a:p>
                  </a:txBody>
                  <a:tcPr/>
                </a:tc>
              </a:tr>
              <a:tr h="1028076">
                <a:tc>
                  <a:txBody>
                    <a:bodyPr/>
                    <a:lstStyle/>
                    <a:p>
                      <a:pPr algn="just"/>
                      <a:r>
                        <a:rPr lang="ru-RU" dirty="0" smtClean="0"/>
                        <a:t>9. Если в предложении содержится инверсия(обратный порядок): сказуемое,</a:t>
                      </a:r>
                      <a:r>
                        <a:rPr lang="ru-RU" baseline="0" dirty="0" smtClean="0"/>
                        <a:t> выраженное существительным, предшествует подлежащему, выраженному также существительным.</a:t>
                      </a:r>
                      <a:endParaRPr lang="ru-RU" dirty="0"/>
                    </a:p>
                  </a:txBody>
                  <a:tcPr/>
                </a:tc>
                <a:tc>
                  <a:txBody>
                    <a:bodyPr/>
                    <a:lstStyle/>
                    <a:p>
                      <a:pPr algn="ctr"/>
                      <a:r>
                        <a:rPr lang="ru-RU" i="1" dirty="0" smtClean="0"/>
                        <a:t>Старый</a:t>
                      </a:r>
                      <a:r>
                        <a:rPr lang="ru-RU" i="1" baseline="0" dirty="0" smtClean="0"/>
                        <a:t> человек этот лекарь!</a:t>
                      </a:r>
                      <a:endParaRPr lang="ru-RU" i="1" dirty="0"/>
                    </a:p>
                  </a:txBody>
                  <a:tcPr/>
                </a:tc>
              </a:tr>
              <a:tr h="1028076">
                <a:tc>
                  <a:txBody>
                    <a:bodyPr/>
                    <a:lstStyle/>
                    <a:p>
                      <a:pPr algn="just"/>
                      <a:r>
                        <a:rPr lang="ru-RU" dirty="0" smtClean="0"/>
                        <a:t>10. Если подлежащее выражено существительным, а сказуемое</a:t>
                      </a:r>
                      <a:r>
                        <a:rPr lang="ru-RU" baseline="0" dirty="0" smtClean="0"/>
                        <a:t> – прилагательным в краткой форме.</a:t>
                      </a:r>
                      <a:endParaRPr lang="ru-RU" dirty="0"/>
                    </a:p>
                  </a:txBody>
                  <a:tcPr/>
                </a:tc>
                <a:tc>
                  <a:txBody>
                    <a:bodyPr/>
                    <a:lstStyle/>
                    <a:p>
                      <a:pPr algn="ctr"/>
                      <a:r>
                        <a:rPr lang="ru-RU" i="1" dirty="0" smtClean="0"/>
                        <a:t>Жизнь прекрасна и удивительна!</a:t>
                      </a:r>
                      <a:endParaRPr lang="ru-RU" i="1"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0"/>
            <a:ext cx="8153400" cy="1000125"/>
          </a:xfrm>
        </p:spPr>
        <p:txBody>
          <a:bodyPr>
            <a:normAutofit fontScale="90000"/>
          </a:bodyPr>
          <a:lstStyle/>
          <a:p>
            <a:pPr algn="ctr" fontAlgn="auto">
              <a:spcAft>
                <a:spcPts val="0"/>
              </a:spcAft>
              <a:defRPr/>
            </a:pPr>
            <a:r>
              <a:rPr lang="ru-RU" b="1" u="sng" dirty="0" smtClean="0"/>
              <a:t>Тире при однородных членах предложения</a:t>
            </a:r>
            <a:r>
              <a:rPr lang="ru-RU" dirty="0" smtClean="0"/>
              <a:t>.</a:t>
            </a:r>
            <a:endParaRPr lang="ru-RU" dirty="0"/>
          </a:p>
        </p:txBody>
      </p:sp>
      <p:graphicFrame>
        <p:nvGraphicFramePr>
          <p:cNvPr id="4" name="Содержимое 3"/>
          <p:cNvGraphicFramePr>
            <a:graphicFrameLocks noGrp="1"/>
          </p:cNvGraphicFramePr>
          <p:nvPr>
            <p:ph sz="quarter" idx="1"/>
          </p:nvPr>
        </p:nvGraphicFramePr>
        <p:xfrm>
          <a:off x="500063" y="1071563"/>
          <a:ext cx="8194675" cy="5572125"/>
        </p:xfrm>
        <a:graphic>
          <a:graphicData uri="http://schemas.openxmlformats.org/drawingml/2006/table">
            <a:tbl>
              <a:tblPr firstRow="1" bandRow="1">
                <a:tableStyleId>{5C22544A-7EE6-4342-B048-85BDC9FD1C3A}</a:tableStyleId>
              </a:tblPr>
              <a:tblGrid>
                <a:gridCol w="2731568"/>
                <a:gridCol w="2731568"/>
                <a:gridCol w="2731568"/>
              </a:tblGrid>
              <a:tr h="389250">
                <a:tc>
                  <a:txBody>
                    <a:bodyPr/>
                    <a:lstStyle/>
                    <a:p>
                      <a:pPr algn="ctr"/>
                      <a:r>
                        <a:rPr lang="ru-RU" b="0" dirty="0" smtClean="0"/>
                        <a:t>Правило </a:t>
                      </a:r>
                      <a:endParaRPr lang="ru-RU" b="0" dirty="0"/>
                    </a:p>
                  </a:txBody>
                  <a:tcPr/>
                </a:tc>
                <a:tc>
                  <a:txBody>
                    <a:bodyPr/>
                    <a:lstStyle/>
                    <a:p>
                      <a:pPr algn="ctr"/>
                      <a:r>
                        <a:rPr lang="ru-RU" b="0" dirty="0" smtClean="0"/>
                        <a:t>Схема </a:t>
                      </a:r>
                      <a:endParaRPr lang="ru-RU" b="0" dirty="0"/>
                    </a:p>
                  </a:txBody>
                  <a:tcPr/>
                </a:tc>
                <a:tc>
                  <a:txBody>
                    <a:bodyPr/>
                    <a:lstStyle/>
                    <a:p>
                      <a:pPr algn="ctr"/>
                      <a:r>
                        <a:rPr lang="ru-RU" b="0" dirty="0" smtClean="0"/>
                        <a:t>Пример </a:t>
                      </a:r>
                      <a:endParaRPr lang="ru-RU" b="0" dirty="0"/>
                    </a:p>
                  </a:txBody>
                  <a:tcPr/>
                </a:tc>
              </a:tr>
              <a:tr h="1247733">
                <a:tc>
                  <a:txBody>
                    <a:bodyPr/>
                    <a:lstStyle/>
                    <a:p>
                      <a:pPr algn="just"/>
                      <a:r>
                        <a:rPr lang="ru-RU" dirty="0" smtClean="0"/>
                        <a:t>1) После обобщающего слова перед однородными членами ставится ДВОЕТОЧИЕ.</a:t>
                      </a:r>
                      <a:endParaRPr lang="ru-RU" dirty="0"/>
                    </a:p>
                  </a:txBody>
                  <a:tcPr/>
                </a:tc>
                <a:tc>
                  <a:txBody>
                    <a:bodyPr/>
                    <a:lstStyle/>
                    <a:p>
                      <a:pPr algn="ctr"/>
                      <a:r>
                        <a:rPr lang="ru-RU" b="1" dirty="0" smtClean="0"/>
                        <a:t>[О: О,О,О].</a:t>
                      </a:r>
                      <a:endParaRPr lang="ru-RU" b="1" dirty="0"/>
                    </a:p>
                  </a:txBody>
                  <a:tcPr/>
                </a:tc>
                <a:tc>
                  <a:txBody>
                    <a:bodyPr/>
                    <a:lstStyle/>
                    <a:p>
                      <a:pPr algn="ctr"/>
                      <a:r>
                        <a:rPr lang="ru-RU" i="1" dirty="0" smtClean="0"/>
                        <a:t>Зазеленело</a:t>
                      </a:r>
                      <a:r>
                        <a:rPr lang="ru-RU" i="1" baseline="0" dirty="0" smtClean="0"/>
                        <a:t> всё: поля, луга, леса.</a:t>
                      </a:r>
                      <a:endParaRPr lang="ru-RU" i="1" dirty="0"/>
                    </a:p>
                  </a:txBody>
                  <a:tcPr/>
                </a:tc>
              </a:tr>
              <a:tr h="1247733">
                <a:tc>
                  <a:txBody>
                    <a:bodyPr/>
                    <a:lstStyle/>
                    <a:p>
                      <a:r>
                        <a:rPr lang="ru-RU" dirty="0" smtClean="0"/>
                        <a:t>2) После однородных членов перед обобщающим словом ставится</a:t>
                      </a:r>
                      <a:r>
                        <a:rPr lang="ru-RU" baseline="0" dirty="0" smtClean="0"/>
                        <a:t> ТИРЕ.</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smtClean="0"/>
                        <a:t>[О,</a:t>
                      </a:r>
                      <a:r>
                        <a:rPr lang="ru-RU" b="1" baseline="0" dirty="0" smtClean="0"/>
                        <a:t> </a:t>
                      </a:r>
                      <a:r>
                        <a:rPr lang="ru-RU" b="1" dirty="0" smtClean="0"/>
                        <a:t>О,О</a:t>
                      </a:r>
                      <a:r>
                        <a:rPr lang="ru-RU" b="1" baseline="0" dirty="0" smtClean="0"/>
                        <a:t> - </a:t>
                      </a:r>
                      <a:r>
                        <a:rPr lang="ru-RU" b="1" dirty="0" smtClean="0"/>
                        <a:t>О].</a:t>
                      </a:r>
                    </a:p>
                    <a:p>
                      <a:pPr algn="ctr"/>
                      <a:endParaRPr lang="ru-RU" b="1" dirty="0"/>
                    </a:p>
                  </a:txBody>
                  <a:tcPr/>
                </a:tc>
                <a:tc>
                  <a:txBody>
                    <a:bodyPr/>
                    <a:lstStyle/>
                    <a:p>
                      <a:pPr algn="ctr"/>
                      <a:r>
                        <a:rPr lang="ru-RU" dirty="0" smtClean="0"/>
                        <a:t>Поля, луга, леса – всё зазеленело.</a:t>
                      </a:r>
                      <a:endParaRPr lang="ru-RU" dirty="0"/>
                    </a:p>
                  </a:txBody>
                  <a:tcPr/>
                </a:tc>
              </a:tr>
              <a:tr h="2687424">
                <a:tc>
                  <a:txBody>
                    <a:bodyPr/>
                    <a:lstStyle/>
                    <a:p>
                      <a:r>
                        <a:rPr lang="ru-RU" dirty="0" smtClean="0"/>
                        <a:t>3) Если обобщающее слово стоит до однородных членах, а после них предложение продолжается, то после обобщающего</a:t>
                      </a:r>
                      <a:r>
                        <a:rPr lang="ru-RU" baseline="0" dirty="0" smtClean="0"/>
                        <a:t> слова ставится ДВОЕТОЧИЕ, а после однородных членов – ТИРЕ.</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b="1" dirty="0" smtClean="0"/>
                        <a:t>[О: О,О,О - …].</a:t>
                      </a:r>
                    </a:p>
                    <a:p>
                      <a:pPr algn="ctr"/>
                      <a:endParaRPr lang="ru-RU" dirty="0"/>
                    </a:p>
                  </a:txBody>
                  <a:tcPr/>
                </a:tc>
                <a:tc>
                  <a:txBody>
                    <a:bodyPr/>
                    <a:lstStyle/>
                    <a:p>
                      <a:pPr algn="ctr"/>
                      <a:r>
                        <a:rPr lang="ru-RU" dirty="0" smtClean="0"/>
                        <a:t>Всё:</a:t>
                      </a:r>
                      <a:r>
                        <a:rPr lang="ru-RU" baseline="0" dirty="0" smtClean="0"/>
                        <a:t> поля, луга, леса – зазеленело весной.</a:t>
                      </a:r>
                      <a:endParaRPr lang="ru-RU"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Текст 1"/>
          <p:cNvSpPr>
            <a:spLocks noGrp="1"/>
          </p:cNvSpPr>
          <p:nvPr>
            <p:ph type="body" idx="1"/>
          </p:nvPr>
        </p:nvSpPr>
        <p:spPr>
          <a:xfrm>
            <a:off x="1371600" y="1643063"/>
            <a:ext cx="7123113" cy="5000625"/>
          </a:xfrm>
        </p:spPr>
        <p:txBody>
          <a:bodyPr/>
          <a:lstStyle/>
          <a:p>
            <a:pPr algn="just"/>
            <a:r>
              <a:rPr lang="ru-RU" smtClean="0">
                <a:solidFill>
                  <a:schemeClr val="tx1"/>
                </a:solidFill>
              </a:rPr>
              <a:t>              </a:t>
            </a:r>
            <a:r>
              <a:rPr lang="ru-RU" sz="3600" smtClean="0">
                <a:solidFill>
                  <a:schemeClr val="tx1"/>
                </a:solidFill>
              </a:rPr>
              <a:t>При помощи тире могут выделяться вводные предложения, если они достаточно распространённые (имеют второстепенные члены): </a:t>
            </a:r>
          </a:p>
          <a:p>
            <a:pPr algn="just"/>
            <a:r>
              <a:rPr lang="ru-RU" sz="3200" i="1" smtClean="0">
                <a:solidFill>
                  <a:schemeClr val="tx1"/>
                </a:solidFill>
              </a:rPr>
              <a:t>          Мой приход – </a:t>
            </a:r>
            <a:r>
              <a:rPr lang="ru-RU" sz="3200" b="1" i="1" smtClean="0">
                <a:solidFill>
                  <a:schemeClr val="tx1"/>
                </a:solidFill>
              </a:rPr>
              <a:t>я это мог достаточно легко заметить – </a:t>
            </a:r>
            <a:r>
              <a:rPr lang="ru-RU" sz="3200" i="1" smtClean="0">
                <a:solidFill>
                  <a:schemeClr val="tx1"/>
                </a:solidFill>
              </a:rPr>
              <a:t>несколько смутил гостей.</a:t>
            </a:r>
          </a:p>
        </p:txBody>
      </p:sp>
      <p:sp>
        <p:nvSpPr>
          <p:cNvPr id="3" name="Заголовок 2"/>
          <p:cNvSpPr>
            <a:spLocks noGrp="1"/>
          </p:cNvSpPr>
          <p:nvPr>
            <p:ph type="title"/>
          </p:nvPr>
        </p:nvSpPr>
        <p:spPr>
          <a:xfrm>
            <a:off x="1524000" y="500063"/>
            <a:ext cx="7620000" cy="990600"/>
          </a:xfrm>
        </p:spPr>
        <p:txBody>
          <a:bodyPr>
            <a:normAutofit fontScale="90000"/>
          </a:bodyPr>
          <a:lstStyle/>
          <a:p>
            <a:pPr algn="ctr" fontAlgn="auto">
              <a:spcAft>
                <a:spcPts val="0"/>
              </a:spcAft>
              <a:defRPr/>
            </a:pPr>
            <a:r>
              <a:rPr lang="ru-RU" b="1" dirty="0" smtClean="0">
                <a:solidFill>
                  <a:schemeClr val="accent1">
                    <a:lumMod val="50000"/>
                  </a:schemeClr>
                </a:solidFill>
              </a:rPr>
              <a:t>Тире при вводных конструкциях </a:t>
            </a:r>
            <a:endParaRPr lang="ru-RU"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990600" y="228600"/>
            <a:ext cx="8153400" cy="628650"/>
          </a:xfrm>
        </p:spPr>
        <p:txBody>
          <a:bodyPr>
            <a:normAutofit fontScale="90000"/>
          </a:bodyPr>
          <a:lstStyle/>
          <a:p>
            <a:pPr fontAlgn="auto">
              <a:spcAft>
                <a:spcPts val="0"/>
              </a:spcAft>
              <a:defRPr/>
            </a:pPr>
            <a:r>
              <a:rPr lang="ru-RU" b="1" u="sng" dirty="0" smtClean="0"/>
              <a:t>Тире в неполном предложении</a:t>
            </a:r>
            <a:endParaRPr lang="ru-RU" dirty="0"/>
          </a:p>
        </p:txBody>
      </p:sp>
      <p:sp>
        <p:nvSpPr>
          <p:cNvPr id="3" name="Содержимое 2"/>
          <p:cNvSpPr>
            <a:spLocks noGrp="1"/>
          </p:cNvSpPr>
          <p:nvPr>
            <p:ph sz="quarter" idx="4294967295"/>
          </p:nvPr>
        </p:nvSpPr>
        <p:spPr>
          <a:xfrm>
            <a:off x="0" y="928688"/>
            <a:ext cx="9144000" cy="5929312"/>
          </a:xfrm>
        </p:spPr>
        <p:txBody>
          <a:bodyPr>
            <a:normAutofit fontScale="62500" lnSpcReduction="20000"/>
          </a:bodyPr>
          <a:lstStyle/>
          <a:p>
            <a:pPr marL="320040" indent="-320040">
              <a:spcAft>
                <a:spcPts val="0"/>
              </a:spcAft>
              <a:buFont typeface="Wingdings"/>
              <a:buChar char=""/>
              <a:defRPr/>
            </a:pPr>
            <a:r>
              <a:rPr lang="ru-RU" sz="3300" u="sng" dirty="0" smtClean="0"/>
              <a:t>Неполное предложение - это предложения, в которых пропущен любой член предложения, необходимый для полноты строения и значения данного предложения.  </a:t>
            </a:r>
            <a:endParaRPr lang="ru-RU" sz="3300" dirty="0" smtClean="0"/>
          </a:p>
          <a:p>
            <a:pPr marL="320040" indent="-320040">
              <a:spcAft>
                <a:spcPts val="0"/>
              </a:spcAft>
              <a:buFont typeface="Wingdings"/>
              <a:buChar char=""/>
              <a:defRPr/>
            </a:pPr>
            <a:r>
              <a:rPr lang="ru-RU" sz="3300" u="sng" dirty="0" smtClean="0"/>
              <a:t>Не путайте неполные предложения с односоставными: в односоставных отсутствует подлежащее или сказуемое, но смысл предложения при этом понятен. </a:t>
            </a:r>
          </a:p>
          <a:p>
            <a:pPr marL="320040" indent="-320040">
              <a:spcAft>
                <a:spcPts val="0"/>
              </a:spcAft>
              <a:buFont typeface="Wingdings"/>
              <a:buChar char=""/>
              <a:defRPr/>
            </a:pPr>
            <a:r>
              <a:rPr lang="ru-RU" sz="3300" u="sng" dirty="0" smtClean="0"/>
              <a:t>Когда пропущен член предложения, но его можно восстановить ЛОГИЧЕСКИ или из предыдущих частей предложения/ предложений. </a:t>
            </a:r>
            <a:endParaRPr lang="ru-RU" sz="3300" dirty="0" smtClean="0"/>
          </a:p>
          <a:p>
            <a:pPr marL="320040" indent="-320040">
              <a:spcAft>
                <a:spcPts val="0"/>
              </a:spcAft>
              <a:buFont typeface="Wingdings"/>
              <a:buNone/>
              <a:defRPr/>
            </a:pPr>
            <a:r>
              <a:rPr lang="ru-RU" u="sng" dirty="0" smtClean="0"/>
              <a:t/>
            </a:r>
            <a:br>
              <a:rPr lang="ru-RU" u="sng" dirty="0" smtClean="0"/>
            </a:br>
            <a:r>
              <a:rPr lang="ru-RU" i="1" u="sng" dirty="0" smtClean="0"/>
              <a:t>Примеры:</a:t>
            </a:r>
            <a:endParaRPr lang="ru-RU" dirty="0" smtClean="0"/>
          </a:p>
          <a:p>
            <a:pPr marL="320040" indent="-320040">
              <a:spcAft>
                <a:spcPts val="0"/>
              </a:spcAft>
              <a:buFont typeface="Wingdings"/>
              <a:buNone/>
              <a:defRPr/>
            </a:pPr>
            <a:r>
              <a:rPr lang="ru-RU" dirty="0" smtClean="0"/>
              <a:t>            А ты любишь пироги с зеленым луком? Я — страсть как! </a:t>
            </a:r>
            <a:br>
              <a:rPr lang="ru-RU" dirty="0" smtClean="0"/>
            </a:br>
            <a:r>
              <a:rPr lang="ru-RU" dirty="0" smtClean="0"/>
              <a:t>Они стояли друг против друга: Олег – растерянный и смущенный, Нина – с выражением вызова на лице. И по всему небу – облака, как розовые перышки. </a:t>
            </a:r>
          </a:p>
          <a:p>
            <a:pPr marL="320040" indent="-320040">
              <a:spcAft>
                <a:spcPts val="0"/>
              </a:spcAft>
              <a:buFont typeface="Wingdings"/>
              <a:buChar char=""/>
              <a:defRPr/>
            </a:pPr>
            <a:endParaRPr lang="ru-RU" dirty="0" smtClean="0"/>
          </a:p>
          <a:p>
            <a:pPr marL="320040" indent="-320040">
              <a:spcAft>
                <a:spcPts val="0"/>
              </a:spcAft>
              <a:buFont typeface="Wingdings"/>
              <a:buChar char=""/>
              <a:defRPr/>
            </a:pPr>
            <a:r>
              <a:rPr lang="ru-RU" sz="3300" u="sng" dirty="0" smtClean="0"/>
              <a:t>Если предложение состоит из существительных в Дат. и Вин. падежах без грамматической основы. </a:t>
            </a:r>
            <a:endParaRPr lang="ru-RU" sz="3300" dirty="0" smtClean="0"/>
          </a:p>
          <a:p>
            <a:pPr marL="320040" indent="-320040">
              <a:spcAft>
                <a:spcPts val="0"/>
              </a:spcAft>
              <a:buFont typeface="Wingdings"/>
              <a:buNone/>
              <a:defRPr/>
            </a:pPr>
            <a:endParaRPr lang="ru-RU" dirty="0" smtClean="0"/>
          </a:p>
          <a:p>
            <a:pPr marL="320040" indent="-320040">
              <a:spcAft>
                <a:spcPts val="0"/>
              </a:spcAft>
              <a:buFont typeface="Wingdings"/>
              <a:buNone/>
              <a:defRPr/>
            </a:pPr>
            <a:r>
              <a:rPr lang="ru-RU" i="1" dirty="0" smtClean="0"/>
              <a:t>        Пример:</a:t>
            </a:r>
            <a:r>
              <a:rPr lang="ru-RU" dirty="0" smtClean="0"/>
              <a:t>        Каждому молодому человеку – среднее образование. </a:t>
            </a:r>
          </a:p>
          <a:p>
            <a:pPr marL="320040" indent="-320040">
              <a:spcAft>
                <a:spcPts val="0"/>
              </a:spcAft>
              <a:buFont typeface="Wingdings"/>
              <a:buChar char=""/>
              <a:defRPr/>
            </a:pPr>
            <a:endParaRPr lang="ru-RU"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Заголовок 2"/>
          <p:cNvSpPr>
            <a:spLocks noGrp="1"/>
          </p:cNvSpPr>
          <p:nvPr>
            <p:ph type="title"/>
          </p:nvPr>
        </p:nvSpPr>
        <p:spPr>
          <a:xfrm>
            <a:off x="612775" y="228600"/>
            <a:ext cx="8153400" cy="990600"/>
          </a:xfrm>
        </p:spPr>
        <p:txBody>
          <a:bodyPr/>
          <a:lstStyle/>
          <a:p>
            <a:pPr algn="ctr"/>
            <a:r>
              <a:rPr lang="ru-RU" smtClean="0"/>
              <a:t>Тире ставится </a:t>
            </a:r>
          </a:p>
        </p:txBody>
      </p:sp>
      <p:sp>
        <p:nvSpPr>
          <p:cNvPr id="4" name="Содержимое 3"/>
          <p:cNvSpPr>
            <a:spLocks noGrp="1"/>
          </p:cNvSpPr>
          <p:nvPr>
            <p:ph sz="quarter" idx="1"/>
          </p:nvPr>
        </p:nvSpPr>
        <p:spPr>
          <a:xfrm>
            <a:off x="612775" y="1600200"/>
            <a:ext cx="8153400" cy="4495800"/>
          </a:xfrm>
        </p:spPr>
        <p:txBody>
          <a:bodyPr>
            <a:normAutofit fontScale="92500" lnSpcReduction="20000"/>
          </a:bodyPr>
          <a:lstStyle/>
          <a:p>
            <a:pPr marL="320040" indent="-320040">
              <a:spcAft>
                <a:spcPts val="0"/>
              </a:spcAft>
              <a:buFont typeface="Wingdings"/>
              <a:buChar char=""/>
              <a:defRPr/>
            </a:pPr>
            <a:r>
              <a:rPr lang="ru-RU" u="sng" dirty="0" smtClean="0"/>
              <a:t>Тире ставится между словами, обозначающими пределы (от….до) </a:t>
            </a:r>
          </a:p>
          <a:p>
            <a:pPr marL="320040" indent="-320040">
              <a:spcAft>
                <a:spcPts val="0"/>
              </a:spcAft>
              <a:buFont typeface="Wingdings"/>
              <a:buChar char=""/>
              <a:defRPr/>
            </a:pPr>
            <a:r>
              <a:rPr lang="ru-RU" u="sng" dirty="0" smtClean="0"/>
              <a:t>Пространственные ( Поезд Москва – Санкт-Петербург) </a:t>
            </a:r>
          </a:p>
          <a:p>
            <a:pPr marL="320040" indent="-320040">
              <a:spcAft>
                <a:spcPts val="0"/>
              </a:spcAft>
              <a:buFont typeface="Wingdings"/>
              <a:buChar char=""/>
              <a:defRPr/>
            </a:pPr>
            <a:r>
              <a:rPr lang="ru-RU" u="sng" dirty="0" smtClean="0"/>
              <a:t>Временные (Крестовые походы XI-XIII веков) </a:t>
            </a:r>
          </a:p>
          <a:p>
            <a:pPr marL="320040" indent="-320040">
              <a:spcAft>
                <a:spcPts val="0"/>
              </a:spcAft>
              <a:buFont typeface="Wingdings"/>
              <a:buChar char=""/>
              <a:defRPr/>
            </a:pPr>
            <a:r>
              <a:rPr lang="ru-RU" u="sng" dirty="0" smtClean="0"/>
              <a:t>Количественные ( Запасы будут исчерпаны через десять - пятнадцать лет) </a:t>
            </a:r>
          </a:p>
          <a:p>
            <a:pPr marL="320040" indent="-320040">
              <a:spcAft>
                <a:spcPts val="0"/>
              </a:spcAft>
              <a:buFont typeface="Wingdings"/>
              <a:buChar char=""/>
              <a:defRPr/>
            </a:pPr>
            <a:r>
              <a:rPr lang="ru-RU" u="sng" dirty="0" smtClean="0"/>
              <a:t>Между двумя именами собственными, обозначающими одно явление, учение, наименование и т.д. (закон Бойля – Мариотта, матч Каспаров – Карпов.) </a:t>
            </a:r>
            <a:br>
              <a:rPr lang="ru-RU" u="sng" dirty="0" smtClean="0"/>
            </a:br>
            <a:endParaRPr lang="ru-RU" dirty="0" smtClean="0"/>
          </a:p>
          <a:p>
            <a:pPr marL="320040" indent="-32004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Заголовок 3"/>
          <p:cNvSpPr>
            <a:spLocks noGrp="1"/>
          </p:cNvSpPr>
          <p:nvPr>
            <p:ph type="title"/>
          </p:nvPr>
        </p:nvSpPr>
        <p:spPr>
          <a:xfrm>
            <a:off x="612775" y="228600"/>
            <a:ext cx="8153400" cy="990600"/>
          </a:xfrm>
        </p:spPr>
        <p:txBody>
          <a:bodyPr/>
          <a:lstStyle/>
          <a:p>
            <a:pPr algn="ctr"/>
            <a:r>
              <a:rPr lang="ru-RU" b="1" u="sng" smtClean="0"/>
              <a:t>Тире в неполном предложении</a:t>
            </a:r>
          </a:p>
        </p:txBody>
      </p:sp>
      <p:sp>
        <p:nvSpPr>
          <p:cNvPr id="5" name="Содержимое 4"/>
          <p:cNvSpPr>
            <a:spLocks noGrp="1"/>
          </p:cNvSpPr>
          <p:nvPr>
            <p:ph sz="quarter" idx="1"/>
          </p:nvPr>
        </p:nvSpPr>
        <p:spPr>
          <a:xfrm>
            <a:off x="612775" y="1600200"/>
            <a:ext cx="8153400" cy="4495800"/>
          </a:xfrm>
        </p:spPr>
        <p:txBody>
          <a:bodyPr>
            <a:normAutofit fontScale="70000" lnSpcReduction="20000"/>
          </a:bodyPr>
          <a:lstStyle/>
          <a:p>
            <a:pPr marL="514350" indent="-514350" fontAlgn="auto">
              <a:spcAft>
                <a:spcPts val="0"/>
              </a:spcAft>
              <a:buFont typeface="+mj-lt"/>
              <a:buAutoNum type="arabicPeriod"/>
              <a:defRPr/>
            </a:pPr>
            <a:r>
              <a:rPr lang="ru-RU" sz="3100" dirty="0" smtClean="0"/>
              <a:t>Тире ставится в неполном предложении на месте пропущенных членов предложения или их частей. Пропущенный член (обычно сказуемое) восстанавливается из текста самого предложения: </a:t>
            </a:r>
            <a:r>
              <a:rPr lang="ru-RU" sz="3100" i="1" dirty="0" smtClean="0"/>
              <a:t>Яков приезжал из Воронежа, Гаврила – из Москвы.</a:t>
            </a:r>
          </a:p>
          <a:p>
            <a:pPr marL="514350" indent="-514350" fontAlgn="auto">
              <a:spcAft>
                <a:spcPts val="0"/>
              </a:spcAft>
              <a:buFont typeface="+mj-lt"/>
              <a:buAutoNum type="arabicPeriod"/>
              <a:defRPr/>
            </a:pPr>
            <a:r>
              <a:rPr lang="ru-RU" sz="3100" dirty="0" smtClean="0"/>
              <a:t>Тире ставится в однотипно построенных частях сложного предложения при пропуске какого-нибудь члена или даже без пропуска: </a:t>
            </a:r>
            <a:r>
              <a:rPr lang="ru-RU" sz="3100" i="1" dirty="0" smtClean="0"/>
              <a:t>Каждому казалось, что та жизнь, которую он сам ведёт, есть одна настоящая жизнь, а которую ведёт приятель – есть только призрак (Л.Т.).</a:t>
            </a:r>
            <a:endParaRPr lang="ru-RU" sz="3100" dirty="0" smtClean="0"/>
          </a:p>
          <a:p>
            <a:pPr marL="514350" indent="-514350" fontAlgn="auto">
              <a:spcAft>
                <a:spcPts val="0"/>
              </a:spcAft>
              <a:buFont typeface="+mj-lt"/>
              <a:buAutoNum type="arabicPeriod"/>
              <a:defRPr/>
            </a:pPr>
            <a:r>
              <a:rPr lang="ru-RU" sz="3100" dirty="0" smtClean="0"/>
              <a:t>Тире ставится при наличии паузы в так называемых эллиптических предложениях (самостоятельно употребляемых предложениях с отсутствующим сказуемым): </a:t>
            </a:r>
            <a:r>
              <a:rPr lang="ru-RU" sz="3100" i="1" dirty="0" smtClean="0"/>
              <a:t>На столе – стопочка книг и даже какой-то цветок</a:t>
            </a:r>
            <a:r>
              <a:rPr lang="ru-RU" i="1" dirty="0" smtClean="0"/>
              <a:t>.</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pPr algn="ctr"/>
            <a:r>
              <a:rPr lang="ru-RU" b="1" smtClean="0"/>
              <a:t>Пунктуационный анализ</a:t>
            </a:r>
          </a:p>
        </p:txBody>
      </p:sp>
      <p:sp>
        <p:nvSpPr>
          <p:cNvPr id="16386" name="Содержимое 2"/>
          <p:cNvSpPr>
            <a:spLocks noGrp="1"/>
          </p:cNvSpPr>
          <p:nvPr>
            <p:ph sz="quarter" idx="4294967295"/>
          </p:nvPr>
        </p:nvSpPr>
        <p:spPr>
          <a:xfrm>
            <a:off x="990600" y="1600200"/>
            <a:ext cx="8153400" cy="4495800"/>
          </a:xfrm>
        </p:spPr>
        <p:txBody>
          <a:bodyPr/>
          <a:lstStyle/>
          <a:p>
            <a:r>
              <a:rPr lang="ru-RU" smtClean="0"/>
              <a:t>Формулировка задания: найдите предложения, в которых ТИРЕ ставится в соответствии с одним и тем же правилом пунктуации. Запишите номера этих предложений.</a:t>
            </a:r>
          </a:p>
          <a:p>
            <a:endParaRPr lang="ru-RU"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Заголовок 1"/>
          <p:cNvSpPr>
            <a:spLocks noGrp="1"/>
          </p:cNvSpPr>
          <p:nvPr>
            <p:ph type="title"/>
          </p:nvPr>
        </p:nvSpPr>
        <p:spPr>
          <a:xfrm>
            <a:off x="612775" y="228600"/>
            <a:ext cx="8153400" cy="990600"/>
          </a:xfrm>
        </p:spPr>
        <p:txBody>
          <a:bodyPr/>
          <a:lstStyle/>
          <a:p>
            <a:pPr algn="ctr"/>
            <a:r>
              <a:rPr lang="ru-RU" b="1" u="sng" smtClean="0"/>
              <a:t>Тире при прямой речи</a:t>
            </a:r>
          </a:p>
        </p:txBody>
      </p:sp>
      <p:sp>
        <p:nvSpPr>
          <p:cNvPr id="3" name="Содержимое 2"/>
          <p:cNvSpPr>
            <a:spLocks noGrp="1"/>
          </p:cNvSpPr>
          <p:nvPr>
            <p:ph sz="quarter" idx="1"/>
          </p:nvPr>
        </p:nvSpPr>
        <p:spPr>
          <a:xfrm>
            <a:off x="612775" y="1428750"/>
            <a:ext cx="8153400" cy="5286375"/>
          </a:xfrm>
        </p:spPr>
        <p:txBody>
          <a:bodyPr>
            <a:normAutofit fontScale="40000" lnSpcReduction="20000"/>
          </a:bodyPr>
          <a:lstStyle/>
          <a:p>
            <a:pPr marL="320040" indent="-320040">
              <a:spcAft>
                <a:spcPts val="0"/>
              </a:spcAft>
              <a:buFont typeface="Wingdings"/>
              <a:buNone/>
              <a:defRPr/>
            </a:pPr>
            <a:r>
              <a:rPr lang="ru-RU" dirty="0" smtClean="0"/>
              <a:t> </a:t>
            </a:r>
            <a:r>
              <a:rPr lang="ru-RU" u="sng" dirty="0" smtClean="0"/>
              <a:t/>
            </a:r>
            <a:br>
              <a:rPr lang="ru-RU" u="sng" dirty="0" smtClean="0"/>
            </a:br>
            <a:endParaRPr lang="ru-RU" u="sng" dirty="0" smtClean="0"/>
          </a:p>
          <a:p>
            <a:pPr marL="320040" indent="-320040">
              <a:spcAft>
                <a:spcPts val="0"/>
              </a:spcAft>
              <a:buFont typeface="Wingdings"/>
              <a:buNone/>
              <a:defRPr/>
            </a:pPr>
            <a:r>
              <a:rPr lang="ru-RU" sz="4500" u="sng" dirty="0" smtClean="0">
                <a:latin typeface="Arial" pitchFamily="34" charset="0"/>
                <a:cs typeface="Arial" pitchFamily="34" charset="0"/>
              </a:rPr>
              <a:t>Слова автора предшествуют прямой речи </a:t>
            </a:r>
          </a:p>
          <a:p>
            <a:pPr marL="320040" indent="-320040">
              <a:spcAft>
                <a:spcPts val="0"/>
              </a:spcAft>
              <a:buFont typeface="Wingdings"/>
              <a:buNone/>
              <a:defRPr/>
            </a:pPr>
            <a:r>
              <a:rPr lang="ru-RU" sz="3800" dirty="0" smtClean="0">
                <a:latin typeface="Arial" pitchFamily="34" charset="0"/>
                <a:cs typeface="Arial" pitchFamily="34" charset="0"/>
              </a:rPr>
              <a:t>                                                                           </a:t>
            </a:r>
            <a:r>
              <a:rPr lang="ru-RU" sz="3800" u="sng" dirty="0" smtClean="0">
                <a:latin typeface="Arial" pitchFamily="34" charset="0"/>
                <a:cs typeface="Arial" pitchFamily="34" charset="0"/>
              </a:rPr>
              <a:t>  А: «П!» А: «П?» А: «П...» А: «П». </a:t>
            </a:r>
          </a:p>
          <a:p>
            <a:pPr marL="320040" indent="-320040">
              <a:spcAft>
                <a:spcPts val="0"/>
              </a:spcAft>
              <a:buFont typeface="Wingdings"/>
              <a:buNone/>
              <a:defRPr/>
            </a:pPr>
            <a:r>
              <a:rPr lang="ru-RU" sz="4500" u="sng" dirty="0" smtClean="0">
                <a:latin typeface="Arial" pitchFamily="34" charset="0"/>
                <a:cs typeface="Arial" pitchFamily="34" charset="0"/>
              </a:rPr>
              <a:t>Прямая речь предшествует словам автора: </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dirty="0" smtClean="0">
                <a:latin typeface="Arial" pitchFamily="34" charset="0"/>
                <a:cs typeface="Arial" pitchFamily="34" charset="0"/>
              </a:rPr>
              <a:t>                                                                         </a:t>
            </a:r>
            <a:r>
              <a:rPr lang="ru-RU" sz="3800" u="sng" dirty="0" smtClean="0">
                <a:latin typeface="Arial" pitchFamily="34" charset="0"/>
                <a:cs typeface="Arial" pitchFamily="34" charset="0"/>
              </a:rPr>
              <a:t>«П», - а. «П?» - а. «П!» - а. “П...” – а. </a:t>
            </a:r>
          </a:p>
          <a:p>
            <a:pPr marL="320040" indent="-320040">
              <a:spcAft>
                <a:spcPts val="0"/>
              </a:spcAft>
              <a:buFont typeface="Wingdings"/>
              <a:buNone/>
              <a:defRPr/>
            </a:pPr>
            <a:r>
              <a:rPr lang="ru-RU" sz="4500" u="sng" dirty="0" smtClean="0">
                <a:latin typeface="Arial" pitchFamily="34" charset="0"/>
                <a:cs typeface="Arial" pitchFamily="34" charset="0"/>
              </a:rPr>
              <a:t>Авторские слова (а) внутри прямой речи (П/</a:t>
            </a:r>
            <a:r>
              <a:rPr lang="ru-RU" sz="4500" u="sng" dirty="0" err="1" smtClean="0">
                <a:latin typeface="Arial" pitchFamily="34" charset="0"/>
                <a:cs typeface="Arial" pitchFamily="34" charset="0"/>
              </a:rPr>
              <a:t>п</a:t>
            </a:r>
            <a:r>
              <a:rPr lang="ru-RU" sz="4500" u="sng" dirty="0" smtClean="0">
                <a:latin typeface="Arial" pitchFamily="34" charset="0"/>
                <a:cs typeface="Arial" pitchFamily="34" charset="0"/>
              </a:rPr>
              <a:t>) </a:t>
            </a:r>
            <a:endParaRPr lang="ru-RU" sz="4500" dirty="0" smtClean="0">
              <a:latin typeface="Arial" pitchFamily="34" charset="0"/>
              <a:cs typeface="Arial" pitchFamily="34" charset="0"/>
            </a:endParaRPr>
          </a:p>
          <a:p>
            <a:pPr marL="320040" indent="-320040" algn="just">
              <a:spcAft>
                <a:spcPts val="0"/>
              </a:spcAft>
              <a:buFont typeface="Wingdings"/>
              <a:buNone/>
              <a:defRPr/>
            </a:pPr>
            <a:r>
              <a:rPr lang="ru-RU" sz="3800" dirty="0" smtClean="0">
                <a:latin typeface="Arial" pitchFamily="34" charset="0"/>
                <a:cs typeface="Arial" pitchFamily="34" charset="0"/>
              </a:rPr>
              <a:t>      </a:t>
            </a:r>
          </a:p>
          <a:p>
            <a:pPr marL="320040" indent="-320040" algn="just">
              <a:spcAft>
                <a:spcPts val="0"/>
              </a:spcAft>
              <a:buFont typeface="Wingdings"/>
              <a:buNone/>
              <a:defRPr/>
            </a:pPr>
            <a:r>
              <a:rPr lang="ru-RU" sz="3800" dirty="0" smtClean="0">
                <a:latin typeface="Arial" pitchFamily="34" charset="0"/>
                <a:cs typeface="Arial" pitchFamily="34" charset="0"/>
              </a:rPr>
              <a:t>      </a:t>
            </a:r>
            <a:r>
              <a:rPr lang="ru-RU" sz="3800" u="sng" dirty="0" smtClean="0">
                <a:latin typeface="Arial" pitchFamily="34" charset="0"/>
                <a:cs typeface="Arial" pitchFamily="34" charset="0"/>
              </a:rPr>
              <a:t>“П, – а, – </a:t>
            </a:r>
            <a:r>
              <a:rPr lang="ru-RU" sz="3800" u="sng" dirty="0" err="1" smtClean="0">
                <a:latin typeface="Arial" pitchFamily="34" charset="0"/>
                <a:cs typeface="Arial" pitchFamily="34" charset="0"/>
              </a:rPr>
              <a:t>п</a:t>
            </a:r>
            <a:r>
              <a:rPr lang="ru-RU" sz="3800" u="sng" dirty="0" smtClean="0">
                <a:latin typeface="Arial" pitchFamily="34" charset="0"/>
                <a:cs typeface="Arial" pitchFamily="34" charset="0"/>
              </a:rPr>
              <a:t>”.</a:t>
            </a:r>
            <a:r>
              <a:rPr lang="ru-RU" sz="3800" i="1" dirty="0" smtClean="0">
                <a:latin typeface="Arial" pitchFamily="34" charset="0"/>
                <a:cs typeface="Arial" pitchFamily="34" charset="0"/>
              </a:rPr>
              <a:t> “Я подумаю об этом, – сказал отец, – но не сегодня”. </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“П, – а. – П</a:t>
            </a:r>
            <a:r>
              <a:rPr lang="ru-RU" sz="3800" i="1" dirty="0" smtClean="0">
                <a:latin typeface="Arial" pitchFamily="34" charset="0"/>
                <a:cs typeface="Arial" pitchFamily="34" charset="0"/>
              </a:rPr>
              <a:t>”. “Я подумаю об этом, – сказал отец. – Позвоните мне завтра”.</a:t>
            </a:r>
            <a:r>
              <a:rPr lang="ru-RU" sz="3800" u="sng" dirty="0" smtClean="0">
                <a:latin typeface="Arial" pitchFamily="34" charset="0"/>
                <a:cs typeface="Arial" pitchFamily="34" charset="0"/>
              </a:rPr>
              <a:t>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“П? – а. – П”. </a:t>
            </a:r>
            <a:r>
              <a:rPr lang="ru-RU" sz="3800" i="1" dirty="0" smtClean="0">
                <a:latin typeface="Arial" pitchFamily="34" charset="0"/>
                <a:cs typeface="Arial" pitchFamily="34" charset="0"/>
              </a:rPr>
              <a:t>“Почему так поздно? – спросил отец. – Ты обещал быть раньше”. </a:t>
            </a:r>
            <a:br>
              <a:rPr lang="ru-RU" sz="3800" i="1" dirty="0" smtClean="0">
                <a:latin typeface="Arial" pitchFamily="34" charset="0"/>
                <a:cs typeface="Arial" pitchFamily="34" charset="0"/>
              </a:rPr>
            </a:br>
            <a:r>
              <a:rPr lang="ru-RU" sz="3800" u="sng" dirty="0" smtClean="0">
                <a:latin typeface="Arial" pitchFamily="34" charset="0"/>
                <a:cs typeface="Arial" pitchFamily="34" charset="0"/>
              </a:rPr>
              <a:t>“П! – а. – П</a:t>
            </a:r>
            <a:r>
              <a:rPr lang="ru-RU" sz="3800" i="1" dirty="0" smtClean="0">
                <a:latin typeface="Arial" pitchFamily="34" charset="0"/>
                <a:cs typeface="Arial" pitchFamily="34" charset="0"/>
              </a:rPr>
              <a:t>”. “Лентяй! – воскликнул отец. - Надо лучше заниматься”. </a:t>
            </a:r>
            <a:br>
              <a:rPr lang="ru-RU" sz="3800" i="1" dirty="0" smtClean="0">
                <a:latin typeface="Arial" pitchFamily="34" charset="0"/>
                <a:cs typeface="Arial" pitchFamily="34" charset="0"/>
              </a:rPr>
            </a:br>
            <a:r>
              <a:rPr lang="ru-RU" sz="3800" u="sng" dirty="0" smtClean="0">
                <a:latin typeface="Arial" pitchFamily="34" charset="0"/>
                <a:cs typeface="Arial" pitchFamily="34" charset="0"/>
              </a:rPr>
              <a:t>“П... – а. – П</a:t>
            </a:r>
            <a:r>
              <a:rPr lang="ru-RU" sz="3800" i="1" dirty="0" smtClean="0">
                <a:latin typeface="Arial" pitchFamily="34" charset="0"/>
                <a:cs typeface="Arial" pitchFamily="34" charset="0"/>
              </a:rPr>
              <a:t>”. “Ну что ж... – проговорил отец. - Надо подумать”.</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“П, – а: – П</a:t>
            </a:r>
            <a:r>
              <a:rPr lang="ru-RU" sz="3800" i="1" dirty="0" smtClean="0">
                <a:latin typeface="Arial" pitchFamily="34" charset="0"/>
                <a:cs typeface="Arial" pitchFamily="34" charset="0"/>
              </a:rPr>
              <a:t>”. “Это плохо, – сказал отец и добавил: – Не ходи туда”. </a:t>
            </a:r>
            <a:br>
              <a:rPr lang="ru-RU" sz="3800" i="1" dirty="0" smtClean="0">
                <a:latin typeface="Arial" pitchFamily="34" charset="0"/>
                <a:cs typeface="Arial" pitchFamily="34" charset="0"/>
              </a:rPr>
            </a:br>
            <a:endParaRPr lang="ru-RU" sz="3800" i="1" dirty="0" smtClean="0">
              <a:latin typeface="Arial" pitchFamily="34" charset="0"/>
              <a:cs typeface="Arial" pitchFamily="34" charset="0"/>
            </a:endParaRPr>
          </a:p>
          <a:p>
            <a:pPr marL="320040" indent="-320040">
              <a:spcAft>
                <a:spcPts val="0"/>
              </a:spcAft>
              <a:buFont typeface="Wingdings"/>
              <a:buNone/>
              <a:defRPr/>
            </a:pPr>
            <a:r>
              <a:rPr lang="ru-RU" sz="4500" u="sng" dirty="0" smtClean="0">
                <a:latin typeface="Arial" pitchFamily="34" charset="0"/>
                <a:cs typeface="Arial" pitchFamily="34" charset="0"/>
              </a:rPr>
              <a:t>Прямая речь (П) внутри авторских слов (А/</a:t>
            </a:r>
            <a:r>
              <a:rPr lang="ru-RU" sz="4500" u="sng" dirty="0" err="1" smtClean="0">
                <a:latin typeface="Arial" pitchFamily="34" charset="0"/>
                <a:cs typeface="Arial" pitchFamily="34" charset="0"/>
              </a:rPr>
              <a:t>а</a:t>
            </a:r>
            <a:r>
              <a:rPr lang="ru-RU" sz="4500" u="sng" dirty="0" smtClean="0">
                <a:latin typeface="Arial" pitchFamily="34" charset="0"/>
                <a:cs typeface="Arial" pitchFamily="34" charset="0"/>
              </a:rPr>
              <a:t>) </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А: “П”, – а. </a:t>
            </a:r>
            <a:r>
              <a:rPr lang="ru-RU" sz="3800" i="1" dirty="0" smtClean="0">
                <a:latin typeface="Arial" pitchFamily="34" charset="0"/>
                <a:cs typeface="Arial" pitchFamily="34" charset="0"/>
              </a:rPr>
              <a:t>Отец сказал: “Я подумаю об этом”, – и вышел из комнаты. </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А: “П!” – а. </a:t>
            </a:r>
            <a:r>
              <a:rPr lang="ru-RU" sz="3800" i="1" dirty="0" smtClean="0">
                <a:latin typeface="Arial" pitchFamily="34" charset="0"/>
                <a:cs typeface="Arial" pitchFamily="34" charset="0"/>
              </a:rPr>
              <a:t>Воскликнув: “Ты лентяй!” – отец схватился за ремень. </a:t>
            </a:r>
            <a:r>
              <a:rPr lang="ru-RU" sz="3800" u="sng" dirty="0" smtClean="0">
                <a:latin typeface="Arial" pitchFamily="34" charset="0"/>
                <a:cs typeface="Arial" pitchFamily="34" charset="0"/>
              </a:rPr>
              <a:t/>
            </a:r>
            <a:br>
              <a:rPr lang="ru-RU" sz="3800" u="sng" dirty="0" smtClean="0">
                <a:latin typeface="Arial" pitchFamily="34" charset="0"/>
                <a:cs typeface="Arial" pitchFamily="34" charset="0"/>
              </a:rPr>
            </a:br>
            <a:r>
              <a:rPr lang="ru-RU" sz="3800" u="sng" dirty="0" smtClean="0">
                <a:latin typeface="Arial" pitchFamily="34" charset="0"/>
                <a:cs typeface="Arial" pitchFamily="34" charset="0"/>
              </a:rPr>
              <a:t>А: “П?” – а. </a:t>
            </a:r>
            <a:r>
              <a:rPr lang="ru-RU" sz="3800" i="1" dirty="0" smtClean="0">
                <a:latin typeface="Arial" pitchFamily="34" charset="0"/>
                <a:cs typeface="Arial" pitchFamily="34" charset="0"/>
              </a:rPr>
              <a:t>Отец спросил: “Почему так поздно?” – и ушел, не дожидаясь ответа. </a:t>
            </a:r>
          </a:p>
          <a:p>
            <a:pPr marL="320040" indent="-320040">
              <a:spcAft>
                <a:spcPts val="0"/>
              </a:spcAft>
              <a:buFont typeface="Wingdings"/>
              <a:buChar char=""/>
              <a:defRPr/>
            </a:pPr>
            <a:endParaRPr lang="ru-RU"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228600"/>
            <a:ext cx="8153400" cy="990600"/>
          </a:xfrm>
        </p:spPr>
        <p:txBody>
          <a:bodyPr>
            <a:normAutofit fontScale="90000"/>
          </a:bodyPr>
          <a:lstStyle/>
          <a:p>
            <a:pPr algn="ctr" fontAlgn="auto">
              <a:spcAft>
                <a:spcPts val="0"/>
              </a:spcAft>
              <a:defRPr/>
            </a:pPr>
            <a:r>
              <a:rPr lang="ru-RU" u="sng" dirty="0" smtClean="0"/>
              <a:t/>
            </a:r>
            <a:br>
              <a:rPr lang="ru-RU" u="sng" dirty="0" smtClean="0"/>
            </a:br>
            <a:r>
              <a:rPr lang="ru-RU" u="sng" dirty="0" smtClean="0"/>
              <a:t>Знаки препинания при цитировании </a:t>
            </a:r>
            <a:r>
              <a:rPr lang="ru-RU" dirty="0" smtClean="0"/>
              <a:t/>
            </a:r>
            <a:br>
              <a:rPr lang="ru-RU" dirty="0" smtClean="0"/>
            </a:br>
            <a:endParaRPr lang="ru-RU" dirty="0"/>
          </a:p>
        </p:txBody>
      </p:sp>
      <p:sp>
        <p:nvSpPr>
          <p:cNvPr id="3" name="Содержимое 2"/>
          <p:cNvSpPr>
            <a:spLocks noGrp="1"/>
          </p:cNvSpPr>
          <p:nvPr>
            <p:ph sz="quarter" idx="1"/>
          </p:nvPr>
        </p:nvSpPr>
        <p:spPr>
          <a:xfrm>
            <a:off x="0" y="1600200"/>
            <a:ext cx="9144000" cy="5257800"/>
          </a:xfrm>
        </p:spPr>
        <p:txBody>
          <a:bodyPr>
            <a:normAutofit fontScale="77500" lnSpcReduction="20000"/>
          </a:bodyPr>
          <a:lstStyle/>
          <a:p>
            <a:pPr marL="320040" indent="-320040">
              <a:spcAft>
                <a:spcPts val="0"/>
              </a:spcAft>
              <a:buFont typeface="Wingdings"/>
              <a:buChar char=""/>
              <a:defRPr/>
            </a:pPr>
            <a:r>
              <a:rPr lang="ru-RU" sz="3100" u="sng" dirty="0" smtClean="0"/>
              <a:t>Цитаты заключаются в кавычки, если оформляется как прямая речь, то есть сопровождается словами автора. </a:t>
            </a:r>
            <a:r>
              <a:rPr lang="ru-RU" sz="3100" i="1" dirty="0" smtClean="0"/>
              <a:t>Белинский писал: «….»</a:t>
            </a:r>
            <a:r>
              <a:rPr lang="ru-RU" sz="3100" dirty="0" smtClean="0"/>
              <a:t>. </a:t>
            </a:r>
          </a:p>
          <a:p>
            <a:pPr marL="320040" indent="-320040">
              <a:spcAft>
                <a:spcPts val="0"/>
              </a:spcAft>
              <a:buFont typeface="Wingdings"/>
              <a:buChar char=""/>
              <a:defRPr/>
            </a:pPr>
            <a:r>
              <a:rPr lang="ru-RU" sz="3100" u="sng" dirty="0" smtClean="0"/>
              <a:t>Если цитата приводится не полностью, то пропуск обозначается многоточием, которое может быть как перед цитатой, так и в середине или после нее. </a:t>
            </a:r>
            <a:endParaRPr lang="ru-RU" sz="3100" dirty="0" smtClean="0"/>
          </a:p>
          <a:p>
            <a:pPr marL="320040" indent="-320040">
              <a:spcAft>
                <a:spcPts val="0"/>
              </a:spcAft>
              <a:buFont typeface="Wingdings"/>
              <a:buChar char=""/>
              <a:defRPr/>
            </a:pPr>
            <a:r>
              <a:rPr lang="ru-RU" sz="3100" u="sng" dirty="0" smtClean="0"/>
              <a:t>Если после цитаты указывается фамилия автора или источник цитаты в И.п., то возможно следующее оформление: </a:t>
            </a:r>
            <a:br>
              <a:rPr lang="ru-RU" sz="3100" u="sng" dirty="0" smtClean="0"/>
            </a:br>
            <a:r>
              <a:rPr lang="ru-RU" sz="3100" i="1" dirty="0" smtClean="0"/>
              <a:t>«Значение Белинского в истории русской общественной мысли огромно» </a:t>
            </a:r>
            <a:r>
              <a:rPr lang="ru-RU" sz="2600" i="1" dirty="0" smtClean="0"/>
              <a:t>(Луначарский). </a:t>
            </a:r>
            <a:r>
              <a:rPr lang="ru-RU" sz="3100" i="1" dirty="0" smtClean="0"/>
              <a:t/>
            </a:r>
            <a:br>
              <a:rPr lang="ru-RU" sz="3100" i="1" dirty="0" smtClean="0"/>
            </a:br>
            <a:r>
              <a:rPr lang="ru-RU" sz="3100" i="1" dirty="0" smtClean="0"/>
              <a:t>«Дети должны быть очень снисходительны к взрослым» </a:t>
            </a:r>
            <a:r>
              <a:rPr lang="ru-RU" sz="2600" i="1" dirty="0" smtClean="0"/>
              <a:t>(из аллегорической сказки А. де Сент-Экзюпери «Маленький принц»). </a:t>
            </a:r>
          </a:p>
          <a:p>
            <a:pPr marL="320040" indent="-320040">
              <a:spcAft>
                <a:spcPts val="0"/>
              </a:spcAft>
              <a:buFont typeface="Wingdings"/>
              <a:buChar char=""/>
              <a:defRPr/>
            </a:pPr>
            <a:r>
              <a:rPr lang="ru-RU" sz="3100" u="sng" dirty="0" smtClean="0"/>
              <a:t>Эпиграфы, как правило, не выделяются </a:t>
            </a:r>
            <a:r>
              <a:rPr lang="ru-RU" u="sng" dirty="0" smtClean="0"/>
              <a:t>ни кавычками, ни скобками </a:t>
            </a:r>
          </a:p>
          <a:p>
            <a:pPr marL="320040" indent="-320040">
              <a:spcAft>
                <a:spcPts val="0"/>
              </a:spcAft>
              <a:buFont typeface="Wingdings"/>
              <a:buNone/>
              <a:defRPr/>
            </a:pPr>
            <a:r>
              <a:rPr lang="ru-RU" i="1" dirty="0" smtClean="0"/>
              <a:t>                   Береги честь смолоду. </a:t>
            </a:r>
            <a:br>
              <a:rPr lang="ru-RU" i="1" dirty="0" smtClean="0"/>
            </a:br>
            <a:r>
              <a:rPr lang="ru-RU" i="1" dirty="0" smtClean="0"/>
              <a:t>                                         </a:t>
            </a:r>
            <a:r>
              <a:rPr lang="ru-RU" sz="2600" i="1" dirty="0" smtClean="0"/>
              <a:t>Пословица. </a:t>
            </a:r>
          </a:p>
          <a:p>
            <a:pPr marL="320040" indent="-32004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428625"/>
            <a:ext cx="8153400" cy="571500"/>
          </a:xfrm>
        </p:spPr>
        <p:txBody>
          <a:bodyPr>
            <a:normAutofit fontScale="90000"/>
          </a:bodyPr>
          <a:lstStyle/>
          <a:p>
            <a:pPr algn="ctr" fontAlgn="auto">
              <a:spcAft>
                <a:spcPts val="0"/>
              </a:spcAft>
              <a:defRPr/>
            </a:pPr>
            <a:r>
              <a:rPr lang="ru-RU" b="1" u="sng" dirty="0" smtClean="0"/>
              <a:t>Тире в бессоюзном сложном предложении</a:t>
            </a:r>
            <a:endParaRPr lang="ru-RU" b="1" u="sng" dirty="0"/>
          </a:p>
        </p:txBody>
      </p:sp>
      <p:graphicFrame>
        <p:nvGraphicFramePr>
          <p:cNvPr id="4" name="Содержимое 3"/>
          <p:cNvGraphicFramePr>
            <a:graphicFrameLocks noGrp="1"/>
          </p:cNvGraphicFramePr>
          <p:nvPr>
            <p:ph sz="quarter" idx="1"/>
          </p:nvPr>
        </p:nvGraphicFramePr>
        <p:xfrm>
          <a:off x="642938" y="1714500"/>
          <a:ext cx="8153400" cy="4857750"/>
        </p:xfrm>
        <a:graphic>
          <a:graphicData uri="http://schemas.openxmlformats.org/drawingml/2006/table">
            <a:tbl>
              <a:tblPr firstRow="1" bandRow="1">
                <a:tableStyleId>{21E4AEA4-8DFA-4A89-87EB-49C32662AFE0}</a:tableStyleId>
              </a:tblPr>
              <a:tblGrid>
                <a:gridCol w="4076700"/>
                <a:gridCol w="4076700"/>
              </a:tblGrid>
              <a:tr h="413670">
                <a:tc>
                  <a:txBody>
                    <a:bodyPr/>
                    <a:lstStyle/>
                    <a:p>
                      <a:pPr algn="ctr"/>
                      <a:r>
                        <a:rPr lang="ru-RU" b="1" dirty="0" smtClean="0"/>
                        <a:t>Тире ставится</a:t>
                      </a:r>
                      <a:endParaRPr lang="ru-RU" b="1" dirty="0"/>
                    </a:p>
                  </a:txBody>
                  <a:tcPr/>
                </a:tc>
                <a:tc>
                  <a:txBody>
                    <a:bodyPr/>
                    <a:lstStyle/>
                    <a:p>
                      <a:pPr algn="ctr"/>
                      <a:r>
                        <a:rPr lang="ru-RU" dirty="0" smtClean="0"/>
                        <a:t>Примеры </a:t>
                      </a:r>
                      <a:endParaRPr lang="ru-RU" dirty="0"/>
                    </a:p>
                  </a:txBody>
                  <a:tcPr/>
                </a:tc>
              </a:tr>
              <a:tr h="2080223">
                <a:tc>
                  <a:txBody>
                    <a:bodyPr/>
                    <a:lstStyle/>
                    <a:p>
                      <a:pPr marL="342900" indent="-342900" algn="just">
                        <a:buFont typeface="+mj-lt"/>
                        <a:buAutoNum type="arabicPeriod"/>
                      </a:pPr>
                      <a:r>
                        <a:rPr lang="ru-RU" dirty="0" smtClean="0"/>
                        <a:t>Если первое простое предложение указывает на условие</a:t>
                      </a:r>
                      <a:r>
                        <a:rPr lang="ru-RU" baseline="0" dirty="0" smtClean="0"/>
                        <a:t> того, о чём говорится во втором (в начале первой части можно поставить союз </a:t>
                      </a:r>
                      <a:r>
                        <a:rPr lang="ru-RU" b="1" baseline="0" dirty="0" smtClean="0"/>
                        <a:t>ЕСЛИ</a:t>
                      </a:r>
                      <a:r>
                        <a:rPr lang="ru-RU" b="0" baseline="0" dirty="0" smtClean="0"/>
                        <a:t> и превратить его в сложноподчинённое предложение с придаточным условия</a:t>
                      </a:r>
                      <a:r>
                        <a:rPr lang="ru-RU" baseline="0" dirty="0" smtClean="0"/>
                        <a:t>).</a:t>
                      </a:r>
                      <a:endParaRPr lang="ru-RU" dirty="0"/>
                    </a:p>
                  </a:txBody>
                  <a:tcPr/>
                </a:tc>
                <a:tc>
                  <a:txBody>
                    <a:bodyPr/>
                    <a:lstStyle/>
                    <a:p>
                      <a:pPr algn="ctr"/>
                      <a:r>
                        <a:rPr lang="ru-RU" i="1" dirty="0" smtClean="0"/>
                        <a:t>Будет</a:t>
                      </a:r>
                      <a:r>
                        <a:rPr lang="ru-RU" i="1" baseline="0" dirty="0" smtClean="0"/>
                        <a:t> завтра хорошая погода – пойдём в лес. </a:t>
                      </a:r>
                      <a:r>
                        <a:rPr lang="ru-RU" i="0" baseline="0" dirty="0" smtClean="0"/>
                        <a:t>(= Если будет завтра хорошая погода, пойдём в лес.)</a:t>
                      </a:r>
                      <a:endParaRPr lang="ru-RU" i="0" dirty="0"/>
                    </a:p>
                  </a:txBody>
                  <a:tcPr/>
                </a:tc>
              </a:tr>
              <a:tr h="236389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ru-RU" dirty="0" smtClean="0"/>
                        <a:t>2. Если первое простое предложение указывает на время</a:t>
                      </a:r>
                      <a:r>
                        <a:rPr lang="ru-RU" baseline="0" dirty="0" smtClean="0"/>
                        <a:t> того, о чём говорится во втором (в начале первой части можно поставить союз </a:t>
                      </a:r>
                      <a:r>
                        <a:rPr lang="ru-RU" b="1" baseline="0" dirty="0" smtClean="0"/>
                        <a:t>КОГДА</a:t>
                      </a:r>
                      <a:r>
                        <a:rPr lang="ru-RU" b="0" baseline="0" dirty="0" smtClean="0"/>
                        <a:t> и превратить его в сложноподчинённое предложение с придаточным времени)</a:t>
                      </a:r>
                      <a:r>
                        <a:rPr lang="ru-RU" baseline="0" dirty="0" smtClean="0"/>
                        <a:t>.</a:t>
                      </a:r>
                      <a:endParaRPr lang="ru-RU" dirty="0" smtClean="0"/>
                    </a:p>
                    <a:p>
                      <a:pPr marL="342900" indent="-342900" algn="just">
                        <a:buFont typeface="+mj-lt"/>
                        <a:buAutoNum type="arabicPeriod"/>
                      </a:pPr>
                      <a:endParaRPr lang="ru-RU" dirty="0"/>
                    </a:p>
                  </a:txBody>
                  <a:tcPr/>
                </a:tc>
                <a:tc>
                  <a:txBody>
                    <a:bodyPr/>
                    <a:lstStyle/>
                    <a:p>
                      <a:pPr algn="ctr"/>
                      <a:r>
                        <a:rPr lang="ru-RU" i="1" dirty="0" smtClean="0"/>
                        <a:t>Лес рубят – щепки летят. </a:t>
                      </a:r>
                      <a:r>
                        <a:rPr lang="ru-RU" i="0" dirty="0" smtClean="0"/>
                        <a:t>(= Когда лес</a:t>
                      </a:r>
                      <a:r>
                        <a:rPr lang="ru-RU" i="0" baseline="0" dirty="0" smtClean="0"/>
                        <a:t> рубят, щепки летят.</a:t>
                      </a:r>
                      <a:r>
                        <a:rPr lang="ru-RU" i="0" dirty="0" smtClean="0"/>
                        <a:t>)</a:t>
                      </a:r>
                      <a:endParaRPr lang="ru-RU" i="0" dirty="0"/>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0" y="1000125"/>
          <a:ext cx="9144000" cy="5857875"/>
        </p:xfrm>
        <a:graphic>
          <a:graphicData uri="http://schemas.openxmlformats.org/drawingml/2006/table">
            <a:tbl>
              <a:tblPr firstRow="1" bandRow="1">
                <a:tableStyleId>{21E4AEA4-8DFA-4A89-87EB-49C32662AFE0}</a:tableStyleId>
              </a:tblPr>
              <a:tblGrid>
                <a:gridCol w="4572001"/>
                <a:gridCol w="4572001"/>
              </a:tblGrid>
              <a:tr h="637869">
                <a:tc>
                  <a:txBody>
                    <a:bodyPr/>
                    <a:lstStyle/>
                    <a:p>
                      <a:pPr algn="ctr"/>
                      <a:r>
                        <a:rPr lang="ru-RU" dirty="0" smtClean="0"/>
                        <a:t>Тире ставится </a:t>
                      </a:r>
                      <a:endParaRPr lang="ru-RU" dirty="0"/>
                    </a:p>
                  </a:txBody>
                  <a:tcPr/>
                </a:tc>
                <a:tc>
                  <a:txBody>
                    <a:bodyPr/>
                    <a:lstStyle/>
                    <a:p>
                      <a:pPr algn="ctr"/>
                      <a:r>
                        <a:rPr lang="ru-RU" dirty="0" smtClean="0"/>
                        <a:t>Пример </a:t>
                      </a:r>
                      <a:endParaRPr lang="ru-RU" dirty="0"/>
                    </a:p>
                  </a:txBody>
                  <a:tcPr/>
                </a:tc>
              </a:tr>
              <a:tr h="2970129">
                <a:tc>
                  <a:txBody>
                    <a:bodyPr/>
                    <a:lstStyle/>
                    <a:p>
                      <a:pPr marL="342900" indent="-342900" algn="just">
                        <a:buFont typeface="+mj-lt"/>
                        <a:buNone/>
                      </a:pPr>
                      <a:r>
                        <a:rPr lang="ru-RU" dirty="0" smtClean="0"/>
                        <a:t>3. Если второе простое предложение содержит вывод, следствие из того,</a:t>
                      </a:r>
                      <a:r>
                        <a:rPr lang="ru-RU" baseline="0" dirty="0" smtClean="0"/>
                        <a:t> о чём говорится в первом (между частями такого бессоюзного сложного предложения можно вставить наречие </a:t>
                      </a:r>
                      <a:r>
                        <a:rPr lang="ru-RU" b="1" baseline="0" dirty="0" smtClean="0"/>
                        <a:t>ПОЭТОМУ </a:t>
                      </a:r>
                      <a:r>
                        <a:rPr lang="ru-RU" b="0" baseline="0" dirty="0" smtClean="0"/>
                        <a:t> или союз </a:t>
                      </a:r>
                      <a:r>
                        <a:rPr lang="ru-RU" b="1" baseline="0" dirty="0" smtClean="0"/>
                        <a:t>ТАК ЧТО </a:t>
                      </a:r>
                      <a:r>
                        <a:rPr lang="ru-RU" b="0" baseline="0" dirty="0" smtClean="0"/>
                        <a:t>и превратить его в сложноподчинённое предложение с придаточным следствия</a:t>
                      </a:r>
                      <a:r>
                        <a:rPr lang="ru-RU" baseline="0" dirty="0" smtClean="0"/>
                        <a:t>).</a:t>
                      </a:r>
                      <a:endParaRPr lang="ru-RU" dirty="0"/>
                    </a:p>
                  </a:txBody>
                  <a:tcPr/>
                </a:tc>
                <a:tc>
                  <a:txBody>
                    <a:bodyPr/>
                    <a:lstStyle/>
                    <a:p>
                      <a:pPr algn="ctr"/>
                      <a:r>
                        <a:rPr lang="ru-RU" i="1" dirty="0" smtClean="0"/>
                        <a:t>Жара всё усиливалась – становилось тяжело дышать</a:t>
                      </a:r>
                      <a:r>
                        <a:rPr lang="ru-RU" i="0" dirty="0" smtClean="0"/>
                        <a:t>.(= Жара всё усиливалась, так что становилось тяжело дышать.)</a:t>
                      </a:r>
                    </a:p>
                    <a:p>
                      <a:pPr algn="ctr"/>
                      <a:r>
                        <a:rPr lang="ru-RU" i="1" dirty="0" smtClean="0"/>
                        <a:t>Ударил</a:t>
                      </a:r>
                      <a:r>
                        <a:rPr lang="ru-RU" i="1" baseline="0" dirty="0" smtClean="0"/>
                        <a:t> сильный гром – задрожали все окна. </a:t>
                      </a:r>
                      <a:r>
                        <a:rPr lang="ru-RU" i="0" baseline="0" dirty="0" smtClean="0"/>
                        <a:t>(= Ударил сильный гром, поэтому задрожали все окна.)</a:t>
                      </a:r>
                      <a:endParaRPr lang="ru-RU" i="1" dirty="0"/>
                    </a:p>
                  </a:txBody>
                  <a:tcPr/>
                </a:tc>
              </a:tr>
              <a:tr h="2249894">
                <a:tc>
                  <a:txBody>
                    <a:bodyPr/>
                    <a:lstStyle/>
                    <a:p>
                      <a:r>
                        <a:rPr lang="ru-RU" dirty="0" smtClean="0"/>
                        <a:t>4. Если простые предложения в составе бессоюзного сложного противопоставлены друг другу по смыслу (между</a:t>
                      </a:r>
                      <a:r>
                        <a:rPr lang="ru-RU" baseline="0" dirty="0" smtClean="0"/>
                        <a:t> частями такого БСП можно вставить союз </a:t>
                      </a:r>
                      <a:r>
                        <a:rPr lang="ru-RU" b="1" baseline="0" dirty="0" smtClean="0"/>
                        <a:t>А</a:t>
                      </a:r>
                      <a:r>
                        <a:rPr lang="ru-RU" baseline="0" dirty="0" smtClean="0"/>
                        <a:t> или союз </a:t>
                      </a:r>
                      <a:r>
                        <a:rPr lang="ru-RU" b="1" baseline="0" dirty="0" smtClean="0"/>
                        <a:t>НО</a:t>
                      </a:r>
                      <a:r>
                        <a:rPr lang="ru-RU" dirty="0" smtClean="0"/>
                        <a:t>).</a:t>
                      </a:r>
                      <a:endParaRPr lang="ru-RU" dirty="0"/>
                    </a:p>
                  </a:txBody>
                  <a:tcPr/>
                </a:tc>
                <a:tc>
                  <a:txBody>
                    <a:bodyPr/>
                    <a:lstStyle/>
                    <a:p>
                      <a:pPr algn="ctr"/>
                      <a:r>
                        <a:rPr lang="ru-RU" i="1" dirty="0" smtClean="0"/>
                        <a:t>Шестнадцать лет служу – такого со мной ещё не было. </a:t>
                      </a:r>
                      <a:r>
                        <a:rPr lang="ru-RU" i="0" dirty="0" smtClean="0"/>
                        <a:t>(= Шестнадцать лет служу, но такого со мной ещё не было.)</a:t>
                      </a:r>
                    </a:p>
                    <a:p>
                      <a:pPr algn="ctr"/>
                      <a:r>
                        <a:rPr lang="ru-RU" i="1" dirty="0" smtClean="0"/>
                        <a:t>Смелые побеждают – трусливые погибают.(= </a:t>
                      </a:r>
                      <a:r>
                        <a:rPr lang="ru-RU" i="0" dirty="0" smtClean="0"/>
                        <a:t>Смелые побеждают ,</a:t>
                      </a:r>
                      <a:r>
                        <a:rPr lang="ru-RU" i="0" baseline="0" dirty="0" smtClean="0"/>
                        <a:t> а </a:t>
                      </a:r>
                      <a:r>
                        <a:rPr lang="ru-RU" i="0" dirty="0" smtClean="0"/>
                        <a:t>трусливые погибают.)</a:t>
                      </a:r>
                      <a:endParaRPr lang="ru-RU" i="0" dirty="0"/>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0" y="1000125"/>
          <a:ext cx="9144000" cy="5643563"/>
        </p:xfrm>
        <a:graphic>
          <a:graphicData uri="http://schemas.openxmlformats.org/drawingml/2006/table">
            <a:tbl>
              <a:tblPr firstRow="1" bandRow="1">
                <a:tableStyleId>{21E4AEA4-8DFA-4A89-87EB-49C32662AFE0}</a:tableStyleId>
              </a:tblPr>
              <a:tblGrid>
                <a:gridCol w="4572001"/>
                <a:gridCol w="4572001"/>
              </a:tblGrid>
              <a:tr h="695039">
                <a:tc>
                  <a:txBody>
                    <a:bodyPr/>
                    <a:lstStyle/>
                    <a:p>
                      <a:pPr algn="ctr"/>
                      <a:r>
                        <a:rPr lang="ru-RU" dirty="0" smtClean="0"/>
                        <a:t>Тире ставится </a:t>
                      </a:r>
                      <a:endParaRPr lang="ru-RU" dirty="0"/>
                    </a:p>
                  </a:txBody>
                  <a:tcPr/>
                </a:tc>
                <a:tc>
                  <a:txBody>
                    <a:bodyPr/>
                    <a:lstStyle/>
                    <a:p>
                      <a:pPr algn="ctr"/>
                      <a:r>
                        <a:rPr lang="ru-RU" dirty="0" smtClean="0"/>
                        <a:t>Пример </a:t>
                      </a:r>
                      <a:endParaRPr lang="ru-RU" dirty="0"/>
                    </a:p>
                  </a:txBody>
                  <a:tcPr/>
                </a:tc>
              </a:tr>
              <a:tr h="2424464">
                <a:tc>
                  <a:txBody>
                    <a:bodyPr/>
                    <a:lstStyle/>
                    <a:p>
                      <a:pPr marL="342900" indent="-342900" algn="just">
                        <a:buFont typeface="+mj-lt"/>
                        <a:buNone/>
                      </a:pPr>
                      <a:r>
                        <a:rPr lang="ru-RU" sz="2000" dirty="0" smtClean="0"/>
                        <a:t>5.</a:t>
                      </a:r>
                      <a:r>
                        <a:rPr lang="ru-RU" sz="2000" baseline="0" dirty="0" smtClean="0"/>
                        <a:t> </a:t>
                      </a:r>
                      <a:r>
                        <a:rPr lang="ru-RU" sz="2000" dirty="0" smtClean="0"/>
                        <a:t>Содержание</a:t>
                      </a:r>
                      <a:r>
                        <a:rPr lang="ru-RU" sz="2000" baseline="0" dirty="0" smtClean="0"/>
                        <a:t> первого предложения сравнивается с содержанием второго (между частями такого БСП можно вставить союзы </a:t>
                      </a:r>
                      <a:r>
                        <a:rPr lang="ru-RU" sz="2000" b="1" baseline="0" dirty="0" smtClean="0"/>
                        <a:t>СЛОВНО, ТОЧНО, БУДТО </a:t>
                      </a:r>
                      <a:r>
                        <a:rPr lang="ru-RU" sz="2000" b="0" baseline="0" dirty="0" smtClean="0"/>
                        <a:t>и превратить его в СПП предложение с придаточным сравнения</a:t>
                      </a:r>
                      <a:r>
                        <a:rPr lang="ru-RU" sz="2000" baseline="0" dirty="0" smtClean="0"/>
                        <a:t>).</a:t>
                      </a:r>
                      <a:endParaRPr lang="ru-RU" sz="2000" dirty="0"/>
                    </a:p>
                  </a:txBody>
                  <a:tcPr/>
                </a:tc>
                <a:tc>
                  <a:txBody>
                    <a:bodyPr/>
                    <a:lstStyle/>
                    <a:p>
                      <a:pPr algn="ctr"/>
                      <a:r>
                        <a:rPr lang="ru-RU" sz="2000" i="1" dirty="0" smtClean="0"/>
                        <a:t>Молвит слово – соловей поёт. </a:t>
                      </a:r>
                      <a:r>
                        <a:rPr lang="ru-RU" sz="2000" i="0" dirty="0" smtClean="0"/>
                        <a:t>(= Молвит слово , будто соловей поёт.)</a:t>
                      </a:r>
                      <a:endParaRPr lang="ru-RU" sz="2000" i="0" dirty="0"/>
                    </a:p>
                  </a:txBody>
                  <a:tcPr/>
                </a:tc>
              </a:tr>
              <a:tr h="1428109">
                <a:tc>
                  <a:txBody>
                    <a:bodyPr/>
                    <a:lstStyle/>
                    <a:p>
                      <a:pPr marL="342900" indent="-342900">
                        <a:buFont typeface="+mj-lt"/>
                        <a:buNone/>
                      </a:pPr>
                      <a:r>
                        <a:rPr lang="ru-RU" sz="2000" dirty="0" smtClean="0"/>
                        <a:t>6.</a:t>
                      </a:r>
                      <a:r>
                        <a:rPr lang="ru-RU" sz="2000" baseline="0" dirty="0" smtClean="0"/>
                        <a:t> </a:t>
                      </a:r>
                      <a:r>
                        <a:rPr lang="ru-RU" sz="2000" dirty="0" smtClean="0"/>
                        <a:t> Если во второй части содержится неожиданный результат,</a:t>
                      </a:r>
                      <a:r>
                        <a:rPr lang="ru-RU" sz="2000" baseline="0" dirty="0" smtClean="0"/>
                        <a:t> даётся указание на быструю смену событий.</a:t>
                      </a:r>
                      <a:endParaRPr lang="ru-RU" sz="2000" dirty="0"/>
                    </a:p>
                  </a:txBody>
                  <a:tcPr/>
                </a:tc>
                <a:tc>
                  <a:txBody>
                    <a:bodyPr/>
                    <a:lstStyle/>
                    <a:p>
                      <a:pPr algn="ctr"/>
                      <a:r>
                        <a:rPr lang="ru-RU" sz="2000" i="1" dirty="0" smtClean="0"/>
                        <a:t>Он нажал на тормоз – скорость не уменьшилась.</a:t>
                      </a:r>
                      <a:endParaRPr lang="ru-RU" sz="2000" i="0" dirty="0"/>
                    </a:p>
                  </a:txBody>
                  <a:tcPr/>
                </a:tc>
              </a:tr>
              <a:tr h="1095990">
                <a:tc>
                  <a:txBody>
                    <a:bodyPr/>
                    <a:lstStyle/>
                    <a:p>
                      <a:r>
                        <a:rPr lang="ru-RU" sz="2000" dirty="0" smtClean="0"/>
                        <a:t>7. Если вторая часть представляет собой присоединительное предложение (перед ним можно вставить слово </a:t>
                      </a:r>
                      <a:r>
                        <a:rPr lang="ru-RU" sz="2000" b="1" dirty="0" smtClean="0"/>
                        <a:t>ЭТО</a:t>
                      </a:r>
                      <a:r>
                        <a:rPr lang="ru-RU" sz="2000" b="0" dirty="0" smtClean="0"/>
                        <a:t>.</a:t>
                      </a:r>
                      <a:r>
                        <a:rPr lang="ru-RU" sz="2000" dirty="0" smtClean="0"/>
                        <a:t>)</a:t>
                      </a:r>
                      <a:endParaRPr lang="ru-RU" sz="2000" dirty="0"/>
                    </a:p>
                  </a:txBody>
                  <a:tcPr/>
                </a:tc>
                <a:tc>
                  <a:txBody>
                    <a:bodyPr/>
                    <a:lstStyle/>
                    <a:p>
                      <a:pPr algn="ctr"/>
                      <a:r>
                        <a:rPr lang="ru-RU" sz="2000" i="1" dirty="0" smtClean="0"/>
                        <a:t>Вечерами</a:t>
                      </a:r>
                      <a:r>
                        <a:rPr lang="ru-RU" sz="2000" i="1" baseline="0" dirty="0" smtClean="0"/>
                        <a:t> над горизонтом надолго зависало багровое тусклое солнце – дурной знак.</a:t>
                      </a:r>
                      <a:endParaRPr lang="ru-RU" sz="2000" i="1" dirty="0"/>
                    </a:p>
                  </a:txBody>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8600"/>
            <a:ext cx="9144000" cy="700088"/>
          </a:xfrm>
        </p:spPr>
        <p:txBody>
          <a:bodyPr>
            <a:normAutofit fontScale="90000"/>
          </a:bodyPr>
          <a:lstStyle/>
          <a:p>
            <a:pPr algn="just" fontAlgn="auto">
              <a:spcAft>
                <a:spcPts val="0"/>
              </a:spcAft>
              <a:defRPr/>
            </a:pPr>
            <a:r>
              <a:rPr lang="ru-RU" u="sng" dirty="0" smtClean="0"/>
              <a:t>Обратите внимание (ТАК СКАЗАЛ ФИПИ) </a:t>
            </a:r>
            <a:endParaRPr lang="ru-RU" dirty="0"/>
          </a:p>
        </p:txBody>
      </p:sp>
      <p:sp>
        <p:nvSpPr>
          <p:cNvPr id="3" name="Содержимое 2"/>
          <p:cNvSpPr>
            <a:spLocks noGrp="1"/>
          </p:cNvSpPr>
          <p:nvPr>
            <p:ph sz="quarter" idx="1"/>
          </p:nvPr>
        </p:nvSpPr>
        <p:spPr>
          <a:xfrm>
            <a:off x="612775" y="1600200"/>
            <a:ext cx="8153400" cy="4495800"/>
          </a:xfrm>
        </p:spPr>
        <p:txBody>
          <a:bodyPr>
            <a:normAutofit fontScale="77500" lnSpcReduction="20000"/>
          </a:bodyPr>
          <a:lstStyle/>
          <a:p>
            <a:pPr marL="320040" indent="-320040" algn="just">
              <a:spcAft>
                <a:spcPts val="0"/>
              </a:spcAft>
              <a:buFont typeface="Wingdings"/>
              <a:buChar char=""/>
              <a:defRPr/>
            </a:pPr>
            <a:r>
              <a:rPr lang="ru-RU" u="sng" dirty="0" smtClean="0"/>
              <a:t>Если речь идет о двоеточии в БСП (</a:t>
            </a:r>
            <a:r>
              <a:rPr lang="ru-RU" dirty="0" smtClean="0"/>
              <a:t>бессоюзном сложном предложении), то каждый случай постановки запятой считается ФИПИ отдельным правилом. </a:t>
            </a:r>
          </a:p>
          <a:p>
            <a:pPr marL="320040" indent="-320040">
              <a:spcAft>
                <a:spcPts val="0"/>
              </a:spcAft>
              <a:buFont typeface="Wingdings"/>
              <a:buNone/>
              <a:defRPr/>
            </a:pPr>
            <a:r>
              <a:rPr lang="ru-RU" dirty="0" smtClean="0"/>
              <a:t>То есть если в тексте будут предложения, в которых ставится двоеточие в бессоюзном предложении, важно проверить, на каком основании. </a:t>
            </a:r>
            <a:br>
              <a:rPr lang="ru-RU" dirty="0" smtClean="0"/>
            </a:br>
            <a:endParaRPr lang="ru-RU" dirty="0" smtClean="0"/>
          </a:p>
          <a:p>
            <a:pPr marL="320040" indent="-320040" algn="just">
              <a:spcAft>
                <a:spcPts val="0"/>
              </a:spcAft>
              <a:buFont typeface="Wingdings"/>
              <a:buNone/>
              <a:defRPr/>
            </a:pPr>
            <a:r>
              <a:rPr lang="ru-RU" b="1" dirty="0" smtClean="0"/>
              <a:t>Например, </a:t>
            </a:r>
            <a:r>
              <a:rPr lang="ru-RU" dirty="0" smtClean="0"/>
              <a:t>у вас в тексте три предложения с двоеточие в БСП, одно объясняется тем, что там причинные отношения между частями, а два других объясняются тем, что там отношения дополнительные, то в качестве ответа указываете только 2 предложения с отношением дополнения. Итого в ответе будет 2 предложения, а не 3, несмотря на то что все три двоеточия в БСП.</a:t>
            </a:r>
          </a:p>
          <a:p>
            <a:pPr marL="320040" indent="-32004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228600"/>
            <a:ext cx="8153400" cy="485775"/>
          </a:xfrm>
        </p:spPr>
        <p:txBody>
          <a:bodyPr>
            <a:normAutofit fontScale="90000"/>
          </a:bodyPr>
          <a:lstStyle/>
          <a:p>
            <a:pPr algn="ctr" fontAlgn="auto">
              <a:spcAft>
                <a:spcPts val="0"/>
              </a:spcAft>
              <a:defRPr/>
            </a:pPr>
            <a:r>
              <a:rPr lang="ru-RU" b="1" u="sng" dirty="0" smtClean="0"/>
              <a:t>Двоеточие в БСП</a:t>
            </a:r>
            <a:endParaRPr lang="ru-RU" b="1" u="sng" dirty="0"/>
          </a:p>
        </p:txBody>
      </p:sp>
      <p:graphicFrame>
        <p:nvGraphicFramePr>
          <p:cNvPr id="4" name="Содержимое 3"/>
          <p:cNvGraphicFramePr>
            <a:graphicFrameLocks noGrp="1"/>
          </p:cNvGraphicFramePr>
          <p:nvPr>
            <p:ph sz="quarter" idx="1"/>
          </p:nvPr>
        </p:nvGraphicFramePr>
        <p:xfrm>
          <a:off x="500063" y="857250"/>
          <a:ext cx="8266112" cy="6000750"/>
        </p:xfrm>
        <a:graphic>
          <a:graphicData uri="http://schemas.openxmlformats.org/drawingml/2006/table">
            <a:tbl>
              <a:tblPr firstRow="1" bandRow="1">
                <a:tableStyleId>{F5AB1C69-6EDB-4FF4-983F-18BD219EF322}</a:tableStyleId>
              </a:tblPr>
              <a:tblGrid>
                <a:gridCol w="4133071"/>
                <a:gridCol w="4133071"/>
              </a:tblGrid>
              <a:tr h="421676">
                <a:tc>
                  <a:txBody>
                    <a:bodyPr/>
                    <a:lstStyle/>
                    <a:p>
                      <a:pPr algn="ctr"/>
                      <a:r>
                        <a:rPr lang="ru-RU" sz="2000" dirty="0" smtClean="0"/>
                        <a:t>Двоеточие ставится </a:t>
                      </a:r>
                      <a:endParaRPr lang="ru-RU" sz="2000" dirty="0"/>
                    </a:p>
                  </a:txBody>
                  <a:tcPr/>
                </a:tc>
                <a:tc>
                  <a:txBody>
                    <a:bodyPr/>
                    <a:lstStyle/>
                    <a:p>
                      <a:pPr algn="ctr"/>
                      <a:r>
                        <a:rPr lang="ru-RU" sz="2000" dirty="0" smtClean="0"/>
                        <a:t>Пример </a:t>
                      </a:r>
                      <a:endParaRPr lang="ru-RU" sz="2000" dirty="0"/>
                    </a:p>
                  </a:txBody>
                  <a:tcPr/>
                </a:tc>
              </a:tr>
              <a:tr h="1654266">
                <a:tc>
                  <a:txBody>
                    <a:bodyPr/>
                    <a:lstStyle/>
                    <a:p>
                      <a:pPr marL="342900" indent="-342900" algn="just">
                        <a:buFont typeface="+mj-lt"/>
                        <a:buAutoNum type="arabicPeriod"/>
                      </a:pPr>
                      <a:r>
                        <a:rPr lang="ru-RU" sz="1600" dirty="0" smtClean="0"/>
                        <a:t>Если второе предложение указывает на причину того, о чём говорится в первом</a:t>
                      </a:r>
                      <a:r>
                        <a:rPr lang="ru-RU" sz="1600" baseline="0" dirty="0" smtClean="0"/>
                        <a:t> (между частями такого БСП можно вставить союзы </a:t>
                      </a:r>
                      <a:r>
                        <a:rPr lang="ru-RU" sz="1600" b="1" baseline="0" dirty="0" smtClean="0"/>
                        <a:t>ТАК КАК, ПОТОМУ ЧТО </a:t>
                      </a:r>
                      <a:r>
                        <a:rPr lang="ru-RU" sz="1600" b="0" baseline="0" dirty="0" smtClean="0"/>
                        <a:t>и превратить его в СПП с придаточным причины</a:t>
                      </a:r>
                      <a:r>
                        <a:rPr lang="ru-RU" sz="1600" baseline="0" dirty="0" smtClean="0"/>
                        <a:t>).</a:t>
                      </a:r>
                      <a:endParaRPr lang="ru-RU" sz="1600" dirty="0"/>
                    </a:p>
                  </a:txBody>
                  <a:tcPr/>
                </a:tc>
                <a:tc>
                  <a:txBody>
                    <a:bodyPr/>
                    <a:lstStyle/>
                    <a:p>
                      <a:pPr algn="ctr"/>
                      <a:r>
                        <a:rPr lang="ru-RU" sz="1600" i="1" dirty="0" smtClean="0"/>
                        <a:t>Любите книгу: она поможет вам разобраться в сложных жизненных ситуациях</a:t>
                      </a:r>
                      <a:r>
                        <a:rPr lang="ru-RU" sz="1600" i="0" dirty="0" smtClean="0"/>
                        <a:t>.(= Любите</a:t>
                      </a:r>
                      <a:r>
                        <a:rPr lang="ru-RU" sz="1600" i="0" baseline="0" dirty="0" smtClean="0"/>
                        <a:t> книгу, потому что она поможет вам разобраться в сложных жизненных ситуациях.</a:t>
                      </a:r>
                      <a:r>
                        <a:rPr lang="ru-RU" sz="1600" i="0" dirty="0" smtClean="0"/>
                        <a:t>)</a:t>
                      </a:r>
                      <a:endParaRPr lang="ru-RU" sz="1600" i="0" dirty="0"/>
                    </a:p>
                  </a:txBody>
                  <a:tcPr/>
                </a:tc>
              </a:tr>
              <a:tr h="1135280">
                <a:tc>
                  <a:txBody>
                    <a:bodyPr/>
                    <a:lstStyle/>
                    <a:p>
                      <a:pPr marL="342900" indent="-342900" algn="just">
                        <a:buFont typeface="+mj-lt"/>
                        <a:buNone/>
                      </a:pPr>
                      <a:r>
                        <a:rPr lang="ru-RU" sz="1600" dirty="0" smtClean="0"/>
                        <a:t>2. Если второе предложение поясняет,</a:t>
                      </a:r>
                      <a:r>
                        <a:rPr lang="ru-RU" sz="1600" baseline="0" dirty="0" smtClean="0"/>
                        <a:t> раскрывает содержание первого (между частями БСП можно вставить союз </a:t>
                      </a:r>
                      <a:r>
                        <a:rPr lang="ru-RU" sz="1600" b="1" baseline="0" dirty="0" smtClean="0"/>
                        <a:t>А ИМЕННО ЧТО</a:t>
                      </a:r>
                      <a:r>
                        <a:rPr lang="ru-RU" sz="1600" baseline="0" dirty="0" smtClean="0"/>
                        <a:t>).</a:t>
                      </a:r>
                      <a:endParaRPr lang="ru-RU" sz="1600" dirty="0"/>
                    </a:p>
                  </a:txBody>
                  <a:tcPr/>
                </a:tc>
                <a:tc>
                  <a:txBody>
                    <a:bodyPr/>
                    <a:lstStyle/>
                    <a:p>
                      <a:pPr algn="ctr"/>
                      <a:r>
                        <a:rPr lang="ru-RU" sz="1600" i="1" dirty="0" smtClean="0"/>
                        <a:t>Большинство сходилось на одном: старые законы никуда не годятся. </a:t>
                      </a:r>
                      <a:r>
                        <a:rPr lang="ru-RU" sz="1600" i="0" dirty="0" smtClean="0"/>
                        <a:t>(= Большинство сходилось на одном:,</a:t>
                      </a:r>
                      <a:r>
                        <a:rPr lang="ru-RU" sz="1600" i="0" baseline="0" dirty="0" smtClean="0"/>
                        <a:t> а именно что </a:t>
                      </a:r>
                      <a:r>
                        <a:rPr lang="ru-RU" sz="1600" i="0" dirty="0" smtClean="0"/>
                        <a:t>старые законы никуда не годятся.  )</a:t>
                      </a:r>
                      <a:endParaRPr lang="ru-RU" sz="1600" i="0" dirty="0"/>
                    </a:p>
                  </a:txBody>
                  <a:tcPr/>
                </a:tc>
              </a:tr>
              <a:tr h="1394773">
                <a:tc>
                  <a:txBody>
                    <a:bodyPr/>
                    <a:lstStyle/>
                    <a:p>
                      <a:pPr marL="342900" indent="-342900">
                        <a:buFont typeface="+mj-lt"/>
                        <a:buNone/>
                      </a:pPr>
                      <a:r>
                        <a:rPr lang="ru-RU" sz="1600" dirty="0" smtClean="0"/>
                        <a:t>3. Если второе предложение дополняет смысл первого (между частями БСП можно вставить союз </a:t>
                      </a:r>
                      <a:r>
                        <a:rPr lang="ru-RU" sz="1600" b="1" dirty="0" smtClean="0"/>
                        <a:t>ЧТО</a:t>
                      </a:r>
                      <a:r>
                        <a:rPr lang="ru-RU" sz="1600" b="0" dirty="0" smtClean="0"/>
                        <a:t> и превратить его в СПП с придаточным изъяснительным</a:t>
                      </a:r>
                      <a:r>
                        <a:rPr lang="ru-RU" sz="1600" dirty="0" smtClean="0"/>
                        <a:t>).</a:t>
                      </a:r>
                      <a:endParaRPr lang="ru-RU" sz="1600" dirty="0"/>
                    </a:p>
                  </a:txBody>
                  <a:tcPr/>
                </a:tc>
                <a:tc>
                  <a:txBody>
                    <a:bodyPr/>
                    <a:lstStyle/>
                    <a:p>
                      <a:pPr algn="ctr"/>
                      <a:r>
                        <a:rPr lang="ru-RU" sz="1600" i="1" dirty="0" smtClean="0"/>
                        <a:t>Вдруг чувствую: кто-то дёргает меня за рукав. </a:t>
                      </a:r>
                      <a:r>
                        <a:rPr lang="ru-RU" sz="1600" i="0" dirty="0" smtClean="0"/>
                        <a:t>(= Вдруг чувствую, что кто-то дёргает меня за рукав.)</a:t>
                      </a:r>
                      <a:endParaRPr lang="ru-RU" sz="1600" i="0" dirty="0"/>
                    </a:p>
                  </a:txBody>
                  <a:tcPr/>
                </a:tc>
              </a:tr>
              <a:tr h="1394773">
                <a:tc>
                  <a:txBody>
                    <a:bodyPr/>
                    <a:lstStyle/>
                    <a:p>
                      <a:pPr marL="342900" indent="-342900">
                        <a:buFont typeface="+mj-lt"/>
                        <a:buNone/>
                      </a:pPr>
                      <a:r>
                        <a:rPr lang="ru-RU" sz="1600" dirty="0" smtClean="0"/>
                        <a:t>4. Если в первом простом предложении опускаются слова</a:t>
                      </a:r>
                    </a:p>
                    <a:p>
                      <a:pPr marL="342900" indent="-342900">
                        <a:buFont typeface="+mj-lt"/>
                        <a:buNone/>
                      </a:pPr>
                      <a:r>
                        <a:rPr lang="ru-RU" sz="1600" b="1" dirty="0" smtClean="0"/>
                        <a:t>И УВИДЕЛ, ЧТО;</a:t>
                      </a:r>
                    </a:p>
                    <a:p>
                      <a:pPr marL="342900" indent="-342900">
                        <a:buFont typeface="+mj-lt"/>
                        <a:buNone/>
                      </a:pPr>
                      <a:r>
                        <a:rPr lang="ru-RU" sz="1600" b="1" dirty="0" smtClean="0"/>
                        <a:t>И УСЛЫШАЛ, ЧТО;</a:t>
                      </a:r>
                    </a:p>
                    <a:p>
                      <a:pPr marL="342900" indent="-342900">
                        <a:buFont typeface="+mj-lt"/>
                        <a:buNone/>
                      </a:pPr>
                      <a:r>
                        <a:rPr lang="ru-RU" sz="1600" b="1" dirty="0" smtClean="0"/>
                        <a:t>И ПОЧУВСТВОВАЛ, ЧТО.</a:t>
                      </a:r>
                      <a:r>
                        <a:rPr lang="ru-RU" sz="1600" dirty="0" smtClean="0"/>
                        <a:t> </a:t>
                      </a:r>
                      <a:endParaRPr lang="ru-RU" sz="1600" dirty="0"/>
                    </a:p>
                  </a:txBody>
                  <a:tcPr/>
                </a:tc>
                <a:tc>
                  <a:txBody>
                    <a:bodyPr/>
                    <a:lstStyle/>
                    <a:p>
                      <a:pPr algn="ctr"/>
                      <a:r>
                        <a:rPr lang="ru-RU" sz="1600" i="1" dirty="0" smtClean="0"/>
                        <a:t>Серёжа оглянулся: к нему бежал соседский мальчонка. </a:t>
                      </a:r>
                      <a:r>
                        <a:rPr lang="ru-RU" sz="1600" i="0" dirty="0" smtClean="0"/>
                        <a:t>(= Серёжа оглянулся</a:t>
                      </a:r>
                      <a:r>
                        <a:rPr lang="ru-RU" sz="1600" i="0" baseline="0" dirty="0" smtClean="0"/>
                        <a:t> и увидел, что к нему бежал соседский мальчонка.</a:t>
                      </a:r>
                      <a:r>
                        <a:rPr lang="ru-RU" sz="1600" i="0" dirty="0" smtClean="0"/>
                        <a:t>)</a:t>
                      </a:r>
                      <a:endParaRPr lang="ru-RU" sz="1600" i="0" dirty="0"/>
                    </a:p>
                  </a:txBody>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Заголовок 1"/>
          <p:cNvSpPr>
            <a:spLocks noGrp="1"/>
          </p:cNvSpPr>
          <p:nvPr>
            <p:ph type="title"/>
          </p:nvPr>
        </p:nvSpPr>
        <p:spPr>
          <a:xfrm>
            <a:off x="612775" y="228600"/>
            <a:ext cx="8153400" cy="990600"/>
          </a:xfrm>
        </p:spPr>
        <p:txBody>
          <a:bodyPr/>
          <a:lstStyle/>
          <a:p>
            <a:pPr algn="ctr"/>
            <a:r>
              <a:rPr lang="ru-RU" b="1" smtClean="0"/>
              <a:t>Примечание:</a:t>
            </a:r>
          </a:p>
        </p:txBody>
      </p:sp>
      <p:sp>
        <p:nvSpPr>
          <p:cNvPr id="52226" name="Содержимое 2"/>
          <p:cNvSpPr>
            <a:spLocks noGrp="1"/>
          </p:cNvSpPr>
          <p:nvPr>
            <p:ph sz="quarter" idx="1"/>
          </p:nvPr>
        </p:nvSpPr>
        <p:spPr>
          <a:xfrm>
            <a:off x="612775" y="1600200"/>
            <a:ext cx="8153400" cy="4495800"/>
          </a:xfrm>
        </p:spPr>
        <p:txBody>
          <a:bodyPr/>
          <a:lstStyle/>
          <a:p>
            <a:r>
              <a:rPr lang="ru-RU" smtClean="0"/>
              <a:t>Следует отличать БСП с двоеточием от простых предложений с обобщающим словом, после которого перед однородными членами стоит двоеточие. </a:t>
            </a:r>
            <a:r>
              <a:rPr lang="ru-RU" i="1" smtClean="0"/>
              <a:t>(В пути могут быть самые неожиданные опасности: обвалы, быстрый подъём уровня рек, туман. </a:t>
            </a:r>
            <a:r>
              <a:rPr lang="ru-RU" sz="1800" smtClean="0"/>
              <a:t>В этом предложении одна грамматическая основа (опасности могут быть), поэтому оно простое, а не сложное бессоюзное. В нём ставится двоеточие, потому что обобщающее слово стоит перед однородными членами.</a:t>
            </a:r>
            <a:r>
              <a:rPr lang="ru-RU" i="1" smtClean="0"/>
              <a: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Заголовок 1"/>
          <p:cNvSpPr>
            <a:spLocks noGrp="1"/>
          </p:cNvSpPr>
          <p:nvPr>
            <p:ph type="title"/>
          </p:nvPr>
        </p:nvSpPr>
        <p:spPr>
          <a:xfrm>
            <a:off x="612775" y="228600"/>
            <a:ext cx="8153400" cy="990600"/>
          </a:xfrm>
        </p:spPr>
        <p:txBody>
          <a:bodyPr/>
          <a:lstStyle/>
          <a:p>
            <a:pPr algn="ctr"/>
            <a:r>
              <a:rPr lang="ru-RU" b="1" smtClean="0"/>
              <a:t>Запомните:</a:t>
            </a:r>
          </a:p>
        </p:txBody>
      </p:sp>
      <p:sp>
        <p:nvSpPr>
          <p:cNvPr id="3" name="Содержимое 2"/>
          <p:cNvSpPr>
            <a:spLocks noGrp="1"/>
          </p:cNvSpPr>
          <p:nvPr>
            <p:ph sz="quarter" idx="1"/>
          </p:nvPr>
        </p:nvSpPr>
        <p:spPr>
          <a:xfrm>
            <a:off x="612775" y="1600200"/>
            <a:ext cx="8153400" cy="4495800"/>
          </a:xfrm>
        </p:spPr>
        <p:txBody>
          <a:bodyPr>
            <a:normAutofit lnSpcReduction="10000"/>
          </a:bodyPr>
          <a:lstStyle/>
          <a:p>
            <a:pPr marL="320040" indent="-320040" algn="just" fontAlgn="auto">
              <a:spcAft>
                <a:spcPts val="0"/>
              </a:spcAft>
              <a:buFont typeface="Wingdings"/>
              <a:buChar char=""/>
              <a:defRPr/>
            </a:pPr>
            <a:r>
              <a:rPr lang="ru-RU" dirty="0" smtClean="0"/>
              <a:t>Двоеточие в  БСП поясняет, раскрывает содержание или причину. </a:t>
            </a:r>
            <a:r>
              <a:rPr lang="ru-RU" i="1" dirty="0" smtClean="0"/>
              <a:t>(</a:t>
            </a:r>
            <a:r>
              <a:rPr lang="ru-RU" sz="2600" i="1" dirty="0" smtClean="0"/>
              <a:t>Я в общем не склонен сходиться с людьми, обладаю некоторой странностью: схожусь с людьми туго, недоверчив, подозрителен.)</a:t>
            </a:r>
          </a:p>
          <a:p>
            <a:pPr marL="320040" indent="-320040" algn="just" fontAlgn="auto">
              <a:spcAft>
                <a:spcPts val="0"/>
              </a:spcAft>
              <a:buFont typeface="Wingdings"/>
              <a:buChar char=""/>
              <a:defRPr/>
            </a:pPr>
            <a:r>
              <a:rPr lang="ru-RU" dirty="0" smtClean="0"/>
              <a:t>Двоеточие в простом предложении указывает, что обобщающее слово стоит перед однородными членами. </a:t>
            </a:r>
            <a:r>
              <a:rPr lang="ru-RU" i="1" dirty="0" smtClean="0"/>
              <a:t>(</a:t>
            </a:r>
            <a:r>
              <a:rPr lang="ru-RU" sz="2600" i="1" dirty="0" smtClean="0"/>
              <a:t>Жанр романа «Мастер и Маргарита» определить крайне трудно, и он насчитывает множество определений, таких, как: сатира, фарс, фантастика, мистика, мелодрама.)</a:t>
            </a:r>
          </a:p>
          <a:p>
            <a:pPr marL="320040" indent="-320040" algn="just" fontAlgn="auto">
              <a:spcAft>
                <a:spcPts val="0"/>
              </a:spcAft>
              <a:buFont typeface="Wingdings"/>
              <a:buNone/>
              <a:defRPr/>
            </a:pPr>
            <a:endParaRPr lang="ru-RU" i="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228600"/>
            <a:ext cx="8153400" cy="990600"/>
          </a:xfrm>
        </p:spPr>
        <p:txBody>
          <a:bodyPr>
            <a:normAutofit fontScale="90000"/>
          </a:bodyPr>
          <a:lstStyle/>
          <a:p>
            <a:pPr algn="ctr" fontAlgn="auto">
              <a:spcAft>
                <a:spcPts val="0"/>
              </a:spcAft>
              <a:defRPr/>
            </a:pPr>
            <a:r>
              <a:rPr lang="ru-RU" dirty="0" smtClean="0"/>
              <a:t>Задания для самостоятельной работы</a:t>
            </a:r>
            <a:endParaRPr lang="ru-RU" dirty="0"/>
          </a:p>
        </p:txBody>
      </p:sp>
      <p:sp>
        <p:nvSpPr>
          <p:cNvPr id="3" name="Содержимое 2"/>
          <p:cNvSpPr>
            <a:spLocks noGrp="1"/>
          </p:cNvSpPr>
          <p:nvPr>
            <p:ph sz="quarter" idx="1"/>
          </p:nvPr>
        </p:nvSpPr>
        <p:spPr>
          <a:xfrm>
            <a:off x="0" y="1600200"/>
            <a:ext cx="9144000" cy="5257800"/>
          </a:xfrm>
        </p:spPr>
        <p:txBody>
          <a:bodyPr>
            <a:normAutofit fontScale="77500" lnSpcReduction="20000"/>
          </a:bodyPr>
          <a:lstStyle/>
          <a:p>
            <a:pPr marL="320040" indent="-320040" fontAlgn="auto">
              <a:spcAft>
                <a:spcPts val="0"/>
              </a:spcAft>
              <a:buFont typeface="Wingdings"/>
              <a:buChar char=""/>
              <a:defRPr/>
            </a:pPr>
            <a:r>
              <a:rPr lang="ru-RU" b="1" dirty="0" smtClean="0"/>
              <a:t>Задание № 1 </a:t>
            </a:r>
            <a:r>
              <a:rPr lang="ru-RU" sz="2600" dirty="0" smtClean="0"/>
              <a:t>Найдите предложения, в которых ТИРЕ ставится в соответствии с одним и тем же правилом пунктуации. Запишите номера этих предложений.</a:t>
            </a:r>
          </a:p>
          <a:p>
            <a:pPr marL="320040" indent="-320040" algn="just" fontAlgn="auto">
              <a:spcAft>
                <a:spcPts val="0"/>
              </a:spcAft>
              <a:buFont typeface="Wingdings"/>
              <a:buChar char=""/>
              <a:defRPr/>
            </a:pPr>
            <a:r>
              <a:rPr lang="ru-RU" sz="3400" dirty="0" smtClean="0"/>
              <a:t>(1)Если обратиться к словарю с вопросом, что такое вежливость, определение этого слова будет таковым – это проявление воспитанности, учтивости и умение соблюдать правила приличия. (2)Вежливость предполагает умение уважительно и тактично общаться с людьми.(3) Быть предельно вежливым – обязанность каждого. (4) Очень важное проявление вежливости, по мнению психологов, сказать при встрече «здравствуйте» первым. (5) Позволить себе никак не ответить на приветствие – продемонстрировать свою невоспитанность. (6) Невоспитанный человек как будто червивое яблоко. (7) Интеллигентность, по мнению многих людей, подлинное украшение человека.</a:t>
            </a:r>
          </a:p>
          <a:p>
            <a:pPr marL="320040" indent="-320040" algn="just" fontAlgn="auto">
              <a:spcAft>
                <a:spcPts val="0"/>
              </a:spcAft>
              <a:buFont typeface="Wingdings"/>
              <a:buChar char=""/>
              <a:defRPr/>
            </a:pPr>
            <a:r>
              <a:rPr lang="ru-RU" dirty="0" err="1" smtClean="0"/>
              <a:t>Ответ_______________</a:t>
            </a:r>
            <a:endParaRPr lang="ru-RU" dirty="0" smtClean="0"/>
          </a:p>
          <a:p>
            <a:pPr marL="320040" indent="-320040" fontAlgn="auto">
              <a:spcAft>
                <a:spcPts val="0"/>
              </a:spcAft>
              <a:buFont typeface="Wingdings"/>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3"/>
          <p:cNvSpPr>
            <a:spLocks noGrp="1"/>
          </p:cNvSpPr>
          <p:nvPr>
            <p:ph type="title"/>
          </p:nvPr>
        </p:nvSpPr>
        <p:spPr>
          <a:xfrm>
            <a:off x="609600" y="1428750"/>
            <a:ext cx="8153400" cy="5214938"/>
          </a:xfrm>
        </p:spPr>
        <p:txBody>
          <a:bodyPr/>
          <a:lstStyle/>
          <a:p>
            <a:pPr algn="just"/>
            <a:r>
              <a:rPr lang="ru-RU" sz="2000" smtClean="0">
                <a:solidFill>
                  <a:schemeClr val="tx1"/>
                </a:solidFill>
              </a:rPr>
              <a:t>(1) Странные были наши отношения с отцом: он почти не занимался моим воспитанием, но никогда не оскорблял меня, он уважал мою свободу, был, если можно так выразиться, вежлив со мною…(2) Когда он хотел, умел почти мгновенно, одним словом, одним движением возбудить во мне неограниченное доверие к себе. (3) Душа моя раскрывалась – я болтал с ним, как с разумным другом, как с снисходительным наставником…(4) Потом он так же внезапно покидал меня – рука его опять отклоняла меня, ласково и мягко, но отклоняла.(5) На него находила иногда весёлость, и тогда он готов был резвиться и шалить со мной, как мальчик (он любил всякое сильное телесное движение); раз – всего только раз!- он приласкал меня с такой нежностью, что я чуть не заплакал…(6) Размышляя впоследствии о характере моего отца, я пришел к такому заключению, что ему было не до меня и не до семейной жизни; он любил другое и насладился этим другим вполне. (7) «Сам бери, что можешь, а в руки не давайся; самому себе принадлежать – в этом вся штука жизни», - сказал он мне однажды.</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228600"/>
            <a:ext cx="8153400" cy="557213"/>
          </a:xfrm>
        </p:spPr>
        <p:txBody>
          <a:bodyPr>
            <a:normAutofit fontScale="90000"/>
          </a:bodyPr>
          <a:lstStyle/>
          <a:p>
            <a:pPr algn="ctr" fontAlgn="auto">
              <a:spcAft>
                <a:spcPts val="0"/>
              </a:spcAft>
              <a:defRPr/>
            </a:pPr>
            <a:r>
              <a:rPr lang="ru-RU" dirty="0" smtClean="0"/>
              <a:t>Задания для самостоятельной работы</a:t>
            </a:r>
            <a:endParaRPr lang="ru-RU" dirty="0"/>
          </a:p>
        </p:txBody>
      </p:sp>
      <p:sp>
        <p:nvSpPr>
          <p:cNvPr id="3" name="Содержимое 2"/>
          <p:cNvSpPr>
            <a:spLocks noGrp="1"/>
          </p:cNvSpPr>
          <p:nvPr>
            <p:ph sz="quarter" idx="1"/>
          </p:nvPr>
        </p:nvSpPr>
        <p:spPr>
          <a:xfrm>
            <a:off x="0" y="928688"/>
            <a:ext cx="9144000" cy="6500812"/>
          </a:xfrm>
        </p:spPr>
        <p:txBody>
          <a:bodyPr>
            <a:normAutofit fontScale="40000" lnSpcReduction="20000"/>
          </a:bodyPr>
          <a:lstStyle/>
          <a:p>
            <a:pPr marL="320040" indent="-320040" fontAlgn="auto">
              <a:spcAft>
                <a:spcPts val="0"/>
              </a:spcAft>
              <a:buFont typeface="Wingdings"/>
              <a:buChar char=""/>
              <a:defRPr/>
            </a:pPr>
            <a:endParaRPr lang="ru-RU" b="1" dirty="0" smtClean="0"/>
          </a:p>
          <a:p>
            <a:pPr marL="320040" indent="-320040" fontAlgn="auto">
              <a:spcAft>
                <a:spcPts val="0"/>
              </a:spcAft>
              <a:buFont typeface="Wingdings"/>
              <a:buChar char=""/>
              <a:defRPr/>
            </a:pPr>
            <a:endParaRPr lang="ru-RU" b="1" dirty="0" smtClean="0"/>
          </a:p>
          <a:p>
            <a:pPr marL="320040" indent="-320040" fontAlgn="auto">
              <a:spcAft>
                <a:spcPts val="0"/>
              </a:spcAft>
              <a:buFont typeface="Wingdings"/>
              <a:buChar char=""/>
              <a:defRPr/>
            </a:pPr>
            <a:r>
              <a:rPr lang="ru-RU" sz="3400" b="1" dirty="0" smtClean="0"/>
              <a:t>      Задание № 2 </a:t>
            </a:r>
            <a:r>
              <a:rPr lang="ru-RU" sz="3400" dirty="0" smtClean="0"/>
              <a:t>Найдите предложения, в которых ДВОЕТОЧИЕ ставится в соответствии с одним и тем же правилом пунктуации. Запишите номера этих предложений.</a:t>
            </a:r>
          </a:p>
          <a:p>
            <a:pPr marL="320040" indent="-320040" fontAlgn="auto">
              <a:spcAft>
                <a:spcPts val="0"/>
              </a:spcAft>
              <a:buFont typeface="Wingdings"/>
              <a:buChar char=""/>
              <a:defRPr/>
            </a:pPr>
            <a:endParaRPr lang="ru-RU" sz="2600" dirty="0" smtClean="0"/>
          </a:p>
          <a:p>
            <a:pPr marL="320040" indent="-320040" algn="just" fontAlgn="auto">
              <a:spcAft>
                <a:spcPts val="0"/>
              </a:spcAft>
              <a:buFont typeface="Wingdings"/>
              <a:buChar char=""/>
              <a:defRPr/>
            </a:pPr>
            <a:r>
              <a:rPr lang="ru-RU" sz="4200" dirty="0" smtClean="0"/>
              <a:t>             (1) Княгиня Засекина не могла быть богатой женщиной: нанятый ею флигелёк был так ветх, и мал, и низок, что люди, хотя несколько зажиточные, не согласились бы поселиться в нём; я случайно во время прогулки по нашему саду приблизился к низкому забору, отделяющему этот флигелёк от наших владений.(2)В нескольких шагах от меня – на поляне, между кустами зелёной малины, стояла высокая стройная девушка в полосатом розовом платье и с белым платочком на голове; вокруг неё теснились четыре молодых человека.(3) – Молодой человек, а молодой человек, - проговорил вдруг подле меня чей-то голос, - разве позволительно глядеть так на чужих барышень?(4) В это самое мгновение и девушка обернулась ко мне… и я увидел огромные серые глаза на  подвижном, оживлённом лице – и всё это лицо вдруг задрожало, засмеялось, белые зубы сверкнули на нём, брови как-то забавно поднялись… (5) Я позже припоминал малейшие подробности вчерашней встречи: мне почему-то особенно ясно представлялось, как это она посмеялась надо мною… (6) В моё отсутствие матушка получила от новой своей соседки письмо на серой бумаге, запечатанной бурым сургучом, какой употребляется только на почтовых повестках да на пробках дешёвого вина. (7) В этом письме, написанном безграмотным языком и неопрятным почерком, княгиня просила матушку оказать ей покровительство: матушка моя, по словам княгини, была хорошо знакома с значительными людьми, от которых зависела её участь и участь её детей, так как у неё были очень важные процессы. </a:t>
            </a:r>
          </a:p>
          <a:p>
            <a:pPr marL="320040" indent="-320040" algn="just" fontAlgn="auto">
              <a:spcAft>
                <a:spcPts val="0"/>
              </a:spcAft>
              <a:buFont typeface="Wingdings"/>
              <a:buNone/>
              <a:defRPr/>
            </a:pPr>
            <a:endParaRPr lang="ru-RU" sz="3300" dirty="0" smtClean="0"/>
          </a:p>
          <a:p>
            <a:pPr marL="320040" indent="-320040" algn="just" fontAlgn="auto">
              <a:spcAft>
                <a:spcPts val="0"/>
              </a:spcAft>
              <a:buFont typeface="Wingdings"/>
              <a:buNone/>
              <a:defRPr/>
            </a:pPr>
            <a:r>
              <a:rPr lang="ru-RU" dirty="0" err="1" smtClean="0"/>
              <a:t>Ответ_______________</a:t>
            </a:r>
            <a:endParaRPr lang="ru-RU" dirty="0" smtClean="0"/>
          </a:p>
          <a:p>
            <a:pPr marL="320040" indent="-320040" fontAlgn="auto">
              <a:spcAft>
                <a:spcPts val="0"/>
              </a:spcAft>
              <a:buFont typeface="Wingdings"/>
              <a:buChar char=""/>
              <a:defRPr/>
            </a:pP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Заголовок 1"/>
          <p:cNvSpPr>
            <a:spLocks noGrp="1"/>
          </p:cNvSpPr>
          <p:nvPr>
            <p:ph type="title"/>
          </p:nvPr>
        </p:nvSpPr>
        <p:spPr>
          <a:xfrm>
            <a:off x="612775" y="228600"/>
            <a:ext cx="8153400" cy="990600"/>
          </a:xfrm>
        </p:spPr>
        <p:txBody>
          <a:bodyPr/>
          <a:lstStyle/>
          <a:p>
            <a:r>
              <a:rPr lang="ru-RU" smtClean="0"/>
              <a:t>Ответы:</a:t>
            </a:r>
          </a:p>
        </p:txBody>
      </p:sp>
      <p:sp>
        <p:nvSpPr>
          <p:cNvPr id="56322" name="Содержимое 2"/>
          <p:cNvSpPr>
            <a:spLocks noGrp="1"/>
          </p:cNvSpPr>
          <p:nvPr>
            <p:ph sz="quarter" idx="1"/>
          </p:nvPr>
        </p:nvSpPr>
        <p:spPr>
          <a:xfrm>
            <a:off x="612775" y="1600200"/>
            <a:ext cx="8153400" cy="4495800"/>
          </a:xfrm>
        </p:spPr>
        <p:txBody>
          <a:bodyPr/>
          <a:lstStyle/>
          <a:p>
            <a:r>
              <a:rPr lang="ru-RU" smtClean="0"/>
              <a:t>Задание 1: _____</a:t>
            </a:r>
            <a:r>
              <a:rPr lang="ru-RU" u="sng" smtClean="0"/>
              <a:t>35</a:t>
            </a:r>
            <a:r>
              <a:rPr lang="ru-RU" smtClean="0"/>
              <a:t>_______</a:t>
            </a:r>
          </a:p>
          <a:p>
            <a:r>
              <a:rPr lang="ru-RU" smtClean="0"/>
              <a:t>Задание 2: _____</a:t>
            </a:r>
            <a:r>
              <a:rPr lang="ru-RU" u="sng" smtClean="0"/>
              <a:t>17_</a:t>
            </a:r>
            <a:r>
              <a:rPr lang="ru-RU" smtClean="0"/>
              <a:t>______</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371600" y="2743200"/>
            <a:ext cx="7486650" cy="3614738"/>
          </a:xfrm>
        </p:spPr>
        <p:txBody>
          <a:bodyPr>
            <a:normAutofit fontScale="92500"/>
          </a:bodyPr>
          <a:lstStyle/>
          <a:p>
            <a:pPr fontAlgn="auto">
              <a:spcAft>
                <a:spcPts val="0"/>
              </a:spcAft>
              <a:buFont typeface="Wingdings"/>
              <a:buNone/>
              <a:defRPr/>
            </a:pPr>
            <a:r>
              <a:rPr lang="ru-RU" sz="2400" dirty="0" smtClean="0">
                <a:solidFill>
                  <a:schemeClr val="tx1"/>
                </a:solidFill>
              </a:rPr>
              <a:t>В 3-м и в 4-м предложениях тире поставлено на границе бессоюзных предложений одного значения – времени. </a:t>
            </a:r>
          </a:p>
          <a:p>
            <a:pPr fontAlgn="auto">
              <a:spcAft>
                <a:spcPts val="0"/>
              </a:spcAft>
              <a:buFont typeface="Wingdings"/>
              <a:buNone/>
              <a:defRPr/>
            </a:pPr>
            <a:r>
              <a:rPr lang="ru-RU" sz="2400" dirty="0" smtClean="0">
                <a:solidFill>
                  <a:schemeClr val="tx1"/>
                </a:solidFill>
              </a:rPr>
              <a:t>В 5-м – тире выделяет вставную конструкцию.</a:t>
            </a:r>
          </a:p>
          <a:p>
            <a:pPr fontAlgn="auto">
              <a:spcAft>
                <a:spcPts val="0"/>
              </a:spcAft>
              <a:buFont typeface="Wingdings"/>
              <a:buNone/>
              <a:defRPr/>
            </a:pPr>
            <a:r>
              <a:rPr lang="ru-RU" sz="2400" dirty="0" smtClean="0">
                <a:solidFill>
                  <a:schemeClr val="tx1"/>
                </a:solidFill>
              </a:rPr>
              <a:t>В 7-м – тире соединяет два предложения в составе бессоюзного сложного предложения (вторая часть представляет собой присоединительное предложение), второе тире поставлено между прямой речью и словами автора.</a:t>
            </a:r>
          </a:p>
          <a:p>
            <a:pPr fontAlgn="auto">
              <a:spcAft>
                <a:spcPts val="0"/>
              </a:spcAft>
              <a:buFont typeface="Wingdings"/>
              <a:buNone/>
              <a:defRPr/>
            </a:pPr>
            <a:r>
              <a:rPr lang="ru-RU" sz="2400" dirty="0" smtClean="0">
                <a:solidFill>
                  <a:schemeClr val="tx1"/>
                </a:solidFill>
              </a:rPr>
              <a:t>Таким образом ответ: 34</a:t>
            </a:r>
            <a:endParaRPr lang="ru-RU" sz="2400" dirty="0">
              <a:solidFill>
                <a:schemeClr val="tx1"/>
              </a:solidFill>
            </a:endParaRPr>
          </a:p>
        </p:txBody>
      </p:sp>
      <p:sp>
        <p:nvSpPr>
          <p:cNvPr id="19458" name="Заголовок 2"/>
          <p:cNvSpPr>
            <a:spLocks noGrp="1"/>
          </p:cNvSpPr>
          <p:nvPr>
            <p:ph type="title"/>
          </p:nvPr>
        </p:nvSpPr>
        <p:spPr/>
        <p:txBody>
          <a:bodyPr/>
          <a:lstStyle/>
          <a:p>
            <a:r>
              <a:rPr lang="ru-RU" smtClean="0"/>
              <a:t>Ответ: _______________</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1371600" y="2743200"/>
            <a:ext cx="7123113" cy="3900488"/>
          </a:xfrm>
        </p:spPr>
        <p:txBody>
          <a:bodyPr>
            <a:normAutofit fontScale="62500" lnSpcReduction="20000"/>
          </a:bodyPr>
          <a:lstStyle/>
          <a:p>
            <a:pPr fontAlgn="auto">
              <a:spcAft>
                <a:spcPts val="0"/>
              </a:spcAft>
              <a:buFont typeface="Wingdings"/>
              <a:buNone/>
              <a:defRPr/>
            </a:pPr>
            <a:r>
              <a:rPr lang="ru-RU" sz="4000" dirty="0" smtClean="0"/>
              <a:t>Пунктуационные правила,</a:t>
            </a:r>
          </a:p>
          <a:p>
            <a:pPr fontAlgn="auto">
              <a:spcAft>
                <a:spcPts val="0"/>
              </a:spcAft>
              <a:buFont typeface="Wingdings"/>
              <a:buNone/>
              <a:defRPr/>
            </a:pPr>
            <a:r>
              <a:rPr lang="ru-RU" sz="4000" dirty="0" smtClean="0"/>
              <a:t>Правила постановки запятой, точки с запятой, тире и двоеточия в простом и сложном предложении.</a:t>
            </a:r>
          </a:p>
          <a:p>
            <a:pPr fontAlgn="auto">
              <a:spcAft>
                <a:spcPts val="0"/>
              </a:spcAft>
              <a:buFont typeface="Wingdings"/>
              <a:buNone/>
              <a:defRPr/>
            </a:pPr>
            <a:r>
              <a:rPr lang="ru-RU" sz="4000" b="1" i="1" u="sng" dirty="0" smtClean="0"/>
              <a:t>Что необходимо знать: </a:t>
            </a:r>
            <a:r>
              <a:rPr lang="ru-RU" sz="4000" dirty="0" smtClean="0"/>
              <a:t/>
            </a:r>
            <a:br>
              <a:rPr lang="ru-RU" sz="4000" dirty="0" smtClean="0"/>
            </a:br>
            <a:r>
              <a:rPr lang="ru-RU" sz="4000" dirty="0" smtClean="0"/>
              <a:t>Необходимо знать правила пунктуации, а именно в каких случаях ставятся следующие знаки препинания: </a:t>
            </a:r>
            <a:br>
              <a:rPr lang="ru-RU" sz="4000" dirty="0" smtClean="0"/>
            </a:br>
            <a:r>
              <a:rPr lang="ru-RU" sz="4000" dirty="0" smtClean="0"/>
              <a:t>запятая , </a:t>
            </a:r>
            <a:br>
              <a:rPr lang="ru-RU" sz="4000" dirty="0" smtClean="0"/>
            </a:br>
            <a:r>
              <a:rPr lang="ru-RU" sz="4000" dirty="0" smtClean="0"/>
              <a:t>двоеточие : </a:t>
            </a:r>
            <a:br>
              <a:rPr lang="ru-RU" sz="4000" dirty="0" smtClean="0"/>
            </a:br>
            <a:r>
              <a:rPr lang="ru-RU" sz="4000" dirty="0" smtClean="0"/>
              <a:t>тире - </a:t>
            </a:r>
            <a:br>
              <a:rPr lang="ru-RU" sz="4000" dirty="0" smtClean="0"/>
            </a:br>
            <a:endParaRPr lang="ru-RU" sz="4000" dirty="0"/>
          </a:p>
        </p:txBody>
      </p:sp>
      <p:sp>
        <p:nvSpPr>
          <p:cNvPr id="20482" name="Заголовок 2"/>
          <p:cNvSpPr>
            <a:spLocks noGrp="1"/>
          </p:cNvSpPr>
          <p:nvPr>
            <p:ph type="title"/>
          </p:nvPr>
        </p:nvSpPr>
        <p:spPr/>
        <p:txBody>
          <a:bodyPr/>
          <a:lstStyle/>
          <a:p>
            <a:r>
              <a:rPr lang="ru-RU" smtClean="0"/>
              <a:t>Что следует знать!?</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612775" y="0"/>
            <a:ext cx="8153400" cy="1285875"/>
          </a:xfrm>
        </p:spPr>
        <p:txBody>
          <a:bodyPr/>
          <a:lstStyle/>
          <a:p>
            <a:r>
              <a:rPr lang="ru-RU" sz="3600" smtClean="0"/>
              <a:t/>
            </a:r>
            <a:br>
              <a:rPr lang="ru-RU" sz="3600" smtClean="0"/>
            </a:br>
            <a:r>
              <a:rPr lang="ru-RU" sz="3600" smtClean="0"/>
              <a:t/>
            </a:r>
            <a:br>
              <a:rPr lang="ru-RU" sz="3600" smtClean="0"/>
            </a:br>
            <a:r>
              <a:rPr lang="ru-RU" sz="3600" smtClean="0"/>
              <a:t>Задание 21 связано с проверкой знаний пунктуационных правил. </a:t>
            </a:r>
            <a:br>
              <a:rPr lang="ru-RU" sz="3600" smtClean="0"/>
            </a:br>
            <a:r>
              <a:rPr lang="ru-RU" sz="3600" smtClean="0"/>
              <a:t/>
            </a:r>
            <a:br>
              <a:rPr lang="ru-RU" sz="3600" smtClean="0"/>
            </a:br>
            <a:endParaRPr lang="ru-RU" sz="3600" smtClean="0"/>
          </a:p>
        </p:txBody>
      </p:sp>
      <p:sp>
        <p:nvSpPr>
          <p:cNvPr id="21506" name="Содержимое 3"/>
          <p:cNvSpPr>
            <a:spLocks noGrp="1"/>
          </p:cNvSpPr>
          <p:nvPr>
            <p:ph sz="quarter" idx="1"/>
          </p:nvPr>
        </p:nvSpPr>
        <p:spPr>
          <a:xfrm>
            <a:off x="612775" y="1600200"/>
            <a:ext cx="8153400" cy="4495800"/>
          </a:xfrm>
        </p:spPr>
        <p:txBody>
          <a:bodyPr/>
          <a:lstStyle/>
          <a:p>
            <a:r>
              <a:rPr lang="ru-RU" smtClean="0"/>
              <a:t>Предлагается из небольшого текста выписать номера предложений, в которых ТИРЕ ставится по одному правилу. Но может быть дан вариант, в котором нужно будет выписать номера предложений, в которых ДВОЕТОЧИЕ ставится по одному правилу или ЗАПЯТАЯ, или ТОЧКА С ЗАПЯТОЙ. То есть по заданию </a:t>
            </a:r>
            <a:r>
              <a:rPr lang="ru-RU" b="1" smtClean="0"/>
              <a:t>нужно определить конструкцию, в которой стоит названный знак, и найти такую же.</a:t>
            </a:r>
            <a:r>
              <a:rPr lang="ru-RU"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12775" y="228600"/>
            <a:ext cx="8153400" cy="990600"/>
          </a:xfrm>
        </p:spPr>
        <p:txBody>
          <a:bodyPr>
            <a:normAutofit fontScale="90000"/>
          </a:bodyPr>
          <a:lstStyle/>
          <a:p>
            <a:pPr fontAlgn="auto">
              <a:spcAft>
                <a:spcPts val="0"/>
              </a:spcAft>
              <a:defRPr/>
            </a:pPr>
            <a:r>
              <a:rPr lang="ru-RU" dirty="0" smtClean="0"/>
              <a:t>Темы, которые необходимо знать, чтобы решить это задание: </a:t>
            </a:r>
            <a:endParaRPr lang="ru-RU" dirty="0"/>
          </a:p>
        </p:txBody>
      </p:sp>
      <p:sp>
        <p:nvSpPr>
          <p:cNvPr id="6" name="Содержимое 5"/>
          <p:cNvSpPr>
            <a:spLocks noGrp="1"/>
          </p:cNvSpPr>
          <p:nvPr>
            <p:ph sz="quarter" idx="1"/>
          </p:nvPr>
        </p:nvSpPr>
        <p:spPr>
          <a:xfrm>
            <a:off x="612775" y="1600200"/>
            <a:ext cx="8153400" cy="4495800"/>
          </a:xfrm>
        </p:spPr>
        <p:txBody>
          <a:bodyPr>
            <a:normAutofit fontScale="85000" lnSpcReduction="10000"/>
          </a:bodyPr>
          <a:lstStyle/>
          <a:p>
            <a:pPr marL="320040" indent="-320040">
              <a:spcAft>
                <a:spcPts val="0"/>
              </a:spcAft>
              <a:buFont typeface="Wingdings"/>
              <a:buChar char=""/>
              <a:defRPr/>
            </a:pPr>
            <a:r>
              <a:rPr lang="ru-RU" u="sng" dirty="0" smtClean="0"/>
              <a:t>Знаки препинания между подлежащим и сказуемым </a:t>
            </a:r>
            <a:endParaRPr lang="ru-RU" dirty="0" smtClean="0"/>
          </a:p>
          <a:p>
            <a:pPr marL="320040" indent="-320040">
              <a:spcAft>
                <a:spcPts val="0"/>
              </a:spcAft>
              <a:buFont typeface="Wingdings"/>
              <a:buChar char=""/>
              <a:defRPr/>
            </a:pPr>
            <a:r>
              <a:rPr lang="ru-RU" u="sng" dirty="0" smtClean="0"/>
              <a:t>Знаки препинания при сравнительных оборотах </a:t>
            </a:r>
            <a:endParaRPr lang="ru-RU" dirty="0" smtClean="0"/>
          </a:p>
          <a:p>
            <a:pPr marL="320040" indent="-320040">
              <a:spcAft>
                <a:spcPts val="0"/>
              </a:spcAft>
              <a:buFont typeface="Wingdings"/>
              <a:buChar char=""/>
              <a:defRPr/>
            </a:pPr>
            <a:r>
              <a:rPr lang="ru-RU" u="sng" dirty="0" smtClean="0"/>
              <a:t>Знаки препинания при уточняющих членах предложения </a:t>
            </a:r>
            <a:endParaRPr lang="ru-RU" dirty="0" smtClean="0"/>
          </a:p>
          <a:p>
            <a:pPr marL="320040" indent="-320040">
              <a:spcAft>
                <a:spcPts val="0"/>
              </a:spcAft>
              <a:buFont typeface="Wingdings"/>
              <a:buChar char=""/>
              <a:defRPr/>
            </a:pPr>
            <a:r>
              <a:rPr lang="ru-RU" u="sng" dirty="0" smtClean="0"/>
              <a:t>Знаки препинания в предложениях со словами и конструкциями, грамматически не связанными с членами предложения </a:t>
            </a:r>
            <a:endParaRPr lang="ru-RU" dirty="0" smtClean="0"/>
          </a:p>
          <a:p>
            <a:pPr marL="320040" indent="-320040">
              <a:spcAft>
                <a:spcPts val="0"/>
              </a:spcAft>
              <a:buFont typeface="Wingdings"/>
              <a:buChar char=""/>
              <a:defRPr/>
            </a:pPr>
            <a:r>
              <a:rPr lang="ru-RU" u="sng" dirty="0" smtClean="0"/>
              <a:t>Знаки препинания при прямой речи, цитировании </a:t>
            </a:r>
            <a:endParaRPr lang="ru-RU" dirty="0" smtClean="0"/>
          </a:p>
          <a:p>
            <a:pPr marL="320040" indent="-320040">
              <a:spcAft>
                <a:spcPts val="0"/>
              </a:spcAft>
              <a:buFont typeface="Wingdings"/>
              <a:buChar char=""/>
              <a:defRPr/>
            </a:pPr>
            <a:r>
              <a:rPr lang="ru-RU" u="sng" dirty="0" smtClean="0"/>
              <a:t>Знаки препинания в бессоюзном сложном предложении </a:t>
            </a:r>
            <a:endParaRPr lang="ru-RU" dirty="0" smtClean="0"/>
          </a:p>
          <a:p>
            <a:pPr marL="320040" indent="-320040">
              <a:spcAft>
                <a:spcPts val="0"/>
              </a:spcAft>
              <a:buFont typeface="Wingdings"/>
              <a:buChar char=""/>
              <a:defRPr/>
            </a:pPr>
            <a:r>
              <a:rPr lang="ru-RU" u="sng" dirty="0" smtClean="0"/>
              <a:t>Тире в простом и сложном предложениях </a:t>
            </a:r>
            <a:endParaRPr lang="ru-RU" dirty="0" smtClean="0"/>
          </a:p>
          <a:p>
            <a:pPr marL="320040" indent="-32004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775" y="0"/>
            <a:ext cx="8153400" cy="1000125"/>
          </a:xfrm>
        </p:spPr>
        <p:txBody>
          <a:bodyPr>
            <a:normAutofit fontScale="90000"/>
          </a:bodyPr>
          <a:lstStyle/>
          <a:p>
            <a:pPr algn="ctr" fontAlgn="auto">
              <a:spcAft>
                <a:spcPts val="0"/>
              </a:spcAft>
              <a:defRPr/>
            </a:pPr>
            <a:r>
              <a:rPr lang="ru-RU" b="1" u="sng" dirty="0" smtClean="0"/>
              <a:t>ТИРЕ</a:t>
            </a:r>
            <a:br>
              <a:rPr lang="ru-RU" b="1" u="sng" dirty="0" smtClean="0"/>
            </a:br>
            <a:r>
              <a:rPr lang="ru-RU" b="1" u="sng" dirty="0" smtClean="0"/>
              <a:t>Не путать с дефисом!</a:t>
            </a:r>
            <a:endParaRPr lang="ru-RU" b="1" dirty="0"/>
          </a:p>
        </p:txBody>
      </p:sp>
      <p:sp>
        <p:nvSpPr>
          <p:cNvPr id="3" name="Содержимое 2"/>
          <p:cNvSpPr>
            <a:spLocks noGrp="1"/>
          </p:cNvSpPr>
          <p:nvPr>
            <p:ph sz="quarter" idx="1"/>
          </p:nvPr>
        </p:nvSpPr>
        <p:spPr>
          <a:xfrm>
            <a:off x="612775" y="1600200"/>
            <a:ext cx="8153400" cy="5257800"/>
          </a:xfrm>
        </p:spPr>
        <p:txBody>
          <a:bodyPr>
            <a:normAutofit lnSpcReduction="10000"/>
          </a:bodyPr>
          <a:lstStyle/>
          <a:p>
            <a:pPr marL="320040" indent="-320040">
              <a:spcAft>
                <a:spcPts val="0"/>
              </a:spcAft>
              <a:buFont typeface="Wingdings"/>
              <a:buChar char=""/>
              <a:defRPr/>
            </a:pPr>
            <a:r>
              <a:rPr lang="ru-RU" b="1" u="sng" dirty="0" smtClean="0"/>
              <a:t>Дефис</a:t>
            </a:r>
            <a:r>
              <a:rPr lang="ru-RU" u="sng" dirty="0" smtClean="0"/>
              <a:t> </a:t>
            </a:r>
            <a:r>
              <a:rPr lang="ru-RU" i="1" dirty="0" smtClean="0"/>
              <a:t>(графически короче тире) </a:t>
            </a:r>
            <a:r>
              <a:rPr lang="ru-RU" dirty="0" smtClean="0"/>
              <a:t>разделяет части слова, а </a:t>
            </a:r>
            <a:r>
              <a:rPr lang="ru-RU" b="1" u="sng" dirty="0" smtClean="0"/>
              <a:t>тире</a:t>
            </a:r>
            <a:r>
              <a:rPr lang="ru-RU" dirty="0" smtClean="0"/>
              <a:t> ставится между словами в предложении, поэтому дефис – орфографический знак, а тире – пунктуационный. </a:t>
            </a:r>
          </a:p>
          <a:p>
            <a:pPr marL="320040" indent="-320040">
              <a:spcAft>
                <a:spcPts val="0"/>
              </a:spcAft>
              <a:buFont typeface="Wingdings"/>
              <a:buChar char=""/>
              <a:defRPr/>
            </a:pPr>
            <a:r>
              <a:rPr lang="ru-RU" u="sng" dirty="0" smtClean="0"/>
              <a:t>Дефис </a:t>
            </a:r>
            <a:r>
              <a:rPr lang="ru-RU" dirty="0" smtClean="0"/>
              <a:t>делит части составных слов (</a:t>
            </a:r>
            <a:r>
              <a:rPr lang="ru-RU" i="1" dirty="0" smtClean="0"/>
              <a:t>шкаф-купе, жар-птица, юго-запад</a:t>
            </a:r>
            <a:r>
              <a:rPr lang="ru-RU" dirty="0" smtClean="0"/>
              <a:t>), используется при присоединении некоторых приставок или частиц (</a:t>
            </a:r>
            <a:r>
              <a:rPr lang="ru-RU" i="1" dirty="0" smtClean="0"/>
              <a:t>скажи-ка, по-английски, кто-то</a:t>
            </a:r>
            <a:r>
              <a:rPr lang="ru-RU" dirty="0" smtClean="0"/>
              <a:t>), используется при переносе слова и при сокращении </a:t>
            </a:r>
            <a:r>
              <a:rPr lang="ru-RU" i="1" dirty="0" smtClean="0"/>
              <a:t>(д-р (доктор), о-во (общество). </a:t>
            </a:r>
            <a:r>
              <a:rPr lang="ru-RU" i="1" u="sng" dirty="0" smtClean="0"/>
              <a:t/>
            </a:r>
            <a:br>
              <a:rPr lang="ru-RU" i="1" u="sng" dirty="0" smtClean="0"/>
            </a:br>
            <a:endParaRPr lang="ru-RU" i="1" dirty="0" smtClean="0"/>
          </a:p>
          <a:p>
            <a:pPr marL="320040" indent="-32004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550</TotalTime>
  <Words>2952</Words>
  <PresentationFormat>Экран (4:3)</PresentationFormat>
  <Paragraphs>251</Paragraphs>
  <Slides>41</Slides>
  <Notes>1</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8</vt:i4>
      </vt:variant>
      <vt:variant>
        <vt:lpstr>Заголовки слайдов</vt:lpstr>
      </vt:variant>
      <vt:variant>
        <vt:i4>41</vt:i4>
      </vt:variant>
    </vt:vector>
  </HeadingPairs>
  <TitlesOfParts>
    <vt:vector size="56" baseType="lpstr">
      <vt:lpstr>Calibri</vt:lpstr>
      <vt:lpstr>Arial</vt:lpstr>
      <vt:lpstr>Wingdings</vt:lpstr>
      <vt:lpstr>Wingdings 2</vt:lpstr>
      <vt:lpstr>Tw Cen MT</vt:lpstr>
      <vt:lpstr>Bookman Old Style</vt:lpstr>
      <vt:lpstr>+mj-lt</vt:lpstr>
      <vt:lpstr>Обычная</vt:lpstr>
      <vt:lpstr>Обычная</vt:lpstr>
      <vt:lpstr>Обычная</vt:lpstr>
      <vt:lpstr>Обычная</vt:lpstr>
      <vt:lpstr>Обычная</vt:lpstr>
      <vt:lpstr>Обычная</vt:lpstr>
      <vt:lpstr>Обычная</vt:lpstr>
      <vt:lpstr>Обычная</vt:lpstr>
      <vt:lpstr> </vt:lpstr>
      <vt:lpstr>Задание 21</vt:lpstr>
      <vt:lpstr>Пунктуационный анализ</vt:lpstr>
      <vt:lpstr>(1) Странные были наши отношения с отцом: он почти не занимался моим воспитанием, но никогда не оскорблял меня, он уважал мою свободу, был, если можно так выразиться, вежлив со мною…(2) Когда он хотел, умел почти мгновенно, одним словом, одним движением возбудить во мне неограниченное доверие к себе. (3) Душа моя раскрывалась – я болтал с ним, как с разумным другом, как с снисходительным наставником…(4) Потом он так же внезапно покидал меня – рука его опять отклоняла меня, ласково и мягко, но отклоняла.(5) На него находила иногда весёлость, и тогда он готов был резвиться и шалить со мной, как мальчик (он любил всякое сильное телесное движение); раз – всего только раз!- он приласкал меня с такой нежностью, что я чуть не заплакал…(6) Размышляя впоследствии о характере моего отца, я пришел к такому заключению, что ему было не до меня и не до семейной жизни; он любил другое и насладился этим другим вполне. (7) «Сам бери, что можешь, а в руки не давайся; самому себе принадлежать – в этом вся штука жизни», - сказал он мне однажды.</vt:lpstr>
      <vt:lpstr>Ответ: _______________</vt:lpstr>
      <vt:lpstr>Что следует знать!?</vt:lpstr>
      <vt:lpstr>  Задание 21 связано с проверкой знаний пунктуационных правил.   </vt:lpstr>
      <vt:lpstr>Темы, которые необходимо знать, чтобы решить это задание: </vt:lpstr>
      <vt:lpstr>ТИРЕ Не путать с дефисом!</vt:lpstr>
      <vt:lpstr>ТИРЕ при ПРИЛОЖЕНИИ</vt:lpstr>
      <vt:lpstr>Приложение отделяется ТИРЕ:</vt:lpstr>
      <vt:lpstr>Слайд 12</vt:lpstr>
      <vt:lpstr>Распространенное приложение,</vt:lpstr>
      <vt:lpstr>Распространенное приложение,</vt:lpstr>
      <vt:lpstr>Тире в простом предложении ставится также между подлежащим и сказуемым и если предложение является неполным.</vt:lpstr>
      <vt:lpstr>      Тире между подлежащим и сказуемым</vt:lpstr>
      <vt:lpstr>ТИРЕ В ПРОСТОМ ПРЕДЛОЖЕНИИ</vt:lpstr>
      <vt:lpstr>Примечание:</vt:lpstr>
      <vt:lpstr>Запомните!</vt:lpstr>
      <vt:lpstr>Слайд 20</vt:lpstr>
      <vt:lpstr>Слайд 21</vt:lpstr>
      <vt:lpstr>Тире между подлежащим и сказуемым не ставится </vt:lpstr>
      <vt:lpstr>Слайд 23</vt:lpstr>
      <vt:lpstr>Слайд 24</vt:lpstr>
      <vt:lpstr>Тире при однородных членах предложения.</vt:lpstr>
      <vt:lpstr>Тире при вводных конструкциях </vt:lpstr>
      <vt:lpstr>Тире в неполном предложении</vt:lpstr>
      <vt:lpstr>Тире ставится </vt:lpstr>
      <vt:lpstr>Тире в неполном предложении</vt:lpstr>
      <vt:lpstr>Тире при прямой речи</vt:lpstr>
      <vt:lpstr> Знаки препинания при цитировании  </vt:lpstr>
      <vt:lpstr>Тире в бессоюзном сложном предложении</vt:lpstr>
      <vt:lpstr>Слайд 33</vt:lpstr>
      <vt:lpstr>Слайд 34</vt:lpstr>
      <vt:lpstr>Обратите внимание (ТАК СКАЗАЛ ФИПИ) </vt:lpstr>
      <vt:lpstr>Двоеточие в БСП</vt:lpstr>
      <vt:lpstr>Примечание:</vt:lpstr>
      <vt:lpstr>Запомните:</vt:lpstr>
      <vt:lpstr>Задания для самостоятельной работы</vt:lpstr>
      <vt:lpstr>Задания для самостоятельной работы</vt:lpstr>
      <vt:lpstr>Ответы: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к егэ </dc:title>
  <cp:lastModifiedBy>User</cp:lastModifiedBy>
  <cp:revision>52</cp:revision>
  <dcterms:modified xsi:type="dcterms:W3CDTF">2020-05-17T11:00:07Z</dcterms:modified>
</cp:coreProperties>
</file>