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3" r:id="rId12"/>
    <p:sldId id="267" r:id="rId13"/>
    <p:sldId id="268" r:id="rId14"/>
    <p:sldId id="269" r:id="rId15"/>
    <p:sldId id="270" r:id="rId16"/>
    <p:sldId id="271"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5" d="100"/>
          <a:sy n="115" d="100"/>
        </p:scale>
        <p:origin x="149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3096" name="Picture 24" descr="PPP_SDESI_TLE_Shawshank"/>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3075" name="Rectangle 3"/>
          <p:cNvSpPr>
            <a:spLocks noGrp="1" noChangeArrowheads="1"/>
          </p:cNvSpPr>
          <p:nvPr>
            <p:ph type="ctrTitle"/>
          </p:nvPr>
        </p:nvSpPr>
        <p:spPr>
          <a:xfrm>
            <a:off x="457200" y="2098675"/>
            <a:ext cx="7086600" cy="1101725"/>
          </a:xfrm>
        </p:spPr>
        <p:txBody>
          <a:bodyPr/>
          <a:lstStyle>
            <a:lvl1pPr>
              <a:defRPr sz="4100"/>
            </a:lvl1pPr>
          </a:lstStyle>
          <a:p>
            <a:r>
              <a:rPr lang="ru-RU" smtClean="0"/>
              <a:t>Образец заголовка</a:t>
            </a:r>
            <a:endParaRPr lang="en-US"/>
          </a:p>
        </p:txBody>
      </p:sp>
      <p:sp>
        <p:nvSpPr>
          <p:cNvPr id="3076" name="Rectangle 4"/>
          <p:cNvSpPr>
            <a:spLocks noGrp="1" noChangeArrowheads="1"/>
          </p:cNvSpPr>
          <p:nvPr>
            <p:ph type="subTitle" idx="1"/>
          </p:nvPr>
        </p:nvSpPr>
        <p:spPr>
          <a:xfrm>
            <a:off x="1143000" y="3048000"/>
            <a:ext cx="7086600" cy="687388"/>
          </a:xfrm>
        </p:spPr>
        <p:txBody>
          <a:bodyPr/>
          <a:lstStyle>
            <a:lvl1pPr marL="0" indent="0" algn="r">
              <a:buFontTx/>
              <a:buNone/>
              <a:defRPr sz="2900">
                <a:solidFill>
                  <a:srgbClr val="FFFFFF"/>
                </a:solidFill>
              </a:defRPr>
            </a:lvl1pPr>
          </a:lstStyle>
          <a:p>
            <a:r>
              <a:rPr lang="ru-RU" smtClean="0"/>
              <a:t>Образец подзаголовка</a:t>
            </a:r>
            <a:endParaRPr lang="en-US"/>
          </a:p>
        </p:txBody>
      </p:sp>
      <p:sp>
        <p:nvSpPr>
          <p:cNvPr id="3083" name="Rectangle 11"/>
          <p:cNvSpPr>
            <a:spLocks noGrp="1" noChangeArrowheads="1"/>
          </p:cNvSpPr>
          <p:nvPr>
            <p:ph type="dt" sz="half" idx="2"/>
          </p:nvPr>
        </p:nvSpPr>
        <p:spPr/>
        <p:txBody>
          <a:bodyPr/>
          <a:lstStyle>
            <a:lvl1pPr>
              <a:defRPr>
                <a:solidFill>
                  <a:srgbClr val="FFFFFF"/>
                </a:solidFill>
              </a:defRPr>
            </a:lvl1pPr>
          </a:lstStyle>
          <a:p>
            <a:endParaRPr lang="en-US"/>
          </a:p>
        </p:txBody>
      </p:sp>
      <p:sp>
        <p:nvSpPr>
          <p:cNvPr id="3084" name="Rectangle 12"/>
          <p:cNvSpPr>
            <a:spLocks noGrp="1" noChangeArrowheads="1"/>
          </p:cNvSpPr>
          <p:nvPr>
            <p:ph type="ftr" sz="quarter" idx="3"/>
          </p:nvPr>
        </p:nvSpPr>
        <p:spPr>
          <a:xfrm>
            <a:off x="1166813" y="6610350"/>
            <a:ext cx="7413625" cy="247650"/>
          </a:xfrm>
        </p:spPr>
        <p:txBody>
          <a:bodyPr/>
          <a:lstStyle>
            <a:lvl1pPr>
              <a:defRPr>
                <a:solidFill>
                  <a:srgbClr val="FFFFFF"/>
                </a:solidFill>
              </a:defRPr>
            </a:lvl1pPr>
          </a:lstStyle>
          <a:p>
            <a:endParaRPr lang="en-US"/>
          </a:p>
        </p:txBody>
      </p:sp>
      <p:sp>
        <p:nvSpPr>
          <p:cNvPr id="3085" name="Rectangle 13"/>
          <p:cNvSpPr>
            <a:spLocks noGrp="1" noChangeArrowheads="1"/>
          </p:cNvSpPr>
          <p:nvPr>
            <p:ph type="sldNum" sz="quarter" idx="4"/>
          </p:nvPr>
        </p:nvSpPr>
        <p:spPr/>
        <p:txBody>
          <a:bodyPr/>
          <a:lstStyle>
            <a:lvl1pPr>
              <a:defRPr>
                <a:solidFill>
                  <a:srgbClr val="FFFFFF"/>
                </a:solidFill>
              </a:defRPr>
            </a:lvl1pPr>
          </a:lstStyle>
          <a:p>
            <a:fld id="{0BD8DC77-8D11-43DD-A20A-55581E23E2B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47F3247-D331-47CF-8E58-D58BE96D2C1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4650" y="0"/>
            <a:ext cx="2114550" cy="6553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81000" y="0"/>
            <a:ext cx="6191250" cy="6553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9C008E2-E5FB-4681-BB32-8E54F6CCFF9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329F9B1-E789-4D34-9171-171207EBD9C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2A81517-1C34-4894-8B2C-56369E72A4F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524000"/>
            <a:ext cx="4000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38700" y="1524000"/>
            <a:ext cx="4000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4FB0AE7-6DEC-469D-8642-AAECA087764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1364E6E1-D404-494E-BFED-E5AAC8C08CF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1593E32D-840F-4C4F-AA0A-DF23A0AEE1F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067C36CB-32F6-43EF-9FF2-CF21606E5BC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BCFDAC8-B7A9-4DAF-BFBE-850C98D2EA0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64E6763-1B8F-47CB-AB85-5F4EEFBE5AD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3" name="Picture 29" descr="PPP_SDESI_PRT_Shawshank"/>
          <p:cNvPicPr>
            <a:picLocks noChangeAspect="1" noChangeArrowheads="1"/>
          </p:cNvPicPr>
          <p:nvPr/>
        </p:nvPicPr>
        <p:blipFill>
          <a:blip r:embed="rId13" cstate="screen"/>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381000" y="0"/>
            <a:ext cx="8458200" cy="1254125"/>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p>
            <a:pPr lvl="0"/>
            <a:r>
              <a:rPr lang="en-US" smtClean="0"/>
              <a:t>Образец заголовка</a:t>
            </a:r>
          </a:p>
        </p:txBody>
      </p:sp>
      <p:sp>
        <p:nvSpPr>
          <p:cNvPr id="1027" name="Rectangle 3"/>
          <p:cNvSpPr>
            <a:spLocks noGrp="1" noChangeArrowheads="1"/>
          </p:cNvSpPr>
          <p:nvPr>
            <p:ph type="body" idx="1"/>
          </p:nvPr>
        </p:nvSpPr>
        <p:spPr bwMode="auto">
          <a:xfrm>
            <a:off x="685800" y="1524000"/>
            <a:ext cx="8153400" cy="5029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1"/>
            <a:r>
              <a:rPr lang="en-US" smtClean="0"/>
              <a:t>Четвертый уровень</a:t>
            </a:r>
          </a:p>
          <a:p>
            <a:pPr lvl="2"/>
            <a:r>
              <a:rPr lang="en-US" smtClean="0"/>
              <a:t>Пятый уровень</a:t>
            </a:r>
          </a:p>
        </p:txBody>
      </p:sp>
      <p:sp>
        <p:nvSpPr>
          <p:cNvPr id="1028" name="Rectangle 4"/>
          <p:cNvSpPr>
            <a:spLocks noGrp="1" noChangeArrowheads="1"/>
          </p:cNvSpPr>
          <p:nvPr>
            <p:ph type="dt" sz="half" idx="2"/>
          </p:nvPr>
        </p:nvSpPr>
        <p:spPr bwMode="auto">
          <a:xfrm>
            <a:off x="0" y="6610350"/>
            <a:ext cx="1166813"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1166813" y="6610350"/>
            <a:ext cx="7345362"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648700" y="6610350"/>
            <a:ext cx="495300"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fld id="{136419B2-17A0-4005-9905-A15EBFD2B3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rgbClr val="FFFFFF"/>
          </a:solidFill>
          <a:latin typeface="+mj-lt"/>
          <a:ea typeface="+mj-ea"/>
          <a:cs typeface="+mj-cs"/>
        </a:defRPr>
      </a:lvl1pPr>
      <a:lvl2pPr algn="l" rtl="0" eaLnBrk="1" fontAlgn="base" hangingPunct="1">
        <a:spcBef>
          <a:spcPct val="0"/>
        </a:spcBef>
        <a:spcAft>
          <a:spcPct val="0"/>
        </a:spcAft>
        <a:defRPr sz="4400">
          <a:solidFill>
            <a:srgbClr val="FFFFFF"/>
          </a:solidFill>
          <a:latin typeface="Arial" charset="0"/>
        </a:defRPr>
      </a:lvl2pPr>
      <a:lvl3pPr algn="l" rtl="0" eaLnBrk="1" fontAlgn="base" hangingPunct="1">
        <a:spcBef>
          <a:spcPct val="0"/>
        </a:spcBef>
        <a:spcAft>
          <a:spcPct val="0"/>
        </a:spcAft>
        <a:defRPr sz="4400">
          <a:solidFill>
            <a:srgbClr val="FFFFFF"/>
          </a:solidFill>
          <a:latin typeface="Arial" charset="0"/>
        </a:defRPr>
      </a:lvl3pPr>
      <a:lvl4pPr algn="l" rtl="0" eaLnBrk="1" fontAlgn="base" hangingPunct="1">
        <a:spcBef>
          <a:spcPct val="0"/>
        </a:spcBef>
        <a:spcAft>
          <a:spcPct val="0"/>
        </a:spcAft>
        <a:defRPr sz="4400">
          <a:solidFill>
            <a:srgbClr val="FFFFFF"/>
          </a:solidFill>
          <a:latin typeface="Arial" charset="0"/>
        </a:defRPr>
      </a:lvl4pPr>
      <a:lvl5pPr algn="l" rtl="0" eaLnBrk="1" fontAlgn="base" hangingPunct="1">
        <a:spcBef>
          <a:spcPct val="0"/>
        </a:spcBef>
        <a:spcAft>
          <a:spcPct val="0"/>
        </a:spcAft>
        <a:defRPr sz="4400">
          <a:solidFill>
            <a:srgbClr val="FFFFFF"/>
          </a:solidFill>
          <a:latin typeface="Arial" charset="0"/>
        </a:defRPr>
      </a:lvl5pPr>
      <a:lvl6pPr marL="457200" algn="l" rtl="0" eaLnBrk="1" fontAlgn="base" hangingPunct="1">
        <a:spcBef>
          <a:spcPct val="0"/>
        </a:spcBef>
        <a:spcAft>
          <a:spcPct val="0"/>
        </a:spcAft>
        <a:defRPr sz="4400">
          <a:solidFill>
            <a:srgbClr val="FFFFFF"/>
          </a:solidFill>
          <a:latin typeface="Arial" charset="0"/>
        </a:defRPr>
      </a:lvl6pPr>
      <a:lvl7pPr marL="914400" algn="l" rtl="0" eaLnBrk="1" fontAlgn="base" hangingPunct="1">
        <a:spcBef>
          <a:spcPct val="0"/>
        </a:spcBef>
        <a:spcAft>
          <a:spcPct val="0"/>
        </a:spcAft>
        <a:defRPr sz="4400">
          <a:solidFill>
            <a:srgbClr val="FFFFFF"/>
          </a:solidFill>
          <a:latin typeface="Arial" charset="0"/>
        </a:defRPr>
      </a:lvl7pPr>
      <a:lvl8pPr marL="1371600" algn="l" rtl="0" eaLnBrk="1" fontAlgn="base" hangingPunct="1">
        <a:spcBef>
          <a:spcPct val="0"/>
        </a:spcBef>
        <a:spcAft>
          <a:spcPct val="0"/>
        </a:spcAft>
        <a:defRPr sz="4400">
          <a:solidFill>
            <a:srgbClr val="FFFFFF"/>
          </a:solidFill>
          <a:latin typeface="Arial" charset="0"/>
        </a:defRPr>
      </a:lvl8pPr>
      <a:lvl9pPr marL="1828800" algn="l" rtl="0" eaLnBrk="1" fontAlgn="base" hangingPunct="1">
        <a:spcBef>
          <a:spcPct val="0"/>
        </a:spcBef>
        <a:spcAft>
          <a:spcPct val="0"/>
        </a:spcAft>
        <a:defRPr sz="4400">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971550" y="1916113"/>
            <a:ext cx="7086600" cy="1101725"/>
          </a:xfrm>
        </p:spPr>
        <p:txBody>
          <a:bodyPr/>
          <a:lstStyle/>
          <a:p>
            <a:r>
              <a:rPr lang="ru-RU" sz="3600" b="1" dirty="0" smtClean="0">
                <a:effectLst>
                  <a:outerShdw blurRad="38100" dist="38100" dir="2700000" algn="tl">
                    <a:srgbClr val="000000">
                      <a:alpha val="43137"/>
                    </a:srgbClr>
                  </a:outerShdw>
                </a:effectLst>
              </a:rPr>
              <a:t>Валютный рынок и конвертируемость валют</a:t>
            </a:r>
            <a:endParaRPr lang="ru-RU" sz="3600" b="1" dirty="0">
              <a:effectLst>
                <a:outerShdw blurRad="38100" dist="38100" dir="2700000" algn="tl">
                  <a:srgbClr val="000000">
                    <a:alpha val="43137"/>
                  </a:srgbClr>
                </a:outerShdw>
              </a:effectLst>
            </a:endParaRPr>
          </a:p>
        </p:txBody>
      </p:sp>
      <p:sp>
        <p:nvSpPr>
          <p:cNvPr id="35843" name="Rectangle 3"/>
          <p:cNvSpPr>
            <a:spLocks noGrp="1" noChangeArrowheads="1"/>
          </p:cNvSpPr>
          <p:nvPr>
            <p:ph type="subTitle" idx="1"/>
          </p:nvPr>
        </p:nvSpPr>
        <p:spPr>
          <a:xfrm>
            <a:off x="971550" y="3284538"/>
            <a:ext cx="7015163" cy="666750"/>
          </a:xfrm>
        </p:spPr>
        <p:txBody>
          <a:bodyPr/>
          <a:lstStyle/>
          <a:p>
            <a:endParaRPr lang="ru-R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ru-RU"/>
          </a:p>
        </p:txBody>
      </p:sp>
      <p:sp>
        <p:nvSpPr>
          <p:cNvPr id="45059" name="Rectangle 3"/>
          <p:cNvSpPr>
            <a:spLocks noGrp="1" noChangeArrowheads="1"/>
          </p:cNvSpPr>
          <p:nvPr>
            <p:ph type="body" idx="1"/>
          </p:nvPr>
        </p:nvSpPr>
        <p:spPr/>
        <p:txBody>
          <a:bodyPr/>
          <a:lstStyle/>
          <a:p>
            <a:r>
              <a:rPr lang="ru-RU" sz="2000" b="1" dirty="0" smtClean="0">
                <a:effectLst>
                  <a:outerShdw blurRad="38100" dist="38100" dir="2700000" algn="tl">
                    <a:srgbClr val="000000">
                      <a:alpha val="43137"/>
                    </a:srgbClr>
                  </a:outerShdw>
                </a:effectLst>
              </a:rPr>
              <a:t>Для предотвращения послевоенного коллапса валют финансовый форум в </a:t>
            </a:r>
            <a:r>
              <a:rPr lang="ru-RU" sz="2000" b="1" dirty="0" err="1" smtClean="0">
                <a:effectLst>
                  <a:outerShdw blurRad="38100" dist="38100" dir="2700000" algn="tl">
                    <a:srgbClr val="000000">
                      <a:alpha val="43137"/>
                    </a:srgbClr>
                  </a:outerShdw>
                </a:effectLst>
              </a:rPr>
              <a:t>Бреттон-Вуддсе</a:t>
            </a:r>
            <a:r>
              <a:rPr lang="ru-RU" sz="2000" b="1" dirty="0" smtClean="0">
                <a:effectLst>
                  <a:outerShdw blurRad="38100" dist="38100" dir="2700000" algn="tl">
                    <a:srgbClr val="000000">
                      <a:alpha val="43137"/>
                    </a:srgbClr>
                  </a:outerShdw>
                </a:effectLst>
              </a:rPr>
              <a:t> создал ряд финансовых институтов, в том числе Международный Валютный Фонд (МВФ) первоначально представлявший собой объединенные валютные ресурсы, куда все страны (но в максимальной степени США) вносили свою долю, и откуда каждая страна могла брать для поддержания своей валюты. Для американского доллара было зафиксировано золотое содержание (35 долларов за тройскую унцию), а прочие валюты были привязаны к доллару в определенном соотношении </a:t>
            </a:r>
            <a:r>
              <a:rPr lang="ru-RU" sz="2000" b="1" i="1" dirty="0" smtClean="0">
                <a:solidFill>
                  <a:srgbClr val="FF0000"/>
                </a:solidFill>
              </a:rPr>
              <a:t>(фиксированные обменные курсы, валютные курсы).</a:t>
            </a:r>
            <a:endParaRPr lang="ru-RU" sz="2000" i="1" dirty="0">
              <a:solidFill>
                <a:srgbClr val="FF0000"/>
              </a:solidFill>
            </a:endParaRPr>
          </a:p>
        </p:txBody>
      </p:sp>
      <p:pic>
        <p:nvPicPr>
          <p:cNvPr id="45060" name="Picture 4"/>
          <p:cNvPicPr>
            <a:picLocks noChangeAspect="1" noChangeArrowheads="1"/>
          </p:cNvPicPr>
          <p:nvPr/>
        </p:nvPicPr>
        <p:blipFill>
          <a:blip r:embed="rId2" cstate="screen"/>
          <a:srcRect/>
          <a:stretch>
            <a:fillRect/>
          </a:stretch>
        </p:blipFill>
        <p:spPr bwMode="auto">
          <a:xfrm>
            <a:off x="6215074" y="5000636"/>
            <a:ext cx="2000248" cy="15251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effectLst>
                  <a:outerShdw blurRad="38100" dist="38100" dir="2700000" algn="tl">
                    <a:srgbClr val="000000">
                      <a:alpha val="43137"/>
                    </a:srgbClr>
                  </a:outerShdw>
                </a:effectLst>
              </a:rPr>
              <a:t>Валютный курс</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r>
              <a:rPr lang="ru-RU" sz="2800" b="1" dirty="0" smtClean="0">
                <a:effectLst>
                  <a:outerShdw blurRad="38100" dist="38100" dir="2700000" algn="tl">
                    <a:srgbClr val="000000">
                      <a:alpha val="43137"/>
                    </a:srgbClr>
                  </a:outerShdw>
                </a:effectLst>
              </a:rPr>
              <a:t>Зависит, как правило, от соотношения экспорта и импорта между различными странами, поскольку именно объёмы взаимных экспортно-импортных операций определяют величины спроса и предложения взаимно сопоставляемых валют.</a:t>
            </a:r>
            <a:endParaRPr lang="ru-RU" sz="2800" b="1" dirty="0">
              <a:effectLst>
                <a:outerShdw blurRad="38100" dist="38100" dir="2700000" algn="tl">
                  <a:srgbClr val="000000">
                    <a:alpha val="43137"/>
                  </a:srgbClr>
                </a:outerShdw>
              </a:effectLst>
            </a:endParaRPr>
          </a:p>
        </p:txBody>
      </p:sp>
      <p:pic>
        <p:nvPicPr>
          <p:cNvPr id="49155" name="Picture 3"/>
          <p:cNvPicPr>
            <a:picLocks noChangeAspect="1" noChangeArrowheads="1"/>
          </p:cNvPicPr>
          <p:nvPr/>
        </p:nvPicPr>
        <p:blipFill>
          <a:blip r:embed="rId2" cstate="screen"/>
          <a:srcRect/>
          <a:stretch>
            <a:fillRect/>
          </a:stretch>
        </p:blipFill>
        <p:spPr bwMode="auto">
          <a:xfrm>
            <a:off x="6029362" y="4239875"/>
            <a:ext cx="2614604" cy="2360948"/>
          </a:xfrm>
          <a:prstGeom prst="rect">
            <a:avLst/>
          </a:prstGeom>
          <a:noFill/>
          <a:ln w="9525">
            <a:noFill/>
            <a:miter lim="800000"/>
            <a:headEnd/>
            <a:tailEnd/>
          </a:ln>
          <a:effectLst/>
        </p:spPr>
      </p:pic>
      <p:pic>
        <p:nvPicPr>
          <p:cNvPr id="49156" name="Picture 4"/>
          <p:cNvPicPr>
            <a:picLocks noChangeAspect="1" noChangeArrowheads="1"/>
          </p:cNvPicPr>
          <p:nvPr/>
        </p:nvPicPr>
        <p:blipFill>
          <a:blip r:embed="rId3" cstate="screen"/>
          <a:srcRect/>
          <a:stretch>
            <a:fillRect/>
          </a:stretch>
        </p:blipFill>
        <p:spPr bwMode="auto">
          <a:xfrm>
            <a:off x="928662" y="4143380"/>
            <a:ext cx="4857784" cy="2214578"/>
          </a:xfrm>
          <a:prstGeom prst="rect">
            <a:avLst/>
          </a:prstGeom>
          <a:noFill/>
          <a:ln w="9525">
            <a:noFill/>
            <a:miter lim="800000"/>
            <a:headEnd/>
            <a:tailEnd/>
          </a:ln>
          <a:effectLst/>
        </p:spPr>
      </p:pic>
      <p:sp>
        <p:nvSpPr>
          <p:cNvPr id="7" name="TextBox 6"/>
          <p:cNvSpPr txBox="1"/>
          <p:nvPr/>
        </p:nvSpPr>
        <p:spPr>
          <a:xfrm>
            <a:off x="357158" y="6211669"/>
            <a:ext cx="6357982" cy="646331"/>
          </a:xfrm>
          <a:prstGeom prst="rect">
            <a:avLst/>
          </a:prstGeom>
          <a:noFill/>
        </p:spPr>
        <p:txBody>
          <a:bodyPr wrap="square" rtlCol="0">
            <a:spAutoFit/>
          </a:bodyPr>
          <a:lstStyle/>
          <a:p>
            <a:r>
              <a:rPr lang="ru-RU" sz="1800" b="1" dirty="0" smtClean="0"/>
              <a:t>Экспорт – импорт России в 2009 и в сентябре 2010 года</a:t>
            </a:r>
            <a:endParaRPr lang="ru-RU" sz="1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effectLst>
                  <a:outerShdw blurRad="38100" dist="38100" dir="2700000" algn="tl">
                    <a:srgbClr val="000000">
                      <a:alpha val="43137"/>
                    </a:srgbClr>
                  </a:outerShdw>
                </a:effectLst>
              </a:rPr>
              <a:t>Конвертируемость валюты</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pPr>
              <a:buNone/>
            </a:pPr>
            <a:r>
              <a:rPr lang="ru-RU" b="1" dirty="0" smtClean="0">
                <a:effectLst>
                  <a:outerShdw blurRad="38100" dist="38100" dir="2700000" algn="tl">
                    <a:srgbClr val="000000">
                      <a:alpha val="43137"/>
                    </a:srgbClr>
                  </a:outerShdw>
                </a:effectLst>
              </a:rPr>
              <a:t>  — свободный обмен денежных единиц страны на валюту других стран и на </a:t>
            </a:r>
            <a:r>
              <a:rPr lang="ru-RU" b="1" dirty="0" err="1" smtClean="0">
                <a:effectLst>
                  <a:outerShdw blurRad="38100" dist="38100" dir="2700000" algn="tl">
                    <a:srgbClr val="000000">
                      <a:alpha val="43137"/>
                    </a:srgbClr>
                  </a:outerShdw>
                </a:effectLst>
              </a:rPr>
              <a:t>международно</a:t>
            </a:r>
            <a:r>
              <a:rPr lang="ru-RU" b="1" dirty="0" smtClean="0">
                <a:effectLst>
                  <a:outerShdw blurRad="38100" dist="38100" dir="2700000" algn="tl">
                    <a:srgbClr val="000000">
                      <a:alpha val="43137"/>
                    </a:srgbClr>
                  </a:outerShdw>
                </a:effectLst>
              </a:rPr>
              <a:t> признанные платежные средства.</a:t>
            </a:r>
            <a:endParaRPr lang="ru-RU" b="1" dirty="0">
              <a:effectLst>
                <a:outerShdw blurRad="38100" dist="38100" dir="2700000" algn="tl">
                  <a:srgbClr val="000000">
                    <a:alpha val="43137"/>
                  </a:srgbClr>
                </a:outerShdw>
              </a:effectLst>
            </a:endParaRPr>
          </a:p>
        </p:txBody>
      </p:sp>
      <p:pic>
        <p:nvPicPr>
          <p:cNvPr id="46083" name="Picture 3"/>
          <p:cNvPicPr>
            <a:picLocks noChangeAspect="1" noChangeArrowheads="1"/>
          </p:cNvPicPr>
          <p:nvPr/>
        </p:nvPicPr>
        <p:blipFill>
          <a:blip r:embed="rId2" cstate="screen"/>
          <a:srcRect/>
          <a:stretch>
            <a:fillRect/>
          </a:stretch>
        </p:blipFill>
        <p:spPr bwMode="auto">
          <a:xfrm>
            <a:off x="4786334" y="3643314"/>
            <a:ext cx="4071946" cy="3053960"/>
          </a:xfrm>
          <a:prstGeom prst="rect">
            <a:avLst/>
          </a:prstGeom>
          <a:noFill/>
          <a:ln w="9525">
            <a:noFill/>
            <a:miter lim="800000"/>
            <a:headEnd/>
            <a:tailEnd/>
          </a:ln>
          <a:effectLst/>
        </p:spPr>
      </p:pic>
      <p:pic>
        <p:nvPicPr>
          <p:cNvPr id="46084" name="Picture 4"/>
          <p:cNvPicPr>
            <a:picLocks noChangeAspect="1" noChangeArrowheads="1"/>
          </p:cNvPicPr>
          <p:nvPr/>
        </p:nvPicPr>
        <p:blipFill>
          <a:blip r:embed="rId3" cstate="screen"/>
          <a:srcRect/>
          <a:stretch>
            <a:fillRect/>
          </a:stretch>
        </p:blipFill>
        <p:spPr bwMode="auto">
          <a:xfrm>
            <a:off x="714348" y="4071942"/>
            <a:ext cx="2224016" cy="2224016"/>
          </a:xfrm>
          <a:prstGeom prst="rect">
            <a:avLst/>
          </a:prstGeom>
          <a:noFill/>
          <a:ln w="9525">
            <a:noFill/>
            <a:miter lim="800000"/>
            <a:headEnd/>
            <a:tailEnd/>
          </a:ln>
          <a:effectLst/>
        </p:spPr>
      </p:pic>
      <p:pic>
        <p:nvPicPr>
          <p:cNvPr id="46085" name="Picture 5" descr="C:\Documents and Settings\Пользователь\Local Settings\Temporary Internet Files\Content.IE5\KSQ1H0N3\MC900434411[1].wmf"/>
          <p:cNvPicPr>
            <a:picLocks noChangeAspect="1" noChangeArrowheads="1"/>
          </p:cNvPicPr>
          <p:nvPr/>
        </p:nvPicPr>
        <p:blipFill>
          <a:blip r:embed="rId4" cstate="screen"/>
          <a:srcRect/>
          <a:stretch>
            <a:fillRect/>
          </a:stretch>
        </p:blipFill>
        <p:spPr bwMode="auto">
          <a:xfrm>
            <a:off x="3000364" y="4316611"/>
            <a:ext cx="1571636" cy="17680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2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b="1" dirty="0" smtClean="0"/>
              <a:t>Конвертируемость национальной валюты</a:t>
            </a:r>
            <a:endParaRPr lang="ru-RU" sz="4000" b="1" dirty="0"/>
          </a:p>
        </p:txBody>
      </p:sp>
      <p:sp>
        <p:nvSpPr>
          <p:cNvPr id="3" name="Содержимое 2"/>
          <p:cNvSpPr>
            <a:spLocks noGrp="1"/>
          </p:cNvSpPr>
          <p:nvPr>
            <p:ph idx="1"/>
          </p:nvPr>
        </p:nvSpPr>
        <p:spPr/>
        <p:txBody>
          <a:bodyPr/>
          <a:lstStyle/>
          <a:p>
            <a:r>
              <a:rPr lang="ru-RU" sz="2800" b="1" dirty="0" smtClean="0">
                <a:effectLst>
                  <a:outerShdw blurRad="38100" dist="38100" dir="2700000" algn="tl">
                    <a:srgbClr val="000000">
                      <a:alpha val="43137"/>
                    </a:srgbClr>
                  </a:outerShdw>
                </a:effectLst>
              </a:rPr>
              <a:t>Зависит от общеэкономической ситуации, в том числе уровня инфляции.</a:t>
            </a:r>
          </a:p>
          <a:p>
            <a:r>
              <a:rPr lang="ru-RU" sz="2800" b="1" dirty="0" smtClean="0">
                <a:effectLst>
                  <a:outerShdw blurRad="38100" dist="38100" dir="2700000" algn="tl">
                    <a:srgbClr val="000000">
                      <a:alpha val="43137"/>
                    </a:srgbClr>
                  </a:outerShdw>
                </a:effectLst>
              </a:rPr>
              <a:t>От положения дел в области внешнеэкономической деятельности.</a:t>
            </a:r>
            <a:endParaRPr lang="ru-RU" sz="2800" b="1" dirty="0">
              <a:effectLst>
                <a:outerShdw blurRad="38100" dist="38100" dir="2700000" algn="tl">
                  <a:srgbClr val="000000">
                    <a:alpha val="43137"/>
                  </a:srgbClr>
                </a:outerShdw>
              </a:effectLst>
            </a:endParaRPr>
          </a:p>
        </p:txBody>
      </p:sp>
      <p:sp>
        <p:nvSpPr>
          <p:cNvPr id="4" name="Прямоугольник 3"/>
          <p:cNvSpPr/>
          <p:nvPr/>
        </p:nvSpPr>
        <p:spPr>
          <a:xfrm>
            <a:off x="1000100" y="4000504"/>
            <a:ext cx="4572000" cy="2062103"/>
          </a:xfrm>
          <a:prstGeom prst="rect">
            <a:avLst/>
          </a:prstGeom>
        </p:spPr>
        <p:txBody>
          <a:bodyPr>
            <a:spAutoFit/>
          </a:bodyPr>
          <a:lstStyle/>
          <a:p>
            <a:r>
              <a:rPr lang="ru-RU" sz="3200" b="1" dirty="0" smtClean="0"/>
              <a:t>Почему рубль дешевле доллара, а английский фунт дороже евро?</a:t>
            </a:r>
            <a:endParaRPr lang="ru-RU" sz="3200" b="1" dirty="0"/>
          </a:p>
        </p:txBody>
      </p:sp>
      <p:pic>
        <p:nvPicPr>
          <p:cNvPr id="47107" name="Picture 3"/>
          <p:cNvPicPr>
            <a:picLocks noChangeAspect="1" noChangeArrowheads="1"/>
          </p:cNvPicPr>
          <p:nvPr/>
        </p:nvPicPr>
        <p:blipFill>
          <a:blip r:embed="rId2" cstate="screen"/>
          <a:srcRect/>
          <a:stretch>
            <a:fillRect/>
          </a:stretch>
        </p:blipFill>
        <p:spPr bwMode="auto">
          <a:xfrm>
            <a:off x="4857752" y="3714752"/>
            <a:ext cx="3924305" cy="2272566"/>
          </a:xfrm>
          <a:prstGeom prst="rect">
            <a:avLst/>
          </a:prstGeom>
          <a:noFill/>
          <a:ln w="9525">
            <a:noFill/>
            <a:miter lim="800000"/>
            <a:headEnd/>
            <a:tailEnd/>
          </a:ln>
          <a:effectLst/>
        </p:spPr>
      </p:pic>
      <p:sp>
        <p:nvSpPr>
          <p:cNvPr id="8" name="TextBox 7"/>
          <p:cNvSpPr txBox="1"/>
          <p:nvPr/>
        </p:nvSpPr>
        <p:spPr>
          <a:xfrm>
            <a:off x="4857752" y="6143644"/>
            <a:ext cx="4000528" cy="369332"/>
          </a:xfrm>
          <a:prstGeom prst="rect">
            <a:avLst/>
          </a:prstGeom>
          <a:noFill/>
        </p:spPr>
        <p:txBody>
          <a:bodyPr wrap="square" rtlCol="0">
            <a:spAutoFit/>
          </a:bodyPr>
          <a:lstStyle/>
          <a:p>
            <a:pPr algn="ctr"/>
            <a:r>
              <a:rPr lang="ru-RU" sz="1800" b="1" dirty="0" smtClean="0">
                <a:effectLst>
                  <a:outerShdw blurRad="38100" dist="38100" dir="2700000" algn="tl">
                    <a:srgbClr val="000000">
                      <a:alpha val="43137"/>
                    </a:srgbClr>
                  </a:outerShdw>
                </a:effectLst>
              </a:rPr>
              <a:t>Единая денежная единица СССР</a:t>
            </a:r>
            <a:endParaRPr lang="ru-RU" sz="1800" b="1" dirty="0">
              <a:effectLst>
                <a:outerShdw blurRad="38100" dist="38100" dir="2700000" algn="tl">
                  <a:srgbClr val="000000">
                    <a:alpha val="43137"/>
                  </a:srgbClr>
                </a:outerShdw>
              </a:effectLst>
            </a:endParaRPr>
          </a:p>
        </p:txBody>
      </p:sp>
      <p:sp>
        <p:nvSpPr>
          <p:cNvPr id="9" name="TextBox 8"/>
          <p:cNvSpPr txBox="1"/>
          <p:nvPr/>
        </p:nvSpPr>
        <p:spPr>
          <a:xfrm>
            <a:off x="1000100" y="6072206"/>
            <a:ext cx="3071834" cy="584775"/>
          </a:xfrm>
          <a:prstGeom prst="rect">
            <a:avLst/>
          </a:prstGeom>
          <a:noFill/>
        </p:spPr>
        <p:txBody>
          <a:bodyPr wrap="square" rtlCol="0">
            <a:spAutoFit/>
          </a:bodyPr>
          <a:lstStyle/>
          <a:p>
            <a:pPr algn="ctr"/>
            <a:r>
              <a:rPr lang="ru-RU" sz="3200" b="1" dirty="0" smtClean="0">
                <a:solidFill>
                  <a:srgbClr val="FF0000"/>
                </a:solidFill>
                <a:effectLst>
                  <a:outerShdw blurRad="38100" dist="38100" dir="2700000" algn="tl">
                    <a:srgbClr val="000000">
                      <a:alpha val="43137"/>
                    </a:srgbClr>
                  </a:outerShdw>
                </a:effectLst>
              </a:rPr>
              <a:t>1991 год</a:t>
            </a:r>
            <a:endParaRPr lang="ru-RU" sz="32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sz="2400" b="1" dirty="0" smtClean="0">
                <a:effectLst>
                  <a:outerShdw blurRad="38100" dist="38100" dir="2700000" algn="tl">
                    <a:srgbClr val="000000">
                      <a:alpha val="43137"/>
                    </a:srgbClr>
                  </a:outerShdw>
                </a:effectLst>
              </a:rPr>
              <a:t>По соотношению курса валют нельзя судить о крепости той или иной страны. Просто так сложилось исторически. В 1997 году Россия сделала деноминацию </a:t>
            </a:r>
            <a:r>
              <a:rPr lang="ru-RU" sz="2400" b="1" u="sng" dirty="0" smtClean="0">
                <a:effectLst>
                  <a:outerShdw blurRad="38100" dist="38100" dir="2700000" algn="tl">
                    <a:srgbClr val="000000">
                      <a:alpha val="43137"/>
                    </a:srgbClr>
                  </a:outerShdw>
                </a:effectLst>
              </a:rPr>
              <a:t>(зачеркивание нулей) </a:t>
            </a:r>
            <a:r>
              <a:rPr lang="ru-RU" sz="2400" b="1" dirty="0" smtClean="0">
                <a:effectLst>
                  <a:outerShdw blurRad="38100" dist="38100" dir="2700000" algn="tl">
                    <a:srgbClr val="000000">
                      <a:alpha val="43137"/>
                    </a:srgbClr>
                  </a:outerShdw>
                </a:effectLst>
              </a:rPr>
              <a:t>1 к 1000. Если бы она это сделала 1 к 10 000, то доллар бы сегодня стоил 2 рубля 30 копеек. А если бы в размере 1: 100 000, то и вовсе 23 копейки. Центробанк рассчитал, что 1:1000 — это максимально удобно. Иначе 10 копеек — это было бы уже целое состояние.</a:t>
            </a:r>
            <a:endParaRPr lang="ru-RU" sz="2400" b="1" dirty="0">
              <a:effectLst>
                <a:outerShdw blurRad="38100" dist="38100" dir="2700000" algn="tl">
                  <a:srgbClr val="000000">
                    <a:alpha val="43137"/>
                  </a:srgbClr>
                </a:outerShdw>
              </a:effectLst>
            </a:endParaRPr>
          </a:p>
        </p:txBody>
      </p:sp>
      <p:pic>
        <p:nvPicPr>
          <p:cNvPr id="4" name="Picture 5" descr="C:\Documents and Settings\Пользователь\Local Settings\Temporary Internet Files\Content.IE5\KSQ1H0N3\MC900434411[1].wmf"/>
          <p:cNvPicPr>
            <a:picLocks noChangeAspect="1" noChangeArrowheads="1"/>
          </p:cNvPicPr>
          <p:nvPr/>
        </p:nvPicPr>
        <p:blipFill>
          <a:blip r:embed="rId2" cstate="screen"/>
          <a:srcRect/>
          <a:stretch>
            <a:fillRect/>
          </a:stretch>
        </p:blipFill>
        <p:spPr bwMode="auto">
          <a:xfrm>
            <a:off x="0" y="0"/>
            <a:ext cx="1571636" cy="17680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Девальвация </a:t>
            </a:r>
            <a:endParaRPr lang="ru-RU" b="1" dirty="0"/>
          </a:p>
        </p:txBody>
      </p:sp>
      <p:sp>
        <p:nvSpPr>
          <p:cNvPr id="3" name="Содержимое 2"/>
          <p:cNvSpPr>
            <a:spLocks noGrp="1"/>
          </p:cNvSpPr>
          <p:nvPr>
            <p:ph idx="1"/>
          </p:nvPr>
        </p:nvSpPr>
        <p:spPr/>
        <p:txBody>
          <a:bodyPr/>
          <a:lstStyle/>
          <a:p>
            <a:pPr>
              <a:buNone/>
            </a:pPr>
            <a:r>
              <a:rPr lang="ru-RU" sz="2800" dirty="0" smtClean="0"/>
              <a:t>- </a:t>
            </a:r>
            <a:r>
              <a:rPr lang="ru-RU" sz="2800" b="1" dirty="0" smtClean="0">
                <a:effectLst>
                  <a:outerShdw blurRad="38100" dist="38100" dir="2700000" algn="tl">
                    <a:srgbClr val="000000">
                      <a:alpha val="43137"/>
                    </a:srgbClr>
                  </a:outerShdw>
                </a:effectLst>
              </a:rPr>
              <a:t>Официальное снижение государством курса обмена своих денежных знаков на валюты других стран, т.е увеличение количества этих знаков, которое можно получить за каждую единицу иностранной валюты.</a:t>
            </a:r>
            <a:endParaRPr lang="ru-RU" sz="2800" b="1" dirty="0">
              <a:effectLst>
                <a:outerShdw blurRad="38100" dist="38100" dir="2700000" algn="tl">
                  <a:srgbClr val="000000">
                    <a:alpha val="43137"/>
                  </a:srgbClr>
                </a:outerShdw>
              </a:effectLst>
            </a:endParaRPr>
          </a:p>
        </p:txBody>
      </p:sp>
      <p:pic>
        <p:nvPicPr>
          <p:cNvPr id="48130" name="Picture 2"/>
          <p:cNvPicPr>
            <a:picLocks noChangeAspect="1" noChangeArrowheads="1"/>
          </p:cNvPicPr>
          <p:nvPr/>
        </p:nvPicPr>
        <p:blipFill>
          <a:blip r:embed="rId2" cstate="screen"/>
          <a:srcRect/>
          <a:stretch>
            <a:fillRect/>
          </a:stretch>
        </p:blipFill>
        <p:spPr bwMode="auto">
          <a:xfrm>
            <a:off x="142844" y="4214818"/>
            <a:ext cx="4553909" cy="1886990"/>
          </a:xfrm>
          <a:prstGeom prst="rect">
            <a:avLst/>
          </a:prstGeom>
          <a:noFill/>
          <a:ln w="9525">
            <a:noFill/>
            <a:miter lim="800000"/>
            <a:headEnd/>
            <a:tailEnd/>
          </a:ln>
          <a:effectLst/>
        </p:spPr>
      </p:pic>
      <p:cxnSp>
        <p:nvCxnSpPr>
          <p:cNvPr id="7" name="Прямая соединительная линия 6"/>
          <p:cNvCxnSpPr/>
          <p:nvPr/>
        </p:nvCxnSpPr>
        <p:spPr>
          <a:xfrm>
            <a:off x="642910" y="4429132"/>
            <a:ext cx="5715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929058" y="4429132"/>
            <a:ext cx="5715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3357554" y="5572140"/>
            <a:ext cx="7858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285852" y="5929330"/>
            <a:ext cx="7858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8131" name="Picture 3"/>
          <p:cNvPicPr>
            <a:picLocks noChangeAspect="1" noChangeArrowheads="1"/>
          </p:cNvPicPr>
          <p:nvPr/>
        </p:nvPicPr>
        <p:blipFill>
          <a:blip r:embed="rId3" cstate="screen"/>
          <a:srcRect/>
          <a:stretch>
            <a:fillRect/>
          </a:stretch>
        </p:blipFill>
        <p:spPr bwMode="auto">
          <a:xfrm>
            <a:off x="4786314" y="4214818"/>
            <a:ext cx="4287435" cy="18574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55" presetClass="entr" presetSubtype="0" fill="hold" nodeType="afterEffect">
                                  <p:stCondLst>
                                    <p:cond delay="0"/>
                                  </p:stCondLst>
                                  <p:childTnLst>
                                    <p:set>
                                      <p:cBhvr>
                                        <p:cTn id="22" dur="1" fill="hold">
                                          <p:stCondLst>
                                            <p:cond delay="0"/>
                                          </p:stCondLst>
                                        </p:cTn>
                                        <p:tgtEl>
                                          <p:spTgt spid="48131"/>
                                        </p:tgtEl>
                                        <p:attrNameLst>
                                          <p:attrName>style.visibility</p:attrName>
                                        </p:attrNameLst>
                                      </p:cBhvr>
                                      <p:to>
                                        <p:strVal val="visible"/>
                                      </p:to>
                                    </p:set>
                                    <p:anim calcmode="lin" valueType="num">
                                      <p:cBhvr>
                                        <p:cTn id="23" dur="1000" fill="hold"/>
                                        <p:tgtEl>
                                          <p:spTgt spid="48131"/>
                                        </p:tgtEl>
                                        <p:attrNameLst>
                                          <p:attrName>ppt_w</p:attrName>
                                        </p:attrNameLst>
                                      </p:cBhvr>
                                      <p:tavLst>
                                        <p:tav tm="0">
                                          <p:val>
                                            <p:strVal val="#ppt_w*0.70"/>
                                          </p:val>
                                        </p:tav>
                                        <p:tav tm="100000">
                                          <p:val>
                                            <p:strVal val="#ppt_w"/>
                                          </p:val>
                                        </p:tav>
                                      </p:tavLst>
                                    </p:anim>
                                    <p:anim calcmode="lin" valueType="num">
                                      <p:cBhvr>
                                        <p:cTn id="24" dur="1000" fill="hold"/>
                                        <p:tgtEl>
                                          <p:spTgt spid="48131"/>
                                        </p:tgtEl>
                                        <p:attrNameLst>
                                          <p:attrName>ppt_h</p:attrName>
                                        </p:attrNameLst>
                                      </p:cBhvr>
                                      <p:tavLst>
                                        <p:tav tm="0">
                                          <p:val>
                                            <p:strVal val="#ppt_h"/>
                                          </p:val>
                                        </p:tav>
                                        <p:tav tm="100000">
                                          <p:val>
                                            <p:strVal val="#ppt_h"/>
                                          </p:val>
                                        </p:tav>
                                      </p:tavLst>
                                    </p:anim>
                                    <p:animEffect transition="in" filter="fade">
                                      <p:cBhvr>
                                        <p:cTn id="25" dur="10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b="1" dirty="0" smtClean="0">
                <a:effectLst>
                  <a:outerShdw blurRad="38100" dist="38100" dir="2700000" algn="tl">
                    <a:srgbClr val="000000">
                      <a:alpha val="43137"/>
                    </a:srgbClr>
                  </a:outerShdw>
                </a:effectLst>
              </a:rPr>
              <a:t>Кто работает на валютном рынке?</a:t>
            </a:r>
            <a:endParaRPr lang="ru-RU" sz="3600"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r>
              <a:rPr lang="ru-RU" sz="2800" b="1" dirty="0" smtClean="0"/>
              <a:t>Брокер</a:t>
            </a:r>
            <a:r>
              <a:rPr lang="ru-RU" sz="2800" dirty="0" smtClean="0"/>
              <a:t> -  </a:t>
            </a:r>
            <a:r>
              <a:rPr lang="ru-RU" sz="2800" dirty="0"/>
              <a:t>п</a:t>
            </a:r>
            <a:r>
              <a:rPr lang="ru-RU" sz="2800" dirty="0" smtClean="0"/>
              <a:t>осредник, содействующий совершению различных сделок между заинтересованными сторонами - клиентами по их поручению и за их счет и получающий вознаграждение в виде комиссионных.</a:t>
            </a:r>
          </a:p>
          <a:p>
            <a:r>
              <a:rPr lang="ru-RU" sz="2800" dirty="0" smtClean="0"/>
              <a:t> </a:t>
            </a:r>
            <a:r>
              <a:rPr lang="ru-RU" sz="2800" b="1" dirty="0" smtClean="0"/>
              <a:t>Дилер</a:t>
            </a:r>
            <a:r>
              <a:rPr lang="ru-RU" sz="2800" dirty="0" smtClean="0"/>
              <a:t> – это физическое или юридическое лицо, которое участвует в бизнесе не как обычный посредник («брокер»), а действуют от своего лица, вкладывая собственные средства в покупку акций, драгоценных металлов, ценных бумаг и валюты.</a:t>
            </a:r>
            <a:endParaRPr lang="ru-RU"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ru-RU" sz="4000" b="1" dirty="0" smtClean="0">
                <a:effectLst>
                  <a:outerShdw blurRad="38100" dist="38100" dir="2700000" algn="tl">
                    <a:srgbClr val="000000">
                      <a:alpha val="43137"/>
                    </a:srgbClr>
                  </a:outerShdw>
                </a:effectLst>
              </a:rPr>
              <a:t>Особенность международной торговли</a:t>
            </a:r>
            <a:endParaRPr lang="ru-RU" sz="4000" b="1" dirty="0">
              <a:effectLst>
                <a:outerShdw blurRad="38100" dist="38100" dir="2700000" algn="tl">
                  <a:srgbClr val="000000">
                    <a:alpha val="43137"/>
                  </a:srgbClr>
                </a:outerShdw>
              </a:effectLst>
            </a:endParaRPr>
          </a:p>
        </p:txBody>
      </p:sp>
      <p:sp>
        <p:nvSpPr>
          <p:cNvPr id="36867" name="Rectangle 3"/>
          <p:cNvSpPr>
            <a:spLocks noGrp="1" noChangeArrowheads="1"/>
          </p:cNvSpPr>
          <p:nvPr>
            <p:ph type="body" idx="1"/>
          </p:nvPr>
        </p:nvSpPr>
        <p:spPr/>
        <p:txBody>
          <a:bodyPr/>
          <a:lstStyle/>
          <a:p>
            <a:r>
              <a:rPr lang="ru-RU" dirty="0" smtClean="0"/>
              <a:t>Международную торговлю обслуживают разные денежные единицы, т.е. разные национальные валюты.</a:t>
            </a:r>
            <a:endParaRPr lang="ru-RU" dirty="0"/>
          </a:p>
        </p:txBody>
      </p:sp>
      <p:pic>
        <p:nvPicPr>
          <p:cNvPr id="36868" name="Picture 4"/>
          <p:cNvPicPr>
            <a:picLocks noChangeAspect="1" noChangeArrowheads="1"/>
          </p:cNvPicPr>
          <p:nvPr/>
        </p:nvPicPr>
        <p:blipFill>
          <a:blip r:embed="rId2" cstate="screen"/>
          <a:srcRect/>
          <a:stretch>
            <a:fillRect/>
          </a:stretch>
        </p:blipFill>
        <p:spPr bwMode="auto">
          <a:xfrm>
            <a:off x="3857620" y="3374582"/>
            <a:ext cx="4410086" cy="33001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ru-RU" sz="4000" b="1" dirty="0" smtClean="0">
                <a:effectLst>
                  <a:outerShdw blurRad="38100" dist="38100" dir="2700000" algn="tl">
                    <a:srgbClr val="000000">
                      <a:alpha val="43137"/>
                    </a:srgbClr>
                  </a:outerShdw>
                </a:effectLst>
              </a:rPr>
              <a:t>Международный валютный рынок</a:t>
            </a:r>
            <a:endParaRPr lang="ru-RU" sz="4000" b="1" dirty="0">
              <a:effectLst>
                <a:outerShdw blurRad="38100" dist="38100" dir="2700000" algn="tl">
                  <a:srgbClr val="000000">
                    <a:alpha val="43137"/>
                  </a:srgbClr>
                </a:outerShdw>
              </a:effectLst>
            </a:endParaRPr>
          </a:p>
        </p:txBody>
      </p:sp>
      <p:sp>
        <p:nvSpPr>
          <p:cNvPr id="37891" name="Rectangle 3"/>
          <p:cNvSpPr>
            <a:spLocks noGrp="1" noChangeArrowheads="1"/>
          </p:cNvSpPr>
          <p:nvPr>
            <p:ph type="body" idx="1"/>
          </p:nvPr>
        </p:nvSpPr>
        <p:spPr/>
        <p:txBody>
          <a:bodyPr/>
          <a:lstStyle/>
          <a:p>
            <a:r>
              <a:rPr lang="ru-RU" sz="2400" b="1" dirty="0" smtClean="0">
                <a:effectLst>
                  <a:outerShdw blurRad="38100" dist="38100" dir="2700000" algn="tl">
                    <a:srgbClr val="000000">
                      <a:alpha val="43137"/>
                    </a:srgbClr>
                  </a:outerShdw>
                </a:effectLst>
              </a:rPr>
              <a:t>Если сформулировать по возможности точное определение, то международный валютный рынок FOREX (</a:t>
            </a:r>
            <a:r>
              <a:rPr lang="ru-RU" sz="2400" b="1" dirty="0" err="1" smtClean="0">
                <a:effectLst>
                  <a:outerShdw blurRad="38100" dist="38100" dir="2700000" algn="tl">
                    <a:srgbClr val="000000">
                      <a:alpha val="43137"/>
                    </a:srgbClr>
                  </a:outerShdw>
                </a:effectLst>
              </a:rPr>
              <a:t>Foreign</a:t>
            </a:r>
            <a:r>
              <a:rPr lang="ru-RU" sz="2400" b="1" dirty="0" smtClean="0">
                <a:effectLst>
                  <a:outerShdw blurRad="38100" dist="38100" dir="2700000" algn="tl">
                    <a:srgbClr val="000000">
                      <a:alpha val="43137"/>
                    </a:srgbClr>
                  </a:outerShdw>
                </a:effectLst>
              </a:rPr>
              <a:t> </a:t>
            </a:r>
            <a:r>
              <a:rPr lang="ru-RU" sz="2400" b="1" dirty="0" err="1" smtClean="0">
                <a:effectLst>
                  <a:outerShdw blurRad="38100" dist="38100" dir="2700000" algn="tl">
                    <a:srgbClr val="000000">
                      <a:alpha val="43137"/>
                    </a:srgbClr>
                  </a:outerShdw>
                </a:effectLst>
              </a:rPr>
              <a:t>Exchange</a:t>
            </a:r>
            <a:r>
              <a:rPr lang="ru-RU" sz="2400" b="1" dirty="0" smtClean="0">
                <a:effectLst>
                  <a:outerShdw blurRad="38100" dist="38100" dir="2700000" algn="tl">
                    <a:srgbClr val="000000">
                      <a:alpha val="43137"/>
                    </a:srgbClr>
                  </a:outerShdw>
                </a:effectLst>
              </a:rPr>
              <a:t> </a:t>
            </a:r>
            <a:r>
              <a:rPr lang="ru-RU" sz="2400" b="1" dirty="0" err="1" smtClean="0">
                <a:effectLst>
                  <a:outerShdw blurRad="38100" dist="38100" dir="2700000" algn="tl">
                    <a:srgbClr val="000000">
                      <a:alpha val="43137"/>
                    </a:srgbClr>
                  </a:outerShdw>
                </a:effectLst>
              </a:rPr>
              <a:t>Market</a:t>
            </a:r>
            <a:r>
              <a:rPr lang="ru-RU" sz="2400" b="1" dirty="0" smtClean="0">
                <a:effectLst>
                  <a:outerShdw blurRad="38100" dist="38100" dir="2700000" algn="tl">
                    <a:srgbClr val="000000">
                      <a:alpha val="43137"/>
                    </a:srgbClr>
                  </a:outerShdw>
                </a:effectLst>
              </a:rPr>
              <a:t>) представляет собой совокупность операций по купле-продаже иностранной валюты, и предоставлению ссуд на конкретных условиях (сумма, обменный курс, процентная ставка) с выполнением на определенную дату. </a:t>
            </a:r>
            <a:endParaRPr lang="ru-RU" sz="2400" b="1" dirty="0">
              <a:effectLst>
                <a:outerShdw blurRad="38100" dist="38100" dir="2700000" algn="tl">
                  <a:srgbClr val="000000">
                    <a:alpha val="43137"/>
                  </a:srgbClr>
                </a:outerShdw>
              </a:effectLst>
            </a:endParaRPr>
          </a:p>
        </p:txBody>
      </p:sp>
      <p:pic>
        <p:nvPicPr>
          <p:cNvPr id="37892" name="Picture 4"/>
          <p:cNvPicPr>
            <a:picLocks noChangeAspect="1" noChangeArrowheads="1"/>
          </p:cNvPicPr>
          <p:nvPr/>
        </p:nvPicPr>
        <p:blipFill>
          <a:blip r:embed="rId2" cstate="screen"/>
          <a:srcRect/>
          <a:stretch>
            <a:fillRect/>
          </a:stretch>
        </p:blipFill>
        <p:spPr bwMode="auto">
          <a:xfrm>
            <a:off x="5429256" y="4643446"/>
            <a:ext cx="2690814" cy="2080206"/>
          </a:xfrm>
          <a:prstGeom prst="rect">
            <a:avLst/>
          </a:prstGeom>
          <a:noFill/>
          <a:ln w="9525">
            <a:noFill/>
            <a:miter lim="800000"/>
            <a:headEnd/>
            <a:tailEnd/>
          </a:ln>
          <a:effectLst/>
        </p:spPr>
      </p:pic>
      <p:pic>
        <p:nvPicPr>
          <p:cNvPr id="37893" name="Picture 5"/>
          <p:cNvPicPr>
            <a:picLocks noChangeAspect="1" noChangeArrowheads="1"/>
          </p:cNvPicPr>
          <p:nvPr/>
        </p:nvPicPr>
        <p:blipFill>
          <a:blip r:embed="rId3" cstate="screen"/>
          <a:srcRect/>
          <a:stretch>
            <a:fillRect/>
          </a:stretch>
        </p:blipFill>
        <p:spPr bwMode="auto">
          <a:xfrm>
            <a:off x="857224" y="4643446"/>
            <a:ext cx="1950572" cy="19288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ru-RU" b="1" dirty="0" smtClean="0">
                <a:effectLst>
                  <a:outerShdw blurRad="38100" dist="38100" dir="2700000" algn="tl">
                    <a:srgbClr val="000000">
                      <a:alpha val="43137"/>
                    </a:srgbClr>
                  </a:outerShdw>
                </a:effectLst>
              </a:rPr>
              <a:t>Участники рынка</a:t>
            </a:r>
            <a:endParaRPr lang="ru-RU" b="1" dirty="0">
              <a:effectLst>
                <a:outerShdw blurRad="38100" dist="38100" dir="2700000" algn="tl">
                  <a:srgbClr val="000000">
                    <a:alpha val="43137"/>
                  </a:srgbClr>
                </a:outerShdw>
              </a:effectLst>
            </a:endParaRPr>
          </a:p>
        </p:txBody>
      </p:sp>
      <p:sp>
        <p:nvSpPr>
          <p:cNvPr id="38915" name="Rectangle 3"/>
          <p:cNvSpPr>
            <a:spLocks noGrp="1" noChangeArrowheads="1"/>
          </p:cNvSpPr>
          <p:nvPr>
            <p:ph type="body" idx="1"/>
          </p:nvPr>
        </p:nvSpPr>
        <p:spPr/>
        <p:txBody>
          <a:bodyPr/>
          <a:lstStyle/>
          <a:p>
            <a:r>
              <a:rPr lang="ru-RU" sz="2800" b="1" dirty="0" smtClean="0">
                <a:effectLst>
                  <a:outerShdw blurRad="38100" dist="38100" dir="2700000" algn="tl">
                    <a:srgbClr val="000000">
                      <a:alpha val="43137"/>
                    </a:srgbClr>
                  </a:outerShdw>
                </a:effectLst>
              </a:rPr>
              <a:t>коммерческие банки,</a:t>
            </a:r>
          </a:p>
          <a:p>
            <a:r>
              <a:rPr lang="ru-RU" sz="2800" b="1" dirty="0" smtClean="0">
                <a:effectLst>
                  <a:outerShdw blurRad="38100" dist="38100" dir="2700000" algn="tl">
                    <a:srgbClr val="000000">
                      <a:alpha val="43137"/>
                    </a:srgbClr>
                  </a:outerShdw>
                </a:effectLst>
              </a:rPr>
              <a:t> валютные биржи, </a:t>
            </a:r>
          </a:p>
          <a:p>
            <a:r>
              <a:rPr lang="ru-RU" sz="2800" b="1" dirty="0" smtClean="0">
                <a:effectLst>
                  <a:outerShdw blurRad="38100" dist="38100" dir="2700000" algn="tl">
                    <a:srgbClr val="000000">
                      <a:alpha val="43137"/>
                    </a:srgbClr>
                  </a:outerShdw>
                </a:effectLst>
              </a:rPr>
              <a:t>центральные банки, </a:t>
            </a:r>
          </a:p>
          <a:p>
            <a:r>
              <a:rPr lang="ru-RU" sz="2800" b="1" dirty="0" smtClean="0">
                <a:effectLst>
                  <a:outerShdw blurRad="38100" dist="38100" dir="2700000" algn="tl">
                    <a:srgbClr val="000000">
                      <a:alpha val="43137"/>
                    </a:srgbClr>
                  </a:outerShdw>
                </a:effectLst>
              </a:rPr>
              <a:t>фирмы, осуществляющие внешнеторговые операции, инвестиционные фонды,</a:t>
            </a:r>
          </a:p>
          <a:p>
            <a:r>
              <a:rPr lang="ru-RU" sz="2800" b="1" dirty="0" smtClean="0">
                <a:effectLst>
                  <a:outerShdw blurRad="38100" dist="38100" dir="2700000" algn="tl">
                    <a:srgbClr val="000000">
                      <a:alpha val="43137"/>
                    </a:srgbClr>
                  </a:outerShdw>
                </a:effectLst>
              </a:rPr>
              <a:t> брокерские компании; </a:t>
            </a:r>
          </a:p>
          <a:p>
            <a:r>
              <a:rPr lang="ru-RU" sz="2800" b="1" dirty="0" smtClean="0">
                <a:effectLst>
                  <a:outerShdw blurRad="38100" dist="38100" dir="2700000" algn="tl">
                    <a:srgbClr val="000000">
                      <a:alpha val="43137"/>
                    </a:srgbClr>
                  </a:outerShdw>
                </a:effectLst>
              </a:rPr>
              <a:t>постоянно растет непосредственное участие в валютных операциях частных лиц.</a:t>
            </a:r>
            <a:endParaRPr lang="ru-RU"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a:r>
              <a:rPr lang="ru-RU" b="1" dirty="0" smtClean="0">
                <a:effectLst>
                  <a:outerShdw blurRad="38100" dist="38100" dir="2700000" algn="tl">
                    <a:srgbClr val="000000">
                      <a:alpha val="43137"/>
                    </a:srgbClr>
                  </a:outerShdw>
                </a:effectLst>
              </a:rPr>
              <a:t>FOREX</a:t>
            </a:r>
            <a:endParaRPr lang="ru-RU" b="1" dirty="0">
              <a:effectLst>
                <a:outerShdw blurRad="38100" dist="38100" dir="2700000" algn="tl">
                  <a:srgbClr val="000000">
                    <a:alpha val="43137"/>
                  </a:srgbClr>
                </a:outerShdw>
              </a:effectLst>
            </a:endParaRPr>
          </a:p>
        </p:txBody>
      </p:sp>
      <p:sp>
        <p:nvSpPr>
          <p:cNvPr id="39939" name="Rectangle 3"/>
          <p:cNvSpPr>
            <a:spLocks noGrp="1" noChangeArrowheads="1"/>
          </p:cNvSpPr>
          <p:nvPr>
            <p:ph type="body" idx="1"/>
          </p:nvPr>
        </p:nvSpPr>
        <p:spPr/>
        <p:txBody>
          <a:bodyPr/>
          <a:lstStyle/>
          <a:p>
            <a:pPr>
              <a:buNone/>
            </a:pPr>
            <a:r>
              <a:rPr lang="ru-RU" sz="2400" dirty="0" smtClean="0"/>
              <a:t>  </a:t>
            </a:r>
            <a:r>
              <a:rPr lang="ru-RU" sz="2000" b="1" dirty="0" smtClean="0">
                <a:effectLst>
                  <a:outerShdw blurRad="38100" dist="38100" dir="2700000" algn="tl">
                    <a:srgbClr val="000000">
                      <a:alpha val="43137"/>
                    </a:srgbClr>
                  </a:outerShdw>
                </a:effectLst>
              </a:rPr>
              <a:t>- самый большой рынок в мире, он составляет по объему до 90 % всего мирового рынка капиталов. Тысячи участников этого рынка в течение 24 часов в сутки покупают и продают валюту, заключая сделки в течение нескольких секунд в любой точке Земного шара. Объединенные в единую глобальную сеть спутниковыми каналами связи с помощью совершеннейших компьютерных систем, они создают оборот валютных средств, который в сумме за год превышает в 10 раз общий годовой валовой, национальный продукт всех государств мира </a:t>
            </a:r>
            <a:endParaRPr lang="ru-RU" sz="2400" b="1" dirty="0" smtClean="0">
              <a:effectLst>
                <a:outerShdw blurRad="38100" dist="38100" dir="2700000" algn="tl">
                  <a:srgbClr val="000000">
                    <a:alpha val="43137"/>
                  </a:srgbClr>
                </a:outerShdw>
              </a:effectLst>
            </a:endParaRPr>
          </a:p>
          <a:p>
            <a:pPr algn="r">
              <a:buNone/>
            </a:pPr>
            <a:r>
              <a:rPr lang="ru-RU" sz="2400" dirty="0"/>
              <a:t> </a:t>
            </a:r>
            <a:r>
              <a:rPr lang="ru-RU" sz="2400" dirty="0" smtClean="0"/>
              <a:t>                </a:t>
            </a:r>
            <a:r>
              <a:rPr lang="ru-RU" sz="2000" i="1" dirty="0" smtClean="0"/>
              <a:t>( цифра взята из учебника 5-летней давности).</a:t>
            </a:r>
            <a:endParaRPr lang="ru-RU" sz="2400" i="1" dirty="0"/>
          </a:p>
        </p:txBody>
      </p:sp>
      <p:pic>
        <p:nvPicPr>
          <p:cNvPr id="39940" name="Picture 4"/>
          <p:cNvPicPr>
            <a:picLocks noChangeAspect="1" noChangeArrowheads="1"/>
          </p:cNvPicPr>
          <p:nvPr/>
        </p:nvPicPr>
        <p:blipFill>
          <a:blip r:embed="rId2" cstate="screen"/>
          <a:srcRect/>
          <a:stretch>
            <a:fillRect/>
          </a:stretch>
        </p:blipFill>
        <p:spPr bwMode="auto">
          <a:xfrm>
            <a:off x="214282" y="4725441"/>
            <a:ext cx="2709887" cy="19897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ru-RU" sz="2800" b="1" dirty="0" smtClean="0">
                <a:effectLst>
                  <a:outerShdw blurRad="38100" dist="38100" dir="2700000" algn="tl">
                    <a:srgbClr val="000000">
                      <a:alpha val="43137"/>
                    </a:srgbClr>
                  </a:outerShdw>
                </a:effectLst>
              </a:rPr>
              <a:t>Для чего необходимо перемещение таких огромных денежных масс по электронным каналам?</a:t>
            </a:r>
            <a:endParaRPr lang="ru-RU" sz="2800" b="1" dirty="0">
              <a:effectLst>
                <a:outerShdw blurRad="38100" dist="38100" dir="2700000" algn="tl">
                  <a:srgbClr val="000000">
                    <a:alpha val="43137"/>
                  </a:srgbClr>
                </a:outerShdw>
              </a:effectLst>
            </a:endParaRPr>
          </a:p>
        </p:txBody>
      </p:sp>
      <p:sp>
        <p:nvSpPr>
          <p:cNvPr id="40963" name="Rectangle 3"/>
          <p:cNvSpPr>
            <a:spLocks noGrp="1" noChangeArrowheads="1"/>
          </p:cNvSpPr>
          <p:nvPr>
            <p:ph type="body" idx="1"/>
          </p:nvPr>
        </p:nvSpPr>
        <p:spPr/>
        <p:txBody>
          <a:bodyPr/>
          <a:lstStyle/>
          <a:p>
            <a:r>
              <a:rPr lang="ru-RU" sz="2000" b="1" dirty="0" smtClean="0">
                <a:effectLst>
                  <a:outerShdw blurRad="38100" dist="38100" dir="2700000" algn="tl">
                    <a:srgbClr val="000000">
                      <a:alpha val="43137"/>
                    </a:srgbClr>
                  </a:outerShdw>
                </a:effectLst>
              </a:rPr>
              <a:t>Валютные операции обеспечивают экономические связи между участниками различных рынков, находящимися по разные стороны государственных границ: межгосударственные расчеты, расчеты между фирмами из разных стран за поставляемые товары и услуги, иностранные инвестиции, международный туризм и деловые поездки. Без </a:t>
            </a:r>
            <a:r>
              <a:rPr lang="ru-RU" sz="2000" b="1" dirty="0" err="1" smtClean="0">
                <a:effectLst>
                  <a:outerShdw blurRad="38100" dist="38100" dir="2700000" algn="tl">
                    <a:srgbClr val="000000">
                      <a:alpha val="43137"/>
                    </a:srgbClr>
                  </a:outerShdw>
                </a:effectLst>
              </a:rPr>
              <a:t>валютообменных</a:t>
            </a:r>
            <a:r>
              <a:rPr lang="ru-RU" sz="2000" b="1" dirty="0" smtClean="0">
                <a:effectLst>
                  <a:outerShdw blurRad="38100" dist="38100" dir="2700000" algn="tl">
                    <a:srgbClr val="000000">
                      <a:alpha val="43137"/>
                    </a:srgbClr>
                  </a:outerShdw>
                </a:effectLst>
              </a:rPr>
              <a:t> операций эти важнейшие виды экономической активности не могли бы существовать.</a:t>
            </a:r>
          </a:p>
          <a:p>
            <a:r>
              <a:rPr lang="ru-RU" sz="2000" b="1" dirty="0" smtClean="0">
                <a:effectLst>
                  <a:outerShdw blurRad="38100" dist="38100" dir="2700000" algn="tl">
                    <a:srgbClr val="000000">
                      <a:alpha val="43137"/>
                    </a:srgbClr>
                  </a:outerShdw>
                </a:effectLst>
              </a:rPr>
              <a:t> Но деньги, служащие здесь инструментом, сами становятся товаром, так как спрос и предложение по операциям с каждой валютой в различных деловых центрах меняется во времени, а следовательно меняется и цена каждой валюты, причем меняется быстро и непредсказуемым образом.</a:t>
            </a:r>
            <a:endParaRPr lang="ru-RU"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ru-RU" sz="2800" b="1" dirty="0" smtClean="0">
                <a:effectLst>
                  <a:outerShdw blurRad="38100" dist="38100" dir="2700000" algn="tl">
                    <a:srgbClr val="000000">
                      <a:alpha val="43137"/>
                    </a:srgbClr>
                  </a:outerShdw>
                </a:effectLst>
              </a:rPr>
              <a:t>Международное валютное устройство сегодня основывается на режиме плавающих валютных курсов:</a:t>
            </a:r>
            <a:endParaRPr lang="ru-RU" sz="2800" b="1" dirty="0">
              <a:effectLst>
                <a:outerShdw blurRad="38100" dist="38100" dir="2700000" algn="tl">
                  <a:srgbClr val="000000">
                    <a:alpha val="43137"/>
                  </a:srgbClr>
                </a:outerShdw>
              </a:effectLst>
            </a:endParaRPr>
          </a:p>
        </p:txBody>
      </p:sp>
      <p:sp>
        <p:nvSpPr>
          <p:cNvPr id="41987" name="Rectangle 3"/>
          <p:cNvSpPr>
            <a:spLocks noGrp="1" noChangeArrowheads="1"/>
          </p:cNvSpPr>
          <p:nvPr>
            <p:ph type="body" idx="1"/>
          </p:nvPr>
        </p:nvSpPr>
        <p:spPr/>
        <p:txBody>
          <a:bodyPr/>
          <a:lstStyle/>
          <a:p>
            <a:r>
              <a:rPr lang="ru-RU" sz="2400" b="1" dirty="0" smtClean="0"/>
              <a:t>цену валюты определяет прежде всего рынок. Поэтому валютный курс то поднимается вверх (валюта дорожает), то падает вниз. Значит, можно купить валюту дешевле и через некоторое время продать ее дороже, получив при этом прибыль. </a:t>
            </a:r>
            <a:endParaRPr lang="ru-RU" sz="2400" b="1" dirty="0"/>
          </a:p>
        </p:txBody>
      </p:sp>
      <p:pic>
        <p:nvPicPr>
          <p:cNvPr id="41988" name="Picture 4"/>
          <p:cNvPicPr>
            <a:picLocks noChangeAspect="1" noChangeArrowheads="1"/>
          </p:cNvPicPr>
          <p:nvPr/>
        </p:nvPicPr>
        <p:blipFill>
          <a:blip r:embed="rId2" cstate="screen"/>
          <a:srcRect/>
          <a:stretch>
            <a:fillRect/>
          </a:stretch>
        </p:blipFill>
        <p:spPr bwMode="auto">
          <a:xfrm>
            <a:off x="4143372" y="3500438"/>
            <a:ext cx="4714908" cy="3121784"/>
          </a:xfrm>
          <a:prstGeom prst="rect">
            <a:avLst/>
          </a:prstGeom>
          <a:noFill/>
          <a:ln w="9525">
            <a:noFill/>
            <a:miter lim="800000"/>
            <a:headEnd/>
            <a:tailEnd/>
          </a:ln>
          <a:effectLst/>
        </p:spPr>
      </p:pic>
      <p:pic>
        <p:nvPicPr>
          <p:cNvPr id="41989" name="Picture 5"/>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285720" y="3714752"/>
            <a:ext cx="3714756" cy="27674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ru-RU" b="1" dirty="0" smtClean="0">
                <a:effectLst>
                  <a:outerShdw blurRad="38100" dist="38100" dir="2700000" algn="tl">
                    <a:srgbClr val="000000">
                      <a:alpha val="43137"/>
                    </a:srgbClr>
                  </a:outerShdw>
                </a:effectLst>
              </a:rPr>
              <a:t>История создания</a:t>
            </a:r>
            <a:endParaRPr lang="ru-RU" b="1" dirty="0">
              <a:effectLst>
                <a:outerShdw blurRad="38100" dist="38100" dir="2700000" algn="tl">
                  <a:srgbClr val="000000">
                    <a:alpha val="43137"/>
                  </a:srgbClr>
                </a:outerShdw>
              </a:effectLst>
            </a:endParaRPr>
          </a:p>
        </p:txBody>
      </p:sp>
      <p:sp>
        <p:nvSpPr>
          <p:cNvPr id="43011" name="Rectangle 3"/>
          <p:cNvSpPr>
            <a:spLocks noGrp="1" noChangeArrowheads="1"/>
          </p:cNvSpPr>
          <p:nvPr>
            <p:ph type="body" idx="1"/>
          </p:nvPr>
        </p:nvSpPr>
        <p:spPr/>
        <p:txBody>
          <a:bodyPr/>
          <a:lstStyle/>
          <a:p>
            <a:r>
              <a:rPr lang="ru-RU" sz="1600" b="1" dirty="0" smtClean="0">
                <a:effectLst>
                  <a:outerShdw blurRad="38100" dist="38100" dir="2700000" algn="tl">
                    <a:srgbClr val="000000">
                      <a:alpha val="43137"/>
                    </a:srgbClr>
                  </a:outerShdw>
                </a:effectLst>
              </a:rPr>
              <a:t>Международный валютный рынок в том виде, как мы его знаем, возник после 1973 года, но начало его новейшей истории было положено летом 1944 года в американском курортном городке </a:t>
            </a:r>
            <a:r>
              <a:rPr lang="ru-RU" sz="1600" b="1" dirty="0" err="1" smtClean="0">
                <a:effectLst>
                  <a:outerShdw blurRad="38100" dist="38100" dir="2700000" algn="tl">
                    <a:srgbClr val="000000">
                      <a:alpha val="43137"/>
                    </a:srgbClr>
                  </a:outerShdw>
                </a:effectLst>
              </a:rPr>
              <a:t>Бреттон-Вуддс</a:t>
            </a:r>
            <a:r>
              <a:rPr lang="ru-RU" sz="1600" b="1" dirty="0" smtClean="0">
                <a:effectLst>
                  <a:outerShdw blurRad="38100" dist="38100" dir="2700000" algn="tl">
                    <a:srgbClr val="000000">
                      <a:alpha val="43137"/>
                    </a:srgbClr>
                  </a:outerShdw>
                </a:effectLst>
              </a:rPr>
              <a:t>. Исход Второй Мировой войны  не вызывал сомнений и союзники занялись послевоенным финансовым устройством планеты. В то время как экономики всех ведущих государств после войны должны были оказаться в руинах либо в тисках военного производства, экономика США выходила из войны на подъеме.</a:t>
            </a:r>
            <a:endParaRPr lang="ru-RU" sz="1600" b="1" dirty="0">
              <a:effectLst>
                <a:outerShdw blurRad="38100" dist="38100" dir="2700000" algn="tl">
                  <a:srgbClr val="000000">
                    <a:alpha val="43137"/>
                  </a:srgbClr>
                </a:outerShdw>
              </a:effectLst>
            </a:endParaRPr>
          </a:p>
        </p:txBody>
      </p:sp>
      <p:pic>
        <p:nvPicPr>
          <p:cNvPr id="43012" name="Picture 4"/>
          <p:cNvPicPr>
            <a:picLocks noChangeAspect="1" noChangeArrowheads="1"/>
          </p:cNvPicPr>
          <p:nvPr/>
        </p:nvPicPr>
        <p:blipFill>
          <a:blip r:embed="rId2" cstate="screen"/>
          <a:srcRect/>
          <a:stretch>
            <a:fillRect/>
          </a:stretch>
        </p:blipFill>
        <p:spPr bwMode="auto">
          <a:xfrm>
            <a:off x="4167208" y="3786190"/>
            <a:ext cx="4619634" cy="2652990"/>
          </a:xfrm>
          <a:prstGeom prst="rect">
            <a:avLst/>
          </a:prstGeom>
          <a:noFill/>
          <a:ln w="9525">
            <a:noFill/>
            <a:miter lim="800000"/>
            <a:headEnd/>
            <a:tailEnd/>
          </a:ln>
          <a:effectLst/>
        </p:spPr>
      </p:pic>
      <p:sp>
        <p:nvSpPr>
          <p:cNvPr id="7" name="Прямоугольник 6"/>
          <p:cNvSpPr/>
          <p:nvPr/>
        </p:nvSpPr>
        <p:spPr>
          <a:xfrm>
            <a:off x="285720" y="4000504"/>
            <a:ext cx="3857620" cy="2062103"/>
          </a:xfrm>
          <a:prstGeom prst="rect">
            <a:avLst/>
          </a:prstGeom>
        </p:spPr>
        <p:txBody>
          <a:bodyPr wrap="square">
            <a:spAutoFit/>
          </a:bodyPr>
          <a:lstStyle/>
          <a:p>
            <a:r>
              <a:rPr lang="ru-RU" sz="1600" b="1" dirty="0" smtClean="0">
                <a:effectLst>
                  <a:outerShdw blurRad="38100" dist="38100" dir="2700000" algn="tl">
                    <a:srgbClr val="000000">
                      <a:alpha val="43137"/>
                    </a:srgbClr>
                  </a:outerShdw>
                </a:effectLst>
              </a:rPr>
              <a:t>А так как и победители, и жертвы, и побежденные нуждались в пище, топливе, сырье и оборудовании, а дать все это в достаточном количестве могла только американская экономика, то возникал вопрос, чем другие страны за это будут платить. </a:t>
            </a:r>
            <a:endParaRPr lang="ru-RU" sz="1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ru-RU"/>
          </a:p>
        </p:txBody>
      </p:sp>
      <p:sp>
        <p:nvSpPr>
          <p:cNvPr id="44035" name="Rectangle 3"/>
          <p:cNvSpPr>
            <a:spLocks noGrp="1" noChangeArrowheads="1"/>
          </p:cNvSpPr>
          <p:nvPr>
            <p:ph type="body" idx="1"/>
          </p:nvPr>
        </p:nvSpPr>
        <p:spPr/>
        <p:txBody>
          <a:bodyPr/>
          <a:lstStyle/>
          <a:p>
            <a:r>
              <a:rPr lang="ru-RU" sz="2800" dirty="0" smtClean="0"/>
              <a:t>После войны они мало что имели из того, что могло заинтересовать США; золотой запас у США и так был самым большим, многие же страны вряд ли имели его вообще. При любых попытках наладить торговлю через обмен валют цена на доллар по причине высокого спроса на американские товары неизбежно должна была подняться до такого уровня, что все прочие валюты обесценились бы и приобретение американских товаров стало невозможным.</a:t>
            </a:r>
            <a:endParaRPr lang="ru-RU"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Модерн белый">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Модерн 2">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Модерн 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Модерн 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Модерн 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Модерн 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Модерн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Модерн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Модерн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Модерн белый</Template>
  <TotalTime>105</TotalTime>
  <Words>940</Words>
  <Application>Microsoft Office PowerPoint</Application>
  <PresentationFormat>Экран (4:3)</PresentationFormat>
  <Paragraphs>42</Paragraphs>
  <Slides>16</Slides>
  <Notes>0</Notes>
  <HiddenSlides>0</HiddenSlides>
  <MMClips>0</MMClips>
  <ScaleCrop>false</ScaleCrop>
  <HeadingPairs>
    <vt:vector size="6" baseType="variant">
      <vt:variant>
        <vt:lpstr>Использованные шрифты</vt:lpstr>
      </vt:variant>
      <vt:variant>
        <vt:i4>1</vt:i4>
      </vt:variant>
      <vt:variant>
        <vt:lpstr>Тема</vt:lpstr>
      </vt:variant>
      <vt:variant>
        <vt:i4>1</vt:i4>
      </vt:variant>
      <vt:variant>
        <vt:lpstr>Заголовки слайдов</vt:lpstr>
      </vt:variant>
      <vt:variant>
        <vt:i4>16</vt:i4>
      </vt:variant>
    </vt:vector>
  </HeadingPairs>
  <TitlesOfParts>
    <vt:vector size="18" baseType="lpstr">
      <vt:lpstr>Arial</vt:lpstr>
      <vt:lpstr>Модерн белый</vt:lpstr>
      <vt:lpstr>Валютный рынок и конвертируемость валют</vt:lpstr>
      <vt:lpstr>Особенность международной торговли</vt:lpstr>
      <vt:lpstr>Международный валютный рынок</vt:lpstr>
      <vt:lpstr>Участники рынка</vt:lpstr>
      <vt:lpstr>FOREX</vt:lpstr>
      <vt:lpstr>Для чего необходимо перемещение таких огромных денежных масс по электронным каналам?</vt:lpstr>
      <vt:lpstr>Международное валютное устройство сегодня основывается на режиме плавающих валютных курсов:</vt:lpstr>
      <vt:lpstr>История создания</vt:lpstr>
      <vt:lpstr>Презентация PowerPoint</vt:lpstr>
      <vt:lpstr>Презентация PowerPoint</vt:lpstr>
      <vt:lpstr>Валютный курс</vt:lpstr>
      <vt:lpstr>Конвертируемость валюты</vt:lpstr>
      <vt:lpstr>Конвертируемость национальной валюты</vt:lpstr>
      <vt:lpstr>Презентация PowerPoint</vt:lpstr>
      <vt:lpstr>Девальвация </vt:lpstr>
      <vt:lpstr>Кто работает на валютном рынке?</vt:lpstr>
    </vt:vector>
  </TitlesOfParts>
  <Company>Дом, милый дом...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Экономика, 11 класс, профильный уровень</dc:title>
  <dc:subject>Валютный рынок и конвертируемость валют</dc:subject>
  <dc:creator>Г.И. Непершина, МОУ СОШ № 15 г. Балашова Саратовской области</dc:creator>
  <cp:lastModifiedBy>Adam 7</cp:lastModifiedBy>
  <cp:revision>15</cp:revision>
  <dcterms:created xsi:type="dcterms:W3CDTF">2011-04-18T02:47:49Z</dcterms:created>
  <dcterms:modified xsi:type="dcterms:W3CDTF">2020-05-12T08:44:18Z</dcterms:modified>
  <cp:category>презентация к уроку</cp:category>
</cp:coreProperties>
</file>