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83" r:id="rId2"/>
    <p:sldId id="256" r:id="rId3"/>
    <p:sldId id="261" r:id="rId4"/>
    <p:sldId id="262" r:id="rId5"/>
    <p:sldId id="265" r:id="rId6"/>
    <p:sldId id="257" r:id="rId7"/>
    <p:sldId id="258" r:id="rId8"/>
    <p:sldId id="259" r:id="rId9"/>
    <p:sldId id="260" r:id="rId10"/>
    <p:sldId id="263" r:id="rId11"/>
    <p:sldId id="264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80" r:id="rId23"/>
    <p:sldId id="278" r:id="rId24"/>
    <p:sldId id="279" r:id="rId25"/>
    <p:sldId id="281" r:id="rId26"/>
    <p:sldId id="284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4471A"/>
    <a:srgbClr val="D18437"/>
    <a:srgbClr val="6D67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3AC9AA-F12E-436A-A3B8-17C4F5FD6AD8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4D6C27-A50B-428C-8DA3-9E3581F5C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Материал слайда</a:t>
            </a:r>
            <a:r>
              <a:rPr lang="ru-RU" baseline="0" dirty="0" smtClean="0"/>
              <a:t> для</a:t>
            </a:r>
            <a:r>
              <a:rPr lang="ru-RU" dirty="0" smtClean="0"/>
              <a:t> повторения темы прошлого урока и подготовки к самопроверки знаний по тесту.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D6C27-A50B-428C-8DA3-9E3581F5CF2F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В целях экономии времени и разного темпа работы учащихся задания</a:t>
            </a:r>
            <a:r>
              <a:rPr lang="ru-RU" baseline="0" dirty="0" smtClean="0"/>
              <a:t> теста учитель может читать вслух, а учащиеся выбирают ответы.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D6C27-A50B-428C-8DA3-9E3581F5CF2F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Ответы появляются сразу после устных ответов ребят, что позволяет проверить  освоение материала по теме урока.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D6C27-A50B-428C-8DA3-9E3581F5CF2F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508BE-4D73-40CA-9D62-D54250719FD4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8BC7D-4152-4AEE-9916-B0E4BD4C95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508BE-4D73-40CA-9D62-D54250719FD4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8BC7D-4152-4AEE-9916-B0E4BD4C95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508BE-4D73-40CA-9D62-D54250719FD4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8BC7D-4152-4AEE-9916-B0E4BD4C95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508BE-4D73-40CA-9D62-D54250719FD4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8BC7D-4152-4AEE-9916-B0E4BD4C95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508BE-4D73-40CA-9D62-D54250719FD4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8BC7D-4152-4AEE-9916-B0E4BD4C95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508BE-4D73-40CA-9D62-D54250719FD4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8BC7D-4152-4AEE-9916-B0E4BD4C95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508BE-4D73-40CA-9D62-D54250719FD4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8BC7D-4152-4AEE-9916-B0E4BD4C95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508BE-4D73-40CA-9D62-D54250719FD4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8BC7D-4152-4AEE-9916-B0E4BD4C95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508BE-4D73-40CA-9D62-D54250719FD4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8BC7D-4152-4AEE-9916-B0E4BD4C95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508BE-4D73-40CA-9D62-D54250719FD4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8BC7D-4152-4AEE-9916-B0E4BD4C95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508BE-4D73-40CA-9D62-D54250719FD4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8BC7D-4152-4AEE-9916-B0E4BD4C95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p:transition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EC508BE-4D73-40CA-9D62-D54250719FD4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658BC7D-4152-4AEE-9916-B0E4BD4C95A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pull dir="r"/>
  </p:transition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3.jpeg"/><Relationship Id="rId7" Type="http://schemas.openxmlformats.org/officeDocument/2006/relationships/hyperlink" Target="http://www.museum.murom.ru/wwwmus/afisha/Mkrai/glava_4/par_31/pr_31.files/image003.jpg" TargetMode="External"/><Relationship Id="rId2" Type="http://schemas.openxmlformats.org/officeDocument/2006/relationships/hyperlink" Target="http://peredvizhniki.ru/uploads/gallery/main/16/torg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hyperlink" Target="http://www.clow.ru/a-rushist/img/252-1.jpg" TargetMode="Externa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hyperlink" Target="http://www.labelworld.ru/Archive/LW/2006/11/16/01.jp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forum.micex.ru/museum/img/get_photo_py?pid=spb_gosbank_photo_xix&amp;itype=larg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hyperlink" Target="http://www.orel-story.ru/gallery/albums/userpics/normal_%E7%E4%E0%ED%E8%E5%20%E1%E0%ED%EA%E0%20%E2%F7%E5%F0%E0%20%E8%20%F1%E5%E3%EE%E4%ED%FF.jpg" TargetMode="Externa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egatis.ru/imgs/docs/24178-1286.jpg" TargetMode="External"/><Relationship Id="rId3" Type="http://schemas.openxmlformats.org/officeDocument/2006/relationships/image" Target="../media/image33.jpeg"/><Relationship Id="rId7" Type="http://schemas.openxmlformats.org/officeDocument/2006/relationships/image" Target="../media/image35.jpeg"/><Relationship Id="rId2" Type="http://schemas.openxmlformats.org/officeDocument/2006/relationships/hyperlink" Target="http://design.ru-deluxe.ru/uploads/posts/2009-02/thumbs/1234799075_old-time-torch-part-2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izvestia.ru/fin/1244297.jpg" TargetMode="External"/><Relationship Id="rId5" Type="http://schemas.openxmlformats.org/officeDocument/2006/relationships/image" Target="../media/image34.jpeg"/><Relationship Id="rId4" Type="http://schemas.openxmlformats.org/officeDocument/2006/relationships/hyperlink" Target="http://photo1.fotodia.ru/2007/10/21/113116_uwIG43LQdI.jpg" TargetMode="External"/><Relationship Id="rId9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39.jpeg"/><Relationship Id="rId2" Type="http://schemas.openxmlformats.org/officeDocument/2006/relationships/hyperlink" Target="http://walls.kristishka.eu/wallpapers/6f6f8741015846e05e201eff178842be/12368_1.pi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alkanland.ru/pic.php?f=/images002/image_a7VE3tvoFfUUL9ms7spA8g94.jpg" TargetMode="External"/><Relationship Id="rId5" Type="http://schemas.openxmlformats.org/officeDocument/2006/relationships/image" Target="../media/image38.jpeg"/><Relationship Id="rId4" Type="http://schemas.openxmlformats.org/officeDocument/2006/relationships/hyperlink" Target="http://www.podkat.ru/uploads/posts/thumbs/1229637487_03.jpg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2.jpeg"/><Relationship Id="rId2" Type="http://schemas.openxmlformats.org/officeDocument/2006/relationships/hyperlink" Target="http://nplit.ru/books/item/f00/s00/z0000040/pic/000051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g-fotki.yandex.ru/get/14/utoo.7/0_76e3_b5dff785_XL" TargetMode="External"/><Relationship Id="rId5" Type="http://schemas.openxmlformats.org/officeDocument/2006/relationships/image" Target="../media/image41.jpeg"/><Relationship Id="rId4" Type="http://schemas.openxmlformats.org/officeDocument/2006/relationships/hyperlink" Target="http://al-spbphoto.narod.ru/center/VO_6-7-linii_konka_9-02-2005.jpg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7" Type="http://schemas.openxmlformats.org/officeDocument/2006/relationships/image" Target="../media/image45.jpeg"/><Relationship Id="rId2" Type="http://schemas.openxmlformats.org/officeDocument/2006/relationships/hyperlink" Target="http://www.kolomnarzm.ru/htm/res/1863-1899-10.gi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g-fotki.yandex.ru/get/2708/lvs-7012.0/0_18563_acb7d803_XL" TargetMode="External"/><Relationship Id="rId5" Type="http://schemas.openxmlformats.org/officeDocument/2006/relationships/image" Target="../media/image44.jpeg"/><Relationship Id="rId4" Type="http://schemas.openxmlformats.org/officeDocument/2006/relationships/hyperlink" Target="http://www.rustrana.ru/articles/31032/3.jpg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hyperlink" Target="http://www.posit.kz/data/Image/008114/train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hyperlink" Target="http://www.gudok.ru/files/upload/200302/20030219_7_4.jpg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hyperlink" Target="http://ru.wikipedia.org/wiki/%D0%A4%D0%B0%D0%B9%D0%BB:AdmFFUshakoffByBazhanoff-e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4%D0%B0%D0%B9%D0%BB:AdmFFUshakoffByBazhanoff-e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428868"/>
            <a:ext cx="8183880" cy="1051560"/>
          </a:xfrm>
        </p:spPr>
        <p:txBody>
          <a:bodyPr/>
          <a:lstStyle/>
          <a:p>
            <a:r>
              <a:rPr lang="ru-RU" dirty="0" smtClean="0"/>
              <a:t>Страницы истории </a:t>
            </a:r>
            <a:r>
              <a:rPr lang="en-US" dirty="0" smtClean="0"/>
              <a:t>XIX</a:t>
            </a:r>
            <a:r>
              <a:rPr lang="ru-RU" dirty="0" smtClean="0"/>
              <a:t> века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500430" y="3714752"/>
            <a:ext cx="15760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4 класс</a:t>
            </a:r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183880" cy="2071702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solidFill>
                  <a:srgbClr val="6D671D"/>
                </a:solidFill>
              </a:rPr>
              <a:t>Тема урока: </a:t>
            </a:r>
            <a:r>
              <a:rPr lang="ru-RU" dirty="0" smtClean="0">
                <a:solidFill>
                  <a:srgbClr val="6D671D"/>
                </a:solidFill>
              </a:rPr>
              <a:t/>
            </a:r>
            <a:br>
              <a:rPr lang="ru-RU" dirty="0" smtClean="0">
                <a:solidFill>
                  <a:srgbClr val="6D671D"/>
                </a:solidFill>
              </a:rPr>
            </a:br>
            <a:r>
              <a:rPr lang="ru-RU" sz="5300" dirty="0" smtClean="0">
                <a:solidFill>
                  <a:srgbClr val="6D671D"/>
                </a:solidFill>
              </a:rPr>
              <a:t>«Страницы истории Х</a:t>
            </a:r>
            <a:r>
              <a:rPr lang="en-US" sz="5300" dirty="0" smtClean="0">
                <a:solidFill>
                  <a:srgbClr val="6D671D"/>
                </a:solidFill>
              </a:rPr>
              <a:t>I</a:t>
            </a:r>
            <a:r>
              <a:rPr lang="ru-RU" sz="5300" dirty="0" smtClean="0">
                <a:solidFill>
                  <a:srgbClr val="6D671D"/>
                </a:solidFill>
              </a:rPr>
              <a:t>Х  века»</a:t>
            </a:r>
            <a:endParaRPr lang="ru-RU" sz="5300" dirty="0">
              <a:solidFill>
                <a:srgbClr val="6D671D"/>
              </a:solidFill>
            </a:endParaRPr>
          </a:p>
        </p:txBody>
      </p:sp>
      <p:pic>
        <p:nvPicPr>
          <p:cNvPr id="4" name="Picture 2" descr="Рисунок8"/>
          <p:cNvPicPr>
            <a:picLocks noChangeAspect="1" noChangeArrowheads="1"/>
          </p:cNvPicPr>
          <p:nvPr/>
        </p:nvPicPr>
        <p:blipFill>
          <a:blip r:embed="rId2"/>
          <a:srcRect r="51563"/>
          <a:stretch>
            <a:fillRect/>
          </a:stretch>
        </p:blipFill>
        <p:spPr bwMode="auto">
          <a:xfrm>
            <a:off x="1785918" y="2500306"/>
            <a:ext cx="5070594" cy="40005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183880" cy="1051560"/>
          </a:xfrm>
        </p:spPr>
        <p:txBody>
          <a:bodyPr>
            <a:normAutofit/>
          </a:bodyPr>
          <a:lstStyle/>
          <a:p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Вспомните, какой была жизнь крестьян в то время?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5143512"/>
            <a:ext cx="8643998" cy="133043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/>
              <a:t>Крестьяне были крепостными. Их жизнь зависела от помещика, который мог  их продать, подарить, проиграть или обменять на породистую собаку.</a:t>
            </a:r>
            <a:endParaRPr lang="ru-RU" sz="2400" dirty="0"/>
          </a:p>
        </p:txBody>
      </p:sp>
      <p:pic>
        <p:nvPicPr>
          <p:cNvPr id="4" name="Picture 2" descr="Картинка 3 из 469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500042"/>
            <a:ext cx="5857916" cy="46676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Блок-схема: процесс 5"/>
          <p:cNvSpPr/>
          <p:nvPr/>
        </p:nvSpPr>
        <p:spPr>
          <a:xfrm>
            <a:off x="642910" y="5357826"/>
            <a:ext cx="7643866" cy="121444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Крестьяне подвергались наказаниям за малейшие провинности или отдавались в солдаты на 25 лет службы.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7" name="Picture 6" descr="http://i006.radikal.ru/0802/39/359cfe7b3893.jpg"/>
          <p:cNvPicPr>
            <a:picLocks noChangeAspect="1" noChangeArrowheads="1"/>
          </p:cNvPicPr>
          <p:nvPr/>
        </p:nvPicPr>
        <p:blipFill>
          <a:blip r:embed="rId4"/>
          <a:srcRect l="7937" t="3632" r="6084" b="5568"/>
          <a:stretch>
            <a:fillRect/>
          </a:stretch>
        </p:blipFill>
        <p:spPr bwMode="auto">
          <a:xfrm>
            <a:off x="1571604" y="642918"/>
            <a:ext cx="6000792" cy="4615994"/>
          </a:xfrm>
          <a:prstGeom prst="rect">
            <a:avLst/>
          </a:prstGeom>
          <a:noFill/>
        </p:spPr>
      </p:pic>
      <p:pic>
        <p:nvPicPr>
          <p:cNvPr id="8" name="Picture 8" descr="Картинка 12 из 469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 l="1393" t="3571"/>
          <a:stretch>
            <a:fillRect/>
          </a:stretch>
        </p:blipFill>
        <p:spPr bwMode="auto">
          <a:xfrm>
            <a:off x="1643042" y="500042"/>
            <a:ext cx="5994005" cy="45720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10" descr="Картинка 74 из 109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86050" y="785794"/>
            <a:ext cx="3286148" cy="40031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b="0" i="1" dirty="0" smtClean="0">
                <a:solidFill>
                  <a:srgbClr val="6D671D"/>
                </a:solidFill>
              </a:rPr>
              <a:t>В 1855 году на престол взошёл  царь Александр </a:t>
            </a:r>
            <a:r>
              <a:rPr lang="en-US" b="0" i="1" dirty="0" smtClean="0">
                <a:solidFill>
                  <a:srgbClr val="6D671D"/>
                </a:solidFill>
              </a:rPr>
              <a:t>II</a:t>
            </a:r>
            <a:r>
              <a:rPr lang="ru-RU" b="0" i="1" dirty="0" smtClean="0">
                <a:solidFill>
                  <a:srgbClr val="6D671D"/>
                </a:solidFill>
              </a:rPr>
              <a:t>.</a:t>
            </a:r>
            <a:endParaRPr lang="ru-RU" b="0" i="1" dirty="0">
              <a:solidFill>
                <a:srgbClr val="6D671D"/>
              </a:solidFill>
            </a:endParaRPr>
          </a:p>
        </p:txBody>
      </p:sp>
      <p:pic>
        <p:nvPicPr>
          <p:cNvPr id="24579" name="Picture 3" descr="C:\Documents and Settings\Worker\Рабочий стол\романовы\александр\александр 2 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643050"/>
            <a:ext cx="4071966" cy="47637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4580" name="Picture 4" descr="C:\Documents and Settings\Worker\Рабочий стол\романовы\александр\александр 2.jpg"/>
          <p:cNvPicPr>
            <a:picLocks noChangeAspect="1" noChangeArrowheads="1"/>
          </p:cNvPicPr>
          <p:nvPr/>
        </p:nvPicPr>
        <p:blipFill>
          <a:blip r:embed="rId3"/>
          <a:srcRect l="2154" t="238" r="3354" b="3166"/>
          <a:stretch>
            <a:fillRect/>
          </a:stretch>
        </p:blipFill>
        <p:spPr bwMode="auto">
          <a:xfrm>
            <a:off x="4786314" y="1643050"/>
            <a:ext cx="3952897" cy="47863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Блок-схема: процесс 6"/>
          <p:cNvSpPr/>
          <p:nvPr/>
        </p:nvSpPr>
        <p:spPr>
          <a:xfrm>
            <a:off x="642910" y="428604"/>
            <a:ext cx="7858180" cy="107157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</a:rPr>
              <a:t>Коронация проводилась в Храме Христа Спасителя.</a:t>
            </a:r>
            <a:endParaRPr lang="ru-RU" sz="2400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214950"/>
            <a:ext cx="8501122" cy="139845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Александр </a:t>
            </a:r>
            <a:r>
              <a:rPr lang="en-US" dirty="0" smtClean="0"/>
              <a:t>II</a:t>
            </a:r>
            <a:r>
              <a:rPr lang="ru-RU" dirty="0" smtClean="0"/>
              <a:t>  провел  важные реформы. Его царствование было прогрессивным  для России.</a:t>
            </a:r>
            <a:endParaRPr lang="ru-RU" dirty="0"/>
          </a:p>
        </p:txBody>
      </p:sp>
      <p:pic>
        <p:nvPicPr>
          <p:cNvPr id="25602" name="Picture 2" descr="C:\Documents and Settings\Worker\Рабочий стол\романовы\александр\александр 2 0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214290"/>
            <a:ext cx="3694211" cy="51784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714884"/>
            <a:ext cx="8183880" cy="183049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Синий кабинет Александра </a:t>
            </a:r>
            <a:r>
              <a:rPr lang="en-US" dirty="0" smtClean="0"/>
              <a:t>II</a:t>
            </a:r>
            <a:r>
              <a:rPr lang="ru-RU" dirty="0" smtClean="0"/>
              <a:t> в королевском дворце. В этом кабинете он принимал важные решения.</a:t>
            </a:r>
            <a:endParaRPr lang="ru-RU" dirty="0"/>
          </a:p>
        </p:txBody>
      </p:sp>
      <p:pic>
        <p:nvPicPr>
          <p:cNvPr id="26626" name="Picture 2" descr="C:\Documents and Settings\Worker\Рабочий стол\романовы\александр\александр 2 011.jpg"/>
          <p:cNvPicPr>
            <a:picLocks noChangeAspect="1" noChangeArrowheads="1"/>
          </p:cNvPicPr>
          <p:nvPr/>
        </p:nvPicPr>
        <p:blipFill>
          <a:blip r:embed="rId2"/>
          <a:srcRect t="3572"/>
          <a:stretch>
            <a:fillRect/>
          </a:stretch>
        </p:blipFill>
        <p:spPr bwMode="auto">
          <a:xfrm>
            <a:off x="500034" y="714356"/>
            <a:ext cx="2606675" cy="3857652"/>
          </a:xfrm>
          <a:prstGeom prst="rect">
            <a:avLst/>
          </a:prstGeom>
          <a:noFill/>
        </p:spPr>
      </p:pic>
      <p:pic>
        <p:nvPicPr>
          <p:cNvPr id="26627" name="Picture 3" descr="C:\Documents and Settings\Worker\Рабочий стол\романовы\александр\синий кабинет АЛекс. 2.jpg"/>
          <p:cNvPicPr>
            <a:picLocks noChangeAspect="1" noChangeArrowheads="1"/>
          </p:cNvPicPr>
          <p:nvPr/>
        </p:nvPicPr>
        <p:blipFill>
          <a:blip r:embed="rId3"/>
          <a:srcRect l="4981" b="6985"/>
          <a:stretch>
            <a:fillRect/>
          </a:stretch>
        </p:blipFill>
        <p:spPr bwMode="auto">
          <a:xfrm>
            <a:off x="3000364" y="714356"/>
            <a:ext cx="2725427" cy="3857652"/>
          </a:xfrm>
          <a:prstGeom prst="rect">
            <a:avLst/>
          </a:prstGeom>
          <a:noFill/>
        </p:spPr>
      </p:pic>
      <p:pic>
        <p:nvPicPr>
          <p:cNvPr id="7" name="Picture 11" descr="C:\Documents and Settings\Worker\Рабочий стол\романовы\александр\александр 2 00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500042"/>
            <a:ext cx="2714644" cy="41525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Блок-схема: процесс 7"/>
          <p:cNvSpPr/>
          <p:nvPr/>
        </p:nvSpPr>
        <p:spPr>
          <a:xfrm>
            <a:off x="428596" y="4857760"/>
            <a:ext cx="8286808" cy="142876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В 1861 году Александр Второй подписал манифест  о крестьянской вольности.  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214950"/>
            <a:ext cx="8143932" cy="128588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Манифест был прочитан в один и тот же день по всей территории России. </a:t>
            </a:r>
            <a:endParaRPr lang="ru-RU" dirty="0"/>
          </a:p>
        </p:txBody>
      </p:sp>
      <p:pic>
        <p:nvPicPr>
          <p:cNvPr id="5" name="Picture 12" descr="C:\Documents and Settings\Worker\Рабочий стол\романовы\александр\манифест Алекс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642918"/>
            <a:ext cx="5913437" cy="43037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7651" name="Picture 3" descr="C:\Documents and Settings\Worker\Рабочий стол\романовы\александр\манфест Ал.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428604"/>
            <a:ext cx="6000792" cy="44977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571472" y="5072074"/>
            <a:ext cx="8215370" cy="15001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 Отныне крестьяне  больше не являлись собственностью  помещиков.  Все жители  России стали  свободными и могли сами  устраивать свою  жизнь.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5072074"/>
            <a:ext cx="8215370" cy="15001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После подписания манифеста Александра Второго прозвали царь- освободитель.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7" grpId="1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43372" y="714356"/>
            <a:ext cx="4714908" cy="557216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С именем Александра Второго  связано и много других изменений в жизни страны.</a:t>
            </a:r>
          </a:p>
          <a:p>
            <a:pPr>
              <a:buNone/>
            </a:pPr>
            <a:r>
              <a:rPr lang="ru-RU" dirty="0" smtClean="0"/>
              <a:t> В России строились  новые железные дороги,  развивались города,  появлялись заводы и фабрики. Солдаты стали  служить в армии 6 лет вместо прежних 25.  </a:t>
            </a:r>
          </a:p>
          <a:p>
            <a:pPr>
              <a:buNone/>
            </a:pPr>
            <a:r>
              <a:rPr lang="ru-RU" dirty="0" smtClean="0"/>
              <a:t>   Создавались новые учебные заведения.</a:t>
            </a:r>
            <a:endParaRPr lang="ru-RU" dirty="0"/>
          </a:p>
        </p:txBody>
      </p:sp>
      <p:pic>
        <p:nvPicPr>
          <p:cNvPr id="28674" name="Picture 2" descr="C:\Documents and Settings\Worker\Рабочий стол\романовы\александр\александр 2 0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42"/>
            <a:ext cx="4202788" cy="55007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8926" y="5214950"/>
            <a:ext cx="3643338" cy="571504"/>
          </a:xfrm>
        </p:spPr>
        <p:txBody>
          <a:bodyPr>
            <a:normAutofit/>
          </a:bodyPr>
          <a:lstStyle/>
          <a:p>
            <a:r>
              <a:rPr lang="ru-RU" sz="2400" b="0" dirty="0" smtClean="0">
                <a:solidFill>
                  <a:schemeClr val="tx1"/>
                </a:solidFill>
              </a:rPr>
              <a:t>Путиловский завод.</a:t>
            </a:r>
            <a:endParaRPr lang="ru-RU" sz="2400" b="0" dirty="0">
              <a:solidFill>
                <a:schemeClr val="tx1"/>
              </a:solidFill>
            </a:endParaRPr>
          </a:p>
        </p:txBody>
      </p:sp>
      <p:pic>
        <p:nvPicPr>
          <p:cNvPr id="29698" name="Picture 2" descr="C:\Documents and Settings\Worker\Рабочий стол\романовы\александр\Путиловский завод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714356"/>
            <a:ext cx="6959600" cy="431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9699" name="Picture 3" descr="C:\Documents and Settings\Worker\Рабочий стол\романовы\александр\med_gallery_73_1_120756[1].jpg"/>
          <p:cNvPicPr>
            <a:picLocks noChangeAspect="1" noChangeArrowheads="1"/>
          </p:cNvPicPr>
          <p:nvPr/>
        </p:nvPicPr>
        <p:blipFill>
          <a:blip r:embed="rId3"/>
          <a:srcRect l="1731" t="3883" r="31088" b="11165"/>
          <a:stretch>
            <a:fillRect/>
          </a:stretch>
        </p:blipFill>
        <p:spPr bwMode="auto">
          <a:xfrm>
            <a:off x="928662" y="571480"/>
            <a:ext cx="7371663" cy="45005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2643174" y="5500702"/>
            <a:ext cx="3929090" cy="5715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Балтийский завод.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7" name="Picture 14" descr="Картинка 20 из 91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571480"/>
            <a:ext cx="3081340" cy="43095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9700" name="Picture 4" descr="C:\Documents and Settings\Worker\Рабочий стол\романовы\александр\AzimuT[1]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868" y="571480"/>
            <a:ext cx="5238787" cy="42148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Блок-схема: процесс 9"/>
          <p:cNvSpPr/>
          <p:nvPr/>
        </p:nvSpPr>
        <p:spPr>
          <a:xfrm>
            <a:off x="1000100" y="5429264"/>
            <a:ext cx="7072362" cy="78581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Трёхгорная и </a:t>
            </a:r>
            <a:r>
              <a:rPr lang="ru-RU" sz="2400" dirty="0" err="1" smtClean="0">
                <a:solidFill>
                  <a:schemeClr val="tx1"/>
                </a:solidFill>
              </a:rPr>
              <a:t>Даниловская</a:t>
            </a:r>
            <a:r>
              <a:rPr lang="ru-RU" sz="2400" dirty="0" smtClean="0">
                <a:solidFill>
                  <a:schemeClr val="tx1"/>
                </a:solidFill>
              </a:rPr>
              <a:t> мануфактуры в Москве.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0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5072074"/>
            <a:ext cx="6143668" cy="5000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2000" b="0" dirty="0" smtClean="0">
                <a:solidFill>
                  <a:schemeClr val="tx1"/>
                </a:solidFill>
              </a:rPr>
              <a:t>Здание  банка Российской империи. 19 век.</a:t>
            </a:r>
            <a:endParaRPr lang="ru-RU" sz="2000" b="0" dirty="0">
              <a:solidFill>
                <a:schemeClr val="tx1"/>
              </a:solidFill>
            </a:endParaRPr>
          </a:p>
        </p:txBody>
      </p:sp>
      <p:pic>
        <p:nvPicPr>
          <p:cNvPr id="4" name="Picture 17" descr="Картинка 15 из 923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785794"/>
            <a:ext cx="5798684" cy="40719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22" name="Picture 2" descr="C:\Documents and Settings\Worker\Рабочий стол\романовы\александр\немецкий банк  в конце 19 века построен в москве.jpg"/>
          <p:cNvPicPr>
            <a:picLocks noChangeAspect="1" noChangeArrowheads="1"/>
          </p:cNvPicPr>
          <p:nvPr/>
        </p:nvPicPr>
        <p:blipFill>
          <a:blip r:embed="rId4"/>
          <a:srcRect l="33088"/>
          <a:stretch>
            <a:fillRect/>
          </a:stretch>
        </p:blipFill>
        <p:spPr bwMode="auto">
          <a:xfrm>
            <a:off x="2143108" y="357166"/>
            <a:ext cx="4643470" cy="52047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Блок-схема: процесс 5"/>
          <p:cNvSpPr/>
          <p:nvPr/>
        </p:nvSpPr>
        <p:spPr>
          <a:xfrm>
            <a:off x="2214546" y="5715016"/>
            <a:ext cx="4572032" cy="357190"/>
          </a:xfrm>
          <a:prstGeom prst="flowChartProces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Здание немецкого банка. 19 век. </a:t>
            </a:r>
            <a:endParaRPr lang="ru-RU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7" name="Picture 19" descr="Картинка 3 из 1133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00166" y="285728"/>
            <a:ext cx="3983383" cy="58579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5643570" y="1928802"/>
            <a:ext cx="254749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Сравните здания:</a:t>
            </a:r>
          </a:p>
          <a:p>
            <a:pPr algn="ctr"/>
            <a:endParaRPr lang="ru-RU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21 век</a:t>
            </a:r>
          </a:p>
          <a:p>
            <a:pPr algn="ctr"/>
            <a:endParaRPr lang="ru-RU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endParaRPr lang="ru-RU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endParaRPr lang="ru-RU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endParaRPr lang="ru-RU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19 век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8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6" grpId="1" animBg="1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5357826"/>
            <a:ext cx="7500990" cy="428628"/>
          </a:xfrm>
        </p:spPr>
        <p:txBody>
          <a:bodyPr>
            <a:normAutofit/>
          </a:bodyPr>
          <a:lstStyle/>
          <a:p>
            <a:r>
              <a:rPr lang="ru-RU" sz="2000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Сначала улицы освещали керосиновые фонари.</a:t>
            </a:r>
            <a:endParaRPr lang="ru-RU" sz="2000" b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1746" name="Picture 2" descr="Картинка 10 из 208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785794"/>
            <a:ext cx="4883144" cy="44291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1748" name="Picture 4" descr="Картинка 29 из 208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32" y="714356"/>
            <a:ext cx="3071834" cy="46019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2" descr="Картинка 44 из 183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71538" y="1000108"/>
            <a:ext cx="2643205" cy="26432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4" descr="Картинка 49 из 183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143372" y="928670"/>
            <a:ext cx="4416493" cy="26432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1000100" y="4429132"/>
            <a:ext cx="7215238" cy="100013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000" dirty="0" smtClean="0"/>
              <a:t> Потом появились газовые фонари.</a:t>
            </a:r>
          </a:p>
          <a:p>
            <a:pPr algn="ctr">
              <a:buNone/>
            </a:pPr>
            <a:r>
              <a:rPr lang="ru-RU" sz="2000" dirty="0" smtClean="0"/>
              <a:t>Первый газовый фонарь в России появился</a:t>
            </a:r>
          </a:p>
          <a:p>
            <a:pPr algn="ctr">
              <a:buNone/>
            </a:pPr>
            <a:r>
              <a:rPr lang="ru-RU" sz="2000" dirty="0" smtClean="0"/>
              <a:t> в Санкт-Петербурге.</a:t>
            </a:r>
            <a:endParaRPr lang="ru-RU" sz="2000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9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2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28662" y="500042"/>
            <a:ext cx="8001056" cy="3214710"/>
          </a:xfrm>
        </p:spPr>
        <p:txBody>
          <a:bodyPr>
            <a:noAutofit/>
          </a:bodyPr>
          <a:lstStyle/>
          <a:p>
            <a:r>
              <a:rPr lang="ru-RU" sz="3200" b="0" i="1" dirty="0" smtClean="0">
                <a:solidFill>
                  <a:schemeClr val="accent3">
                    <a:lumMod val="50000"/>
                  </a:schemeClr>
                </a:solidFill>
              </a:rPr>
              <a:t>Ну-ка проверь, дружок,</a:t>
            </a:r>
            <a:br>
              <a:rPr lang="ru-RU" sz="3200" b="0" i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3200" b="0" i="1" dirty="0" smtClean="0">
                <a:solidFill>
                  <a:schemeClr val="accent3">
                    <a:lumMod val="50000"/>
                  </a:schemeClr>
                </a:solidFill>
              </a:rPr>
              <a:t>Готов ли ты начать урок.</a:t>
            </a:r>
            <a:br>
              <a:rPr lang="ru-RU" sz="3200" b="0" i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3200" b="0" i="1" dirty="0" smtClean="0">
                <a:solidFill>
                  <a:schemeClr val="accent3">
                    <a:lumMod val="50000"/>
                  </a:schemeClr>
                </a:solidFill>
              </a:rPr>
              <a:t>Все ль на месте, все ль  в порядке?</a:t>
            </a:r>
            <a:br>
              <a:rPr lang="ru-RU" sz="3200" b="0" i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3200" b="0" i="1" dirty="0" smtClean="0">
                <a:solidFill>
                  <a:schemeClr val="accent3">
                    <a:lumMod val="50000"/>
                  </a:schemeClr>
                </a:solidFill>
              </a:rPr>
              <a:t>Ручка, книжка и тетрадка?</a:t>
            </a:r>
            <a:br>
              <a:rPr lang="ru-RU" sz="3200" b="0" i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3200" b="0" i="1" dirty="0" smtClean="0">
                <a:solidFill>
                  <a:schemeClr val="accent3">
                    <a:lumMod val="50000"/>
                  </a:schemeClr>
                </a:solidFill>
              </a:rPr>
              <a:t>Каждый хочет получать</a:t>
            </a:r>
            <a:br>
              <a:rPr lang="ru-RU" sz="3200" b="0" i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3200" b="0" i="1" dirty="0" smtClean="0">
                <a:solidFill>
                  <a:schemeClr val="accent3">
                    <a:lumMod val="50000"/>
                  </a:schemeClr>
                </a:solidFill>
              </a:rPr>
              <a:t>Только лишь оценку «5».</a:t>
            </a:r>
            <a:endParaRPr lang="ru-RU" sz="3200" b="0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" name="Picture 7" descr="574a61436c4d46c39fe790e12904224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3857628"/>
            <a:ext cx="3440730" cy="2350405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14282" y="5000636"/>
            <a:ext cx="8429684" cy="714380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dirty="0" smtClean="0"/>
              <a:t>В конце 19 века появилось и электрическое освещение, которым  пользуемся мы и по сей день..</a:t>
            </a:r>
            <a:endParaRPr lang="ru-RU" dirty="0"/>
          </a:p>
        </p:txBody>
      </p:sp>
      <p:pic>
        <p:nvPicPr>
          <p:cNvPr id="7" name="Picture 27" descr="Картинка 125 из 203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l="37993"/>
          <a:stretch>
            <a:fillRect/>
          </a:stretch>
        </p:blipFill>
        <p:spPr bwMode="auto">
          <a:xfrm>
            <a:off x="5357818" y="571480"/>
            <a:ext cx="3147999" cy="40719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21" descr="Картинка 49 из 201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 l="50657"/>
          <a:stretch>
            <a:fillRect/>
          </a:stretch>
        </p:blipFill>
        <p:spPr bwMode="auto">
          <a:xfrm>
            <a:off x="2643174" y="500042"/>
            <a:ext cx="2505057" cy="40719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23" descr="Картинка 50 из 201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 l="51724"/>
          <a:stretch>
            <a:fillRect/>
          </a:stretch>
        </p:blipFill>
        <p:spPr bwMode="auto">
          <a:xfrm>
            <a:off x="571472" y="571480"/>
            <a:ext cx="1785950" cy="39290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68407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Иным стал и городской транспорт.</a:t>
            </a:r>
            <a:endParaRPr lang="ru-RU" dirty="0"/>
          </a:p>
        </p:txBody>
      </p:sp>
      <p:pic>
        <p:nvPicPr>
          <p:cNvPr id="33794" name="Picture 2" descr="Картинка 2 из 22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071546"/>
            <a:ext cx="6858047" cy="44519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071670" y="5715016"/>
            <a:ext cx="56108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Конная железная дорога (конка).</a:t>
            </a:r>
            <a:endParaRPr lang="ru-RU" sz="2400" dirty="0"/>
          </a:p>
        </p:txBody>
      </p:sp>
      <p:pic>
        <p:nvPicPr>
          <p:cNvPr id="33798" name="Picture 6" descr="Картинка 26 из 221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85852" y="1071546"/>
            <a:ext cx="6072230" cy="45570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3800" name="Picture 8" descr="Картинка 1 из 398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71604" y="1071546"/>
            <a:ext cx="5572164" cy="44936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1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1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5000636"/>
            <a:ext cx="7426666" cy="462900"/>
          </a:xfrm>
        </p:spPr>
        <p:txBody>
          <a:bodyPr>
            <a:normAutofit/>
          </a:bodyPr>
          <a:lstStyle/>
          <a:p>
            <a:r>
              <a:rPr lang="ru-RU" sz="2400" b="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Первые трамваи появились к концу 19 века.</a:t>
            </a:r>
            <a:endParaRPr lang="ru-RU" sz="2400" b="0" dirty="0">
              <a:solidFill>
                <a:schemeClr val="tx1">
                  <a:lumMod val="85000"/>
                  <a:lumOff val="15000"/>
                </a:schemeClr>
              </a:solidFill>
              <a:effectLst/>
            </a:endParaRPr>
          </a:p>
        </p:txBody>
      </p:sp>
      <p:pic>
        <p:nvPicPr>
          <p:cNvPr id="37890" name="Picture 2" descr="Картинка 85 из 398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500306"/>
            <a:ext cx="4209740" cy="23574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2" descr="Картинка 73 из 398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214290"/>
            <a:ext cx="4348729" cy="30260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4" descr="Картинка 1 из 398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85918" y="714356"/>
            <a:ext cx="5711468" cy="42862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643174" y="5429264"/>
            <a:ext cx="3615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Памятник первому трамваю.</a:t>
            </a:r>
            <a:endParaRPr lang="ru-RU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428604"/>
            <a:ext cx="8469632" cy="14698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i="1" dirty="0" smtClean="0"/>
              <a:t>   1 ноября 1851 года открылась первая  железная дорога между Петербургом и Москвой.</a:t>
            </a:r>
            <a:endParaRPr lang="ru-RU" sz="2400" i="1" dirty="0"/>
          </a:p>
        </p:txBody>
      </p:sp>
      <p:pic>
        <p:nvPicPr>
          <p:cNvPr id="35842" name="Picture 2" descr="Картинка 21 из 22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500174"/>
            <a:ext cx="7286676" cy="46531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5846" name="Picture 6" descr="Картинка 190 из 1613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4414" y="1500174"/>
            <a:ext cx="6572296" cy="45671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00042"/>
            <a:ext cx="4143404" cy="642942"/>
          </a:xfrm>
        </p:spPr>
        <p:txBody>
          <a:bodyPr/>
          <a:lstStyle/>
          <a:p>
            <a:r>
              <a:rPr lang="ru-RU" i="1" dirty="0" smtClean="0"/>
              <a:t>Проверь себя:</a:t>
            </a:r>
            <a:endParaRPr lang="ru-RU" i="1" dirty="0"/>
          </a:p>
        </p:txBody>
      </p:sp>
      <p:sp>
        <p:nvSpPr>
          <p:cNvPr id="3" name="TextBox 2"/>
          <p:cNvSpPr txBox="1"/>
          <p:nvPr/>
        </p:nvSpPr>
        <p:spPr>
          <a:xfrm>
            <a:off x="714348" y="1214422"/>
            <a:ext cx="7786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Когда было отменено крепостное право?</a:t>
            </a:r>
            <a:endParaRPr lang="ru-RU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72198" y="1714488"/>
            <a:ext cx="20730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74471A"/>
                </a:solidFill>
              </a:rPr>
              <a:t>в 1861 году</a:t>
            </a:r>
            <a:endParaRPr lang="ru-RU" sz="2400" dirty="0">
              <a:solidFill>
                <a:srgbClr val="74471A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2214554"/>
            <a:ext cx="77867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Какой царь подписал манифест о  крестьянской вольности?</a:t>
            </a:r>
            <a:endParaRPr lang="ru-RU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57818" y="2928934"/>
            <a:ext cx="32255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74471A"/>
                </a:solidFill>
              </a:rPr>
              <a:t>Александр Второй </a:t>
            </a:r>
            <a:endParaRPr lang="ru-RU" sz="2400" dirty="0">
              <a:solidFill>
                <a:srgbClr val="74471A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348" y="3357562"/>
            <a:ext cx="4000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Что это означало?</a:t>
            </a:r>
            <a:endParaRPr lang="ru-RU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596" y="3857628"/>
            <a:ext cx="81932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74471A"/>
                </a:solidFill>
              </a:rPr>
              <a:t>Крестьяне больше  не являлись собственностью  </a:t>
            </a:r>
          </a:p>
          <a:p>
            <a:r>
              <a:rPr lang="ru-RU" sz="2400" dirty="0" smtClean="0">
                <a:solidFill>
                  <a:srgbClr val="74471A"/>
                </a:solidFill>
              </a:rPr>
              <a:t>помещиков – они могли самостоятельно вести</a:t>
            </a:r>
          </a:p>
          <a:p>
            <a:r>
              <a:rPr lang="ru-RU" sz="2400" dirty="0" smtClean="0">
                <a:solidFill>
                  <a:srgbClr val="74471A"/>
                </a:solidFill>
              </a:rPr>
              <a:t> свои дела. </a:t>
            </a:r>
            <a:endParaRPr lang="ru-RU" sz="2400" dirty="0">
              <a:solidFill>
                <a:srgbClr val="74471A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034" y="5072074"/>
            <a:ext cx="82153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Как прозвали  Александра Второго, после подписания манифеста?</a:t>
            </a:r>
            <a:endParaRPr lang="ru-RU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3438" y="5643578"/>
            <a:ext cx="3796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74471A"/>
                </a:solidFill>
              </a:rPr>
              <a:t>Царь – освободитель. </a:t>
            </a:r>
            <a:endParaRPr lang="ru-RU" sz="2400" dirty="0">
              <a:solidFill>
                <a:srgbClr val="74471A"/>
              </a:solidFill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910" y="500042"/>
            <a:ext cx="77867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Какие изменения произошли при Александре Втором?</a:t>
            </a:r>
            <a:endParaRPr lang="ru-RU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1571612"/>
            <a:ext cx="80361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74471A"/>
                </a:solidFill>
              </a:rPr>
              <a:t> Были построены заводы и фабрики, появились </a:t>
            </a:r>
          </a:p>
          <a:p>
            <a:r>
              <a:rPr lang="ru-RU" sz="2400" dirty="0" smtClean="0">
                <a:solidFill>
                  <a:srgbClr val="74471A"/>
                </a:solidFill>
              </a:rPr>
              <a:t>здания банков, музеев, железные дороги, </a:t>
            </a:r>
          </a:p>
          <a:p>
            <a:r>
              <a:rPr lang="ru-RU" sz="2400" dirty="0" smtClean="0">
                <a:solidFill>
                  <a:srgbClr val="74471A"/>
                </a:solidFill>
              </a:rPr>
              <a:t>изменилось освещение, городской транспорт.</a:t>
            </a:r>
            <a:endParaRPr lang="ru-RU" sz="2400" dirty="0">
              <a:solidFill>
                <a:srgbClr val="74471A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2928934"/>
            <a:ext cx="7786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Когда появилась первая железная дорога?</a:t>
            </a:r>
            <a:endParaRPr lang="ru-RU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488" y="3643314"/>
            <a:ext cx="3441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74471A"/>
                </a:solidFill>
              </a:rPr>
              <a:t>1 ноября 1851 года.</a:t>
            </a:r>
            <a:endParaRPr lang="ru-RU" sz="2400" dirty="0">
              <a:solidFill>
                <a:srgbClr val="74471A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2910" y="4286256"/>
            <a:ext cx="5214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Какие города она соединяла?</a:t>
            </a:r>
            <a:endParaRPr lang="ru-RU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28860" y="4857760"/>
            <a:ext cx="35221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74471A"/>
                </a:solidFill>
              </a:rPr>
              <a:t>Москву и Петербург.</a:t>
            </a:r>
            <a:endParaRPr lang="ru-RU" sz="2400" dirty="0">
              <a:solidFill>
                <a:srgbClr val="74471A"/>
              </a:solidFill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Дом.задание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Читать </a:t>
            </a:r>
            <a:r>
              <a:rPr lang="ru-RU" dirty="0" err="1" smtClean="0"/>
              <a:t>стр</a:t>
            </a:r>
            <a:r>
              <a:rPr lang="ru-RU" dirty="0" smtClean="0"/>
              <a:t> 122-126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9069076"/>
      </p:ext>
    </p:extLst>
  </p:cSld>
  <p:clrMapOvr>
    <a:masterClrMapping/>
  </p:clrMapOvr>
  <p:transition>
    <p:pull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6050" y="214290"/>
            <a:ext cx="3643338" cy="714380"/>
          </a:xfrm>
        </p:spPr>
        <p:txBody>
          <a:bodyPr>
            <a:normAutofit/>
          </a:bodyPr>
          <a:lstStyle/>
          <a:p>
            <a:r>
              <a:rPr lang="ru-RU" sz="3200" i="1" dirty="0" smtClean="0"/>
              <a:t>Найди пару:</a:t>
            </a:r>
            <a:endParaRPr lang="ru-RU" sz="3200" i="1" dirty="0"/>
          </a:p>
        </p:txBody>
      </p:sp>
      <p:pic>
        <p:nvPicPr>
          <p:cNvPr id="4" name="Рисунок 3" descr="романовы 037.jpg"/>
          <p:cNvPicPr>
            <a:picLocks noGrp="1" noChangeAspect="1"/>
          </p:cNvPicPr>
          <p:nvPr isPhoto="1"/>
        </p:nvPicPr>
        <p:blipFill>
          <a:blip r:embed="rId3">
            <a:lum/>
          </a:blip>
          <a:srcRect l="2645" t="2083" r="2645" b="6250"/>
          <a:stretch>
            <a:fillRect/>
          </a:stretch>
        </p:blipFill>
        <p:spPr>
          <a:xfrm>
            <a:off x="285720" y="714356"/>
            <a:ext cx="2286016" cy="29548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http://upload.wikimedia.org/wikipedia/commons/thumb/1/16/AdmFFUshakoffByBazhanoff-e.jpg/225px-AdmFFUshakoffByBazhanoff-e.jpg">
            <a:hlinkClick r:id="rId4" tooltip="AdmFFUshakoffByBazhanoff-e.jpg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6578" y="571480"/>
            <a:ext cx="1928826" cy="26317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Documents and Settings\Worker\Рабочий стол\романовы\романовы 039.jpg"/>
          <p:cNvPicPr>
            <a:picLocks noChangeAspect="1" noChangeArrowheads="1"/>
          </p:cNvPicPr>
          <p:nvPr/>
        </p:nvPicPr>
        <p:blipFill>
          <a:blip r:embed="rId6"/>
          <a:srcRect l="4289" t="3261" r="5558" b="7608"/>
          <a:stretch>
            <a:fillRect/>
          </a:stretch>
        </p:blipFill>
        <p:spPr bwMode="auto">
          <a:xfrm>
            <a:off x="2500298" y="1285860"/>
            <a:ext cx="2214578" cy="28575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C:\Documents and Settings\Worker\Рабочий стол\романовы\наполеон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57752" y="1142984"/>
            <a:ext cx="1928826" cy="30062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Блок-схема: знак завершения 6"/>
          <p:cNvSpPr/>
          <p:nvPr/>
        </p:nvSpPr>
        <p:spPr>
          <a:xfrm>
            <a:off x="2928926" y="4714884"/>
            <a:ext cx="2143140" cy="428628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Ушаков Ф.Ф.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Блок-схема: знак завершения 7"/>
          <p:cNvSpPr/>
          <p:nvPr/>
        </p:nvSpPr>
        <p:spPr>
          <a:xfrm>
            <a:off x="642910" y="5143512"/>
            <a:ext cx="2143140" cy="428628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Наполеон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Блок-схема: знак завершения 8"/>
          <p:cNvSpPr/>
          <p:nvPr/>
        </p:nvSpPr>
        <p:spPr>
          <a:xfrm>
            <a:off x="4500562" y="5500702"/>
            <a:ext cx="2143140" cy="428628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Кутузов М.И.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Блок-схема: знак завершения 9"/>
          <p:cNvSpPr/>
          <p:nvPr/>
        </p:nvSpPr>
        <p:spPr>
          <a:xfrm>
            <a:off x="6143636" y="4786322"/>
            <a:ext cx="2143140" cy="428628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Суворов А.В.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072074"/>
            <a:ext cx="7715304" cy="785818"/>
          </a:xfrm>
        </p:spPr>
        <p:txBody>
          <a:bodyPr>
            <a:normAutofit fontScale="90000"/>
          </a:bodyPr>
          <a:lstStyle/>
          <a:p>
            <a:r>
              <a:rPr lang="ru-RU" sz="3200" i="1" dirty="0" smtClean="0">
                <a:solidFill>
                  <a:schemeClr val="accent1">
                    <a:lumMod val="50000"/>
                  </a:schemeClr>
                </a:solidFill>
              </a:rPr>
              <a:t>Кто лишний? Докажи свой выбор.</a:t>
            </a:r>
            <a:endParaRPr lang="ru-RU" sz="32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Рисунок 3" descr="романовы 037.jpg"/>
          <p:cNvPicPr>
            <a:picLocks noGrp="1" noChangeAspect="1"/>
          </p:cNvPicPr>
          <p:nvPr isPhoto="1"/>
        </p:nvPicPr>
        <p:blipFill>
          <a:blip r:embed="rId2">
            <a:lum/>
          </a:blip>
          <a:srcRect l="2645" t="2083" r="2645" b="6250"/>
          <a:stretch>
            <a:fillRect/>
          </a:stretch>
        </p:blipFill>
        <p:spPr>
          <a:xfrm>
            <a:off x="285720" y="714356"/>
            <a:ext cx="2286016" cy="29548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http://upload.wikimedia.org/wikipedia/commons/thumb/1/16/AdmFFUshakoffByBazhanoff-e.jpg/225px-AdmFFUshakoffByBazhanoff-e.jpg">
            <a:hlinkClick r:id="rId3" tooltip="AdmFFUshakoffByBazhanoff-e.jpg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578" y="571480"/>
            <a:ext cx="1928826" cy="26317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Documents and Settings\Worker\Рабочий стол\романовы\романовы 039.jpg"/>
          <p:cNvPicPr>
            <a:picLocks noChangeAspect="1" noChangeArrowheads="1"/>
          </p:cNvPicPr>
          <p:nvPr/>
        </p:nvPicPr>
        <p:blipFill>
          <a:blip r:embed="rId5"/>
          <a:srcRect l="4289" t="3261" r="5558" b="7608"/>
          <a:stretch>
            <a:fillRect/>
          </a:stretch>
        </p:blipFill>
        <p:spPr bwMode="auto">
          <a:xfrm>
            <a:off x="2500298" y="1285860"/>
            <a:ext cx="2214578" cy="28575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C:\Documents and Settings\Worker\Рабочий стол\романовы\наполеон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57752" y="1142984"/>
            <a:ext cx="1928826" cy="30062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Блок-схема: знак завершения 6"/>
          <p:cNvSpPr/>
          <p:nvPr/>
        </p:nvSpPr>
        <p:spPr>
          <a:xfrm>
            <a:off x="6786578" y="3357562"/>
            <a:ext cx="2143140" cy="428628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Ушаков Ф.Ф.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Блок-схема: знак завершения 7"/>
          <p:cNvSpPr/>
          <p:nvPr/>
        </p:nvSpPr>
        <p:spPr>
          <a:xfrm>
            <a:off x="5000628" y="4214818"/>
            <a:ext cx="1928826" cy="428628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Наполеон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Блок-схема: знак завершения 8"/>
          <p:cNvSpPr/>
          <p:nvPr/>
        </p:nvSpPr>
        <p:spPr>
          <a:xfrm>
            <a:off x="2643174" y="4214818"/>
            <a:ext cx="2143140" cy="428628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Кутузов М.И.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Блок-схема: знак завершения 9"/>
          <p:cNvSpPr/>
          <p:nvPr/>
        </p:nvSpPr>
        <p:spPr>
          <a:xfrm>
            <a:off x="357158" y="3786190"/>
            <a:ext cx="2143140" cy="428628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Суворов А.В.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14414" y="5143512"/>
            <a:ext cx="606127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  <a:t>Что ты  можешь рассказать </a:t>
            </a:r>
          </a:p>
          <a:p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  <a:t> об этих людях?</a:t>
            </a:r>
            <a:endParaRPr lang="ru-RU" sz="28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8" grpId="0" animBg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357826"/>
            <a:ext cx="8183880" cy="9086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3100" b="0" dirty="0" smtClean="0">
                <a:solidFill>
                  <a:schemeClr val="accent1">
                    <a:lumMod val="50000"/>
                  </a:schemeClr>
                </a:solidFill>
              </a:rPr>
              <a:t>О каком сражении рассказывают  эти картины?</a:t>
            </a:r>
            <a:endParaRPr lang="ru-RU" sz="3100" b="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0" name="Picture 2" descr="C:\Documents and Settings\Worker\Рабочий стол\романовы\романовы 043.jpg"/>
          <p:cNvPicPr>
            <a:picLocks noChangeAspect="1" noChangeArrowheads="1"/>
          </p:cNvPicPr>
          <p:nvPr/>
        </p:nvPicPr>
        <p:blipFill>
          <a:blip r:embed="rId2"/>
          <a:srcRect l="4514" t="1380" r="5210" b="6192"/>
          <a:stretch>
            <a:fillRect/>
          </a:stretch>
        </p:blipFill>
        <p:spPr bwMode="auto">
          <a:xfrm>
            <a:off x="4786314" y="428604"/>
            <a:ext cx="2857520" cy="4786346"/>
          </a:xfrm>
          <a:prstGeom prst="rect">
            <a:avLst/>
          </a:prstGeom>
          <a:noFill/>
        </p:spPr>
      </p:pic>
      <p:pic>
        <p:nvPicPr>
          <p:cNvPr id="2051" name="Picture 3" descr="C:\Documents and Settings\Worker\Рабочий стол\романовы\романовы 042.jpg"/>
          <p:cNvPicPr>
            <a:picLocks noChangeAspect="1" noChangeArrowheads="1"/>
          </p:cNvPicPr>
          <p:nvPr/>
        </p:nvPicPr>
        <p:blipFill>
          <a:blip r:embed="rId3"/>
          <a:srcRect l="6595" r="3273" b="2222"/>
          <a:stretch>
            <a:fillRect/>
          </a:stretch>
        </p:blipFill>
        <p:spPr bwMode="auto">
          <a:xfrm>
            <a:off x="1857356" y="428604"/>
            <a:ext cx="2928958" cy="4786346"/>
          </a:xfrm>
          <a:prstGeom prst="rect">
            <a:avLst/>
          </a:prstGeom>
          <a:noFill/>
        </p:spPr>
      </p:pic>
      <p:pic>
        <p:nvPicPr>
          <p:cNvPr id="2052" name="Picture 4" descr="C:\Documents and Settings\Worker\Рабочий стол\романовы\романовы 044.jpg"/>
          <p:cNvPicPr>
            <a:picLocks noChangeAspect="1" noChangeArrowheads="1"/>
          </p:cNvPicPr>
          <p:nvPr/>
        </p:nvPicPr>
        <p:blipFill>
          <a:blip r:embed="rId4"/>
          <a:srcRect t="3296" r="2314" b="6063"/>
          <a:stretch>
            <a:fillRect/>
          </a:stretch>
        </p:blipFill>
        <p:spPr bwMode="auto">
          <a:xfrm>
            <a:off x="2643174" y="357166"/>
            <a:ext cx="3929090" cy="4995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3" name="Picture 5" descr="C:\Documents and Settings\Worker\Рабочий стол\романовы\романовы 045.jpg"/>
          <p:cNvPicPr>
            <a:picLocks noChangeAspect="1" noChangeArrowheads="1"/>
          </p:cNvPicPr>
          <p:nvPr/>
        </p:nvPicPr>
        <p:blipFill>
          <a:blip r:embed="rId5"/>
          <a:srcRect t="1930" r="5024" b="7136"/>
          <a:stretch>
            <a:fillRect/>
          </a:stretch>
        </p:blipFill>
        <p:spPr bwMode="auto">
          <a:xfrm>
            <a:off x="2500298" y="357166"/>
            <a:ext cx="4357718" cy="50006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6072230" cy="714380"/>
          </a:xfrm>
        </p:spPr>
        <p:txBody>
          <a:bodyPr>
            <a:normAutofit/>
          </a:bodyPr>
          <a:lstStyle/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Проверь себя: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14422"/>
            <a:ext cx="8572560" cy="5000660"/>
          </a:xfrm>
        </p:spPr>
        <p:txBody>
          <a:bodyPr>
            <a:normAutofit lnSpcReduction="10000"/>
          </a:bodyPr>
          <a:lstStyle/>
          <a:p>
            <a:pPr marL="514350" indent="-514350">
              <a:buNone/>
            </a:pPr>
            <a:r>
              <a:rPr lang="ru-RU" sz="2400" dirty="0" smtClean="0"/>
              <a:t>1. Во Франции в  Х</a:t>
            </a:r>
            <a:r>
              <a:rPr lang="en-US" sz="2400" dirty="0" smtClean="0"/>
              <a:t>VIII</a:t>
            </a:r>
            <a:r>
              <a:rPr lang="ru-RU" sz="2400" dirty="0" smtClean="0"/>
              <a:t> веке к власти пришёл  полководец …</a:t>
            </a:r>
          </a:p>
          <a:p>
            <a:pPr marL="514350" indent="-514350">
              <a:buNone/>
            </a:pPr>
            <a:r>
              <a:rPr lang="ru-RU" sz="2400" i="1" dirty="0" smtClean="0"/>
              <a:t>а) Багратион      б) Наполеон      в) де Толли</a:t>
            </a:r>
            <a:endParaRPr lang="ru-RU" sz="800" i="1" dirty="0" smtClean="0"/>
          </a:p>
          <a:p>
            <a:pPr marL="514350" indent="-514350">
              <a:buNone/>
            </a:pPr>
            <a:endParaRPr lang="ru-RU" sz="1100" dirty="0" smtClean="0"/>
          </a:p>
          <a:p>
            <a:pPr marL="514350" indent="-514350">
              <a:buNone/>
            </a:pPr>
            <a:r>
              <a:rPr lang="ru-RU" sz="2400" dirty="0" smtClean="0"/>
              <a:t>2. Французская армия вторглась в Россию в  … </a:t>
            </a:r>
          </a:p>
          <a:p>
            <a:pPr marL="514350" indent="-514350">
              <a:buNone/>
            </a:pPr>
            <a:r>
              <a:rPr lang="ru-RU" sz="2400" i="1" dirty="0" smtClean="0"/>
              <a:t>а)1821 году          б) 1818 году     в) 1812 году</a:t>
            </a:r>
          </a:p>
          <a:p>
            <a:pPr marL="514350" indent="-514350">
              <a:buNone/>
            </a:pPr>
            <a:endParaRPr lang="ru-RU" sz="2400" i="1" dirty="0" smtClean="0"/>
          </a:p>
          <a:p>
            <a:pPr>
              <a:buNone/>
            </a:pPr>
            <a:r>
              <a:rPr lang="ru-RU" sz="2400" dirty="0" smtClean="0"/>
              <a:t>3. Война 1812 года называлась Отечественной  потому, что …</a:t>
            </a:r>
          </a:p>
          <a:p>
            <a:pPr>
              <a:buNone/>
            </a:pPr>
            <a:r>
              <a:rPr lang="ru-RU" sz="2400" i="1" dirty="0" smtClean="0"/>
              <a:t>а)главное сражение произошло под Москвой</a:t>
            </a:r>
          </a:p>
          <a:p>
            <a:pPr>
              <a:buNone/>
            </a:pPr>
            <a:r>
              <a:rPr lang="ru-RU" sz="2400" i="1" dirty="0" smtClean="0"/>
              <a:t>б) на войну поднялся весь народ</a:t>
            </a:r>
          </a:p>
          <a:p>
            <a:pPr>
              <a:buNone/>
            </a:pPr>
            <a:r>
              <a:rPr lang="ru-RU" sz="2400" i="1" dirty="0" smtClean="0"/>
              <a:t>в) вторжение Наполеона  принесло  России огромные бедствия</a:t>
            </a:r>
          </a:p>
          <a:p>
            <a:pPr marL="514350" indent="-514350">
              <a:buNone/>
            </a:pPr>
            <a:endParaRPr lang="ru-RU" sz="1000" dirty="0" smtClean="0"/>
          </a:p>
          <a:p>
            <a:pPr marL="514350" indent="-514350">
              <a:buNone/>
            </a:pPr>
            <a:endParaRPr lang="ru-RU" sz="2400" dirty="0" smtClean="0"/>
          </a:p>
          <a:p>
            <a:pPr marL="514350" indent="-514350">
              <a:buNone/>
            </a:pPr>
            <a:endParaRPr lang="ru-RU" sz="2400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285728"/>
            <a:ext cx="8183880" cy="6286544"/>
          </a:xfrm>
        </p:spPr>
        <p:txBody>
          <a:bodyPr>
            <a:noAutofit/>
          </a:bodyPr>
          <a:lstStyle/>
          <a:p>
            <a:pPr marL="514350" indent="-514350">
              <a:buNone/>
            </a:pPr>
            <a:r>
              <a:rPr lang="ru-RU" sz="2400" dirty="0" smtClean="0"/>
              <a:t>4. Главнокомандующим русскими войсками был назначен …</a:t>
            </a:r>
          </a:p>
          <a:p>
            <a:pPr marL="514350" indent="-514350">
              <a:buNone/>
            </a:pPr>
            <a:r>
              <a:rPr lang="ru-RU" sz="2400" i="1" dirty="0" smtClean="0"/>
              <a:t>а)М.И. Кутузов               б) А.И. Суворов     </a:t>
            </a:r>
          </a:p>
          <a:p>
            <a:pPr marL="514350" indent="-514350">
              <a:buNone/>
            </a:pPr>
            <a:r>
              <a:rPr lang="ru-RU" sz="2400" i="1" dirty="0" smtClean="0"/>
              <a:t>                   в) Ф.Ф.Ушаков</a:t>
            </a:r>
          </a:p>
          <a:p>
            <a:pPr marL="514350" indent="-514350">
              <a:buNone/>
            </a:pPr>
            <a:endParaRPr lang="ru-RU" sz="2400" i="1" dirty="0" smtClean="0"/>
          </a:p>
          <a:p>
            <a:pPr>
              <a:buNone/>
            </a:pPr>
            <a:r>
              <a:rPr lang="ru-RU" sz="2400" dirty="0" smtClean="0"/>
              <a:t>5. Бородинская битва произошла  …</a:t>
            </a:r>
          </a:p>
          <a:p>
            <a:pPr>
              <a:buNone/>
            </a:pPr>
            <a:r>
              <a:rPr lang="ru-RU" sz="2400" i="1" dirty="0" smtClean="0"/>
              <a:t>а) 26 января 1812 года</a:t>
            </a:r>
          </a:p>
          <a:p>
            <a:pPr>
              <a:buNone/>
            </a:pPr>
            <a:r>
              <a:rPr lang="ru-RU" sz="2400" i="1" dirty="0" smtClean="0"/>
              <a:t>б) 26 августа 1821 года</a:t>
            </a:r>
          </a:p>
          <a:p>
            <a:pPr>
              <a:buNone/>
            </a:pPr>
            <a:r>
              <a:rPr lang="ru-RU" sz="2400" i="1" dirty="0" smtClean="0"/>
              <a:t>в) 26 августа  1812 года</a:t>
            </a:r>
          </a:p>
          <a:p>
            <a:pPr>
              <a:buNone/>
            </a:pPr>
            <a:endParaRPr lang="ru-RU" sz="900" i="1" dirty="0" smtClean="0"/>
          </a:p>
          <a:p>
            <a:pPr>
              <a:buNone/>
            </a:pPr>
            <a:r>
              <a:rPr lang="ru-RU" sz="2400" dirty="0" smtClean="0"/>
              <a:t>6. Какое решение  принял Кутузов после Бородинского сражения?</a:t>
            </a:r>
          </a:p>
          <a:p>
            <a:pPr>
              <a:buNone/>
            </a:pPr>
            <a:r>
              <a:rPr lang="ru-RU" sz="2400" i="1" dirty="0" smtClean="0"/>
              <a:t>а)оставить Москву      </a:t>
            </a:r>
          </a:p>
          <a:p>
            <a:pPr>
              <a:buNone/>
            </a:pPr>
            <a:r>
              <a:rPr lang="ru-RU" sz="2400" i="1" dirty="0" smtClean="0"/>
              <a:t>б) дать под стенами  Москвы еще одно сражение</a:t>
            </a:r>
          </a:p>
          <a:p>
            <a:pPr>
              <a:buNone/>
            </a:pPr>
            <a:r>
              <a:rPr lang="ru-RU" sz="2400" i="1" dirty="0" smtClean="0"/>
              <a:t>в) признать Наполеона победителем</a:t>
            </a:r>
          </a:p>
          <a:p>
            <a:pPr>
              <a:buNone/>
            </a:pPr>
            <a:endParaRPr lang="ru-RU" sz="900" i="1" dirty="0" smtClean="0"/>
          </a:p>
          <a:p>
            <a:pPr>
              <a:buNone/>
            </a:pPr>
            <a:endParaRPr lang="ru-RU" sz="2400" i="1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30352"/>
            <a:ext cx="8572560" cy="518466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600" dirty="0" smtClean="0"/>
              <a:t>7. Что происходило в Москве, когда туда вошли французы?</a:t>
            </a:r>
          </a:p>
          <a:p>
            <a:pPr>
              <a:buNone/>
            </a:pPr>
            <a:r>
              <a:rPr lang="ru-RU" sz="2600" i="1" dirty="0" smtClean="0"/>
              <a:t>а) пожары      б) наводнения     в) землетрясения</a:t>
            </a:r>
          </a:p>
          <a:p>
            <a:pPr>
              <a:buNone/>
            </a:pPr>
            <a:endParaRPr lang="ru-RU" sz="2600" i="1" dirty="0" smtClean="0"/>
          </a:p>
          <a:p>
            <a:pPr>
              <a:buNone/>
            </a:pPr>
            <a:r>
              <a:rPr lang="ru-RU" sz="2600" dirty="0" smtClean="0"/>
              <a:t>8. Почему Наполеон нападал на разные  страны?</a:t>
            </a:r>
          </a:p>
          <a:p>
            <a:pPr>
              <a:buNone/>
            </a:pPr>
            <a:r>
              <a:rPr lang="ru-RU" sz="2600" i="1" dirty="0" smtClean="0"/>
              <a:t>а) он любил войну</a:t>
            </a:r>
          </a:p>
          <a:p>
            <a:pPr>
              <a:buNone/>
            </a:pPr>
            <a:r>
              <a:rPr lang="ru-RU" sz="2600" i="1" dirty="0" smtClean="0"/>
              <a:t>б)  мечтал покорит весь мир</a:t>
            </a:r>
          </a:p>
          <a:p>
            <a:pPr>
              <a:buNone/>
            </a:pPr>
            <a:r>
              <a:rPr lang="ru-RU" sz="2600" i="1" dirty="0" smtClean="0"/>
              <a:t>в) мстил своим обидчикам</a:t>
            </a:r>
          </a:p>
          <a:p>
            <a:pPr>
              <a:buNone/>
            </a:pPr>
            <a:endParaRPr lang="ru-RU" sz="2600" i="1" dirty="0" smtClean="0"/>
          </a:p>
          <a:p>
            <a:pPr>
              <a:buNone/>
            </a:pPr>
            <a:r>
              <a:rPr lang="ru-RU" sz="2600" i="1" dirty="0" smtClean="0"/>
              <a:t>9. </a:t>
            </a:r>
            <a:r>
              <a:rPr lang="ru-RU" sz="2600" dirty="0" smtClean="0"/>
              <a:t>В честь победы над Наполеоном был построен …</a:t>
            </a:r>
          </a:p>
          <a:p>
            <a:pPr>
              <a:buNone/>
            </a:pPr>
            <a:r>
              <a:rPr lang="ru-RU" sz="2600" i="1" dirty="0" smtClean="0"/>
              <a:t>а) Петропавловский собор</a:t>
            </a:r>
          </a:p>
          <a:p>
            <a:pPr>
              <a:buNone/>
            </a:pPr>
            <a:r>
              <a:rPr lang="ru-RU" sz="2600" i="1" dirty="0" smtClean="0"/>
              <a:t>б) Храм Христа Спасителя</a:t>
            </a:r>
          </a:p>
          <a:p>
            <a:pPr>
              <a:buNone/>
            </a:pPr>
            <a:r>
              <a:rPr lang="ru-RU" sz="2600" i="1" dirty="0" smtClean="0"/>
              <a:t>в) </a:t>
            </a:r>
            <a:r>
              <a:rPr lang="ru-RU" sz="2600" i="1" dirty="0" err="1" smtClean="0"/>
              <a:t>Спасо</a:t>
            </a:r>
            <a:r>
              <a:rPr lang="ru-RU" sz="2600" i="1" dirty="0" smtClean="0"/>
              <a:t>–Преображенский  собор</a:t>
            </a:r>
          </a:p>
          <a:p>
            <a:pPr>
              <a:buNone/>
            </a:pPr>
            <a:endParaRPr lang="ru-RU" sz="2400" i="1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541722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None/>
            </a:pPr>
            <a:r>
              <a:rPr lang="ru-RU" i="1" u="sng" dirty="0" smtClean="0">
                <a:solidFill>
                  <a:schemeClr val="tx2">
                    <a:lumMod val="75000"/>
                  </a:schemeClr>
                </a:solidFill>
              </a:rPr>
              <a:t>Проверка:</a:t>
            </a:r>
            <a:endParaRPr lang="ru-RU" sz="1000" i="1" u="sng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514350" indent="-514350">
              <a:buNone/>
            </a:pPr>
            <a:endParaRPr lang="ru-RU" i="1" u="sng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514350" indent="-514350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1. б,    2. в,   3. б,    4. а,    5. в,  </a:t>
            </a:r>
            <a:endParaRPr lang="ru-RU" sz="12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514350" indent="-514350">
              <a:buNone/>
            </a:pPr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514350" indent="-514350"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6. а,   7. а,    8.б,     9. б.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   </a:t>
            </a:r>
          </a:p>
          <a:p>
            <a:pPr marL="514350" indent="-514350">
              <a:buNone/>
            </a:pP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 Оцени работу:</a:t>
            </a:r>
          </a:p>
          <a:p>
            <a:pPr>
              <a:buNone/>
            </a:pP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               «5» - без ошибок или 1 ошибка</a:t>
            </a:r>
          </a:p>
          <a:p>
            <a:pPr>
              <a:buNone/>
            </a:pP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               «4» - 2-3 ошибки</a:t>
            </a:r>
          </a:p>
          <a:p>
            <a:pPr>
              <a:buNone/>
            </a:pP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               «3» - 4 – 5 ошибок</a:t>
            </a:r>
          </a:p>
          <a:p>
            <a:pPr>
              <a:buNone/>
            </a:pP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               «2» - 6 и более ошибок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29" descr="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4714884"/>
            <a:ext cx="1785950" cy="1480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299</TotalTime>
  <Words>829</Words>
  <Application>Microsoft Office PowerPoint</Application>
  <PresentationFormat>Экран (4:3)</PresentationFormat>
  <Paragraphs>129</Paragraphs>
  <Slides>26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0" baseType="lpstr">
      <vt:lpstr>Calibri</vt:lpstr>
      <vt:lpstr>Verdana</vt:lpstr>
      <vt:lpstr>Wingdings 2</vt:lpstr>
      <vt:lpstr>Аспект</vt:lpstr>
      <vt:lpstr>Страницы истории XIX века</vt:lpstr>
      <vt:lpstr>Ну-ка проверь, дружок, Готов ли ты начать урок. Все ль на месте, все ль  в порядке? Ручка, книжка и тетрадка? Каждый хочет получать Только лишь оценку «5».</vt:lpstr>
      <vt:lpstr>Найди пару:</vt:lpstr>
      <vt:lpstr>Кто лишний? Докажи свой выбор.</vt:lpstr>
      <vt:lpstr> О каком сражении рассказывают  эти картины?</vt:lpstr>
      <vt:lpstr>Проверь себя:</vt:lpstr>
      <vt:lpstr>Презентация PowerPoint</vt:lpstr>
      <vt:lpstr>Презентация PowerPoint</vt:lpstr>
      <vt:lpstr>Презентация PowerPoint</vt:lpstr>
      <vt:lpstr>Тема урока:  «Страницы истории ХIХ  века»</vt:lpstr>
      <vt:lpstr>Вспомните, какой была жизнь крестьян в то время?</vt:lpstr>
      <vt:lpstr>В 1855 году на престол взошёл  царь Александр II.</vt:lpstr>
      <vt:lpstr>Презентация PowerPoint</vt:lpstr>
      <vt:lpstr>Презентация PowerPoint</vt:lpstr>
      <vt:lpstr>Презентация PowerPoint</vt:lpstr>
      <vt:lpstr>Презентация PowerPoint</vt:lpstr>
      <vt:lpstr>Путиловский завод.</vt:lpstr>
      <vt:lpstr> Здание  банка Российской империи. 19 век.</vt:lpstr>
      <vt:lpstr> Сначала улицы освещали керосиновые фонари.</vt:lpstr>
      <vt:lpstr>Презентация PowerPoint</vt:lpstr>
      <vt:lpstr>Презентация PowerPoint</vt:lpstr>
      <vt:lpstr>Первые трамваи появились к концу 19 века.</vt:lpstr>
      <vt:lpstr>Презентация PowerPoint</vt:lpstr>
      <vt:lpstr>Проверь себя:</vt:lpstr>
      <vt:lpstr>Презентация PowerPoint</vt:lpstr>
      <vt:lpstr>Дом.задание.</vt:lpstr>
    </vt:vector>
  </TitlesOfParts>
  <Company>MultiDVD Team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Ну-ка проверь, дружок, Готов ли ты начать урок. Все ль на месте, все ль  в порядке? Ручка, книжка и тетрадка? Каждый хочет получать Только лишь оценку «5».</dc:title>
  <dc:creator>Worker</dc:creator>
  <cp:lastModifiedBy>Пользователь</cp:lastModifiedBy>
  <cp:revision>35</cp:revision>
  <dcterms:created xsi:type="dcterms:W3CDTF">2009-04-05T06:27:00Z</dcterms:created>
  <dcterms:modified xsi:type="dcterms:W3CDTF">2020-03-27T07:41:15Z</dcterms:modified>
</cp:coreProperties>
</file>