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80" r:id="rId5"/>
    <p:sldId id="259" r:id="rId6"/>
    <p:sldId id="261" r:id="rId7"/>
    <p:sldId id="262" r:id="rId8"/>
    <p:sldId id="282" r:id="rId9"/>
    <p:sldId id="283" r:id="rId10"/>
    <p:sldId id="288" r:id="rId11"/>
    <p:sldId id="284" r:id="rId12"/>
    <p:sldId id="285" r:id="rId13"/>
    <p:sldId id="268" r:id="rId14"/>
    <p:sldId id="269" r:id="rId15"/>
    <p:sldId id="270" r:id="rId16"/>
    <p:sldId id="286" r:id="rId17"/>
    <p:sldId id="272" r:id="rId18"/>
    <p:sldId id="273" r:id="rId19"/>
    <p:sldId id="287" r:id="rId20"/>
    <p:sldId id="274" r:id="rId21"/>
    <p:sldId id="275" r:id="rId22"/>
    <p:sldId id="276" r:id="rId23"/>
    <p:sldId id="281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im1-tub-ru.yandex.net/i?id=179329978-48-72&amp;n=21" TargetMode="External"/><Relationship Id="rId2" Type="http://schemas.openxmlformats.org/officeDocument/2006/relationships/hyperlink" Target="http://im6-tub-ru.yandex.net/i?id=57409293-68-72&amp;n=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7-tub-ru.yandex.net/i?id=546509931-46-72&amp;n=21" TargetMode="External"/><Relationship Id="rId5" Type="http://schemas.openxmlformats.org/officeDocument/2006/relationships/hyperlink" Target="http://im3-tub-ru.yandex.net/i?id=412478457-62-72&amp;n=21" TargetMode="External"/><Relationship Id="rId4" Type="http://schemas.openxmlformats.org/officeDocument/2006/relationships/hyperlink" Target="http://im6-tub-ru.yandex.net/i?id=512816841-04-72&amp;n=2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6400" y="609601"/>
            <a:ext cx="6781800" cy="213359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Запись трехзначных чисел.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9000" y="3048000"/>
            <a:ext cx="5029200" cy="176331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Упражнение №</a:t>
            </a:r>
            <a:r>
              <a:rPr lang="ru-RU" smtClean="0"/>
              <a:t>5,6 стр. </a:t>
            </a:r>
            <a:r>
              <a:rPr lang="ru-RU" dirty="0" smtClean="0"/>
              <a:t>47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Домашняя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768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274638"/>
            <a:ext cx="7391400" cy="9445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Запись двузначного числа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5920" y="1549559"/>
            <a:ext cx="5852160" cy="4389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Запись трехзначного числа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5920" y="1549559"/>
            <a:ext cx="5852160" cy="4389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45920" y="1752599"/>
            <a:ext cx="5852160" cy="43434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9342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Цифра «2»-две единицы первого разряда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76400" y="1828800"/>
            <a:ext cx="5852160" cy="4389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0104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Цифра «4»-четыре единицы второго разряда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00200" y="1905000"/>
            <a:ext cx="5852160" cy="4389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6934200" cy="12009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Цифра «1»-одна единица третьего разряда.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smtClean="0"/>
              <a:t>В записи числа 102, цифра нуль обозначает отсутствие  десятков, т.е. единиц второго разряда.</a:t>
            </a:r>
            <a:endParaRPr lang="ru-RU" sz="2800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133600"/>
            <a:ext cx="5852160" cy="4389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45920" y="1549559"/>
            <a:ext cx="5852160" cy="4389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704088"/>
            <a:ext cx="6858000" cy="7437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Трехзначные числа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752600"/>
            <a:ext cx="4038600" cy="41605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2сот. 8дес. 3ед.;</a:t>
            </a:r>
          </a:p>
          <a:p>
            <a:r>
              <a:rPr lang="ru-RU" dirty="0" smtClean="0"/>
              <a:t>5сот. 0дес. 1ед.;</a:t>
            </a:r>
          </a:p>
          <a:p>
            <a:r>
              <a:rPr lang="ru-RU" dirty="0" smtClean="0"/>
              <a:t>4сот. 6дес. 0ед.;</a:t>
            </a:r>
          </a:p>
          <a:p>
            <a:r>
              <a:rPr lang="ru-RU" dirty="0" smtClean="0"/>
              <a:t>7сот. 0дес. 0 ед.;</a:t>
            </a:r>
          </a:p>
          <a:p>
            <a:r>
              <a:rPr lang="ru-RU" dirty="0" smtClean="0"/>
              <a:t>9 сот.3дес. 4ед.</a:t>
            </a:r>
          </a:p>
          <a:p>
            <a:endParaRPr lang="ru-RU" dirty="0" smtClean="0"/>
          </a:p>
          <a:p>
            <a:r>
              <a:rPr lang="ru-RU" dirty="0" smtClean="0"/>
              <a:t>Взаимопроверка учащихся.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848600" cy="7437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        Прочитай и запиши числа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934200" y="1676400"/>
          <a:ext cx="1598930" cy="4038600"/>
        </p:xfrm>
        <a:graphic>
          <a:graphicData uri="http://schemas.openxmlformats.org/drawingml/2006/table">
            <a:tbl>
              <a:tblPr/>
              <a:tblGrid>
                <a:gridCol w="1598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38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283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501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460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934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438400"/>
            <a:ext cx="1447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18567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В детском саду за 6 дней расходуют 72кг. картофеля. За сколько дней израсходуют </a:t>
            </a:r>
          </a:p>
          <a:p>
            <a:r>
              <a:rPr lang="ru-RU" dirty="0" smtClean="0"/>
              <a:t>60 кг. Картофеля при той же норме?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Решение задачи  №6 стр. </a:t>
            </a:r>
            <a:r>
              <a:rPr lang="ru-RU" smtClean="0"/>
              <a:t>45.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2819400"/>
          <a:ext cx="4114799" cy="1293495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0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      6 дней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      72 кг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     ? дней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      60 кг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953000" y="3657600"/>
          <a:ext cx="3733800" cy="1682496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5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1)72:6=12(кг)-расход в день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2)60:12=5(</a:t>
                      </a:r>
                      <a:r>
                        <a:rPr lang="ru-RU" sz="2400" dirty="0" err="1" smtClean="0">
                          <a:latin typeface="Calibri"/>
                          <a:ea typeface="Calibri"/>
                          <a:cs typeface="Times New Roman"/>
                        </a:rPr>
                        <a:t>дн</a:t>
                      </a: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.).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Ответ: 60кг. Картофеля израсходуют за 5 дней.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267200"/>
            <a:ext cx="35814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1066801"/>
            <a:ext cx="6400800" cy="3429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Цель: познакомить с десятичным</a:t>
            </a:r>
          </a:p>
          <a:p>
            <a:r>
              <a:rPr lang="ru-RU" dirty="0" smtClean="0"/>
              <a:t>       составом трехзначных чисел;</a:t>
            </a:r>
          </a:p>
          <a:p>
            <a:r>
              <a:rPr lang="ru-RU" dirty="0" smtClean="0"/>
              <a:t>       учить записывать трехзначные</a:t>
            </a:r>
          </a:p>
          <a:p>
            <a:r>
              <a:rPr lang="ru-RU" dirty="0" smtClean="0"/>
              <a:t>        числа; закреплять вычисли-</a:t>
            </a:r>
          </a:p>
          <a:p>
            <a:r>
              <a:rPr lang="ru-RU" dirty="0" smtClean="0"/>
              <a:t>       тельные навыки, умение решать</a:t>
            </a:r>
          </a:p>
          <a:p>
            <a:r>
              <a:rPr lang="ru-RU" dirty="0" smtClean="0"/>
              <a:t>        задачи изученных видов.</a:t>
            </a:r>
          </a:p>
          <a:p>
            <a:r>
              <a:rPr lang="ru-RU" dirty="0" smtClean="0"/>
              <a:t>    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4724400" cy="4114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125см=     м      дм      см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540см=     м      дм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86мм=      см      мм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42дм=      м      дм     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Вставь пропущенные числа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38600" y="1905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57400" y="1905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95600" y="1905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57400" y="2819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895600" y="2819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81200" y="37338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048000" y="37338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05000" y="46482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819400" y="46482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6934200" y="1828800"/>
          <a:ext cx="1752600" cy="4038600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38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1м 2дм 5см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       5м 4дм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      8см 6мм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    4см 2дм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3581400"/>
            <a:ext cx="1143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38200" y="1143000"/>
          <a:ext cx="53340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Семьсот</a:t>
                      </a:r>
                      <a:r>
                        <a:rPr lang="ru-RU" sz="2800" baseline="0" dirty="0" smtClean="0"/>
                        <a:t> сорок три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Восемьсот восемь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Семьсот тридцать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Шестьсот шесть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Семьсот три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Пятьсот семнадцать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Девяносто девять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Триста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Восемьсот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dirty="0" smtClean="0"/>
                        <a:t>восемьдесят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Триста сорок семь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010400" cy="685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       Запиши числа цифрами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248400" y="1143000"/>
          <a:ext cx="1598930" cy="5398008"/>
        </p:xfrm>
        <a:graphic>
          <a:graphicData uri="http://schemas.openxmlformats.org/drawingml/2006/table">
            <a:tbl>
              <a:tblPr/>
              <a:tblGrid>
                <a:gridCol w="1598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7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743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808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730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606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703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517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99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300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880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Calibri"/>
                          <a:cs typeface="Times New Roman"/>
                        </a:rPr>
                        <a:t>347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752600"/>
            <a:ext cx="4953000" cy="4419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80 – 40 : (5 + 35)</a:t>
            </a:r>
          </a:p>
          <a:p>
            <a:r>
              <a:rPr lang="ru-RU" sz="3600" dirty="0" smtClean="0"/>
              <a:t> 57 – 27 : 3 + 24</a:t>
            </a:r>
          </a:p>
          <a:p>
            <a:r>
              <a:rPr lang="ru-RU" sz="3600" dirty="0" smtClean="0"/>
              <a:t> 60 : 3 + 2 </a:t>
            </a:r>
            <a:r>
              <a:rPr lang="ru-RU" sz="3600" dirty="0" err="1" smtClean="0"/>
              <a:t>х</a:t>
            </a:r>
            <a:r>
              <a:rPr lang="ru-RU" sz="3600" dirty="0" smtClean="0"/>
              <a:t> 6</a:t>
            </a:r>
          </a:p>
          <a:p>
            <a:r>
              <a:rPr lang="ru-RU" sz="3600" dirty="0" smtClean="0"/>
              <a:t> 60 : </a:t>
            </a:r>
            <a:r>
              <a:rPr lang="ru-RU" sz="3600" dirty="0" smtClean="0">
                <a:sym typeface="Wingdings" pitchFamily="2" charset="2"/>
              </a:rPr>
              <a:t>(3 + 2) </a:t>
            </a:r>
            <a:r>
              <a:rPr lang="ru-RU" sz="3600" dirty="0" err="1" smtClean="0">
                <a:sym typeface="Wingdings" pitchFamily="2" charset="2"/>
              </a:rPr>
              <a:t>х</a:t>
            </a:r>
            <a:r>
              <a:rPr lang="ru-RU" sz="3600" dirty="0" smtClean="0">
                <a:sym typeface="Wingdings" pitchFamily="2" charset="2"/>
              </a:rPr>
              <a:t> 6</a:t>
            </a:r>
          </a:p>
          <a:p>
            <a:r>
              <a:rPr lang="ru-RU" sz="3600" dirty="0" smtClean="0">
                <a:sym typeface="Wingdings" pitchFamily="2" charset="2"/>
              </a:rPr>
              <a:t> (49 - 42) : 7</a:t>
            </a:r>
          </a:p>
          <a:p>
            <a:r>
              <a:rPr lang="ru-RU" sz="3600" dirty="0" smtClean="0">
                <a:sym typeface="Wingdings" pitchFamily="2" charset="2"/>
              </a:rPr>
              <a:t> (54 - 24) : 6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704088"/>
            <a:ext cx="7848600" cy="7437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Задание №9 стр. 45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62800" y="1676400"/>
          <a:ext cx="1295400" cy="441960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19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Calibri"/>
                          <a:ea typeface="Calibri"/>
                          <a:cs typeface="Times New Roman"/>
                        </a:rPr>
                        <a:t>    79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Calibri"/>
                          <a:ea typeface="Calibri"/>
                          <a:cs typeface="Times New Roman"/>
                        </a:rPr>
                        <a:t>     72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Calibri"/>
                          <a:ea typeface="Calibri"/>
                          <a:cs typeface="Times New Roman"/>
                        </a:rPr>
                        <a:t>     32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Calibri"/>
                          <a:ea typeface="Calibri"/>
                          <a:cs typeface="Times New Roman"/>
                        </a:rPr>
                        <a:t>     72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Calibri"/>
                          <a:ea typeface="Calibri"/>
                          <a:cs typeface="Times New Roman"/>
                        </a:rPr>
                        <a:t>      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Calibri"/>
                          <a:ea typeface="Calibri"/>
                          <a:cs typeface="Times New Roman"/>
                        </a:rPr>
                        <a:t>      5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438400"/>
            <a:ext cx="1219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r>
              <a:rPr lang="ru-RU" dirty="0" smtClean="0"/>
              <a:t>Триста сорок два                             114                 </a:t>
            </a:r>
          </a:p>
          <a:p>
            <a:endParaRPr lang="ru-RU" dirty="0" smtClean="0"/>
          </a:p>
          <a:p>
            <a:r>
              <a:rPr lang="ru-RU" dirty="0" smtClean="0"/>
              <a:t>Восемьсот двенадцать                     324</a:t>
            </a:r>
          </a:p>
          <a:p>
            <a:endParaRPr lang="ru-RU" dirty="0" smtClean="0"/>
          </a:p>
          <a:p>
            <a:r>
              <a:rPr lang="ru-RU" dirty="0" smtClean="0"/>
              <a:t>Сто четырнадцать                            821</a:t>
            </a:r>
          </a:p>
          <a:p>
            <a:endParaRPr lang="ru-RU" dirty="0" smtClean="0"/>
          </a:p>
          <a:p>
            <a:r>
              <a:rPr lang="ru-RU" dirty="0" smtClean="0"/>
              <a:t>Триста двадцать четыре                   342</a:t>
            </a:r>
          </a:p>
          <a:p>
            <a:endParaRPr lang="ru-RU" dirty="0" smtClean="0"/>
          </a:p>
          <a:p>
            <a:r>
              <a:rPr lang="ru-RU" dirty="0" smtClean="0"/>
              <a:t>Восемьсот двадцать один                 812            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Соотнеси стрелкой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№9 стр.45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Дом.задание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9050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3">
              <a:buNone/>
            </a:pPr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</a:t>
            </a:r>
          </a:p>
          <a:p>
            <a:pPr lvl="3">
              <a:buNone/>
            </a:pPr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За</a:t>
            </a:r>
          </a:p>
          <a:p>
            <a:pPr lvl="3">
              <a:buNone/>
            </a:pPr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Внимание!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/>
          <a:lstStyle/>
          <a:p>
            <a:r>
              <a:rPr lang="ru-RU" dirty="0" smtClean="0"/>
              <a:t>При составлении урока был использован учебник математики М.И.Моро, </a:t>
            </a:r>
            <a:r>
              <a:rPr lang="ru-RU" dirty="0" err="1" smtClean="0"/>
              <a:t>М.А.Бантова</a:t>
            </a:r>
            <a:r>
              <a:rPr lang="ru-RU" dirty="0" smtClean="0"/>
              <a:t>  и фотографии.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2133600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http://im6-tub-ru.yandex.net/i?id=57409293-68-72&amp;n=21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2000" y="259080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http://im1-tub-ru.yandex.net/i?id=179329978-48-72&amp;n=21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5800" y="30480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http://im6-tub-ru.yandex.net/i?id=512816841-04-72&amp;n=21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62000" y="35814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http://im3-tub-ru.yandex.net/i?id=412478457-62-72&amp;n=21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41148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http://im7-tub-ru.yandex.net/i?id=546509931-46-72&amp;n=21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38200" y="46482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0600" y="1752600"/>
            <a:ext cx="4953000" cy="434644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35 мм =        см       мм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53 дм =         м        дм</a:t>
            </a:r>
          </a:p>
          <a:p>
            <a:endParaRPr lang="ru-RU" dirty="0" smtClean="0"/>
          </a:p>
          <a:p>
            <a:r>
              <a:rPr lang="ru-RU" dirty="0" smtClean="0"/>
              <a:t>71 см =         дм        см </a:t>
            </a:r>
          </a:p>
          <a:p>
            <a:endParaRPr lang="ru-RU" dirty="0" smtClean="0"/>
          </a:p>
          <a:p>
            <a:r>
              <a:rPr lang="ru-RU" dirty="0" smtClean="0"/>
              <a:t>86мм =        см        мм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69342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Индивидуальная работа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133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43400" y="2133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24200" y="3048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343400" y="3048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124200" y="3962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19600" y="3962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971800" y="4953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67200" y="4953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248400" y="1752600"/>
          <a:ext cx="1598930" cy="4343400"/>
        </p:xfrm>
        <a:graphic>
          <a:graphicData uri="http://schemas.openxmlformats.org/drawingml/2006/table">
            <a:tbl>
              <a:tblPr/>
              <a:tblGrid>
                <a:gridCol w="1598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4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3см</a:t>
                      </a:r>
                      <a:r>
                        <a:rPr lang="ru-RU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 5мм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5м 3дм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7дм 1см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8см 6мм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      Цепочка</a:t>
            </a:r>
            <a:endParaRPr lang="ru-RU" dirty="0"/>
          </a:p>
        </p:txBody>
      </p:sp>
      <p:sp>
        <p:nvSpPr>
          <p:cNvPr id="4" name="Oval 17"/>
          <p:cNvSpPr>
            <a:spLocks noGrp="1" noChangeArrowheads="1"/>
          </p:cNvSpPr>
          <p:nvPr>
            <p:ph idx="1"/>
          </p:nvPr>
        </p:nvSpPr>
        <p:spPr bwMode="auto">
          <a:xfrm>
            <a:off x="609600" y="1600200"/>
            <a:ext cx="1371600" cy="1261872"/>
          </a:xfrm>
          <a:prstGeom prst="ellipse">
            <a:avLst/>
          </a:prstGeom>
          <a:solidFill>
            <a:srgbClr val="FF388C"/>
          </a:solidFill>
          <a:ln w="127000" cmpd="dbl">
            <a:solidFill>
              <a:srgbClr val="FF388C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35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1"/>
          <p:cNvSpPr>
            <a:spLocks noChangeArrowheads="1"/>
          </p:cNvSpPr>
          <p:nvPr/>
        </p:nvSpPr>
        <p:spPr bwMode="auto">
          <a:xfrm>
            <a:off x="1981200" y="1981200"/>
            <a:ext cx="1457325" cy="485775"/>
          </a:xfrm>
          <a:prstGeom prst="rightArrow">
            <a:avLst>
              <a:gd name="adj1" fmla="val 50000"/>
              <a:gd name="adj2" fmla="val 75000"/>
            </a:avLst>
          </a:prstGeom>
          <a:gradFill rotWithShape="0">
            <a:gsLst>
              <a:gs pos="0">
                <a:srgbClr val="2B70FF"/>
              </a:gs>
              <a:gs pos="50000">
                <a:srgbClr val="B8CFFF"/>
              </a:gs>
              <a:gs pos="100000">
                <a:srgbClr val="2B70FF"/>
              </a:gs>
            </a:gsLst>
            <a:lin ang="18900000" scaled="1"/>
          </a:gradFill>
          <a:ln w="12700">
            <a:solidFill>
              <a:srgbClr val="2B70FF"/>
            </a:solidFill>
            <a:miter lim="800000"/>
            <a:headEnd/>
            <a:tailEnd/>
          </a:ln>
          <a:effectLst>
            <a:outerShdw dist="28398" dir="3806097" algn="ctr" rotWithShape="0">
              <a:srgbClr val="00194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dirty="0" smtClean="0"/>
              <a:t>   +15</a:t>
            </a:r>
            <a:endParaRPr lang="ru-RU" sz="2000" dirty="0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3505200" y="1828800"/>
            <a:ext cx="914400" cy="91440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E400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86400" y="1752600"/>
            <a:ext cx="914400" cy="91440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E400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7696200" y="1752600"/>
            <a:ext cx="914400" cy="91440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E400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4495800" y="19812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gradFill rotWithShape="0">
            <a:gsLst>
              <a:gs pos="0">
                <a:srgbClr val="2B70FF"/>
              </a:gs>
              <a:gs pos="50000">
                <a:srgbClr val="B8CFFF"/>
              </a:gs>
              <a:gs pos="100000">
                <a:srgbClr val="2B70FF"/>
              </a:gs>
            </a:gsLst>
            <a:lin ang="18900000" scaled="1"/>
          </a:gradFill>
          <a:ln w="12700">
            <a:solidFill>
              <a:srgbClr val="2B70FF"/>
            </a:solidFill>
            <a:miter lim="800000"/>
            <a:headEnd/>
            <a:tailEnd/>
          </a:ln>
          <a:effectLst>
            <a:outerShdw dist="28398" dir="3806097" algn="ctr" rotWithShape="0">
              <a:srgbClr val="00194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: 5</a:t>
            </a:r>
            <a:endParaRPr lang="ru-RU" dirty="0"/>
          </a:p>
        </p:txBody>
      </p:sp>
      <p:sp>
        <p:nvSpPr>
          <p:cNvPr id="10" name="AutoShape 15"/>
          <p:cNvSpPr>
            <a:spLocks noChangeArrowheads="1"/>
          </p:cNvSpPr>
          <p:nvPr/>
        </p:nvSpPr>
        <p:spPr bwMode="auto">
          <a:xfrm>
            <a:off x="6477000" y="1905000"/>
            <a:ext cx="1166813" cy="485775"/>
          </a:xfrm>
          <a:prstGeom prst="rightArrow">
            <a:avLst>
              <a:gd name="adj1" fmla="val 50000"/>
              <a:gd name="adj2" fmla="val 60049"/>
            </a:avLst>
          </a:prstGeom>
          <a:gradFill rotWithShape="0">
            <a:gsLst>
              <a:gs pos="0">
                <a:srgbClr val="2B70FF"/>
              </a:gs>
              <a:gs pos="50000">
                <a:srgbClr val="B8CFFF"/>
              </a:gs>
              <a:gs pos="100000">
                <a:srgbClr val="2B70FF"/>
              </a:gs>
            </a:gsLst>
            <a:lin ang="18900000" scaled="1"/>
          </a:gradFill>
          <a:ln w="12700">
            <a:solidFill>
              <a:srgbClr val="2B70FF"/>
            </a:solidFill>
            <a:miter lim="800000"/>
            <a:headEnd/>
            <a:tailEnd/>
          </a:ln>
          <a:effectLst>
            <a:outerShdw dist="28398" dir="3806097" algn="ctr" rotWithShape="0">
              <a:srgbClr val="00194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dirty="0" smtClean="0"/>
              <a:t>   +18</a:t>
            </a:r>
            <a:endParaRPr lang="ru-RU" sz="2000" dirty="0"/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7924800" y="2743200"/>
            <a:ext cx="485775" cy="2057400"/>
          </a:xfrm>
          <a:prstGeom prst="downArrow">
            <a:avLst>
              <a:gd name="adj1" fmla="val 50000"/>
              <a:gd name="adj2" fmla="val 74510"/>
            </a:avLst>
          </a:prstGeom>
          <a:gradFill rotWithShape="0">
            <a:gsLst>
              <a:gs pos="0">
                <a:srgbClr val="2B70FF"/>
              </a:gs>
              <a:gs pos="50000">
                <a:srgbClr val="B8CFFF"/>
              </a:gs>
              <a:gs pos="100000">
                <a:srgbClr val="2B70FF"/>
              </a:gs>
            </a:gsLst>
            <a:lin ang="18900000" scaled="1"/>
          </a:gradFill>
          <a:ln w="12700">
            <a:solidFill>
              <a:srgbClr val="2B70FF"/>
            </a:solidFill>
            <a:miter lim="800000"/>
            <a:headEnd/>
            <a:tailEnd/>
          </a:ln>
          <a:effectLst>
            <a:outerShdw dist="28398" dir="3806097" algn="ctr" rotWithShape="0">
              <a:srgbClr val="00194E">
                <a:alpha val="50000"/>
              </a:srgbClr>
            </a:outerShdw>
          </a:effec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 : 7</a:t>
            </a:r>
            <a:endParaRPr lang="ru-RU" dirty="0"/>
          </a:p>
        </p:txBody>
      </p:sp>
      <p:sp>
        <p:nvSpPr>
          <p:cNvPr id="12" name="Oval 16"/>
          <p:cNvSpPr>
            <a:spLocks noChangeArrowheads="1"/>
          </p:cNvSpPr>
          <p:nvPr/>
        </p:nvSpPr>
        <p:spPr bwMode="auto">
          <a:xfrm>
            <a:off x="7772400" y="4876800"/>
            <a:ext cx="914400" cy="91440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E400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553200" y="5181600"/>
            <a:ext cx="1219200" cy="485775"/>
          </a:xfrm>
          <a:prstGeom prst="leftArrow">
            <a:avLst>
              <a:gd name="adj1" fmla="val 50000"/>
              <a:gd name="adj2" fmla="val 62745"/>
            </a:avLst>
          </a:prstGeom>
          <a:gradFill rotWithShape="0">
            <a:gsLst>
              <a:gs pos="0">
                <a:srgbClr val="2B70FF"/>
              </a:gs>
              <a:gs pos="50000">
                <a:srgbClr val="B8CFFF"/>
              </a:gs>
              <a:gs pos="100000">
                <a:srgbClr val="2B70FF"/>
              </a:gs>
            </a:gsLst>
            <a:lin ang="18900000" scaled="1"/>
          </a:gradFill>
          <a:ln w="12700">
            <a:solidFill>
              <a:srgbClr val="2B70FF"/>
            </a:solidFill>
            <a:miter lim="800000"/>
            <a:headEnd/>
            <a:tailEnd/>
          </a:ln>
          <a:effectLst>
            <a:outerShdw dist="28398" dir="3806097" algn="ctr" rotWithShape="0">
              <a:srgbClr val="00194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</a:t>
            </a:r>
            <a:r>
              <a:rPr lang="ru-RU" dirty="0" err="1" smtClean="0"/>
              <a:t>х</a:t>
            </a:r>
            <a:r>
              <a:rPr lang="ru-RU" dirty="0" smtClean="0"/>
              <a:t> 4</a:t>
            </a:r>
            <a:endParaRPr lang="ru-RU" dirty="0"/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5638800" y="4953000"/>
            <a:ext cx="914400" cy="914400"/>
          </a:xfrm>
          <a:prstGeom prst="ellipse">
            <a:avLst/>
          </a:prstGeom>
          <a:solidFill>
            <a:srgbClr val="FFFFFF"/>
          </a:solidFill>
          <a:ln w="63500" cmpd="thickThin">
            <a:solidFill>
              <a:srgbClr val="E400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2133600" y="5181600"/>
            <a:ext cx="3457575" cy="485775"/>
          </a:xfrm>
          <a:prstGeom prst="leftArrow">
            <a:avLst>
              <a:gd name="adj1" fmla="val 50000"/>
              <a:gd name="adj2" fmla="val 79902"/>
            </a:avLst>
          </a:prstGeom>
          <a:gradFill rotWithShape="0">
            <a:gsLst>
              <a:gs pos="0">
                <a:srgbClr val="2B70FF"/>
              </a:gs>
              <a:gs pos="50000">
                <a:srgbClr val="B8CFFF"/>
              </a:gs>
              <a:gs pos="100000">
                <a:srgbClr val="2B70FF"/>
              </a:gs>
            </a:gsLst>
            <a:lin ang="18900000" scaled="1"/>
          </a:gradFill>
          <a:ln w="12700">
            <a:solidFill>
              <a:srgbClr val="2B70FF"/>
            </a:solidFill>
            <a:miter lim="800000"/>
            <a:headEnd/>
            <a:tailEnd/>
          </a:ln>
          <a:effectLst>
            <a:outerShdw dist="28398" dir="3806097" algn="ctr" rotWithShape="0">
              <a:srgbClr val="00194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dirty="0" smtClean="0"/>
              <a:t>               + 19</a:t>
            </a:r>
            <a:endParaRPr lang="ru-RU" sz="2000" dirty="0"/>
          </a:p>
        </p:txBody>
      </p:sp>
      <p:sp>
        <p:nvSpPr>
          <p:cNvPr id="16" name="Oval 3"/>
          <p:cNvSpPr>
            <a:spLocks noChangeArrowheads="1"/>
          </p:cNvSpPr>
          <p:nvPr/>
        </p:nvSpPr>
        <p:spPr bwMode="auto">
          <a:xfrm>
            <a:off x="685800" y="4724401"/>
            <a:ext cx="1390650" cy="1295400"/>
          </a:xfrm>
          <a:prstGeom prst="ellipse">
            <a:avLst/>
          </a:prstGeom>
          <a:solidFill>
            <a:srgbClr val="E40059"/>
          </a:solidFill>
          <a:ln w="127000" cmpd="dbl">
            <a:solidFill>
              <a:srgbClr val="E400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35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743200"/>
            <a:ext cx="1371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43000" y="1676400"/>
            <a:ext cx="4568344" cy="452596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704088"/>
            <a:ext cx="7162800" cy="7437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Набери множителями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77000" y="4191000"/>
          <a:ext cx="2057400" cy="16764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76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6х2х8=96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3х2х16=96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12х2х4=96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1905000"/>
            <a:ext cx="15240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72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7 единиц</a:t>
            </a:r>
          </a:p>
          <a:p>
            <a:r>
              <a:rPr lang="ru-RU" dirty="0" smtClean="0"/>
              <a:t>6 десятков и 3 единицы</a:t>
            </a:r>
          </a:p>
          <a:p>
            <a:r>
              <a:rPr lang="ru-RU" dirty="0" smtClean="0"/>
              <a:t>5 десятков</a:t>
            </a:r>
          </a:p>
          <a:p>
            <a:r>
              <a:rPr lang="ru-RU" dirty="0" smtClean="0"/>
              <a:t>9 десятков 7 единиц</a:t>
            </a:r>
          </a:p>
          <a:p>
            <a:r>
              <a:rPr lang="ru-RU" dirty="0" smtClean="0"/>
              <a:t>4 единиц</a:t>
            </a:r>
          </a:p>
          <a:p>
            <a:r>
              <a:rPr lang="ru-RU" dirty="0" smtClean="0"/>
              <a:t>2 десятка</a:t>
            </a:r>
          </a:p>
          <a:p>
            <a:r>
              <a:rPr lang="ru-RU" dirty="0" smtClean="0"/>
              <a:t>6 сотен 3 десятка 4 единицы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Запишите числа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77000" y="1676400"/>
          <a:ext cx="1598930" cy="4495800"/>
        </p:xfrm>
        <a:graphic>
          <a:graphicData uri="http://schemas.openxmlformats.org/drawingml/2006/table">
            <a:tbl>
              <a:tblPr/>
              <a:tblGrid>
                <a:gridCol w="1598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63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97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634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0" y="2286000"/>
            <a:ext cx="6096000" cy="1905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800" dirty="0" smtClean="0"/>
              <a:t>1 десяток = 10 единиц</a:t>
            </a:r>
          </a:p>
          <a:p>
            <a:pPr>
              <a:buNone/>
            </a:pPr>
            <a:r>
              <a:rPr lang="ru-RU" sz="2800" dirty="0" smtClean="0"/>
              <a:t>10 десятков = 100 единиц</a:t>
            </a:r>
          </a:p>
          <a:p>
            <a:pPr>
              <a:buNone/>
            </a:pPr>
            <a:r>
              <a:rPr lang="ru-RU" sz="2800" dirty="0" smtClean="0"/>
              <a:t>100 десятков = 1000 единиц</a:t>
            </a:r>
          </a:p>
          <a:p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3914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Объяснение темы урока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343400"/>
            <a:ext cx="388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0"/>
            <a:ext cx="7162800" cy="609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Нумерационная таблица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1292" y="650631"/>
            <a:ext cx="6704215" cy="32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9445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Единицы, десятки, сотни.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295400"/>
            <a:ext cx="6783185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324</TotalTime>
  <Words>515</Words>
  <Application>Microsoft Office PowerPoint</Application>
  <PresentationFormat>Экран (4:3)</PresentationFormat>
  <Paragraphs>165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Запись трехзначных чисел.</vt:lpstr>
      <vt:lpstr>Презентация PowerPoint</vt:lpstr>
      <vt:lpstr>Индивидуальная работа</vt:lpstr>
      <vt:lpstr>                 Цепочка</vt:lpstr>
      <vt:lpstr>    Набери множителями</vt:lpstr>
      <vt:lpstr>          Запишите числа</vt:lpstr>
      <vt:lpstr>Объяснение темы урока</vt:lpstr>
      <vt:lpstr>Нумерационная таблица</vt:lpstr>
      <vt:lpstr>Единицы, десятки, сотни.</vt:lpstr>
      <vt:lpstr>        Домашняя работа</vt:lpstr>
      <vt:lpstr>Запись двузначного числа</vt:lpstr>
      <vt:lpstr>Запись трехзначного числа</vt:lpstr>
      <vt:lpstr>Цифра «2»-две единицы первого разряда</vt:lpstr>
      <vt:lpstr>Цифра «4»-четыре единицы второго разряда</vt:lpstr>
      <vt:lpstr>Цифра «1»-одна единица третьего разряда.</vt:lpstr>
      <vt:lpstr>В записи числа 102, цифра нуль обозначает отсутствие  десятков, т.е. единиц второго разряда.</vt:lpstr>
      <vt:lpstr>      Трехзначные числа</vt:lpstr>
      <vt:lpstr>        Прочитай и запиши числа</vt:lpstr>
      <vt:lpstr>Решение задачи  №6 стр. 45.</vt:lpstr>
      <vt:lpstr>    Вставь пропущенные числа</vt:lpstr>
      <vt:lpstr>       Запиши числа цифрами</vt:lpstr>
      <vt:lpstr>    Задание №9 стр. 45</vt:lpstr>
      <vt:lpstr>        Соотнеси стрелкой</vt:lpstr>
      <vt:lpstr>Дом.задание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Запись трехзначных чисел</dc:title>
  <dc:creator>Chip</dc:creator>
  <cp:lastModifiedBy>Пользователь</cp:lastModifiedBy>
  <cp:revision>40</cp:revision>
  <dcterms:created xsi:type="dcterms:W3CDTF">2013-11-11T12:12:03Z</dcterms:created>
  <dcterms:modified xsi:type="dcterms:W3CDTF">2020-03-27T09:32:15Z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467751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