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4" r:id="rId2"/>
    <p:sldId id="257" r:id="rId3"/>
    <p:sldId id="258" r:id="rId4"/>
    <p:sldId id="272" r:id="rId5"/>
    <p:sldId id="259" r:id="rId6"/>
    <p:sldId id="273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63" r:id="rId16"/>
    <p:sldId id="261" r:id="rId17"/>
    <p:sldId id="268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008000"/>
    <a:srgbClr val="FB81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0F914DF-4AF6-43D2-A013-9F284BCCB6C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B6CD19-EF73-4362-827B-3F27F01F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14DF-4AF6-43D2-A013-9F284BCCB6C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CD19-EF73-4362-827B-3F27F01F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14DF-4AF6-43D2-A013-9F284BCCB6C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CD19-EF73-4362-827B-3F27F01F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0F914DF-4AF6-43D2-A013-9F284BCCB6C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CD19-EF73-4362-827B-3F27F01F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0F914DF-4AF6-43D2-A013-9F284BCCB6C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B6CD19-EF73-4362-827B-3F27F01F3DC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F914DF-4AF6-43D2-A013-9F284BCCB6C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B6CD19-EF73-4362-827B-3F27F01F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0F914DF-4AF6-43D2-A013-9F284BCCB6C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B6CD19-EF73-4362-827B-3F27F01F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14DF-4AF6-43D2-A013-9F284BCCB6C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CD19-EF73-4362-827B-3F27F01F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F914DF-4AF6-43D2-A013-9F284BCCB6C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B6CD19-EF73-4362-827B-3F27F01F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0F914DF-4AF6-43D2-A013-9F284BCCB6C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B6CD19-EF73-4362-827B-3F27F01F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0F914DF-4AF6-43D2-A013-9F284BCCB6C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B6CD19-EF73-4362-827B-3F27F01F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0F914DF-4AF6-43D2-A013-9F284BCCB6C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B6CD19-EF73-4362-827B-3F27F01F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Music\Playlists\&#1045;&#1089;&#1090;&#1100;%20&#1085;&#1072;%20&#1089;&#1074;&#1077;&#1090;&#1077;%20&#1090;&#1072;&#1082;&#1072;&#1103;%20&#1089;&#1090;&#1088;&#1072;&#1085;&#1072;.mp3" TargetMode="Externa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cuments\чтение\чтение 1-4\чиполлино\AHF6UUOCAXID4O8CAJM3Z9ECAMGZXPECAU7BIUECA77D7YTCA3JPCUPCAKMV3SBCAA4I9LHCAQIAF80CAWFWTN4CAPHC2ZYCA1OWVWCCAV6FP4UCA2LGY0WCA9YDOHBCASLJT9HCAEEY7JNCA1UVDG3CAXMLSH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5214967" cy="5429288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857884" y="4143380"/>
            <a:ext cx="2405820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ЧИПОЛЛИНО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42902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7620" y="642918"/>
            <a:ext cx="46434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Georgia" pitchFamily="18" charset="0"/>
              </a:rPr>
              <a:t>Чиполлино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(в переводе с итальянского мальчик-луковка) — герой повести-сказки итальянского детского писателя </a:t>
            </a:r>
            <a:r>
              <a:rPr lang="ru-RU" sz="2400" dirty="0" err="1" smtClean="0">
                <a:solidFill>
                  <a:srgbClr val="002060"/>
                </a:solidFill>
                <a:latin typeface="Georgia" pitchFamily="18" charset="0"/>
              </a:rPr>
              <a:t>Джанни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Georgia" pitchFamily="18" charset="0"/>
              </a:rPr>
              <a:t>Родари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. Книжка «Приключения </a:t>
            </a:r>
            <a:r>
              <a:rPr lang="ru-RU" sz="2400" dirty="0" err="1" smtClean="0">
                <a:solidFill>
                  <a:srgbClr val="002060"/>
                </a:solidFill>
                <a:latin typeface="Georgia" pitchFamily="18" charset="0"/>
              </a:rPr>
              <a:t>Чиполлино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» была написана им в начале 1950-х годов и вскоре переведена на русский язык. И хотя сказка предназначалась для самых маленьких читателей и даже для тех, кто еще не умеет читать, ее полюбили все: и дети, и взрослые.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9"/>
            <a:ext cx="7786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Georgia" pitchFamily="18" charset="0"/>
              </a:rPr>
              <a:t>Все ее персонажи — волшебные овощи и фрукты. Находчивый и неуловимый для преследователей </a:t>
            </a:r>
            <a:r>
              <a:rPr lang="ru-RU" sz="2400" dirty="0" err="1" smtClean="0">
                <a:latin typeface="Georgia" pitchFamily="18" charset="0"/>
              </a:rPr>
              <a:t>Чиполлино</a:t>
            </a:r>
            <a:r>
              <a:rPr lang="ru-RU" sz="2400" dirty="0" smtClean="0">
                <a:latin typeface="Georgia" pitchFamily="18" charset="0"/>
              </a:rPr>
              <a:t> постоянно напевает: 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         «Я веселый </a:t>
            </a:r>
            <a:r>
              <a:rPr lang="ru-RU" sz="2400" b="1" i="1" dirty="0" err="1" smtClean="0">
                <a:solidFill>
                  <a:srgbClr val="0000FF"/>
                </a:solidFill>
                <a:latin typeface="Georgia" pitchFamily="18" charset="0"/>
              </a:rPr>
              <a:t>Чиполлино</a:t>
            </a:r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, вырос я в Италии, 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    там, где зреют апельсины,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 и лимоны и маслины, 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 фиги и так далее».</a:t>
            </a:r>
            <a:endParaRPr lang="ru-RU" sz="24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3357562"/>
            <a:ext cx="49292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Georgia" pitchFamily="18" charset="0"/>
              </a:rPr>
              <a:t>Он увлекает за собой своих друзей (все они тоже, естественно, овощи или фрукты) и одерживает победу над жадным и свирепым синьором Помидором, трусливым и наглым принцем Лимоном, чванливыми графинями Вишнями.</a:t>
            </a:r>
            <a:endParaRPr lang="ru-RU" sz="2400" dirty="0"/>
          </a:p>
        </p:txBody>
      </p:sp>
      <p:pic>
        <p:nvPicPr>
          <p:cNvPr id="4" name="Picture 2" descr="D:\ЧИПОЛЛИНО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2855913" cy="317658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ПОЛОЖИТЕЛЬНЫЕ 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ГЕРОИ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0"/>
            <a:ext cx="45720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Courier New" pitchFamily="49" charset="0"/>
              <a:buChar char="o"/>
            </a:pPr>
            <a:r>
              <a:rPr lang="ru-RU" sz="2800" dirty="0" smtClean="0">
                <a:solidFill>
                  <a:srgbClr val="0000FF"/>
                </a:solidFill>
              </a:rPr>
              <a:t>Тыква</a:t>
            </a:r>
          </a:p>
          <a:p>
            <a:pPr>
              <a:buClr>
                <a:srgbClr val="CC0000"/>
              </a:buClr>
              <a:buFont typeface="Courier New" pitchFamily="49" charset="0"/>
              <a:buChar char="o"/>
            </a:pPr>
            <a:r>
              <a:rPr lang="ru-RU" sz="2800" dirty="0" err="1" smtClean="0">
                <a:solidFill>
                  <a:srgbClr val="0000FF"/>
                </a:solidFill>
              </a:rPr>
              <a:t>Чиполлино</a:t>
            </a:r>
            <a:endParaRPr lang="ru-RU" sz="2800" dirty="0" smtClean="0">
              <a:solidFill>
                <a:srgbClr val="0000FF"/>
              </a:solidFill>
            </a:endParaRPr>
          </a:p>
          <a:p>
            <a:pPr>
              <a:buClr>
                <a:srgbClr val="CC0000"/>
              </a:buClr>
              <a:buFont typeface="Courier New" pitchFamily="49" charset="0"/>
              <a:buChar char="o"/>
            </a:pPr>
            <a:r>
              <a:rPr lang="ru-RU" sz="2800" dirty="0" smtClean="0">
                <a:solidFill>
                  <a:srgbClr val="0000FF"/>
                </a:solidFill>
              </a:rPr>
              <a:t>Груша </a:t>
            </a:r>
          </a:p>
          <a:p>
            <a:pPr>
              <a:buClr>
                <a:srgbClr val="CC0000"/>
              </a:buClr>
              <a:buFont typeface="Courier New" pitchFamily="49" charset="0"/>
              <a:buChar char="o"/>
            </a:pPr>
            <a:r>
              <a:rPr lang="ru-RU" sz="2800" dirty="0" smtClean="0">
                <a:solidFill>
                  <a:srgbClr val="0000FF"/>
                </a:solidFill>
              </a:rPr>
              <a:t>Лук Порей</a:t>
            </a:r>
          </a:p>
          <a:p>
            <a:pPr>
              <a:buClr>
                <a:srgbClr val="CC0000"/>
              </a:buClr>
              <a:buFont typeface="Courier New" pitchFamily="49" charset="0"/>
              <a:buChar char="o"/>
            </a:pPr>
            <a:r>
              <a:rPr lang="ru-RU" sz="2800" dirty="0" err="1" smtClean="0">
                <a:solidFill>
                  <a:srgbClr val="0000FF"/>
                </a:solidFill>
              </a:rPr>
              <a:t>Фасолинка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</a:p>
          <a:p>
            <a:pPr>
              <a:buClr>
                <a:srgbClr val="CC0000"/>
              </a:buClr>
              <a:buFont typeface="Courier New" pitchFamily="49" charset="0"/>
              <a:buChar char="o"/>
            </a:pPr>
            <a:r>
              <a:rPr lang="ru-RU" sz="2800" dirty="0" smtClean="0">
                <a:solidFill>
                  <a:srgbClr val="0000FF"/>
                </a:solidFill>
              </a:rPr>
              <a:t>Черника </a:t>
            </a:r>
          </a:p>
          <a:p>
            <a:pPr>
              <a:buClr>
                <a:srgbClr val="CC0000"/>
              </a:buClr>
              <a:buFont typeface="Courier New" pitchFamily="49" charset="0"/>
              <a:buChar char="o"/>
            </a:pPr>
            <a:r>
              <a:rPr lang="ru-RU" sz="2800" dirty="0" smtClean="0">
                <a:solidFill>
                  <a:srgbClr val="0000FF"/>
                </a:solidFill>
              </a:rPr>
              <a:t>Граф Вишенка</a:t>
            </a:r>
          </a:p>
          <a:p>
            <a:pPr>
              <a:buClr>
                <a:srgbClr val="CC0000"/>
              </a:buClr>
              <a:buFont typeface="Courier New" pitchFamily="49" charset="0"/>
              <a:buChar char="o"/>
            </a:pPr>
            <a:r>
              <a:rPr lang="ru-RU" sz="2800" dirty="0" smtClean="0">
                <a:solidFill>
                  <a:srgbClr val="0000FF"/>
                </a:solidFill>
              </a:rPr>
              <a:t>Мастер    Виноградинка</a:t>
            </a:r>
          </a:p>
          <a:p>
            <a:pPr>
              <a:buClr>
                <a:srgbClr val="CC0000"/>
              </a:buClr>
              <a:buFont typeface="Courier New" pitchFamily="49" charset="0"/>
              <a:buChar char="o"/>
            </a:pPr>
            <a:r>
              <a:rPr lang="ru-RU" sz="2800" dirty="0" smtClean="0">
                <a:solidFill>
                  <a:srgbClr val="0000FF"/>
                </a:solidFill>
              </a:rPr>
              <a:t>Редиска </a:t>
            </a:r>
          </a:p>
          <a:p>
            <a:pPr>
              <a:buClr>
                <a:srgbClr val="CC0000"/>
              </a:buClr>
              <a:buFont typeface="Courier New" pitchFamily="49" charset="0"/>
              <a:buChar char="o"/>
            </a:pPr>
            <a:r>
              <a:rPr lang="ru-RU" sz="2800" dirty="0" smtClean="0">
                <a:solidFill>
                  <a:srgbClr val="0000FF"/>
                </a:solidFill>
              </a:rPr>
              <a:t>Земляничка </a:t>
            </a:r>
          </a:p>
          <a:p>
            <a:pPr>
              <a:buClr>
                <a:srgbClr val="CC0000"/>
              </a:buClr>
              <a:buFont typeface="Courier New" pitchFamily="49" charset="0"/>
              <a:buChar char="o"/>
            </a:pPr>
            <a:r>
              <a:rPr lang="ru-RU" sz="2800" dirty="0" smtClean="0">
                <a:solidFill>
                  <a:srgbClr val="0000FF"/>
                </a:solidFill>
              </a:rPr>
              <a:t>Горошек </a:t>
            </a:r>
          </a:p>
          <a:p>
            <a:pPr>
              <a:buClr>
                <a:srgbClr val="CC0000"/>
              </a:buClr>
              <a:buFont typeface="Courier New" pitchFamily="49" charset="0"/>
              <a:buChar char="o"/>
            </a:pPr>
            <a:r>
              <a:rPr lang="ru-RU" sz="2800" dirty="0" smtClean="0">
                <a:solidFill>
                  <a:srgbClr val="0000FF"/>
                </a:solidFill>
              </a:rPr>
              <a:t>Картошечка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214291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ОТРИЦАТЕЛЬНЫЕ 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ГЕРОИ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1000108"/>
            <a:ext cx="342902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0000FF"/>
              </a:buClr>
              <a:buFont typeface="Courier New" pitchFamily="49" charset="0"/>
              <a:buChar char="o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Принц Лимон</a:t>
            </a:r>
          </a:p>
          <a:p>
            <a:pPr>
              <a:lnSpc>
                <a:spcPct val="120000"/>
              </a:lnSpc>
              <a:buClr>
                <a:srgbClr val="0000FF"/>
              </a:buClr>
              <a:buFont typeface="Courier New" pitchFamily="49" charset="0"/>
              <a:buChar char="o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Синьор Помидор</a:t>
            </a:r>
          </a:p>
          <a:p>
            <a:pPr>
              <a:lnSpc>
                <a:spcPct val="120000"/>
              </a:lnSpc>
              <a:buClr>
                <a:srgbClr val="0000FF"/>
              </a:buClr>
              <a:buFont typeface="Courier New" pitchFamily="49" charset="0"/>
              <a:buChar char="o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Барон Апельсин</a:t>
            </a:r>
          </a:p>
          <a:p>
            <a:pPr>
              <a:lnSpc>
                <a:spcPct val="120000"/>
              </a:lnSpc>
              <a:buClr>
                <a:srgbClr val="0000FF"/>
              </a:buClr>
              <a:buFont typeface="Courier New" pitchFamily="49" charset="0"/>
              <a:buChar char="o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Герцог Мандарин</a:t>
            </a:r>
          </a:p>
          <a:p>
            <a:pPr>
              <a:lnSpc>
                <a:spcPct val="120000"/>
              </a:lnSpc>
              <a:buClr>
                <a:srgbClr val="0000FF"/>
              </a:buClr>
              <a:buFont typeface="Courier New" pitchFamily="49" charset="0"/>
              <a:buChar char="o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Графини Вишни</a:t>
            </a:r>
          </a:p>
          <a:p>
            <a:pPr>
              <a:lnSpc>
                <a:spcPct val="120000"/>
              </a:lnSpc>
              <a:buClr>
                <a:srgbClr val="0000FF"/>
              </a:buClr>
              <a:buFont typeface="Courier New" pitchFamily="49" charset="0"/>
              <a:buChar char="o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Синьор Петрушка</a:t>
            </a:r>
          </a:p>
          <a:p>
            <a:pPr>
              <a:lnSpc>
                <a:spcPct val="120000"/>
              </a:lnSpc>
              <a:buClr>
                <a:srgbClr val="0000FF"/>
              </a:buClr>
              <a:buFont typeface="Courier New" pitchFamily="49" charset="0"/>
              <a:buChar char="o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Полицейские Лимончики</a:t>
            </a:r>
          </a:p>
          <a:p>
            <a:pPr>
              <a:lnSpc>
                <a:spcPct val="120000"/>
              </a:lnSpc>
              <a:buClr>
                <a:srgbClr val="0000FF"/>
              </a:buClr>
              <a:buFont typeface="Courier New" pitchFamily="49" charset="0"/>
              <a:buChar char="o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Мистер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Моркоу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A7X1VD8CA6YLIUCCACZBQQLCAB64HC1CAPZYDTWCAZH04H3CA8TZEFTCAQT8Y0FCAJQ1LHICADT1ROHCA4UGYT3CAQTGT2HCAHY7SS0CA6SV7CVCAY2YH0JCAZAGL2OCAXXLO7QCATFJV9RCAJVZ479CA0O7PI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785794"/>
            <a:ext cx="2276475" cy="2009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Какие  темы  поднимаются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в сказке?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928802"/>
            <a:ext cx="4861885" cy="70788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*Борьба добра и зла;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000372"/>
            <a:ext cx="7929618" cy="156966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1">
              <a:buClr>
                <a:schemeClr val="accent3">
                  <a:lumMod val="50000"/>
                </a:schemeClr>
              </a:buClr>
              <a:defRPr/>
            </a:pPr>
            <a:r>
              <a:rPr lang="ru-RU" sz="3200" dirty="0" smtClean="0">
                <a:solidFill>
                  <a:srgbClr val="7030A0"/>
                </a:solidFill>
              </a:rPr>
              <a:t>*Такие  герои, как </a:t>
            </a:r>
            <a:r>
              <a:rPr lang="ru-RU" sz="3200" dirty="0" err="1" smtClean="0">
                <a:solidFill>
                  <a:srgbClr val="7030A0"/>
                </a:solidFill>
              </a:rPr>
              <a:t>Чиполлино</a:t>
            </a:r>
            <a:r>
              <a:rPr lang="ru-RU" sz="3200" dirty="0" smtClean="0">
                <a:solidFill>
                  <a:srgbClr val="7030A0"/>
                </a:solidFill>
              </a:rPr>
              <a:t>, Вишенка, Земляничка, </a:t>
            </a:r>
            <a:r>
              <a:rPr lang="ru-RU" sz="3200" u="sng" dirty="0" smtClean="0">
                <a:solidFill>
                  <a:srgbClr val="7030A0"/>
                </a:solidFill>
              </a:rPr>
              <a:t>приносят  радость, надежду, доброту, внимание  к  другим, дружбу.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721662"/>
            <a:ext cx="8001056" cy="156966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defRPr/>
            </a:pPr>
            <a:r>
              <a:rPr lang="ru-RU" sz="3200" dirty="0" smtClean="0">
                <a:solidFill>
                  <a:srgbClr val="7030A0"/>
                </a:solidFill>
              </a:rPr>
              <a:t>*Такие  герои,  как  принц  Лимон, кавалер  Помидор, приносят  </a:t>
            </a:r>
            <a:r>
              <a:rPr lang="ru-RU" sz="3200" u="sng" dirty="0" smtClean="0">
                <a:solidFill>
                  <a:srgbClr val="7030A0"/>
                </a:solidFill>
              </a:rPr>
              <a:t>разочарование, боль, досаду, горечь.</a:t>
            </a:r>
            <a:endParaRPr lang="ru-RU" sz="3200" u="sng" dirty="0">
              <a:solidFill>
                <a:srgbClr val="7030A0"/>
              </a:solidFill>
            </a:endParaRPr>
          </a:p>
        </p:txBody>
      </p:sp>
      <p:pic>
        <p:nvPicPr>
          <p:cNvPr id="7" name="Picture 3" descr="E:\книги.files\book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785794"/>
            <a:ext cx="25352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7143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/>
              <a:t>Чему  научила  вас  сказка?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00175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00FF"/>
                </a:solidFill>
              </a:rPr>
              <a:t>Не быть  равнодушным  к  людям.</a:t>
            </a:r>
          </a:p>
          <a:p>
            <a:pPr>
              <a:buClr>
                <a:srgbClr val="CC0000"/>
              </a:buClr>
            </a:pPr>
            <a:r>
              <a:rPr lang="ru-RU" sz="3200" b="1" dirty="0" smtClean="0">
                <a:solidFill>
                  <a:srgbClr val="0000FF"/>
                </a:solidFill>
              </a:rPr>
              <a:t>   *Быть справедливым.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714620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00FF"/>
                </a:solidFill>
              </a:rPr>
              <a:t>Дружить со всеми детьми, невзирая  на их внешний  вид</a:t>
            </a:r>
            <a:r>
              <a:rPr lang="ru-RU" sz="3200" b="1" smtClean="0">
                <a:solidFill>
                  <a:srgbClr val="0000FF"/>
                </a:solidFill>
              </a:rPr>
              <a:t>, бедные они  </a:t>
            </a:r>
            <a:r>
              <a:rPr lang="ru-RU" sz="3200" b="1" dirty="0" smtClean="0">
                <a:solidFill>
                  <a:srgbClr val="0000FF"/>
                </a:solidFill>
              </a:rPr>
              <a:t>или  нет.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398496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00FF"/>
                </a:solidFill>
              </a:rPr>
              <a:t>Помогать друзьям, если они попали в трудную ситуацию.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801330_26092008135757LF_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16"/>
            <a:ext cx="4357686" cy="471488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Рисунок 2" descr="13a80d0c740235388d31a81c366fb2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143116"/>
            <a:ext cx="4643438" cy="471488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0034" y="0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ПРЕДСТАВЬТЕ  СЕБЕ  СТРАНУ, В  КОТОРОЙ  ЖИВУТ  СЧАСТЛИВЫЕ  ЛЮДИ</a:t>
            </a:r>
            <a:r>
              <a:rPr lang="ru-RU" sz="2400" b="1" dirty="0" smtClean="0"/>
              <a:t>. </a:t>
            </a:r>
          </a:p>
          <a:p>
            <a:r>
              <a:rPr lang="ru-RU" sz="2400" dirty="0" smtClean="0"/>
              <a:t>-Как  она  могла  бы  называться?</a:t>
            </a:r>
          </a:p>
          <a:p>
            <a:r>
              <a:rPr lang="ru-RU" sz="2400" dirty="0" smtClean="0"/>
              <a:t>-Кто  бы  в  ней  жил?</a:t>
            </a:r>
          </a:p>
          <a:p>
            <a:r>
              <a:rPr lang="ru-RU" sz="2400" dirty="0" smtClean="0"/>
              <a:t>-Чем  бы  они  там  занимались?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Чиполлино\A2U10YGCA7RF5HACAGN1XQACAKSM8UCCATEVT1QCAINJZLWCALAAHYUCA5593KGCACLNWGWCA8ZW3F9CAISIAMBCALY1FA3CA1I1Q9JCA1V4MGLCANZYNVSCAPJFI3UCAKZQ9LMCA2U6HYYCA4VZQ62CAJNHA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71768" cy="2857520"/>
          </a:xfrm>
          <a:prstGeom prst="rect">
            <a:avLst/>
          </a:prstGeom>
          <a:noFill/>
        </p:spPr>
      </p:pic>
      <p:pic>
        <p:nvPicPr>
          <p:cNvPr id="1027" name="Picture 3" descr="C:\Users\User\Documents\Чиполлино\A9RCPPHCA6HOLKZCA1JUYL4CA4BCP2HCATB2BRTCA0XO1F8CAPS9QBRCAT3LMLGCAP9XZDICAF6DE6HCAZ2OAZ3CAOA1Q4BCAXCU3AQCAPRN2SVCAZQDM23CANEZH8XCAOY3USMCAOEY7LRCA4JIG8YCA2FDV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85728"/>
            <a:ext cx="2733675" cy="1676400"/>
          </a:xfrm>
          <a:prstGeom prst="rect">
            <a:avLst/>
          </a:prstGeom>
          <a:noFill/>
        </p:spPr>
      </p:pic>
      <p:pic>
        <p:nvPicPr>
          <p:cNvPr id="1028" name="Picture 4" descr="C:\Users\User\Documents\чтение 1-4\чиполлино\1288071938__82_20100214_12272430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85728"/>
            <a:ext cx="2571750" cy="2857500"/>
          </a:xfrm>
          <a:prstGeom prst="rect">
            <a:avLst/>
          </a:prstGeom>
          <a:noFill/>
        </p:spPr>
      </p:pic>
      <p:pic>
        <p:nvPicPr>
          <p:cNvPr id="1029" name="Picture 5" descr="C:\Users\User\Documents\чтение 1-4\чиполлино\AAT4U6MCAKN4I7CCA7EC3RLCAM77PSCCAAO0CR5CAC5I3I2CAPTD9VPCA8OV64YCAET8I9MCAHSGUFACA4X6VBXCAT8TNT0CA8GB2V1CALMKJA6CAGX4APXCA33K6HFCAZHLATFCAP14QA0CA5ANJQSCATD6RB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143248"/>
            <a:ext cx="1428760" cy="2000264"/>
          </a:xfrm>
          <a:prstGeom prst="rect">
            <a:avLst/>
          </a:prstGeom>
          <a:noFill/>
        </p:spPr>
      </p:pic>
      <p:pic>
        <p:nvPicPr>
          <p:cNvPr id="1030" name="Picture 6" descr="C:\Users\User\Documents\чтение 1-4\чиполлино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4643446"/>
            <a:ext cx="1571636" cy="2000264"/>
          </a:xfrm>
          <a:prstGeom prst="rect">
            <a:avLst/>
          </a:prstGeom>
          <a:noFill/>
        </p:spPr>
      </p:pic>
      <p:pic>
        <p:nvPicPr>
          <p:cNvPr id="7" name="Рисунок 6" descr="AMWA443CAJQNFO6CAOIIMP9CAICUWE1CALX0FI9CAXKF2Q3CA7KQGVPCAIL7D5OCA26GTG6CAI3PMHECA6BH6VTCA9J6GYNCAAJROXRCAN7OL2RCALDF9QSCA37P9UPCA0SFFLXCATUBCQ4CA5CY05OCA0I54N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3571876"/>
            <a:ext cx="1828800" cy="2495550"/>
          </a:xfrm>
          <a:prstGeom prst="rect">
            <a:avLst/>
          </a:prstGeom>
        </p:spPr>
      </p:pic>
      <p:pic>
        <p:nvPicPr>
          <p:cNvPr id="8" name="Рисунок 7" descr="AZZYLNECAKIFESWCA53WMNJCAYD6D60CAZMM0DACAHSN6S7CA6G27JFCA10GJYECAO24YZJCAR0BFEUCACPPKTNCACZHAE9CAVEN26JCAMUILRZCAKEYQ6OCAP50GRRCA4IQDYQCADAJ6PECAEGQ7RICASVKFO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8992" y="2143116"/>
            <a:ext cx="1928826" cy="2286016"/>
          </a:xfrm>
          <a:prstGeom prst="rect">
            <a:avLst/>
          </a:prstGeom>
        </p:spPr>
      </p:pic>
      <p:pic>
        <p:nvPicPr>
          <p:cNvPr id="9" name="Рисунок 8" descr="AX7DB7QCAOOD0DJCATHL8PPCAPDI5Q1CA8V0EJSCAY4HBS6CADJSDF9CA32I37XCALFZF0HCAY0I3QLCAZEQZSOCAUXNMX5CA01B7HDCARJWD18CAXQAP92CAKR8A7ZCACLJ3FECA2ZD4CACAD6NJXWCA6YS0X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3570" y="4000504"/>
            <a:ext cx="1571628" cy="2581282"/>
          </a:xfrm>
          <a:prstGeom prst="rect">
            <a:avLst/>
          </a:prstGeom>
        </p:spPr>
      </p:pic>
      <p:pic>
        <p:nvPicPr>
          <p:cNvPr id="10" name="Рисунок 9" descr="2025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3306" y="4643446"/>
            <a:ext cx="1571636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9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  <a:latin typeface="Georgia" pitchFamily="18" charset="0"/>
              </a:rPr>
              <a:t>Перу итальянского писателя </a:t>
            </a:r>
            <a:r>
              <a:rPr lang="ru-RU" sz="2800" dirty="0" err="1" smtClean="0">
                <a:solidFill>
                  <a:srgbClr val="006600"/>
                </a:solidFill>
                <a:latin typeface="Georgia" pitchFamily="18" charset="0"/>
              </a:rPr>
              <a:t>Джанни</a:t>
            </a:r>
            <a:r>
              <a:rPr lang="ru-RU" sz="2800" dirty="0" smtClean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  <a:latin typeface="Georgia" pitchFamily="18" charset="0"/>
              </a:rPr>
              <a:t>Родари</a:t>
            </a:r>
            <a:r>
              <a:rPr lang="ru-RU" sz="2800" dirty="0" smtClean="0">
                <a:solidFill>
                  <a:srgbClr val="006600"/>
                </a:solidFill>
                <a:latin typeface="Georgia" pitchFamily="18" charset="0"/>
              </a:rPr>
              <a:t> принадлежат очень хорошие книги для детей. Кроме всемирно известной книги «Приключения </a:t>
            </a:r>
            <a:r>
              <a:rPr lang="ru-RU" sz="2800" dirty="0" err="1" smtClean="0">
                <a:solidFill>
                  <a:srgbClr val="006600"/>
                </a:solidFill>
                <a:latin typeface="Georgia" pitchFamily="18" charset="0"/>
              </a:rPr>
              <a:t>Чиполлино</a:t>
            </a:r>
            <a:r>
              <a:rPr lang="ru-RU" sz="2800" dirty="0" smtClean="0">
                <a:solidFill>
                  <a:srgbClr val="006600"/>
                </a:solidFill>
                <a:latin typeface="Georgia" pitchFamily="18" charset="0"/>
              </a:rPr>
              <a:t>», он написал «Путешествие </a:t>
            </a:r>
            <a:r>
              <a:rPr lang="ru-RU" sz="2800" dirty="0" err="1" smtClean="0">
                <a:solidFill>
                  <a:srgbClr val="006600"/>
                </a:solidFill>
                <a:latin typeface="Georgia" pitchFamily="18" charset="0"/>
              </a:rPr>
              <a:t>Голубой</a:t>
            </a:r>
            <a:r>
              <a:rPr lang="ru-RU" sz="2800" dirty="0" smtClean="0">
                <a:solidFill>
                  <a:srgbClr val="006600"/>
                </a:solidFill>
                <a:latin typeface="Georgia" pitchFamily="18" charset="0"/>
              </a:rPr>
              <a:t> стрелы», «</a:t>
            </a:r>
            <a:r>
              <a:rPr lang="ru-RU" sz="2800" dirty="0" err="1" smtClean="0">
                <a:solidFill>
                  <a:srgbClr val="006600"/>
                </a:solidFill>
                <a:latin typeface="Georgia" pitchFamily="18" charset="0"/>
              </a:rPr>
              <a:t>Джельсомино</a:t>
            </a:r>
            <a:r>
              <a:rPr lang="ru-RU" sz="2800" dirty="0" smtClean="0">
                <a:solidFill>
                  <a:srgbClr val="006600"/>
                </a:solidFill>
                <a:latin typeface="Georgia" pitchFamily="18" charset="0"/>
              </a:rPr>
              <a:t> в стране лжецов», «Робот, которому захотелось спать» и другие.</a:t>
            </a:r>
            <a:endParaRPr lang="ru-RU" sz="2800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3" name="Picture 4" descr="C:\Users\Елена\Pictures\931217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6124"/>
            <a:ext cx="1714512" cy="282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Picture 5" descr="C:\Users\Елена\Pictures\9304220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14686"/>
            <a:ext cx="1905000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6" descr="C:\Users\Елена\Pictures\p1901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214686"/>
            <a:ext cx="1795465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7" descr="C:\Users\Елена\Pictures\1246555517_strela19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286124"/>
            <a:ext cx="190500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Закончим  встречу  словами  </a:t>
            </a:r>
            <a:r>
              <a:rPr lang="ru-RU" dirty="0" err="1" smtClean="0"/>
              <a:t>Чиполлино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8000"/>
                </a:solidFill>
              </a:rPr>
              <a:t>«НА  ЭТОМ  СВЕТЕ  ВПОЛНЕ  МОЖНО  ЖИТЬ  В  МИРЕ,  ДЛЯ  ВСЕХ  НА  ЗЕМЛЕ  ХВАТИТ  МЕСТА!</a:t>
            </a:r>
          </a:p>
          <a:p>
            <a:endParaRPr lang="ru-RU" b="1" i="1" dirty="0" smtClean="0">
              <a:solidFill>
                <a:srgbClr val="008000"/>
              </a:solidFill>
            </a:endParaRPr>
          </a:p>
          <a:p>
            <a:r>
              <a:rPr lang="ru-RU" b="1" i="1" dirty="0" smtClean="0">
                <a:solidFill>
                  <a:srgbClr val="008000"/>
                </a:solidFill>
              </a:rPr>
              <a:t>ЖИВИТЕ,  РЕБЯТА, ДРУЖНО!</a:t>
            </a:r>
          </a:p>
          <a:p>
            <a:pPr>
              <a:buNone/>
            </a:pPr>
            <a:endParaRPr lang="ru-RU" b="1" i="1" dirty="0" smtClean="0">
              <a:solidFill>
                <a:srgbClr val="008000"/>
              </a:solidFill>
            </a:endParaRPr>
          </a:p>
          <a:p>
            <a:r>
              <a:rPr lang="ru-RU" b="1" i="1" dirty="0" smtClean="0">
                <a:solidFill>
                  <a:srgbClr val="008000"/>
                </a:solidFill>
              </a:rPr>
              <a:t>НЕ  ССОРЬТЕСЬ  ДРУГ  С  ДРУГОМ!»</a:t>
            </a:r>
            <a:endParaRPr lang="ru-RU" b="1" i="1" dirty="0">
              <a:solidFill>
                <a:srgbClr val="008000"/>
              </a:solidFill>
            </a:endParaRPr>
          </a:p>
        </p:txBody>
      </p:sp>
      <p:pic>
        <p:nvPicPr>
          <p:cNvPr id="5" name="Рисунок 4" descr="AU29RS8CA9IMEFUCAMBMLWCCA2VU33ECAMCCFW4CA4870GRCAXG2O8FCA1J6ME2CA1TSTJFCASX0EQ5CAWGN61KCAFIZ921CADLMFWICARCH0V7CAOJ3BNICA1R51M0CAI42JGWCAGW00CTCAAP983WCA7CI4Q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2928934"/>
            <a:ext cx="2295525" cy="1990725"/>
          </a:xfrm>
          <a:prstGeom prst="rect">
            <a:avLst/>
          </a:prstGeom>
          <a:ln w="28575">
            <a:solidFill>
              <a:srgbClr val="008000"/>
            </a:solidFill>
          </a:ln>
        </p:spPr>
      </p:pic>
      <p:pic>
        <p:nvPicPr>
          <p:cNvPr id="6" name="Есть на свете такая стра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k-detstvo.narod.ru/rodari_plaka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1"/>
            <a:ext cx="8143932" cy="630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27937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5000660" cy="507209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Рисунок 2" descr="http://festival.1september.ru/articles/527937/img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57166"/>
            <a:ext cx="3286125" cy="26289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Рисунок 3" descr="http://festival.1september.ru/articles/527937/img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643314"/>
            <a:ext cx="3324225" cy="28575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28"/>
            <a:ext cx="36394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Загадка: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142984"/>
            <a:ext cx="60722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Многим долго неизвестный,</a:t>
            </a:r>
          </a:p>
          <a:p>
            <a:pPr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Стал он каждому дружком.</a:t>
            </a:r>
          </a:p>
          <a:p>
            <a:pPr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Всем по сказке интересной</a:t>
            </a:r>
          </a:p>
          <a:p>
            <a:pPr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Мальчик-луковка знаком.</a:t>
            </a:r>
          </a:p>
          <a:p>
            <a:pPr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Очень просто и недлинно</a:t>
            </a:r>
          </a:p>
          <a:p>
            <a:pPr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Он зовётся…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690316" y="5370533"/>
            <a:ext cx="4096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</a:rPr>
              <a:t>ЧИПОЛЛИНО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2" descr="E:\книги.files\book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785794"/>
            <a:ext cx="204311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AYAWIRCAELHGPMCAYEKPHXCAQ8WS2WCATQ255LCA17OO1VCAHQIW6QCAJ2W63XCA12T2V7CA71CQEICAPVJQUWCA1Z99J5CAQYT461CAN08IT6CA3BJMGNCABZS4H9CAJHPPXMCASG4HLZCAUOGFAGCA92L3W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1019175" cy="1019175"/>
          </a:xfrm>
          <a:prstGeom prst="rect">
            <a:avLst/>
          </a:prstGeom>
        </p:spPr>
      </p:pic>
      <p:pic>
        <p:nvPicPr>
          <p:cNvPr id="3" name="Рисунок 2" descr="1290691262_gor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00240"/>
            <a:ext cx="1285884" cy="1900909"/>
          </a:xfrm>
          <a:prstGeom prst="rect">
            <a:avLst/>
          </a:prstGeom>
        </p:spPr>
      </p:pic>
      <p:pic>
        <p:nvPicPr>
          <p:cNvPr id="4" name="Рисунок 3" descr="AJ41ZKYCAA2GJ4LCAKN1ZK1CA6X6PZ0CAJSVHBPCAKR23DSCA3WR7Y4CAA3AOMUCA38UY88CA4UQBG2CAO6NR0DCAFT6LPPCAEYS8CYCAWBT4DLCA8DL380CA41RL6HCAZN4AYZCAM6LHCSCAXGHNULCATM3ZS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214290"/>
            <a:ext cx="1928826" cy="1285884"/>
          </a:xfrm>
          <a:prstGeom prst="rect">
            <a:avLst/>
          </a:prstGeom>
        </p:spPr>
      </p:pic>
      <p:pic>
        <p:nvPicPr>
          <p:cNvPr id="5" name="Рисунок 4" descr="AQ3I6BGCADDKDO8CAPJY664CAMKBMGFCALHH0ZPCAJHXTSDCAW845YSCA4NOF1DCA34XD17CAKIOG6MCAMFVBNOCA8B3LAFCAV3WM0OCA97MUPICA92XZ83CAO1S7M9CA6C6ZPUCAV701USCAYLI21CCATB36S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410866" y="446994"/>
            <a:ext cx="1679854" cy="1357322"/>
          </a:xfrm>
          <a:prstGeom prst="rect">
            <a:avLst/>
          </a:prstGeom>
        </p:spPr>
      </p:pic>
      <p:pic>
        <p:nvPicPr>
          <p:cNvPr id="6" name="Рисунок 5" descr="A434EZUCAD1NSCRCA89516YCA0TLZZPCA5XZHSXCA90TY8LCAYS51YVCA6SM9YVCASYIMJZCA7FX02NCA81W9EDCA0AENT7CAK9XB7ACAPZUI7DCAZE95ASCAZMOZ9NCA6EGAC6CADFWL0LCALWWOR9CAH4F8L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500570"/>
            <a:ext cx="1428728" cy="1714512"/>
          </a:xfrm>
          <a:prstGeom prst="rect">
            <a:avLst/>
          </a:prstGeom>
        </p:spPr>
      </p:pic>
      <p:pic>
        <p:nvPicPr>
          <p:cNvPr id="7" name="Рисунок 6" descr="untitled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794" y="1857364"/>
            <a:ext cx="1471457" cy="1400000"/>
          </a:xfrm>
          <a:prstGeom prst="rect">
            <a:avLst/>
          </a:prstGeom>
        </p:spPr>
      </p:pic>
      <p:pic>
        <p:nvPicPr>
          <p:cNvPr id="8" name="Рисунок 7" descr="images (5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8794" y="5214926"/>
            <a:ext cx="1643074" cy="1428784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7393801" y="3036090"/>
            <a:ext cx="1238251" cy="1595441"/>
          </a:xfrm>
          <a:prstGeom prst="rect">
            <a:avLst/>
          </a:prstGeom>
        </p:spPr>
      </p:pic>
      <p:pic>
        <p:nvPicPr>
          <p:cNvPr id="10" name="Рисунок 9" descr="images (10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8082" y="4572008"/>
            <a:ext cx="1571636" cy="1928826"/>
          </a:xfrm>
          <a:prstGeom prst="rect">
            <a:avLst/>
          </a:prstGeom>
        </p:spPr>
      </p:pic>
      <p:pic>
        <p:nvPicPr>
          <p:cNvPr id="11" name="Рисунок 10" descr="images (8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0496" y="357166"/>
            <a:ext cx="1428760" cy="1500198"/>
          </a:xfrm>
          <a:prstGeom prst="rect">
            <a:avLst/>
          </a:prstGeom>
        </p:spPr>
      </p:pic>
      <p:pic>
        <p:nvPicPr>
          <p:cNvPr id="12" name="Рисунок 11" descr="images (7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57620" y="2214554"/>
            <a:ext cx="1323976" cy="1571636"/>
          </a:xfrm>
          <a:prstGeom prst="rect">
            <a:avLst/>
          </a:prstGeom>
        </p:spPr>
      </p:pic>
      <p:pic>
        <p:nvPicPr>
          <p:cNvPr id="13" name="Рисунок 12" descr="images (6)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57818" y="4500570"/>
            <a:ext cx="1666878" cy="2000264"/>
          </a:xfrm>
          <a:prstGeom prst="rect">
            <a:avLst/>
          </a:prstGeom>
        </p:spPr>
      </p:pic>
      <p:pic>
        <p:nvPicPr>
          <p:cNvPr id="14" name="Рисунок 13" descr="images (5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86182" y="4357694"/>
            <a:ext cx="1381127" cy="2095507"/>
          </a:xfrm>
          <a:prstGeom prst="rect">
            <a:avLst/>
          </a:prstGeom>
        </p:spPr>
      </p:pic>
      <p:pic>
        <p:nvPicPr>
          <p:cNvPr id="15" name="Рисунок 14" descr="images (3)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58082" y="428604"/>
            <a:ext cx="1285875" cy="1285875"/>
          </a:xfrm>
          <a:prstGeom prst="rect">
            <a:avLst/>
          </a:prstGeom>
        </p:spPr>
      </p:pic>
      <p:pic>
        <p:nvPicPr>
          <p:cNvPr id="16" name="Рисунок 15" descr="images (2)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00958" y="2000240"/>
            <a:ext cx="1285875" cy="962025"/>
          </a:xfrm>
          <a:prstGeom prst="rect">
            <a:avLst/>
          </a:prstGeom>
        </p:spPr>
      </p:pic>
      <p:pic>
        <p:nvPicPr>
          <p:cNvPr id="17" name="Рисунок 16" descr="images (1)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400000">
            <a:off x="5393537" y="2393149"/>
            <a:ext cx="1386380" cy="1314942"/>
          </a:xfrm>
          <a:prstGeom prst="rect">
            <a:avLst/>
          </a:prstGeom>
        </p:spPr>
      </p:pic>
      <p:pic>
        <p:nvPicPr>
          <p:cNvPr id="18" name="Рисунок 17" descr="5fc21286d7ef309138f1288bcb4b41b6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714480" y="3500438"/>
            <a:ext cx="185738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358P04CAAGAVPKCAPFY5WJCA7XL3U4CAH1BLXGCA3H58J3CA9FS31FCA7DEWFPCA0N9FXJCAJBOCYXCARRNJXYCAE4E9IPCASUR7VVCA06PBJUCA3UXH0WCAPUYDMXCAR224WNCA4STS3FCAALWWN2CAJGDJT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8072494" cy="614366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14546" y="2214554"/>
            <a:ext cx="32678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*ГРАДИНКАВИНО</a:t>
            </a:r>
          </a:p>
          <a:p>
            <a:r>
              <a:rPr lang="ru-RU" sz="2800" dirty="0" smtClean="0"/>
              <a:t>*ОНИЛЧИПОЛ</a:t>
            </a:r>
          </a:p>
          <a:p>
            <a:r>
              <a:rPr lang="ru-RU" sz="2800" dirty="0" smtClean="0"/>
              <a:t>*ДОРИПОМ</a:t>
            </a:r>
          </a:p>
          <a:p>
            <a:r>
              <a:rPr lang="ru-RU" sz="2800" dirty="0" smtClean="0"/>
              <a:t>*ШОРОГЕК</a:t>
            </a:r>
          </a:p>
          <a:p>
            <a:r>
              <a:rPr lang="ru-RU" sz="2800" dirty="0" smtClean="0"/>
              <a:t>*НИКАЧЕР</a:t>
            </a:r>
          </a:p>
          <a:p>
            <a:r>
              <a:rPr lang="ru-RU" sz="2800" dirty="0" smtClean="0"/>
              <a:t>*ЛЬСИНАПЕ</a:t>
            </a:r>
          </a:p>
          <a:p>
            <a:r>
              <a:rPr lang="ru-RU" sz="2800" dirty="0" smtClean="0"/>
              <a:t>*ЕШИВАНК</a:t>
            </a:r>
          </a:p>
          <a:p>
            <a:r>
              <a:rPr lang="ru-RU" sz="2800" dirty="0" smtClean="0"/>
              <a:t>*АЕМЗЛЧИНКЯ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1500174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66"/>
                </a:solidFill>
              </a:rPr>
              <a:t>УГАДАЙ  АНАГРАММЫ:</a:t>
            </a:r>
            <a:endParaRPr lang="ru-RU" sz="2400" b="1" u="sng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u="sng" dirty="0" smtClean="0"/>
              <a:t>Чьи   это  вещи ?</a:t>
            </a:r>
            <a:endParaRPr lang="ru-RU" u="sng" dirty="0"/>
          </a:p>
        </p:txBody>
      </p:sp>
      <p:pic>
        <p:nvPicPr>
          <p:cNvPr id="3" name="Рисунок 2" descr="500_36_1-Marc-JacobsMJ-329Очки-для-зре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00042"/>
            <a:ext cx="1389050" cy="1158872"/>
          </a:xfrm>
          <a:prstGeom prst="rect">
            <a:avLst/>
          </a:prstGeom>
        </p:spPr>
      </p:pic>
      <p:pic>
        <p:nvPicPr>
          <p:cNvPr id="4" name="Рисунок 3" descr="images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00042"/>
            <a:ext cx="1171575" cy="1428750"/>
          </a:xfrm>
          <a:prstGeom prst="rect">
            <a:avLst/>
          </a:prstGeom>
        </p:spPr>
      </p:pic>
      <p:pic>
        <p:nvPicPr>
          <p:cNvPr id="5" name="Рисунок 4" descr="images (1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000240"/>
            <a:ext cx="1271589" cy="1357322"/>
          </a:xfrm>
          <a:prstGeom prst="rect">
            <a:avLst/>
          </a:prstGeom>
        </p:spPr>
      </p:pic>
      <p:pic>
        <p:nvPicPr>
          <p:cNvPr id="6" name="Рисунок 5" descr="images (1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643182"/>
            <a:ext cx="1285884" cy="1443039"/>
          </a:xfrm>
          <a:prstGeom prst="rect">
            <a:avLst/>
          </a:prstGeom>
        </p:spPr>
      </p:pic>
      <p:pic>
        <p:nvPicPr>
          <p:cNvPr id="7" name="Рисунок 6" descr="images (1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1857364"/>
            <a:ext cx="1323975" cy="1214446"/>
          </a:xfrm>
          <a:prstGeom prst="rect">
            <a:avLst/>
          </a:prstGeom>
        </p:spPr>
      </p:pic>
      <p:pic>
        <p:nvPicPr>
          <p:cNvPr id="8" name="Рисунок 7" descr="images (1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8082" y="2714620"/>
            <a:ext cx="1357322" cy="1562104"/>
          </a:xfrm>
          <a:prstGeom prst="rect">
            <a:avLst/>
          </a:prstGeom>
        </p:spPr>
      </p:pic>
      <p:pic>
        <p:nvPicPr>
          <p:cNvPr id="9" name="Рисунок 8" descr="images (19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306" y="1571612"/>
            <a:ext cx="1285876" cy="1428750"/>
          </a:xfrm>
          <a:prstGeom prst="rect">
            <a:avLst/>
          </a:prstGeom>
        </p:spPr>
      </p:pic>
      <p:pic>
        <p:nvPicPr>
          <p:cNvPr id="10" name="Рисунок 9" descr="images (20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1604" y="4143380"/>
            <a:ext cx="1357322" cy="1333501"/>
          </a:xfrm>
          <a:prstGeom prst="rect">
            <a:avLst/>
          </a:prstGeom>
        </p:spPr>
      </p:pic>
      <p:pic>
        <p:nvPicPr>
          <p:cNvPr id="11" name="Рисунок 10" descr="images (21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82" y="5214950"/>
            <a:ext cx="1228726" cy="1452564"/>
          </a:xfrm>
          <a:prstGeom prst="rect">
            <a:avLst/>
          </a:prstGeom>
        </p:spPr>
      </p:pic>
      <p:pic>
        <p:nvPicPr>
          <p:cNvPr id="12" name="Рисунок 11" descr="images (23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7884" y="3357562"/>
            <a:ext cx="1304926" cy="1376364"/>
          </a:xfrm>
          <a:prstGeom prst="rect">
            <a:avLst/>
          </a:prstGeom>
        </p:spPr>
      </p:pic>
      <p:pic>
        <p:nvPicPr>
          <p:cNvPr id="13" name="Рисунок 12" descr="images (24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8992" y="3286124"/>
            <a:ext cx="1785950" cy="1433517"/>
          </a:xfrm>
          <a:prstGeom prst="rect">
            <a:avLst/>
          </a:prstGeom>
        </p:spPr>
      </p:pic>
      <p:pic>
        <p:nvPicPr>
          <p:cNvPr id="14" name="Рисунок 13" descr="images (27)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00364" y="5357826"/>
            <a:ext cx="1438277" cy="1214422"/>
          </a:xfrm>
          <a:prstGeom prst="rect">
            <a:avLst/>
          </a:prstGeom>
        </p:spPr>
      </p:pic>
      <p:pic>
        <p:nvPicPr>
          <p:cNvPr id="15" name="Рисунок 14" descr="images (28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00958" y="4929198"/>
            <a:ext cx="1333501" cy="1600202"/>
          </a:xfrm>
          <a:prstGeom prst="rect">
            <a:avLst/>
          </a:prstGeom>
        </p:spPr>
      </p:pic>
      <p:pic>
        <p:nvPicPr>
          <p:cNvPr id="16" name="Рисунок 15" descr="kirpich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72066" y="5214950"/>
            <a:ext cx="2085967" cy="1452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  ГЕРОЯ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6286544" cy="5286388"/>
          </a:xfrm>
        </p:spPr>
        <p:txBody>
          <a:bodyPr/>
          <a:lstStyle/>
          <a:p>
            <a:r>
              <a:rPr lang="ru-RU" dirty="0" smtClean="0"/>
              <a:t>1. Беззащитный, добрый, трудолюбивый, терпеливый ... </a:t>
            </a:r>
          </a:p>
          <a:p>
            <a:r>
              <a:rPr lang="ru-RU" dirty="0" smtClean="0"/>
              <a:t>2. Капризный, ленивый, себялюбивый, расчетливый ... </a:t>
            </a:r>
          </a:p>
          <a:p>
            <a:r>
              <a:rPr lang="ru-RU" dirty="0" smtClean="0"/>
              <a:t>3.Уверенный в себе, решительный, целеустремлённый ... </a:t>
            </a:r>
          </a:p>
          <a:p>
            <a:r>
              <a:rPr lang="ru-RU" dirty="0" smtClean="0"/>
              <a:t>4.Преданный, смелый, надёжный ...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A2U10YGCA7RF5HACAGN1XQACAKSM8UCCATEVT1QCAINJZLWCALAAHYUCA5593KGCACLNWGWCA8ZW3F9CAISIAMBCALY1FA3CA1I1Q9JCA1V4MGLCANZYNVSCAPJFI3UCAKZQ9LMCA2U6HYYCA4VZQ62CAJNHA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500042"/>
            <a:ext cx="26432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929718" cy="637097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400" b="1" dirty="0" smtClean="0">
                <a:latin typeface="Arial" charset="0"/>
              </a:rPr>
              <a:t>Отважный</a:t>
            </a:r>
          </a:p>
          <a:p>
            <a:pPr>
              <a:buFontTx/>
              <a:buChar char="•"/>
            </a:pPr>
            <a:endParaRPr lang="ru-RU" sz="2400" b="1" dirty="0" smtClean="0">
              <a:latin typeface="Arial" charset="0"/>
            </a:endParaRPr>
          </a:p>
          <a:p>
            <a:r>
              <a:rPr lang="ru-RU" sz="2400" b="1" dirty="0" smtClean="0">
                <a:latin typeface="Arial" charset="0"/>
              </a:rPr>
              <a:t>*Добродушный</a:t>
            </a:r>
          </a:p>
          <a:p>
            <a:endParaRPr lang="ru-RU" sz="2400" b="1" dirty="0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ru-RU" sz="2400" b="1" dirty="0" smtClean="0">
                <a:latin typeface="Arial" charset="0"/>
              </a:rPr>
              <a:t>Непоседливый</a:t>
            </a:r>
          </a:p>
          <a:p>
            <a:pPr>
              <a:buFontTx/>
              <a:buChar char="•"/>
            </a:pPr>
            <a:endParaRPr lang="ru-RU" sz="2400" b="1" dirty="0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ru-RU" sz="2400" b="1" dirty="0" smtClean="0">
                <a:latin typeface="Arial" charset="0"/>
              </a:rPr>
              <a:t>Менее доверчивый</a:t>
            </a:r>
          </a:p>
          <a:p>
            <a:pPr>
              <a:buFontTx/>
              <a:buChar char="•"/>
            </a:pPr>
            <a:endParaRPr lang="ru-RU" sz="2400" b="1" dirty="0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ru-RU" sz="2400" b="1" dirty="0" smtClean="0">
                <a:latin typeface="Arial" charset="0"/>
              </a:rPr>
              <a:t>Никого не обманывает</a:t>
            </a:r>
          </a:p>
          <a:p>
            <a:pPr>
              <a:buFontTx/>
              <a:buChar char="•"/>
            </a:pPr>
            <a:endParaRPr lang="ru-RU" sz="2400" b="1" dirty="0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ru-RU" sz="2400" b="1" dirty="0" smtClean="0">
                <a:latin typeface="Arial" charset="0"/>
              </a:rPr>
              <a:t>Твёрдо держит своё слово</a:t>
            </a:r>
          </a:p>
          <a:p>
            <a:pPr>
              <a:buFontTx/>
              <a:buChar char="•"/>
            </a:pPr>
            <a:endParaRPr lang="ru-RU" sz="2400" b="1" dirty="0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ru-RU" sz="2400" b="1" dirty="0" smtClean="0">
                <a:latin typeface="Arial" charset="0"/>
              </a:rPr>
              <a:t>Защищает слабых</a:t>
            </a:r>
          </a:p>
          <a:p>
            <a:pPr>
              <a:buFontTx/>
              <a:buChar char="•"/>
            </a:pPr>
            <a:endParaRPr lang="ru-RU" sz="2400" b="1" dirty="0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ru-RU" sz="2400" b="1" dirty="0" smtClean="0">
                <a:latin typeface="Arial" charset="0"/>
              </a:rPr>
              <a:t>Плохо приходится тем,….</a:t>
            </a:r>
          </a:p>
          <a:p>
            <a:r>
              <a:rPr lang="ru-RU" sz="2400" b="1" dirty="0" smtClean="0">
                <a:latin typeface="Arial" charset="0"/>
              </a:rPr>
              <a:t> …</a:t>
            </a:r>
          </a:p>
          <a:p>
            <a:pPr>
              <a:buFontTx/>
              <a:buChar char="•"/>
            </a:pPr>
            <a:r>
              <a:rPr lang="ru-RU" sz="2400" b="1" dirty="0" smtClean="0">
                <a:latin typeface="Arial" charset="0"/>
              </a:rPr>
              <a:t>Это образ-символ …отваги, …дружбы и преданности.</a:t>
            </a:r>
            <a:endParaRPr lang="ru-RU" sz="2400" b="1" dirty="0">
              <a:latin typeface="Arial" charset="0"/>
            </a:endParaRPr>
          </a:p>
        </p:txBody>
      </p:sp>
      <p:pic>
        <p:nvPicPr>
          <p:cNvPr id="4" name="Рисунок 3" descr="A87W9NLCA20JO0BCA1CD9ZRCAVM4SFRCAUHZCCWCAF2G7V5CAA2QBVACAUG0B7YCAIOOY80CAECC7HYCAPMBCB2CAQG29PMCADX5K4BCA96E8WJCA81DJORCA6OQB3CCAVXH56KCAANAK39CAYFL3QGCASTL36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714356"/>
            <a:ext cx="3429024" cy="521497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234</TotalTime>
  <Words>505</Words>
  <Application>Microsoft Office PowerPoint</Application>
  <PresentationFormat>Экран (4:3)</PresentationFormat>
  <Paragraphs>92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         Чьи   это  вещи ?</vt:lpstr>
      <vt:lpstr>УЗНАЙ  ГЕРОЯ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Закончим  встречу  словами  Чиполлино: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55</cp:revision>
  <dcterms:created xsi:type="dcterms:W3CDTF">2012-11-18T16:34:44Z</dcterms:created>
  <dcterms:modified xsi:type="dcterms:W3CDTF">2020-04-24T13:37:45Z</dcterms:modified>
</cp:coreProperties>
</file>