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 id="2147483744" r:id="rId2"/>
  </p:sldMasterIdLst>
  <p:sldIdLst>
    <p:sldId id="256" r:id="rId3"/>
    <p:sldId id="257" r:id="rId4"/>
    <p:sldId id="258" r:id="rId5"/>
    <p:sldId id="259" r:id="rId6"/>
    <p:sldId id="260" r:id="rId7"/>
    <p:sldId id="278" r:id="rId8"/>
    <p:sldId id="261" r:id="rId9"/>
    <p:sldId id="279" r:id="rId10"/>
    <p:sldId id="262" r:id="rId11"/>
    <p:sldId id="264" r:id="rId12"/>
    <p:sldId id="265" r:id="rId13"/>
    <p:sldId id="266" r:id="rId14"/>
    <p:sldId id="267" r:id="rId15"/>
    <p:sldId id="276" r:id="rId16"/>
    <p:sldId id="268" r:id="rId17"/>
    <p:sldId id="277" r:id="rId18"/>
    <p:sldId id="269" r:id="rId19"/>
    <p:sldId id="280" r:id="rId20"/>
    <p:sldId id="272" r:id="rId21"/>
    <p:sldId id="281" r:id="rId22"/>
    <p:sldId id="282" r:id="rId23"/>
    <p:sldId id="283" r:id="rId24"/>
    <p:sldId id="284" r:id="rId2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6838" autoAdjust="0"/>
    <p:restoredTop sz="94660"/>
  </p:normalViewPr>
  <p:slideViewPr>
    <p:cSldViewPr>
      <p:cViewPr varScale="1">
        <p:scale>
          <a:sx n="65" d="100"/>
          <a:sy n="65" d="100"/>
        </p:scale>
        <p:origin x="-1482"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89952" y="1016990"/>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90600" y="1009650"/>
            <a:ext cx="7179733"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769521" y="702069"/>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7855433" y="749720"/>
            <a:ext cx="566928" cy="566928"/>
          </a:xfrm>
          <a:prstGeom prst="rect">
            <a:avLst/>
          </a:prstGeom>
          <a:noFill/>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ru-RU" smtClean="0"/>
              <a:t>Образец заголовка</a:t>
            </a:r>
            <a:endParaRPr lang="en-US"/>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a:xfrm>
            <a:off x="6770676" y="5357592"/>
            <a:ext cx="1213821" cy="365125"/>
          </a:xfrm>
        </p:spPr>
        <p:txBody>
          <a:bodyPr/>
          <a:lstStyle/>
          <a:p>
            <a:fld id="{B4C71EC6-210F-42DE-9C53-41977AD35B3D}" type="datetimeFigureOut">
              <a:rPr lang="ru-RU" smtClean="0"/>
              <a:pPr/>
              <a:t>01.04.2017</a:t>
            </a:fld>
            <a:endParaRPr lang="ru-RU"/>
          </a:p>
        </p:txBody>
      </p:sp>
      <p:sp>
        <p:nvSpPr>
          <p:cNvPr id="5" name="Footer Placeholder 4"/>
          <p:cNvSpPr>
            <a:spLocks noGrp="1"/>
          </p:cNvSpPr>
          <p:nvPr>
            <p:ph type="ftr" sz="quarter" idx="11"/>
          </p:nvPr>
        </p:nvSpPr>
        <p:spPr>
          <a:xfrm>
            <a:off x="1174044" y="5357592"/>
            <a:ext cx="5034845" cy="365125"/>
          </a:xfrm>
        </p:spPr>
        <p:txBody>
          <a:bodyPr/>
          <a:lstStyle/>
          <a:p>
            <a:endParaRPr lang="ru-RU"/>
          </a:p>
        </p:txBody>
      </p:sp>
      <p:sp>
        <p:nvSpPr>
          <p:cNvPr id="6" name="Slide Number Placeholder 5"/>
          <p:cNvSpPr>
            <a:spLocks noGrp="1"/>
          </p:cNvSpPr>
          <p:nvPr>
            <p:ph type="sldNum" sz="quarter" idx="12"/>
          </p:nvPr>
        </p:nvSpPr>
        <p:spPr>
          <a:xfrm>
            <a:off x="6213930" y="5357592"/>
            <a:ext cx="554023" cy="365125"/>
          </a:xfrm>
        </p:spPr>
        <p:txBody>
          <a:bodyPr/>
          <a:lstStyle>
            <a:lvl1pPr algn="ctr">
              <a:defRPr/>
            </a:lvl1pPr>
          </a:lstStyle>
          <a:p>
            <a:fld id="{B19B0651-EE4F-4900-A07F-96A6BFA9D0F0}" type="slidenum">
              <a:rPr lang="ru-RU" smtClean="0"/>
              <a:pPr/>
              <a:t>‹#›</a:t>
            </a:fld>
            <a:endParaRPr lang="ru-RU"/>
          </a:p>
        </p:txBody>
      </p:sp>
    </p:spTree>
  </p:cSld>
  <p:clrMapOvr>
    <a:masterClrMapping/>
  </p:clrMapOvr>
  <mc:AlternateContent xmlns:mc="http://schemas.openxmlformats.org/markup-compatibility/2006">
    <mc:Choice xmlns:p14="http://schemas.microsoft.com/office/powerpoint/2010/main" xmlns="" Requires="p14">
      <p:transition spd="slow" p14:dur="1600">
        <p14:prism isContent="1" isInverted="1"/>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pPr/>
              <a:t>01.04.2017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mc:AlternateContent xmlns:mc="http://schemas.openxmlformats.org/markup-compatibility/2006">
    <mc:Choice xmlns:p14="http://schemas.microsoft.com/office/powerpoint/2010/main" xmlns="" Requires="p14">
      <p:transition spd="slow" p14:dur="1600">
        <p14:prism isContent="1" isInverted="1"/>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pPr/>
              <a:t>01.04.2017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mc:AlternateContent xmlns:mc="http://schemas.openxmlformats.org/markup-compatibility/2006">
    <mc:Choice xmlns:p14="http://schemas.microsoft.com/office/powerpoint/2010/main" xmlns="" Requires="p14">
      <p:transition spd="slow" p14:dur="1600">
        <p14:prism isContent="1" isInverted="1"/>
      </p:transition>
    </mc:Choice>
    <mc:Fallback>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pPr/>
              <a:t>01.04.2017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extLst>
      <p:ext uri="{BB962C8B-B14F-4D97-AF65-F5344CB8AC3E}">
        <p14:creationId xmlns:p14="http://schemas.microsoft.com/office/powerpoint/2010/main" xmlns="" val="2048715288"/>
      </p:ext>
    </p:extLst>
  </p:cSld>
  <p:clrMapOvr>
    <a:masterClrMapping/>
  </p:clrMapOvr>
  <mc:AlternateContent xmlns:mc="http://schemas.openxmlformats.org/markup-compatibility/2006">
    <mc:Choice xmlns:p14="http://schemas.microsoft.com/office/powerpoint/2010/main" xmlns="" Requires="p14">
      <p:transition spd="slow" p14:dur="1600">
        <p14:prism isContent="1" isInverted="1"/>
      </p:transition>
    </mc:Choice>
    <mc:Fallback>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pPr/>
              <a:t>01.04.2017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extLst>
      <p:ext uri="{BB962C8B-B14F-4D97-AF65-F5344CB8AC3E}">
        <p14:creationId xmlns:p14="http://schemas.microsoft.com/office/powerpoint/2010/main" xmlns="" val="3023438261"/>
      </p:ext>
    </p:extLst>
  </p:cSld>
  <p:clrMapOvr>
    <a:masterClrMapping/>
  </p:clrMapOvr>
  <mc:AlternateContent xmlns:mc="http://schemas.openxmlformats.org/markup-compatibility/2006">
    <mc:Choice xmlns:p14="http://schemas.microsoft.com/office/powerpoint/2010/main" xmlns="" Requires="p14">
      <p:transition spd="slow" p14:dur="1600">
        <p14:prism isContent="1" isInverted="1"/>
      </p:transition>
    </mc:Choice>
    <mc:Fallback>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pPr/>
              <a:t>01.04.2017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extLst>
      <p:ext uri="{BB962C8B-B14F-4D97-AF65-F5344CB8AC3E}">
        <p14:creationId xmlns:p14="http://schemas.microsoft.com/office/powerpoint/2010/main" xmlns="" val="422014763"/>
      </p:ext>
    </p:extLst>
  </p:cSld>
  <p:clrMapOvr>
    <a:masterClrMapping/>
  </p:clrMapOvr>
  <mc:AlternateContent xmlns:mc="http://schemas.openxmlformats.org/markup-compatibility/2006">
    <mc:Choice xmlns:p14="http://schemas.microsoft.com/office/powerpoint/2010/main" xmlns="" Requires="p14">
      <p:transition spd="slow" p14:dur="1600">
        <p14:prism isContent="1" isInverted="1"/>
      </p:transition>
    </mc:Choice>
    <mc:Fallback>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pPr/>
              <a:t>01.04.2017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Tree>
    <p:extLst>
      <p:ext uri="{BB962C8B-B14F-4D97-AF65-F5344CB8AC3E}">
        <p14:creationId xmlns:p14="http://schemas.microsoft.com/office/powerpoint/2010/main" xmlns="" val="1273993140"/>
      </p:ext>
    </p:extLst>
  </p:cSld>
  <p:clrMapOvr>
    <a:masterClrMapping/>
  </p:clrMapOvr>
  <mc:AlternateContent xmlns:mc="http://schemas.openxmlformats.org/markup-compatibility/2006">
    <mc:Choice xmlns:p14="http://schemas.microsoft.com/office/powerpoint/2010/main" xmlns="" Requires="p14">
      <p:transition spd="slow" p14:dur="1600">
        <p14:prism isContent="1" isInverted="1"/>
      </p:transition>
    </mc:Choice>
    <mc:Fallback>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pPr/>
              <a:t>01.04.2017</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pPr/>
              <a:t>‹#›</a:t>
            </a:fld>
            <a:endParaRPr lang="ru-RU"/>
          </a:p>
        </p:txBody>
      </p:sp>
    </p:spTree>
    <p:extLst>
      <p:ext uri="{BB962C8B-B14F-4D97-AF65-F5344CB8AC3E}">
        <p14:creationId xmlns:p14="http://schemas.microsoft.com/office/powerpoint/2010/main" xmlns="" val="2056089052"/>
      </p:ext>
    </p:extLst>
  </p:cSld>
  <p:clrMapOvr>
    <a:masterClrMapping/>
  </p:clrMapOvr>
  <mc:AlternateContent xmlns:mc="http://schemas.openxmlformats.org/markup-compatibility/2006">
    <mc:Choice xmlns:p14="http://schemas.microsoft.com/office/powerpoint/2010/main" xmlns="" Requires="p14">
      <p:transition spd="slow" p14:dur="1600">
        <p14:prism isContent="1" isInverted="1"/>
      </p:transition>
    </mc:Choice>
    <mc:Fallback>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pPr/>
              <a:t>01.04.2017</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pPr/>
              <a:t>‹#›</a:t>
            </a:fld>
            <a:endParaRPr lang="ru-RU"/>
          </a:p>
        </p:txBody>
      </p:sp>
    </p:spTree>
    <p:extLst>
      <p:ext uri="{BB962C8B-B14F-4D97-AF65-F5344CB8AC3E}">
        <p14:creationId xmlns:p14="http://schemas.microsoft.com/office/powerpoint/2010/main" xmlns="" val="3179441100"/>
      </p:ext>
    </p:extLst>
  </p:cSld>
  <p:clrMapOvr>
    <a:masterClrMapping/>
  </p:clrMapOvr>
  <mc:AlternateContent xmlns:mc="http://schemas.openxmlformats.org/markup-compatibility/2006">
    <mc:Choice xmlns:p14="http://schemas.microsoft.com/office/powerpoint/2010/main" xmlns="" Requires="p14">
      <p:transition spd="slow" p14:dur="1600">
        <p14:prism isContent="1" isInverted="1"/>
      </p:transition>
    </mc:Choice>
    <mc:Fallback>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pPr/>
              <a:t>01.04.2017</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pPr/>
              <a:t>‹#›</a:t>
            </a:fld>
            <a:endParaRPr lang="ru-RU"/>
          </a:p>
        </p:txBody>
      </p:sp>
    </p:spTree>
    <p:extLst>
      <p:ext uri="{BB962C8B-B14F-4D97-AF65-F5344CB8AC3E}">
        <p14:creationId xmlns:p14="http://schemas.microsoft.com/office/powerpoint/2010/main" xmlns="" val="1846833782"/>
      </p:ext>
    </p:extLst>
  </p:cSld>
  <p:clrMapOvr>
    <a:masterClrMapping/>
  </p:clrMapOvr>
  <mc:AlternateContent xmlns:mc="http://schemas.openxmlformats.org/markup-compatibility/2006">
    <mc:Choice xmlns:p14="http://schemas.microsoft.com/office/powerpoint/2010/main" xmlns="" Requires="p14">
      <p:transition spd="slow" p14:dur="1600">
        <p14:prism isContent="1" isInverted="1"/>
      </p:transition>
    </mc:Choice>
    <mc:Fallback>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pPr/>
              <a:t>01.04.2017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Tree>
    <p:extLst>
      <p:ext uri="{BB962C8B-B14F-4D97-AF65-F5344CB8AC3E}">
        <p14:creationId xmlns:p14="http://schemas.microsoft.com/office/powerpoint/2010/main" xmlns="" val="1004678636"/>
      </p:ext>
    </p:extLst>
  </p:cSld>
  <p:clrMapOvr>
    <a:masterClrMapping/>
  </p:clrMapOvr>
  <mc:AlternateContent xmlns:mc="http://schemas.openxmlformats.org/markup-compatibility/2006">
    <mc:Choice xmlns:p14="http://schemas.microsoft.com/office/powerpoint/2010/main" xmlns="" Requires="p14">
      <p:transition spd="slow" p14:dur="1600">
        <p14:prism isContent="1" isInverted="1"/>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pPr/>
              <a:t>01.04.2017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mc:AlternateContent xmlns:mc="http://schemas.openxmlformats.org/markup-compatibility/2006">
    <mc:Choice xmlns:p14="http://schemas.microsoft.com/office/powerpoint/2010/main" xmlns="" Requires="p14">
      <p:transition spd="slow" p14:dur="1600">
        <p14:prism isContent="1" isInverted="1"/>
      </p:transition>
    </mc:Choice>
    <mc:Fallback>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pPr/>
              <a:t>01.04.2017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Tree>
    <p:extLst>
      <p:ext uri="{BB962C8B-B14F-4D97-AF65-F5344CB8AC3E}">
        <p14:creationId xmlns:p14="http://schemas.microsoft.com/office/powerpoint/2010/main" xmlns="" val="3562433839"/>
      </p:ext>
    </p:extLst>
  </p:cSld>
  <p:clrMapOvr>
    <a:masterClrMapping/>
  </p:clrMapOvr>
  <mc:AlternateContent xmlns:mc="http://schemas.openxmlformats.org/markup-compatibility/2006">
    <mc:Choice xmlns:p14="http://schemas.microsoft.com/office/powerpoint/2010/main" xmlns="" Requires="p14">
      <p:transition spd="slow" p14:dur="1600">
        <p14:prism isContent="1" isInverted="1"/>
      </p:transition>
    </mc:Choice>
    <mc:Fallback>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pPr/>
              <a:t>01.04.2017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extLst>
      <p:ext uri="{BB962C8B-B14F-4D97-AF65-F5344CB8AC3E}">
        <p14:creationId xmlns:p14="http://schemas.microsoft.com/office/powerpoint/2010/main" xmlns="" val="2483902114"/>
      </p:ext>
    </p:extLst>
  </p:cSld>
  <p:clrMapOvr>
    <a:masterClrMapping/>
  </p:clrMapOvr>
  <mc:AlternateContent xmlns:mc="http://schemas.openxmlformats.org/markup-compatibility/2006">
    <mc:Choice xmlns:p14="http://schemas.microsoft.com/office/powerpoint/2010/main" xmlns="" Requires="p14">
      <p:transition spd="slow" p14:dur="1600">
        <p14:prism isContent="1" isInverted="1"/>
      </p:transition>
    </mc:Choice>
    <mc:Fallback>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pPr/>
              <a:t>01.04.2017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extLst>
      <p:ext uri="{BB962C8B-B14F-4D97-AF65-F5344CB8AC3E}">
        <p14:creationId xmlns:p14="http://schemas.microsoft.com/office/powerpoint/2010/main" xmlns="" val="2369551734"/>
      </p:ext>
    </p:extLst>
  </p:cSld>
  <p:clrMapOvr>
    <a:masterClrMapping/>
  </p:clrMapOvr>
  <mc:AlternateContent xmlns:mc="http://schemas.openxmlformats.org/markup-compatibility/2006">
    <mc:Choice xmlns:p14="http://schemas.microsoft.com/office/powerpoint/2010/main" xmlns="" Requires="p14">
      <p:transition spd="slow" p14:dur="1600">
        <p14:prism isContent="1" isInverted="1"/>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1456267" y="3725334"/>
            <a:ext cx="6231467"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pPr/>
              <a:t>01.04.2017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mc:AlternateContent xmlns:mc="http://schemas.openxmlformats.org/markup-compatibility/2006">
    <mc:Choice xmlns:p14="http://schemas.microsoft.com/office/powerpoint/2010/main" xmlns="" Requires="p14">
      <p:transition spd="slow" p14:dur="1600">
        <p14:prism isContent="1" isInverted="1"/>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5" name="Date Placeholder 4"/>
          <p:cNvSpPr>
            <a:spLocks noGrp="1"/>
          </p:cNvSpPr>
          <p:nvPr>
            <p:ph type="dt" sz="half" idx="10"/>
          </p:nvPr>
        </p:nvSpPr>
        <p:spPr/>
        <p:txBody>
          <a:bodyPr/>
          <a:lstStyle/>
          <a:p>
            <a:fld id="{B4C71EC6-210F-42DE-9C53-41977AD35B3D}" type="datetimeFigureOut">
              <a:rPr lang="ru-RU" smtClean="0"/>
              <a:pPr/>
              <a:t>01.04.2017</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pPr/>
              <a:t>‹#›</a:t>
            </a:fld>
            <a:endParaRPr lang="ru-RU"/>
          </a:p>
        </p:txBody>
      </p:sp>
      <p:sp>
        <p:nvSpPr>
          <p:cNvPr id="9" name="Content Placeholder 8"/>
          <p:cNvSpPr>
            <a:spLocks noGrp="1"/>
          </p:cNvSpPr>
          <p:nvPr>
            <p:ph sz="quarter" idx="13"/>
          </p:nvPr>
        </p:nvSpPr>
        <p:spPr>
          <a:xfrm>
            <a:off x="1298448" y="2121407"/>
            <a:ext cx="3200400" cy="3602736"/>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63440" y="2119313"/>
            <a:ext cx="3200400" cy="360521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mc:AlternateContent xmlns:mc="http://schemas.openxmlformats.org/markup-compatibility/2006">
    <mc:Choice xmlns:p14="http://schemas.microsoft.com/office/powerpoint/2010/main" xmlns="" Requires="p14">
      <p:transition spd="slow" p14:dur="1600">
        <p14:prism isContent="1" isInverted="1"/>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7" name="Date Placeholder 6"/>
          <p:cNvSpPr>
            <a:spLocks noGrp="1"/>
          </p:cNvSpPr>
          <p:nvPr>
            <p:ph type="dt" sz="half" idx="10"/>
          </p:nvPr>
        </p:nvSpPr>
        <p:spPr/>
        <p:txBody>
          <a:bodyPr/>
          <a:lstStyle/>
          <a:p>
            <a:fld id="{B4C71EC6-210F-42DE-9C53-41977AD35B3D}" type="datetimeFigureOut">
              <a:rPr lang="ru-RU" smtClean="0"/>
              <a:pPr/>
              <a:t>01.04.2017</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pPr/>
              <a:t>‹#›</a:t>
            </a:fld>
            <a:endParaRPr lang="ru-RU"/>
          </a:p>
        </p:txBody>
      </p:sp>
      <p:sp>
        <p:nvSpPr>
          <p:cNvPr id="11" name="Content Placeholder 10"/>
          <p:cNvSpPr>
            <a:spLocks noGrp="1"/>
          </p:cNvSpPr>
          <p:nvPr>
            <p:ph sz="quarter" idx="13"/>
          </p:nvPr>
        </p:nvSpPr>
        <p:spPr>
          <a:xfrm>
            <a:off x="1298448" y="2944368"/>
            <a:ext cx="3227832" cy="2779776"/>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mc:AlternateContent xmlns:mc="http://schemas.openxmlformats.org/markup-compatibility/2006">
    <mc:Choice xmlns:p14="http://schemas.microsoft.com/office/powerpoint/2010/main" xmlns="" Requires="p14">
      <p:transition spd="slow" p14:dur="1600">
        <p14:prism isContent="1" isInverted="1"/>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B4C71EC6-210F-42DE-9C53-41977AD35B3D}" type="datetimeFigureOut">
              <a:rPr lang="ru-RU" smtClean="0"/>
              <a:pPr/>
              <a:t>01.04.2017</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mc:AlternateContent xmlns:mc="http://schemas.openxmlformats.org/markup-compatibility/2006">
    <mc:Choice xmlns:p14="http://schemas.microsoft.com/office/powerpoint/2010/main" xmlns="" Requires="p14">
      <p:transition spd="slow" p14:dur="1600">
        <p14:prism isContent="1" isInverted="1"/>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71EC6-210F-42DE-9C53-41977AD35B3D}" type="datetimeFigureOut">
              <a:rPr lang="ru-RU" smtClean="0"/>
              <a:pPr/>
              <a:t>01.04.2017</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mc:AlternateContent xmlns:mc="http://schemas.openxmlformats.org/markup-compatibility/2006">
    <mc:Choice xmlns:p14="http://schemas.microsoft.com/office/powerpoint/2010/main" xmlns="" Requires="p14">
      <p:transition spd="slow" p14:dur="1600">
        <p14:prism isContent="1" isInverted="1"/>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60000">
            <a:off x="4471416" y="603504"/>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21540000">
            <a:off x="749808" y="576072"/>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ru-RU" smtClean="0"/>
              <a:t>Образец заголовка</a:t>
            </a:r>
            <a:endParaRPr lang="en-US"/>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a:xfrm rot="60000">
            <a:off x="6341698" y="5885672"/>
            <a:ext cx="1213821" cy="365125"/>
          </a:xfrm>
        </p:spPr>
        <p:txBody>
          <a:bodyPr/>
          <a:lstStyle/>
          <a:p>
            <a:fld id="{B4C71EC6-210F-42DE-9C53-41977AD35B3D}" type="datetimeFigureOut">
              <a:rPr lang="ru-RU" smtClean="0"/>
              <a:pPr/>
              <a:t>01.04.2017</a:t>
            </a:fld>
            <a:endParaRPr lang="ru-RU"/>
          </a:p>
        </p:txBody>
      </p:sp>
      <p:sp>
        <p:nvSpPr>
          <p:cNvPr id="6" name="Footer Placeholder 5"/>
          <p:cNvSpPr>
            <a:spLocks noGrp="1"/>
          </p:cNvSpPr>
          <p:nvPr>
            <p:ph type="ftr" sz="quarter" idx="11"/>
          </p:nvPr>
        </p:nvSpPr>
        <p:spPr>
          <a:xfrm rot="-60000">
            <a:off x="914554" y="5829261"/>
            <a:ext cx="3522607" cy="365125"/>
          </a:xfrm>
        </p:spPr>
        <p:txBody>
          <a:bodyPr/>
          <a:lstStyle/>
          <a:p>
            <a:endParaRPr lang="ru-RU"/>
          </a:p>
        </p:txBody>
      </p:sp>
      <p:sp>
        <p:nvSpPr>
          <p:cNvPr id="7" name="Slide Number Placeholder 6"/>
          <p:cNvSpPr>
            <a:spLocks noGrp="1"/>
          </p:cNvSpPr>
          <p:nvPr>
            <p:ph type="sldNum" sz="quarter" idx="12"/>
          </p:nvPr>
        </p:nvSpPr>
        <p:spPr>
          <a:xfrm rot="60000">
            <a:off x="7557313" y="5896961"/>
            <a:ext cx="554023" cy="365125"/>
          </a:xfrm>
        </p:spPr>
        <p:txBody>
          <a:bodyPr/>
          <a:lstStyle/>
          <a:p>
            <a:fld id="{B19B0651-EE4F-4900-A07F-96A6BFA9D0F0}" type="slidenum">
              <a:rPr lang="ru-RU" smtClean="0"/>
              <a:pPr/>
              <a:t>‹#›</a:t>
            </a:fld>
            <a:endParaRPr lang="ru-RU"/>
          </a:p>
        </p:txBody>
      </p:sp>
    </p:spTree>
  </p:cSld>
  <p:clrMapOvr>
    <a:masterClrMapping/>
  </p:clrMapOvr>
  <mc:AlternateContent xmlns:mc="http://schemas.openxmlformats.org/markup-compatibility/2006">
    <mc:Choice xmlns:p14="http://schemas.microsoft.com/office/powerpoint/2010/main" xmlns="" Requires="p14">
      <p:transition spd="slow" p14:dur="1600">
        <p14:prism isContent="1" isInverted="1"/>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5058" y="575769"/>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60000">
            <a:off x="4464768" y="603920"/>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ru-RU" smtClean="0"/>
              <a:t>Образец заголовка</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a:xfrm rot="60000">
            <a:off x="6345936" y="5888737"/>
            <a:ext cx="1213821" cy="365125"/>
          </a:xfrm>
        </p:spPr>
        <p:txBody>
          <a:bodyPr/>
          <a:lstStyle/>
          <a:p>
            <a:fld id="{B4C71EC6-210F-42DE-9C53-41977AD35B3D}" type="datetimeFigureOut">
              <a:rPr lang="ru-RU" smtClean="0"/>
              <a:pPr/>
              <a:t>01.04.2017</a:t>
            </a:fld>
            <a:endParaRPr lang="ru-RU"/>
          </a:p>
        </p:txBody>
      </p:sp>
      <p:sp>
        <p:nvSpPr>
          <p:cNvPr id="6" name="Footer Placeholder 5"/>
          <p:cNvSpPr>
            <a:spLocks noGrp="1"/>
          </p:cNvSpPr>
          <p:nvPr>
            <p:ph type="ftr" sz="quarter" idx="11"/>
          </p:nvPr>
        </p:nvSpPr>
        <p:spPr>
          <a:xfrm rot="-60000">
            <a:off x="914569" y="5831037"/>
            <a:ext cx="3319043" cy="365125"/>
          </a:xfrm>
        </p:spPr>
        <p:txBody>
          <a:bodyPr/>
          <a:lstStyle/>
          <a:p>
            <a:endParaRPr lang="ru-RU"/>
          </a:p>
        </p:txBody>
      </p:sp>
      <p:sp>
        <p:nvSpPr>
          <p:cNvPr id="7" name="Slide Number Placeholder 6"/>
          <p:cNvSpPr>
            <a:spLocks noGrp="1"/>
          </p:cNvSpPr>
          <p:nvPr>
            <p:ph type="sldNum" sz="quarter" idx="12"/>
          </p:nvPr>
        </p:nvSpPr>
        <p:spPr>
          <a:xfrm rot="60000">
            <a:off x="7562089" y="5900026"/>
            <a:ext cx="554023" cy="365125"/>
          </a:xfrm>
        </p:spPr>
        <p:txBody>
          <a:bodyPr/>
          <a:lstStyle/>
          <a:p>
            <a:fld id="{B19B0651-EE4F-4900-A07F-96A6BFA9D0F0}" type="slidenum">
              <a:rPr lang="ru-RU" smtClean="0"/>
              <a:pPr/>
              <a:t>‹#›</a:t>
            </a:fld>
            <a:endParaRPr lang="ru-RU"/>
          </a:p>
        </p:txBody>
      </p:sp>
    </p:spTree>
  </p:cSld>
  <p:clrMapOvr>
    <a:masterClrMapping/>
  </p:clrMapOvr>
  <mc:AlternateContent xmlns:mc="http://schemas.openxmlformats.org/markup-compatibility/2006">
    <mc:Choice xmlns:p14="http://schemas.microsoft.com/office/powerpoint/2010/main" xmlns="" Requires="p14">
      <p:transition spd="slow" p14:dur="1600">
        <p14:prism isContent="1" isInverted="1"/>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31520" y="575310"/>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31520" y="576072"/>
            <a:ext cx="769620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14" cstate="print"/>
          <a:srcRect/>
          <a:stretch>
            <a:fillRect/>
          </a:stretch>
        </p:blipFill>
        <p:spPr bwMode="auto">
          <a:xfrm rot="1435684">
            <a:off x="543741" y="273091"/>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4" cstate="print"/>
          <a:srcRect/>
          <a:stretch>
            <a:fillRect/>
          </a:stretch>
        </p:blipFill>
        <p:spPr bwMode="auto">
          <a:xfrm rot="4096196">
            <a:off x="8115079" y="298163"/>
            <a:ext cx="566928" cy="566928"/>
          </a:xfrm>
          <a:prstGeom prst="rect">
            <a:avLst/>
          </a:prstGeom>
          <a:noFill/>
        </p:spPr>
      </p:pic>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454588" y="5809152"/>
            <a:ext cx="1213821"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B4C71EC6-210F-42DE-9C53-41977AD35B3D}" type="datetimeFigureOut">
              <a:rPr lang="ru-RU" smtClean="0"/>
              <a:pPr/>
              <a:t>01.04.2017</a:t>
            </a:fld>
            <a:endParaRPr lang="ru-RU"/>
          </a:p>
        </p:txBody>
      </p:sp>
      <p:sp>
        <p:nvSpPr>
          <p:cNvPr id="5" name="Footer Placeholder 4"/>
          <p:cNvSpPr>
            <a:spLocks noGrp="1"/>
          </p:cNvSpPr>
          <p:nvPr>
            <p:ph type="ftr" sz="quarter" idx="3"/>
          </p:nvPr>
        </p:nvSpPr>
        <p:spPr>
          <a:xfrm>
            <a:off x="914401" y="5809152"/>
            <a:ext cx="5540188"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endParaRPr lang="ru-RU"/>
          </a:p>
        </p:txBody>
      </p:sp>
      <p:sp>
        <p:nvSpPr>
          <p:cNvPr id="6" name="Slide Number Placeholder 5"/>
          <p:cNvSpPr>
            <a:spLocks noGrp="1"/>
          </p:cNvSpPr>
          <p:nvPr>
            <p:ph type="sldNum" sz="quarter" idx="4"/>
          </p:nvPr>
        </p:nvSpPr>
        <p:spPr>
          <a:xfrm>
            <a:off x="7670202" y="5809152"/>
            <a:ext cx="554023"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B19B0651-EE4F-4900-A07F-96A6BFA9D0F0}"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mc:AlternateContent xmlns:mc="http://schemas.openxmlformats.org/markup-compatibility/2006">
    <mc:Choice xmlns:p14="http://schemas.microsoft.com/office/powerpoint/2010/main" xmlns="" Requires="p14">
      <p:transition spd="slow" p14:dur="1600">
        <p14:prism isContent="1" isInverted="1"/>
      </p:transition>
    </mc:Choice>
    <mc:Fallback>
      <p:transition spd="slow">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pPr/>
              <a:t>01.04.2017</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pPr/>
              <a:t>‹#›</a:t>
            </a:fld>
            <a:endParaRPr lang="ru-RU"/>
          </a:p>
        </p:txBody>
      </p:sp>
    </p:spTree>
    <p:extLst>
      <p:ext uri="{BB962C8B-B14F-4D97-AF65-F5344CB8AC3E}">
        <p14:creationId xmlns:p14="http://schemas.microsoft.com/office/powerpoint/2010/main" xmlns="" val="3475558833"/>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mc:AlternateContent xmlns:mc="http://schemas.openxmlformats.org/markup-compatibility/2006">
    <mc:Choice xmlns:p14="http://schemas.microsoft.com/office/powerpoint/2010/main" xmlns="" Requires="p14">
      <p:transition spd="slow" p14:dur="1600">
        <p14:prism isContent="1" isInverted="1"/>
      </p:transition>
    </mc:Choice>
    <mc:Fallback>
      <p:transition spd="slow">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71600" y="0"/>
            <a:ext cx="7128792" cy="1035496"/>
          </a:xfrm>
        </p:spPr>
        <p:txBody>
          <a:bodyPr/>
          <a:lstStyle/>
          <a:p>
            <a:r>
              <a:rPr lang="ru-RU" dirty="0" smtClean="0"/>
              <a:t>Презентация</a:t>
            </a:r>
            <a:endParaRPr lang="ru-RU" dirty="0"/>
          </a:p>
        </p:txBody>
      </p:sp>
      <p:sp>
        <p:nvSpPr>
          <p:cNvPr id="3" name="Подзаголовок 2"/>
          <p:cNvSpPr>
            <a:spLocks noGrp="1"/>
          </p:cNvSpPr>
          <p:nvPr>
            <p:ph type="subTitle" idx="1"/>
          </p:nvPr>
        </p:nvSpPr>
        <p:spPr>
          <a:xfrm>
            <a:off x="755576" y="1457400"/>
            <a:ext cx="7560840" cy="5400600"/>
          </a:xfrm>
        </p:spPr>
        <p:txBody>
          <a:bodyPr>
            <a:normAutofit/>
          </a:bodyPr>
          <a:lstStyle/>
          <a:p>
            <a:pPr>
              <a:lnSpc>
                <a:spcPct val="90000"/>
              </a:lnSpc>
            </a:pPr>
            <a:r>
              <a:rPr lang="ru-RU" sz="2800" dirty="0">
                <a:solidFill>
                  <a:schemeClr val="tx1"/>
                </a:solidFill>
              </a:rPr>
              <a:t>по дисциплине </a:t>
            </a:r>
            <a:r>
              <a:rPr lang="ru-RU" sz="2800" dirty="0" smtClean="0">
                <a:solidFill>
                  <a:schemeClr val="tx1"/>
                </a:solidFill>
              </a:rPr>
              <a:t>«Физическая культура»</a:t>
            </a:r>
            <a:endParaRPr lang="ru-RU" sz="2800" dirty="0">
              <a:solidFill>
                <a:schemeClr val="tx1"/>
              </a:solidFill>
            </a:endParaRPr>
          </a:p>
          <a:p>
            <a:pPr>
              <a:lnSpc>
                <a:spcPct val="90000"/>
              </a:lnSpc>
            </a:pPr>
            <a:r>
              <a:rPr lang="ru-RU" sz="2800" dirty="0">
                <a:solidFill>
                  <a:schemeClr val="tx1"/>
                </a:solidFill>
              </a:rPr>
              <a:t>по теме </a:t>
            </a:r>
          </a:p>
          <a:p>
            <a:pPr>
              <a:lnSpc>
                <a:spcPct val="90000"/>
              </a:lnSpc>
            </a:pPr>
            <a:r>
              <a:rPr lang="ru-RU" sz="2800" dirty="0">
                <a:solidFill>
                  <a:schemeClr val="tx1"/>
                </a:solidFill>
              </a:rPr>
              <a:t>«Техника бега на длинной и короткой дистанции»</a:t>
            </a:r>
          </a:p>
          <a:p>
            <a:pPr>
              <a:lnSpc>
                <a:spcPct val="90000"/>
              </a:lnSpc>
            </a:pPr>
            <a:r>
              <a:rPr lang="ru-RU" sz="2800" dirty="0">
                <a:solidFill>
                  <a:schemeClr val="tx1"/>
                </a:solidFill>
              </a:rPr>
              <a:t>студентки гр. 3ГК-5С</a:t>
            </a:r>
          </a:p>
          <a:p>
            <a:pPr>
              <a:lnSpc>
                <a:spcPct val="90000"/>
              </a:lnSpc>
            </a:pPr>
            <a:r>
              <a:rPr lang="ru-RU" sz="2800" dirty="0">
                <a:solidFill>
                  <a:schemeClr val="tx1"/>
                </a:solidFill>
              </a:rPr>
              <a:t>ГБОУ СПО КГИС </a:t>
            </a:r>
            <a:r>
              <a:rPr lang="en-US" sz="2800" dirty="0">
                <a:solidFill>
                  <a:schemeClr val="tx1"/>
                </a:solidFill>
              </a:rPr>
              <a:t>N1</a:t>
            </a:r>
            <a:endParaRPr lang="ru-RU" sz="2800" dirty="0">
              <a:solidFill>
                <a:schemeClr val="tx1"/>
              </a:solidFill>
            </a:endParaRPr>
          </a:p>
          <a:p>
            <a:pPr>
              <a:lnSpc>
                <a:spcPct val="90000"/>
              </a:lnSpc>
            </a:pPr>
            <a:r>
              <a:rPr lang="ru-RU" sz="2800" dirty="0">
                <a:solidFill>
                  <a:schemeClr val="tx1"/>
                </a:solidFill>
              </a:rPr>
              <a:t>Чистовой Елены</a:t>
            </a:r>
          </a:p>
          <a:p>
            <a:pPr>
              <a:lnSpc>
                <a:spcPct val="90000"/>
              </a:lnSpc>
            </a:pPr>
            <a:r>
              <a:rPr lang="ru-RU" sz="2800" dirty="0">
                <a:solidFill>
                  <a:schemeClr val="tx1"/>
                </a:solidFill>
              </a:rPr>
              <a:t>Преподаватель</a:t>
            </a:r>
            <a:r>
              <a:rPr lang="ru-RU" sz="2800" dirty="0" smtClean="0">
                <a:solidFill>
                  <a:schemeClr val="tx1"/>
                </a:solidFill>
              </a:rPr>
              <a:t>: </a:t>
            </a:r>
            <a:r>
              <a:rPr lang="ru-RU" sz="2800" dirty="0" err="1" smtClean="0">
                <a:solidFill>
                  <a:schemeClr val="tx1"/>
                </a:solidFill>
              </a:rPr>
              <a:t>Веркина</a:t>
            </a:r>
            <a:r>
              <a:rPr lang="ru-RU" sz="2800" dirty="0" smtClean="0">
                <a:solidFill>
                  <a:schemeClr val="tx1"/>
                </a:solidFill>
              </a:rPr>
              <a:t> Н. В.</a:t>
            </a:r>
            <a:endParaRPr lang="ru-RU" sz="2800" dirty="0">
              <a:solidFill>
                <a:schemeClr val="tx1"/>
              </a:solidFill>
            </a:endParaRPr>
          </a:p>
          <a:p>
            <a:pPr>
              <a:lnSpc>
                <a:spcPct val="90000"/>
              </a:lnSpc>
            </a:pPr>
            <a:r>
              <a:rPr lang="ru-RU" sz="2800" dirty="0">
                <a:solidFill>
                  <a:schemeClr val="tx1"/>
                </a:solidFill>
              </a:rPr>
              <a:t>2012-2013гг</a:t>
            </a:r>
          </a:p>
          <a:p>
            <a:endParaRPr lang="ru-RU" dirty="0"/>
          </a:p>
        </p:txBody>
      </p:sp>
    </p:spTree>
    <p:extLst>
      <p:ext uri="{BB962C8B-B14F-4D97-AF65-F5344CB8AC3E}">
        <p14:creationId xmlns:p14="http://schemas.microsoft.com/office/powerpoint/2010/main" xmlns="" val="664022938"/>
      </p:ext>
    </p:extLst>
  </p:cSld>
  <p:clrMapOvr>
    <a:masterClrMapping/>
  </p:clrMapOvr>
  <mc:AlternateContent xmlns:mc="http://schemas.openxmlformats.org/markup-compatibility/2006">
    <mc:Choice xmlns:p14="http://schemas.microsoft.com/office/powerpoint/2010/main" xmlns="" Requires="p14">
      <p:transition spd="slow" p14:dur="1600">
        <p14:prism isContent="1" isInverted="1"/>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79512" y="116632"/>
            <a:ext cx="8784976" cy="4176464"/>
          </a:xfrm>
        </p:spPr>
        <p:txBody>
          <a:bodyPr>
            <a:normAutofit/>
          </a:bodyPr>
          <a:lstStyle/>
          <a:p>
            <a:pPr marL="0" indent="0">
              <a:buNone/>
            </a:pPr>
            <a:r>
              <a:rPr lang="ru-RU" sz="2800" dirty="0" smtClean="0"/>
              <a:t>При старте необходимо помнить, что неправильное положение головы или туловища может вызвать ошибки в последующих движениях. Низкий наклон головы и высокий подъем таза могут не дать возможности бегуну выпрямиться, и он рискует упасть или споткнуться. Высокий подъем головы и низкое положение таза могут привести к раннему подъему туловища уже на первых шагах и снизить эффект стартового разгона.</a:t>
            </a:r>
            <a:endParaRPr lang="ru-RU" sz="2800" dirty="0"/>
          </a:p>
        </p:txBody>
      </p:sp>
      <p:pic>
        <p:nvPicPr>
          <p:cNvPr id="4098" name="Picture 2" descr="C:\Users\Лена\Desktop\strip-594.gif"/>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55576" y="4056143"/>
            <a:ext cx="7416824" cy="256136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054953445"/>
      </p:ext>
    </p:extLst>
  </p:cSld>
  <p:clrMapOvr>
    <a:masterClrMapping/>
  </p:clrMapOvr>
  <mc:AlternateContent xmlns:mc="http://schemas.openxmlformats.org/markup-compatibility/2006">
    <mc:Choice xmlns:p14="http://schemas.microsoft.com/office/powerpoint/2010/main" xmlns="" Requires="p14">
      <p:transition spd="slow" p14:dur="1600">
        <p14:prism isContent="1" isInverted="1"/>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0"/>
            <a:ext cx="8229600" cy="1143000"/>
          </a:xfrm>
        </p:spPr>
        <p:txBody>
          <a:bodyPr>
            <a:normAutofit/>
          </a:bodyPr>
          <a:lstStyle/>
          <a:p>
            <a:r>
              <a:rPr lang="ru-RU" sz="4000" dirty="0" smtClean="0"/>
              <a:t>Стартовый разбег</a:t>
            </a:r>
            <a:endParaRPr lang="ru-RU" sz="4000" dirty="0"/>
          </a:p>
        </p:txBody>
      </p:sp>
      <p:sp>
        <p:nvSpPr>
          <p:cNvPr id="3" name="Объект 2"/>
          <p:cNvSpPr>
            <a:spLocks noGrp="1"/>
          </p:cNvSpPr>
          <p:nvPr>
            <p:ph idx="1"/>
          </p:nvPr>
        </p:nvSpPr>
        <p:spPr>
          <a:xfrm>
            <a:off x="179512" y="949214"/>
            <a:ext cx="8784976" cy="2232248"/>
          </a:xfrm>
        </p:spPr>
        <p:txBody>
          <a:bodyPr>
            <a:normAutofit/>
          </a:bodyPr>
          <a:lstStyle/>
          <a:p>
            <a:pPr marL="0" indent="0">
              <a:buNone/>
            </a:pPr>
            <a:r>
              <a:rPr lang="ru-RU" sz="2800" dirty="0" smtClean="0"/>
              <a:t>Стартовый разбег длится от 15 до 30 м, в зависимости от индивидуальных возможностей бегуна. Основная задача его — как можно быстрее набрать максимальную скорость бега.</a:t>
            </a:r>
            <a:endParaRPr lang="ru-RU" sz="2800" dirty="0"/>
          </a:p>
        </p:txBody>
      </p:sp>
      <p:pic>
        <p:nvPicPr>
          <p:cNvPr id="9218" name="Picture 2" descr="C:\Users\Лена\Desktop\stephen-mcsweeny-shutterstock_40267981-dd4fd632226a4619b3dead807bbb4487.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710793" y="2780928"/>
            <a:ext cx="5191546" cy="389366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338292489"/>
      </p:ext>
    </p:extLst>
  </p:cSld>
  <p:clrMapOvr>
    <a:masterClrMapping/>
  </p:clrMapOvr>
  <mc:AlternateContent xmlns:mc="http://schemas.openxmlformats.org/markup-compatibility/2006">
    <mc:Choice xmlns:p14="http://schemas.microsoft.com/office/powerpoint/2010/main" xmlns="" Requires="p14">
      <p:transition spd="slow" p14:dur="1600">
        <p14:prism isContent="1" isInverted="1"/>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260648"/>
            <a:ext cx="8229600" cy="6336704"/>
          </a:xfrm>
        </p:spPr>
        <p:txBody>
          <a:bodyPr>
            <a:noAutofit/>
          </a:bodyPr>
          <a:lstStyle/>
          <a:p>
            <a:pPr marL="0" indent="0">
              <a:buNone/>
            </a:pPr>
            <a:r>
              <a:rPr lang="ru-RU" sz="2800" dirty="0" smtClean="0"/>
              <a:t>На первых двух- трёх шагах спортсмен стремится наиболее активно выпрямлять ноги при отталкивании и следит за тем, чтобы стопы не поднимались над дорожкой высоко. </a:t>
            </a:r>
          </a:p>
          <a:p>
            <a:pPr marL="0" indent="0">
              <a:buNone/>
            </a:pPr>
            <a:r>
              <a:rPr lang="ru-RU" sz="2800" dirty="0" smtClean="0"/>
              <a:t>Длина шагов постепенно возрастает.  Длина шагов во многом зависит от индивидуальных особенностей бегуна: силы ног, длины тела, физической подготовленности и др. Ускорение заканчивается как только длина шага станет постоянной. Хорошим беговым шагом будет такой шаг, длина которого на 30-40 см превышает длину тела бегуна </a:t>
            </a:r>
          </a:p>
          <a:p>
            <a:pPr marL="0" indent="0">
              <a:buNone/>
            </a:pPr>
            <a:r>
              <a:rPr lang="ru-RU" sz="2800" dirty="0" smtClean="0"/>
              <a:t>Туловище при этом постепенно выпрямляется, движения рук набирают максимальную амплитуду.</a:t>
            </a:r>
          </a:p>
        </p:txBody>
      </p:sp>
    </p:spTree>
    <p:extLst>
      <p:ext uri="{BB962C8B-B14F-4D97-AF65-F5344CB8AC3E}">
        <p14:creationId xmlns:p14="http://schemas.microsoft.com/office/powerpoint/2010/main" xmlns="" val="2539003683"/>
      </p:ext>
    </p:extLst>
  </p:cSld>
  <p:clrMapOvr>
    <a:masterClrMapping/>
  </p:clrMapOvr>
  <mc:AlternateContent xmlns:mc="http://schemas.openxmlformats.org/markup-compatibility/2006">
    <mc:Choice xmlns:p14="http://schemas.microsoft.com/office/powerpoint/2010/main" xmlns="" Requires="p14">
      <p:transition spd="slow" p14:dur="1600">
        <p14:prism isContent="1" isInverted="1"/>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0"/>
            <a:ext cx="8229600" cy="1143000"/>
          </a:xfrm>
        </p:spPr>
        <p:txBody>
          <a:bodyPr>
            <a:normAutofit/>
          </a:bodyPr>
          <a:lstStyle/>
          <a:p>
            <a:r>
              <a:rPr lang="ru-RU" sz="4000" dirty="0"/>
              <a:t>Бег по дистанции</a:t>
            </a:r>
          </a:p>
        </p:txBody>
      </p:sp>
      <p:sp>
        <p:nvSpPr>
          <p:cNvPr id="3" name="Объект 2"/>
          <p:cNvSpPr>
            <a:spLocks noGrp="1"/>
          </p:cNvSpPr>
          <p:nvPr>
            <p:ph idx="1"/>
          </p:nvPr>
        </p:nvSpPr>
        <p:spPr>
          <a:xfrm>
            <a:off x="323528" y="980728"/>
            <a:ext cx="4392488" cy="5544616"/>
          </a:xfrm>
        </p:spPr>
        <p:txBody>
          <a:bodyPr>
            <a:noAutofit/>
          </a:bodyPr>
          <a:lstStyle/>
          <a:p>
            <a:pPr marL="0" indent="0">
              <a:buNone/>
            </a:pPr>
            <a:r>
              <a:rPr lang="ru-RU" sz="2800" dirty="0"/>
              <a:t>Переход от стартового разбега к бегу по дистанции выполняется плавно, без резкого выпрямления туловища и без изменения ритма беговых шагов. </a:t>
            </a:r>
          </a:p>
          <a:p>
            <a:pPr marL="0" indent="0">
              <a:buNone/>
            </a:pPr>
            <a:r>
              <a:rPr lang="ru-RU" sz="2800" dirty="0" smtClean="0"/>
              <a:t>Набрав </a:t>
            </a:r>
            <a:r>
              <a:rPr lang="ru-RU" sz="2800" dirty="0"/>
              <a:t>максимальную скорость бегун стремится сохранить её на всей дистанции. </a:t>
            </a:r>
          </a:p>
        </p:txBody>
      </p:sp>
      <p:pic>
        <p:nvPicPr>
          <p:cNvPr id="10242" name="Picture 2" descr="C:\Users\Лена\Desktop\0_332ce_749c3fd_L.jpe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716016" y="1028899"/>
            <a:ext cx="3644757" cy="547260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563999708"/>
      </p:ext>
    </p:extLst>
  </p:cSld>
  <p:clrMapOvr>
    <a:masterClrMapping/>
  </p:clrMapOvr>
  <mc:AlternateContent xmlns:mc="http://schemas.openxmlformats.org/markup-compatibility/2006">
    <mc:Choice xmlns:p14="http://schemas.microsoft.com/office/powerpoint/2010/main" xmlns="" Requires="p14">
      <p:transition spd="slow" p14:dur="1600">
        <p14:prism isContent="1" isInverted="1"/>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23528" y="332656"/>
            <a:ext cx="8568952" cy="5793507"/>
          </a:xfrm>
        </p:spPr>
        <p:txBody>
          <a:bodyPr>
            <a:normAutofit fontScale="70000" lnSpcReduction="20000"/>
          </a:bodyPr>
          <a:lstStyle/>
          <a:p>
            <a:pPr marL="0" indent="0">
              <a:buNone/>
            </a:pPr>
            <a:r>
              <a:rPr lang="ru-RU" sz="4000" dirty="0"/>
              <a:t>Нужно бежать на передней части стопы, почти не касаясь пяткой дорожки. </a:t>
            </a:r>
          </a:p>
          <a:p>
            <a:pPr marL="0" indent="0">
              <a:buNone/>
            </a:pPr>
            <a:r>
              <a:rPr lang="ru-RU" sz="4000" dirty="0"/>
              <a:t>Шаги широкие и частые с мощным отталкиванием. </a:t>
            </a:r>
          </a:p>
          <a:p>
            <a:pPr marL="0" indent="0">
              <a:buNone/>
            </a:pPr>
            <a:r>
              <a:rPr lang="ru-RU" sz="4000" dirty="0"/>
              <a:t>Бедро быстро выносится вперёд-вверх, что создаёт предпосылки для постановки ноги на дорожку активным загребающим движением. </a:t>
            </a:r>
          </a:p>
          <a:p>
            <a:pPr marL="0" indent="0">
              <a:buNone/>
            </a:pPr>
            <a:r>
              <a:rPr lang="ru-RU" sz="4000" dirty="0"/>
              <a:t>Энергичная работа руками не должна вызывать подъёма плеч и сутулости спины. </a:t>
            </a:r>
          </a:p>
          <a:p>
            <a:pPr marL="0" indent="0">
              <a:buNone/>
            </a:pPr>
            <a:r>
              <a:rPr lang="ru-RU" sz="4000" dirty="0"/>
              <a:t>При </a:t>
            </a:r>
            <a:r>
              <a:rPr lang="ru-RU" sz="4000" dirty="0" err="1"/>
              <a:t>подбегании</a:t>
            </a:r>
            <a:r>
              <a:rPr lang="ru-RU" sz="4000" dirty="0"/>
              <a:t> к повороту для борьбы с центробежными силами спринтер плавно наклоняет туловище влево и слегка поворачивает в эту же сторону стопы ног. Чем выше скорость бега и больше кривизна поворота дорожки, тем больше туловище наклоняется к центру окружности.</a:t>
            </a:r>
          </a:p>
          <a:p>
            <a:pPr marL="0" indent="0">
              <a:buNone/>
            </a:pPr>
            <a:endParaRPr lang="ru-RU" dirty="0"/>
          </a:p>
        </p:txBody>
      </p:sp>
    </p:spTree>
    <p:extLst>
      <p:ext uri="{BB962C8B-B14F-4D97-AF65-F5344CB8AC3E}">
        <p14:creationId xmlns:p14="http://schemas.microsoft.com/office/powerpoint/2010/main" xmlns="" val="704763369"/>
      </p:ext>
    </p:extLst>
  </p:cSld>
  <p:clrMapOvr>
    <a:masterClrMapping/>
  </p:clrMapOvr>
  <mc:AlternateContent xmlns:mc="http://schemas.openxmlformats.org/markup-compatibility/2006">
    <mc:Choice xmlns:p14="http://schemas.microsoft.com/office/powerpoint/2010/main" xmlns="" Requires="p14">
      <p:transition spd="slow" p14:dur="1600">
        <p14:prism isContent="1" isInverted="1"/>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0"/>
            <a:ext cx="8229600" cy="1143000"/>
          </a:xfrm>
        </p:spPr>
        <p:txBody>
          <a:bodyPr>
            <a:normAutofit/>
          </a:bodyPr>
          <a:lstStyle/>
          <a:p>
            <a:r>
              <a:rPr lang="ru-RU" sz="4000" dirty="0"/>
              <a:t> Финиширование</a:t>
            </a:r>
          </a:p>
        </p:txBody>
      </p:sp>
      <p:sp>
        <p:nvSpPr>
          <p:cNvPr id="3" name="Объект 2"/>
          <p:cNvSpPr>
            <a:spLocks noGrp="1"/>
          </p:cNvSpPr>
          <p:nvPr>
            <p:ph idx="1"/>
          </p:nvPr>
        </p:nvSpPr>
        <p:spPr>
          <a:xfrm>
            <a:off x="113642" y="836712"/>
            <a:ext cx="9036496" cy="3384376"/>
          </a:xfrm>
        </p:spPr>
        <p:txBody>
          <a:bodyPr>
            <a:noAutofit/>
          </a:bodyPr>
          <a:lstStyle/>
          <a:p>
            <a:pPr marL="0" indent="0">
              <a:buNone/>
            </a:pPr>
            <a:r>
              <a:rPr lang="ru-RU" sz="2800" dirty="0"/>
              <a:t>Это усилие бегуна на последних метрах дистанции. Основная двигательная установка на финише- продолжить максимально быстрый бег за линией финиша. Различные броски и наклоны на финише могут существенно отразиться на скорости </a:t>
            </a:r>
            <a:r>
              <a:rPr lang="ru-RU" sz="2800" dirty="0" smtClean="0"/>
              <a:t>бега. Бег </a:t>
            </a:r>
            <a:r>
              <a:rPr lang="ru-RU" sz="2800" dirty="0"/>
              <a:t>считается законченным, когда бегун коснётся воображаемой плоскости финиша какой- либо частью </a:t>
            </a:r>
            <a:r>
              <a:rPr lang="ru-RU" sz="2800" dirty="0" smtClean="0"/>
              <a:t>туловища.</a:t>
            </a:r>
            <a:endParaRPr lang="ru-RU" sz="2800" dirty="0"/>
          </a:p>
        </p:txBody>
      </p:sp>
      <p:pic>
        <p:nvPicPr>
          <p:cNvPr id="11267" name="Picture 3" descr="C:\Users\Лена\Desktop\h_reel3.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763688" y="3933056"/>
            <a:ext cx="5616624" cy="277587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550322881"/>
      </p:ext>
    </p:extLst>
  </p:cSld>
  <p:clrMapOvr>
    <a:masterClrMapping/>
  </p:clrMapOvr>
  <mc:AlternateContent xmlns:mc="http://schemas.openxmlformats.org/markup-compatibility/2006">
    <mc:Choice xmlns:p14="http://schemas.microsoft.com/office/powerpoint/2010/main" xmlns="" Requires="p14">
      <p:transition spd="slow" p14:dur="1600">
        <p14:prism isContent="1" isInverted="1"/>
      </p:transition>
    </mc:Choice>
    <mc:Fallback>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51520" y="188640"/>
            <a:ext cx="8712968" cy="3384376"/>
          </a:xfrm>
        </p:spPr>
        <p:txBody>
          <a:bodyPr/>
          <a:lstStyle/>
          <a:p>
            <a:pPr marL="0" indent="0">
              <a:buNone/>
            </a:pPr>
            <a:r>
              <a:rPr lang="ru-RU" sz="2800" dirty="0"/>
              <a:t>Финишную линию пробегают с полной скоростью. Однако спортсмены высокого класса должны предпринимать на финише определённые действия: на последнем шаге «бросок» на ленточку грудью или боком, резкий наклон вперёд грудью или плечом, с целью незначительного, но порой решающего преимущества перед соперником.</a:t>
            </a:r>
          </a:p>
          <a:p>
            <a:pPr marL="0" indent="0">
              <a:buNone/>
            </a:pPr>
            <a:endParaRPr lang="ru-RU" dirty="0"/>
          </a:p>
        </p:txBody>
      </p:sp>
      <p:pic>
        <p:nvPicPr>
          <p:cNvPr id="12290" name="Picture 2" descr="C:\Users\Лена\Desktop\1996_Atlanta_e_10.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024854" y="3307126"/>
            <a:ext cx="4762500" cy="340995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151556660"/>
      </p:ext>
    </p:extLst>
  </p:cSld>
  <p:clrMapOvr>
    <a:masterClrMapping/>
  </p:clrMapOvr>
  <mc:AlternateContent xmlns:mc="http://schemas.openxmlformats.org/markup-compatibility/2006">
    <mc:Choice xmlns:p14="http://schemas.microsoft.com/office/powerpoint/2010/main" xmlns="" Requires="p14">
      <p:transition spd="slow" p14:dur="1600">
        <p14:prism isContent="1" isInverted="1"/>
      </p:transition>
    </mc:Choice>
    <mc:Fallback>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0"/>
            <a:ext cx="8229600" cy="1143000"/>
          </a:xfrm>
        </p:spPr>
        <p:txBody>
          <a:bodyPr>
            <a:normAutofit fontScale="90000"/>
          </a:bodyPr>
          <a:lstStyle/>
          <a:p>
            <a:r>
              <a:rPr lang="ru-RU" dirty="0" smtClean="0"/>
              <a:t>Техника бега на длинные дистанции</a:t>
            </a:r>
            <a:endParaRPr lang="ru-RU" dirty="0"/>
          </a:p>
        </p:txBody>
      </p:sp>
      <p:sp>
        <p:nvSpPr>
          <p:cNvPr id="3" name="Объект 2"/>
          <p:cNvSpPr>
            <a:spLocks noGrp="1"/>
          </p:cNvSpPr>
          <p:nvPr>
            <p:ph idx="1"/>
          </p:nvPr>
        </p:nvSpPr>
        <p:spPr>
          <a:xfrm>
            <a:off x="179512" y="1052736"/>
            <a:ext cx="8712968" cy="1728192"/>
          </a:xfrm>
        </p:spPr>
        <p:txBody>
          <a:bodyPr>
            <a:noAutofit/>
          </a:bodyPr>
          <a:lstStyle/>
          <a:p>
            <a:pPr marL="0" indent="0">
              <a:buNone/>
            </a:pPr>
            <a:r>
              <a:rPr lang="ru-RU" sz="2800" dirty="0"/>
              <a:t>К длинным дистанциям относится бег на 3000 – 5000 и 10000 м. Для того чтобы хватило сил на всю длинную дистанцию, нужно вырабатывать правильную технику бега.</a:t>
            </a:r>
          </a:p>
        </p:txBody>
      </p:sp>
      <p:pic>
        <p:nvPicPr>
          <p:cNvPr id="13314" name="Picture 2" descr="C:\Users\Лена\Desktop\long_distance_running1-457142_595x328.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055845" y="2780928"/>
            <a:ext cx="7083567" cy="390489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299250276"/>
      </p:ext>
    </p:extLst>
  </p:cSld>
  <p:clrMapOvr>
    <a:masterClrMapping/>
  </p:clrMapOvr>
  <mc:AlternateContent xmlns:mc="http://schemas.openxmlformats.org/markup-compatibility/2006">
    <mc:Choice xmlns:p14="http://schemas.microsoft.com/office/powerpoint/2010/main" xmlns="" Requires="p14">
      <p:transition spd="slow" p14:dur="1600">
        <p14:prism isContent="1" isInverted="1"/>
      </p:transition>
    </mc:Choice>
    <mc:Fallback>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51520" y="332656"/>
            <a:ext cx="3888432" cy="5976664"/>
          </a:xfrm>
        </p:spPr>
        <p:txBody>
          <a:bodyPr>
            <a:normAutofit/>
          </a:bodyPr>
          <a:lstStyle/>
          <a:p>
            <a:pPr marL="0" indent="0">
              <a:buNone/>
            </a:pPr>
            <a:r>
              <a:rPr lang="ru-RU" sz="2800" dirty="0"/>
              <a:t>Главным элементом техники бега на длинные дистанции является правильная работа ног. Стайер сначала ставит на грунт часть внешней стороны ступни, а затем плавно перекатывает ступню на всю ее поверхность.</a:t>
            </a:r>
          </a:p>
        </p:txBody>
      </p:sp>
      <p:pic>
        <p:nvPicPr>
          <p:cNvPr id="15364" name="Picture 4" descr="C:\Users\Лена\Desktop\t88.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427984" y="764704"/>
            <a:ext cx="4105730" cy="508974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294544539"/>
      </p:ext>
    </p:extLst>
  </p:cSld>
  <p:clrMapOvr>
    <a:masterClrMapping/>
  </p:clrMapOvr>
  <mc:AlternateContent xmlns:mc="http://schemas.openxmlformats.org/markup-compatibility/2006">
    <mc:Choice xmlns:p14="http://schemas.microsoft.com/office/powerpoint/2010/main" xmlns="" Requires="p14">
      <p:transition spd="slow" p14:dur="1600">
        <p14:prism isContent="1" isInverted="1"/>
      </p:transition>
    </mc:Choice>
    <mc:Fallback>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79512" y="188640"/>
            <a:ext cx="3816424" cy="6336704"/>
          </a:xfrm>
        </p:spPr>
        <p:txBody>
          <a:bodyPr>
            <a:normAutofit/>
          </a:bodyPr>
          <a:lstStyle/>
          <a:p>
            <a:pPr marL="0" indent="0">
              <a:buNone/>
            </a:pPr>
            <a:r>
              <a:rPr lang="ru-RU" sz="2800" dirty="0"/>
              <a:t>В момент, когда толчковая нога отталкивается от грунта, она должна быть полностью выпрямлена. Бедро маховой ноги в этот момент быстро выносится вперед, чтобы усилить следующий толчок. Голову при этом нужно не наклонять, глядя на линию горизонта.</a:t>
            </a:r>
          </a:p>
        </p:txBody>
      </p:sp>
      <p:pic>
        <p:nvPicPr>
          <p:cNvPr id="16386" name="Picture 2" descr="C:\Users\Лена\Desktop\2002-1-780.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095650" y="764704"/>
            <a:ext cx="4776631" cy="517485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172898857"/>
      </p:ext>
    </p:extLst>
  </p:cSld>
  <p:clrMapOvr>
    <a:masterClrMapping/>
  </p:clrMapOvr>
  <mc:AlternateContent xmlns:mc="http://schemas.openxmlformats.org/markup-compatibility/2006">
    <mc:Choice xmlns:p14="http://schemas.microsoft.com/office/powerpoint/2010/main" xmlns="" Requires="p14">
      <p:transition spd="slow" p14:dur="1600">
        <p14:prism isContent="1" isInverted="1"/>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9925"/>
            <a:ext cx="8229600" cy="1143000"/>
          </a:xfrm>
        </p:spPr>
        <p:txBody>
          <a:bodyPr>
            <a:normAutofit fontScale="90000"/>
          </a:bodyPr>
          <a:lstStyle/>
          <a:p>
            <a:r>
              <a:rPr lang="ru-RU" dirty="0" smtClean="0"/>
              <a:t>Техника бега на короткие дистанции</a:t>
            </a:r>
            <a:endParaRPr lang="ru-RU" dirty="0"/>
          </a:p>
        </p:txBody>
      </p:sp>
      <p:sp>
        <p:nvSpPr>
          <p:cNvPr id="3" name="Объект 2"/>
          <p:cNvSpPr>
            <a:spLocks noGrp="1"/>
          </p:cNvSpPr>
          <p:nvPr>
            <p:ph idx="1"/>
          </p:nvPr>
        </p:nvSpPr>
        <p:spPr>
          <a:xfrm>
            <a:off x="395536" y="1052736"/>
            <a:ext cx="8435280" cy="1368152"/>
          </a:xfrm>
        </p:spPr>
        <p:txBody>
          <a:bodyPr>
            <a:normAutofit/>
          </a:bodyPr>
          <a:lstStyle/>
          <a:p>
            <a:pPr marL="0" indent="0">
              <a:buNone/>
            </a:pPr>
            <a:r>
              <a:rPr lang="ru-RU" sz="2800" dirty="0" smtClean="0"/>
              <a:t>Бег на короткие дистанции, или спринт, включает: бег на 60, 100, 200 и 400 м.</a:t>
            </a:r>
            <a:endParaRPr lang="ru-RU" sz="2800" dirty="0"/>
          </a:p>
        </p:txBody>
      </p:sp>
      <p:pic>
        <p:nvPicPr>
          <p:cNvPr id="1026" name="Picture 2" descr="C:\Users\Лена\Desktop\e7c831.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619672" y="2076970"/>
            <a:ext cx="5544616" cy="448005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2908289"/>
      </p:ext>
    </p:extLst>
  </p:cSld>
  <p:clrMapOvr>
    <a:masterClrMapping/>
  </p:clrMapOvr>
  <mc:AlternateContent xmlns:mc="http://schemas.openxmlformats.org/markup-compatibility/2006">
    <mc:Choice xmlns:p14="http://schemas.microsoft.com/office/powerpoint/2010/main" xmlns="" Requires="p14">
      <p:transition spd="slow" p14:dur="1600">
        <p14:prism isContent="1" isInverted="1"/>
      </p:transition>
    </mc:Choice>
    <mc:Fallback>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260648"/>
            <a:ext cx="5050904" cy="5865515"/>
          </a:xfrm>
        </p:spPr>
        <p:txBody>
          <a:bodyPr>
            <a:normAutofit/>
          </a:bodyPr>
          <a:lstStyle/>
          <a:p>
            <a:pPr marL="0" indent="0">
              <a:buNone/>
            </a:pPr>
            <a:r>
              <a:rPr lang="ru-RU" sz="2800" dirty="0"/>
              <a:t>Правильная постановка ног (на внешнюю часть стопы) возможна только в том случае, если спортсмен правильно работает руками. Угол сгиба – небольшой, локоть идет наружу и назад, кисть при этом смотрит внутрь.</a:t>
            </a:r>
          </a:p>
        </p:txBody>
      </p:sp>
      <p:pic>
        <p:nvPicPr>
          <p:cNvPr id="17410" name="Picture 2" descr="C:\Users\Лена\Desktop\item_5038.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012160" y="188640"/>
            <a:ext cx="2347553" cy="605039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682230920"/>
      </p:ext>
    </p:extLst>
  </p:cSld>
  <p:clrMapOvr>
    <a:masterClrMapping/>
  </p:clrMapOvr>
  <mc:AlternateContent xmlns:mc="http://schemas.openxmlformats.org/markup-compatibility/2006">
    <mc:Choice xmlns:p14="http://schemas.microsoft.com/office/powerpoint/2010/main" xmlns="" Requires="p14">
      <p:transition spd="slow" p14:dur="1600">
        <p14:prism isContent="1" isInverted="1"/>
      </p:transition>
    </mc:Choice>
    <mc:Fallback>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79512" y="24842"/>
            <a:ext cx="4176464" cy="6716526"/>
          </a:xfrm>
        </p:spPr>
        <p:txBody>
          <a:bodyPr>
            <a:normAutofit/>
          </a:bodyPr>
          <a:lstStyle/>
          <a:p>
            <a:pPr marL="0" indent="0">
              <a:buNone/>
            </a:pPr>
            <a:r>
              <a:rPr lang="ru-RU" sz="2800" dirty="0"/>
              <a:t>Корпус тела почти не сгибается вперед, в отличие от бега на спринтерские дистанции. Правильная постановка корпуса и высокая работа рук обеспечат максимально эффективную работу ног. Дыхание должно быть ритмичным и согласованным с работой ног. В этом случае хватит сил для финишного рывка.</a:t>
            </a:r>
          </a:p>
        </p:txBody>
      </p:sp>
      <p:pic>
        <p:nvPicPr>
          <p:cNvPr id="18434" name="Picture 2" descr="C:\Users\Лена\Desktop\22072009-1(1).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477594" y="980728"/>
            <a:ext cx="4466158" cy="480243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628605680"/>
      </p:ext>
    </p:extLst>
  </p:cSld>
  <p:clrMapOvr>
    <a:masterClrMapping/>
  </p:clrMapOvr>
  <mc:AlternateContent xmlns:mc="http://schemas.openxmlformats.org/markup-compatibility/2006">
    <mc:Choice xmlns:p14="http://schemas.microsoft.com/office/powerpoint/2010/main" xmlns="" Requires="p14">
      <p:transition spd="slow" p14:dur="1600">
        <p14:prism isContent="1" isInverted="1"/>
      </p:transition>
    </mc:Choice>
    <mc:Fallback>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51520" y="260648"/>
            <a:ext cx="4675195" cy="6336704"/>
          </a:xfrm>
        </p:spPr>
        <p:txBody>
          <a:bodyPr>
            <a:normAutofit/>
          </a:bodyPr>
          <a:lstStyle/>
          <a:p>
            <a:pPr marL="0" indent="0">
              <a:buNone/>
            </a:pPr>
            <a:r>
              <a:rPr lang="ru-RU" sz="2800" dirty="0"/>
              <a:t>Дыхание лучше не задерживать, оно должно быть долее частым, чем при беге трусцой. Такая техника позволит лучше снабжать организм кислородом. Эффективно также применять смешанную технику, где преобладает брюшное дыхание. Все это позволит сберечь силы для финиша.</a:t>
            </a:r>
          </a:p>
        </p:txBody>
      </p:sp>
      <p:pic>
        <p:nvPicPr>
          <p:cNvPr id="19458" name="Picture 2" descr="C:\Users\Лена\Desktop\Dyihanie-pri-bege.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926714" y="1196752"/>
            <a:ext cx="4014953" cy="380082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336847254"/>
      </p:ext>
    </p:extLst>
  </p:cSld>
  <p:clrMapOvr>
    <a:masterClrMapping/>
  </p:clrMapOvr>
  <mc:AlternateContent xmlns:mc="http://schemas.openxmlformats.org/markup-compatibility/2006">
    <mc:Choice xmlns:p14="http://schemas.microsoft.com/office/powerpoint/2010/main" xmlns="" Requires="p14">
      <p:transition spd="slow" p14:dur="1600">
        <p14:prism isContent="1" isInverted="1"/>
      </p:transition>
    </mc:Choice>
    <mc:Fallback>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23528" y="188640"/>
            <a:ext cx="8424936" cy="5040560"/>
          </a:xfrm>
        </p:spPr>
        <p:txBody>
          <a:bodyPr>
            <a:normAutofit fontScale="92500" lnSpcReduction="10000"/>
          </a:bodyPr>
          <a:lstStyle/>
          <a:p>
            <a:pPr marL="0" indent="0">
              <a:buNone/>
            </a:pPr>
            <a:r>
              <a:rPr lang="ru-RU" dirty="0"/>
              <a:t>Высокие результаты формируются не только на беговой дорожке. Огромное влияние для развития силы и выносливости имеют силовые упражнения. Необходимо развитие всех групп мышц, которые будут принимать участие в преодолении дистанции. Наряду с физической подготовкой спортсмена очень большое влияние на результат оказывает и тактическая подготовка: распределение сил и скорости по дистанции, экономия сил по ситуации, умение вовремя начать подготовку к финишу – все это принесет в конечном итоге желаемый результат.</a:t>
            </a:r>
          </a:p>
        </p:txBody>
      </p:sp>
    </p:spTree>
    <p:extLst>
      <p:ext uri="{BB962C8B-B14F-4D97-AF65-F5344CB8AC3E}">
        <p14:creationId xmlns:p14="http://schemas.microsoft.com/office/powerpoint/2010/main" xmlns="" val="4208288162"/>
      </p:ext>
    </p:extLst>
  </p:cSld>
  <p:clrMapOvr>
    <a:masterClrMapping/>
  </p:clrMapOvr>
  <mc:AlternateContent xmlns:mc="http://schemas.openxmlformats.org/markup-compatibility/2006">
    <mc:Choice xmlns:p14="http://schemas.microsoft.com/office/powerpoint/2010/main" xmlns="" Requires="p14">
      <p:transition spd="slow" p14:dur="1600">
        <p14:prism isContent="1" isInverted="1"/>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51520" y="188640"/>
            <a:ext cx="4104456" cy="5472608"/>
          </a:xfrm>
        </p:spPr>
        <p:txBody>
          <a:bodyPr>
            <a:normAutofit/>
          </a:bodyPr>
          <a:lstStyle/>
          <a:p>
            <a:pPr marL="0" indent="0">
              <a:buNone/>
            </a:pPr>
            <a:r>
              <a:rPr lang="ru-RU" sz="2800" dirty="0" smtClean="0"/>
              <a:t>Для анализа техники спринтерского бега выделяют условно в нем: старт; стартовое ускорение; бег по дистанции; финиширование.</a:t>
            </a:r>
            <a:endParaRPr lang="ru-RU" sz="2800" dirty="0"/>
          </a:p>
        </p:txBody>
      </p:sp>
      <p:pic>
        <p:nvPicPr>
          <p:cNvPr id="2050" name="Picture 2" descr="C:\Users\Лена\Desktop\1275839720_02.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355976" y="335930"/>
            <a:ext cx="4355207" cy="630447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74064654"/>
      </p:ext>
    </p:extLst>
  </p:cSld>
  <p:clrMapOvr>
    <a:masterClrMapping/>
  </p:clrMapOvr>
  <mc:AlternateContent xmlns:mc="http://schemas.openxmlformats.org/markup-compatibility/2006">
    <mc:Choice xmlns:p14="http://schemas.microsoft.com/office/powerpoint/2010/main" xmlns="" Requires="p14">
      <p:transition spd="slow" p14:dur="1600">
        <p14:prism isContent="1" isInverted="1"/>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0"/>
            <a:ext cx="8229600" cy="1143000"/>
          </a:xfrm>
        </p:spPr>
        <p:txBody>
          <a:bodyPr>
            <a:normAutofit/>
          </a:bodyPr>
          <a:lstStyle/>
          <a:p>
            <a:r>
              <a:rPr lang="ru-RU" sz="4000" dirty="0" smtClean="0"/>
              <a:t>Старт</a:t>
            </a:r>
            <a:endParaRPr lang="ru-RU" sz="4000" dirty="0"/>
          </a:p>
        </p:txBody>
      </p:sp>
      <p:sp>
        <p:nvSpPr>
          <p:cNvPr id="3" name="Объект 2"/>
          <p:cNvSpPr>
            <a:spLocks noGrp="1"/>
          </p:cNvSpPr>
          <p:nvPr>
            <p:ph idx="1"/>
          </p:nvPr>
        </p:nvSpPr>
        <p:spPr>
          <a:xfrm>
            <a:off x="251520" y="908721"/>
            <a:ext cx="8640960" cy="2664295"/>
          </a:xfrm>
        </p:spPr>
        <p:txBody>
          <a:bodyPr>
            <a:normAutofit/>
          </a:bodyPr>
          <a:lstStyle/>
          <a:p>
            <a:pPr marL="0" indent="0">
              <a:buNone/>
            </a:pPr>
            <a:r>
              <a:rPr lang="ru-RU" sz="2800" dirty="0" smtClean="0"/>
              <a:t>В беге на короткие дистанции, согласно правилам соревнований, применяется низкий старт, используя при этом стартовые колодки (станки). Установив колодки, бегун отходит на 2-3м назад и сосредоточивает своё внимание на предстоящем беге.</a:t>
            </a:r>
            <a:endParaRPr lang="ru-RU" sz="2800" dirty="0"/>
          </a:p>
        </p:txBody>
      </p:sp>
      <p:pic>
        <p:nvPicPr>
          <p:cNvPr id="3076" name="Picture 4" descr="C:\Users\Лена\Desktop\Низкий старт в беге на короткие дистанции.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420170" y="3326711"/>
            <a:ext cx="5976664" cy="336187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039313066"/>
      </p:ext>
    </p:extLst>
  </p:cSld>
  <p:clrMapOvr>
    <a:masterClrMapping/>
  </p:clrMapOvr>
  <mc:AlternateContent xmlns:mc="http://schemas.openxmlformats.org/markup-compatibility/2006">
    <mc:Choice xmlns:p14="http://schemas.microsoft.com/office/powerpoint/2010/main" xmlns="" Requires="p14">
      <p:transition spd="slow" p14:dur="1600">
        <p14:prism isContent="1" isInverted="1"/>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5152" y="11658"/>
            <a:ext cx="8795320" cy="6513685"/>
          </a:xfrm>
        </p:spPr>
        <p:txBody>
          <a:bodyPr>
            <a:normAutofit/>
          </a:bodyPr>
          <a:lstStyle/>
          <a:p>
            <a:pPr marL="0" indent="0">
              <a:buNone/>
            </a:pPr>
            <a:r>
              <a:rPr lang="ru-RU" sz="2800" b="1" dirty="0" smtClean="0"/>
              <a:t>По команде «На старт!» </a:t>
            </a:r>
            <a:r>
              <a:rPr lang="ru-RU" sz="2800" dirty="0" smtClean="0"/>
              <a:t>бегун подходит к колодкам, приседает и ставит руки на дорожку. </a:t>
            </a:r>
          </a:p>
          <a:p>
            <a:pPr marL="0" indent="0">
              <a:buNone/>
            </a:pPr>
            <a:r>
              <a:rPr lang="ru-RU" sz="2800" dirty="0" smtClean="0"/>
              <a:t>Стопой более слабой ноги упирается в опорную площадку задней колодки, стопой другой ноги- в переднюю колодку и опускается на колено сзади стоящей ноги. </a:t>
            </a:r>
          </a:p>
          <a:p>
            <a:pPr marL="0" indent="0">
              <a:buNone/>
            </a:pPr>
            <a:r>
              <a:rPr lang="ru-RU" sz="2800" dirty="0" smtClean="0"/>
              <a:t>Ставит руки позади стартовой черты на ширине плеч или немного шире. Руки у линии старта опираются на большой, указательный и средний пальцы, причём большие пальцы обращены друг к другу, а руки выпрямлены в локтях. </a:t>
            </a:r>
          </a:p>
          <a:p>
            <a:pPr marL="0" indent="0">
              <a:buNone/>
            </a:pPr>
            <a:r>
              <a:rPr lang="ru-RU" sz="2800" dirty="0" smtClean="0"/>
              <a:t>Голова удерживается прямо, масса тела частично перенесена на руки.</a:t>
            </a:r>
            <a:endParaRPr lang="ru-RU" sz="2800" dirty="0"/>
          </a:p>
        </p:txBody>
      </p:sp>
    </p:spTree>
    <p:extLst>
      <p:ext uri="{BB962C8B-B14F-4D97-AF65-F5344CB8AC3E}">
        <p14:creationId xmlns:p14="http://schemas.microsoft.com/office/powerpoint/2010/main" xmlns="" val="3920324416"/>
      </p:ext>
    </p:extLst>
  </p:cSld>
  <p:clrMapOvr>
    <a:masterClrMapping/>
  </p:clrMapOvr>
  <mc:AlternateContent xmlns:mc="http://schemas.openxmlformats.org/markup-compatibility/2006">
    <mc:Choice xmlns:p14="http://schemas.microsoft.com/office/powerpoint/2010/main" xmlns="" Requires="p14">
      <p:transition spd="slow" p14:dur="1600">
        <p14:prism isContent="1" isInverted="1"/>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Лена\Desktop\142007378436887051.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827584" y="548679"/>
            <a:ext cx="7620000" cy="571500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100073589"/>
      </p:ext>
    </p:extLst>
  </p:cSld>
  <p:clrMapOvr>
    <a:masterClrMapping/>
  </p:clrMapOvr>
  <mc:AlternateContent xmlns:mc="http://schemas.openxmlformats.org/markup-compatibility/2006">
    <mc:Choice xmlns:p14="http://schemas.microsoft.com/office/powerpoint/2010/main" xmlns="" Requires="p14">
      <p:transition spd="slow" p14:dur="1600">
        <p14:prism isContent="1" isInverted="1"/>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23528" y="260648"/>
            <a:ext cx="8496944" cy="5112568"/>
          </a:xfrm>
        </p:spPr>
        <p:txBody>
          <a:bodyPr>
            <a:noAutofit/>
          </a:bodyPr>
          <a:lstStyle/>
          <a:p>
            <a:pPr marL="0" indent="0">
              <a:buNone/>
            </a:pPr>
            <a:r>
              <a:rPr lang="ru-RU" sz="2800" b="1" dirty="0" smtClean="0"/>
              <a:t>По команде «Внимание!»  </a:t>
            </a:r>
            <a:r>
              <a:rPr lang="ru-RU" sz="2800" dirty="0" smtClean="0"/>
              <a:t>спортсмен разгибает ноги и отрывает колено от земли, поднимает таз и подаёт плечи вперёд. </a:t>
            </a:r>
          </a:p>
          <a:p>
            <a:pPr marL="0" indent="0">
              <a:buNone/>
            </a:pPr>
            <a:r>
              <a:rPr lang="ru-RU" sz="2800" dirty="0" smtClean="0"/>
              <a:t>Туловище слегка согнуто, голова опущена, взгляд направлен вниз- вперёд. Это положение бегун должен сохранить без движения до следующей команды. </a:t>
            </a:r>
          </a:p>
          <a:p>
            <a:pPr marL="0" indent="0">
              <a:buNone/>
            </a:pPr>
            <a:r>
              <a:rPr lang="ru-RU" sz="2800" dirty="0" smtClean="0"/>
              <a:t>Носки ног и пальцы рук стартующего должны обязательно касаться поверхности дорожки. </a:t>
            </a:r>
          </a:p>
          <a:p>
            <a:pPr marL="0" indent="0">
              <a:buNone/>
            </a:pPr>
            <a:r>
              <a:rPr lang="ru-RU" sz="2800" dirty="0" smtClean="0"/>
              <a:t>Бегун сосредотачивается для восприятия стартового сигнала.</a:t>
            </a:r>
            <a:endParaRPr lang="ru-RU" sz="2800" dirty="0"/>
          </a:p>
        </p:txBody>
      </p:sp>
    </p:spTree>
    <p:extLst>
      <p:ext uri="{BB962C8B-B14F-4D97-AF65-F5344CB8AC3E}">
        <p14:creationId xmlns:p14="http://schemas.microsoft.com/office/powerpoint/2010/main" xmlns="" val="2000387901"/>
      </p:ext>
    </p:extLst>
  </p:cSld>
  <p:clrMapOvr>
    <a:masterClrMapping/>
  </p:clrMapOvr>
  <mc:AlternateContent xmlns:mc="http://schemas.openxmlformats.org/markup-compatibility/2006">
    <mc:Choice xmlns:p14="http://schemas.microsoft.com/office/powerpoint/2010/main" xmlns="" Requires="p14">
      <p:transition spd="slow" p14:dur="1600">
        <p14:prism isContent="1" isInverted="1"/>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Лена\Desktop\atletika.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403648" y="217141"/>
            <a:ext cx="6264696" cy="626469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599649741"/>
      </p:ext>
    </p:extLst>
  </p:cSld>
  <p:clrMapOvr>
    <a:masterClrMapping/>
  </p:clrMapOvr>
  <mc:AlternateContent xmlns:mc="http://schemas.openxmlformats.org/markup-compatibility/2006">
    <mc:Choice xmlns:p14="http://schemas.microsoft.com/office/powerpoint/2010/main" xmlns="" Requires="p14">
      <p:transition spd="slow" p14:dur="1600">
        <p14:prism isContent="1" isInverted="1"/>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79512" y="183816"/>
            <a:ext cx="8856984" cy="3173176"/>
          </a:xfrm>
        </p:spPr>
        <p:txBody>
          <a:bodyPr>
            <a:normAutofit/>
          </a:bodyPr>
          <a:lstStyle/>
          <a:p>
            <a:pPr marL="0" indent="0">
              <a:buNone/>
            </a:pPr>
            <a:r>
              <a:rPr lang="ru-RU" sz="2800" b="1" dirty="0" smtClean="0"/>
              <a:t>По команде «Марш!»(или выстрелу)  </a:t>
            </a:r>
            <a:r>
              <a:rPr lang="ru-RU" sz="2800" dirty="0" smtClean="0"/>
              <a:t>бегун энергично отталкивается ногами и выполняет быстрые движения согнутыми в локтях руками. Отталкивание производится под острым углом к дорожке. </a:t>
            </a:r>
          </a:p>
          <a:p>
            <a:pPr marL="0" indent="0">
              <a:buNone/>
            </a:pPr>
            <a:r>
              <a:rPr lang="ru-RU" sz="2800" dirty="0" smtClean="0"/>
              <a:t>Движения при выходе со старта выполняются максимально быстро.</a:t>
            </a:r>
            <a:endParaRPr lang="ru-RU" sz="2800" dirty="0"/>
          </a:p>
        </p:txBody>
      </p:sp>
      <p:pic>
        <p:nvPicPr>
          <p:cNvPr id="8194" name="Picture 2" descr="C:\Users\Лена\Desktop\allfons.ru-2488.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907704" y="2963111"/>
            <a:ext cx="4896544" cy="367240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247527455"/>
      </p:ext>
    </p:extLst>
  </p:cSld>
  <p:clrMapOvr>
    <a:masterClrMapping/>
  </p:clrMapOvr>
  <mc:AlternateContent xmlns:mc="http://schemas.openxmlformats.org/markup-compatibility/2006">
    <mc:Choice xmlns:p14="http://schemas.microsoft.com/office/powerpoint/2010/main" xmlns="" Requires="p14">
      <p:transition spd="slow" p14:dur="1600">
        <p14:prism isContent="1" isInverted="1"/>
      </p:transition>
    </mc:Choice>
    <mc:Fallback>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1_Кнопка">
  <a:themeElements>
    <a:clrScheme name="Кнопка">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Кнопка">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Кнопка">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Pushpin</Template>
  <TotalTime>181</TotalTime>
  <Words>1038</Words>
  <Application>Microsoft Office PowerPoint</Application>
  <PresentationFormat>On-screen Show (4:3)</PresentationFormat>
  <Paragraphs>49</Paragraphs>
  <Slides>23</Slides>
  <Notes>0</Notes>
  <HiddenSlides>0</HiddenSlides>
  <MMClips>0</MMClips>
  <ScaleCrop>false</ScaleCrop>
  <HeadingPairs>
    <vt:vector size="4" baseType="variant">
      <vt:variant>
        <vt:lpstr>Theme</vt:lpstr>
      </vt:variant>
      <vt:variant>
        <vt:i4>2</vt:i4>
      </vt:variant>
      <vt:variant>
        <vt:lpstr>Slide Titles</vt:lpstr>
      </vt:variant>
      <vt:variant>
        <vt:i4>23</vt:i4>
      </vt:variant>
    </vt:vector>
  </HeadingPairs>
  <TitlesOfParts>
    <vt:vector size="25" baseType="lpstr">
      <vt:lpstr>1_Кнопка</vt:lpstr>
      <vt:lpstr>Тема Office</vt:lpstr>
      <vt:lpstr>Презентация</vt:lpstr>
      <vt:lpstr>Техника бега на короткие дистанции</vt:lpstr>
      <vt:lpstr>Slide 3</vt:lpstr>
      <vt:lpstr>Старт</vt:lpstr>
      <vt:lpstr>Slide 5</vt:lpstr>
      <vt:lpstr>Slide 6</vt:lpstr>
      <vt:lpstr>Slide 7</vt:lpstr>
      <vt:lpstr>Slide 8</vt:lpstr>
      <vt:lpstr>Slide 9</vt:lpstr>
      <vt:lpstr>Slide 10</vt:lpstr>
      <vt:lpstr>Стартовый разбег</vt:lpstr>
      <vt:lpstr>Slide 12</vt:lpstr>
      <vt:lpstr>Бег по дистанции</vt:lpstr>
      <vt:lpstr>Slide 14</vt:lpstr>
      <vt:lpstr> Финиширование</vt:lpstr>
      <vt:lpstr>Slide 16</vt:lpstr>
      <vt:lpstr>Техника бега на длинные дистанции</vt:lpstr>
      <vt:lpstr>Slide 18</vt:lpstr>
      <vt:lpstr>Slide 19</vt:lpstr>
      <vt:lpstr>Slide 20</vt:lpstr>
      <vt:lpstr>Slide 21</vt:lpstr>
      <vt:lpstr>Slide 22</vt:lpstr>
      <vt:lpstr>Slide 23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dc:title>
  <dc:creator>Лена</dc:creator>
  <cp:lastModifiedBy>Windows User</cp:lastModifiedBy>
  <cp:revision>16</cp:revision>
  <dcterms:created xsi:type="dcterms:W3CDTF">2012-12-20T11:54:31Z</dcterms:created>
  <dcterms:modified xsi:type="dcterms:W3CDTF">2017-04-01T20:04:50Z</dcterms:modified>
</cp:coreProperties>
</file>