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89" r:id="rId3"/>
    <p:sldId id="260" r:id="rId4"/>
    <p:sldId id="273" r:id="rId5"/>
    <p:sldId id="276" r:id="rId6"/>
    <p:sldId id="278" r:id="rId7"/>
    <p:sldId id="279" r:id="rId8"/>
    <p:sldId id="280" r:id="rId9"/>
    <p:sldId id="277" r:id="rId10"/>
    <p:sldId id="274" r:id="rId11"/>
    <p:sldId id="275" r:id="rId12"/>
    <p:sldId id="282" r:id="rId13"/>
    <p:sldId id="284" r:id="rId14"/>
    <p:sldId id="285" r:id="rId15"/>
    <p:sldId id="286" r:id="rId16"/>
    <p:sldId id="287" r:id="rId17"/>
    <p:sldId id="281" r:id="rId18"/>
    <p:sldId id="283" r:id="rId19"/>
    <p:sldId id="288" r:id="rId20"/>
    <p:sldId id="271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511f849ae3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9" y="357166"/>
            <a:ext cx="4214842" cy="3161132"/>
          </a:xfrm>
        </p:spPr>
      </p:pic>
      <p:pic>
        <p:nvPicPr>
          <p:cNvPr id="8" name="Рисунок 7" descr="5519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57166"/>
            <a:ext cx="3707798" cy="3055266"/>
          </a:xfrm>
          <a:prstGeom prst="rect">
            <a:avLst/>
          </a:prstGeom>
        </p:spPr>
      </p:pic>
      <p:pic>
        <p:nvPicPr>
          <p:cNvPr id="11266" name="Picture 2" descr="http://www.stranamam.ru/data/cache/2011mar/15/08/1589249_15304nothumb500.jp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3256" y="3357562"/>
            <a:ext cx="4717604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642918"/>
            <a:ext cx="8542064" cy="51519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рап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428604"/>
            <a:ext cx="8235404" cy="56618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418336"/>
            <a:ext cx="8161289" cy="56363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92500" lnSpcReduction="10000"/>
          </a:bodyPr>
          <a:lstStyle/>
          <a:p>
            <a:r>
              <a:rPr lang="ru-RU" b="1" u="sng" dirty="0" smtClean="0"/>
              <a:t>Рецепторы кожи </a:t>
            </a:r>
            <a:r>
              <a:rPr lang="ru-RU" dirty="0" smtClean="0"/>
              <a:t>– воспринимают прикосновение</a:t>
            </a:r>
          </a:p>
          <a:p>
            <a:endParaRPr lang="ru-RU" dirty="0" smtClean="0"/>
          </a:p>
          <a:p>
            <a:r>
              <a:rPr lang="ru-RU" b="1" u="sng" dirty="0" smtClean="0"/>
              <a:t>Сальные железы </a:t>
            </a:r>
            <a:r>
              <a:rPr lang="ru-RU" dirty="0" smtClean="0"/>
              <a:t>– выделяют секрет, который смазывает эпидермис и волосы</a:t>
            </a:r>
          </a:p>
          <a:p>
            <a:endParaRPr lang="ru-RU" dirty="0" smtClean="0"/>
          </a:p>
          <a:p>
            <a:r>
              <a:rPr lang="ru-RU" b="1" u="sng" dirty="0" smtClean="0"/>
              <a:t>Потовые железы </a:t>
            </a:r>
            <a:r>
              <a:rPr lang="ru-RU" dirty="0" smtClean="0"/>
              <a:t>– выделяют пот. Испаряясь, пот охлаждает тело.</a:t>
            </a:r>
          </a:p>
          <a:p>
            <a:pPr>
              <a:buNone/>
            </a:pPr>
            <a:endParaRPr lang="ru-RU" dirty="0" smtClean="0"/>
          </a:p>
          <a:p>
            <a:r>
              <a:rPr lang="ru-RU" sz="3600" b="1" u="sng" dirty="0" smtClean="0"/>
              <a:t>Волосы и ногти </a:t>
            </a:r>
            <a:r>
              <a:rPr lang="ru-RU" dirty="0" smtClean="0"/>
              <a:t>– кожные роговые образования.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Рисунок 3" descr="slide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8405903" cy="6304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sz="4000" b="1" dirty="0" smtClean="0"/>
              <a:t>Ногти состоят из плотно упакованных мертвых клеток, сквозь которые просвечиваются нижележащие капилляры, придающие ногтям </a:t>
            </a:r>
            <a:r>
              <a:rPr lang="ru-RU" sz="4000" b="1" dirty="0" err="1" smtClean="0"/>
              <a:t>розовый</a:t>
            </a:r>
            <a:r>
              <a:rPr lang="ru-RU" sz="4000" b="1" dirty="0" smtClean="0"/>
              <a:t> цвет. </a:t>
            </a:r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57628"/>
            <a:ext cx="5757874" cy="22685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7650" name="Picture 2" descr="http://sms-taim.ru/wp-content/uploads/2016/12/kak-otrastit-kvadratnye-nogti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8143932" cy="5792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lide_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642918"/>
            <a:ext cx="8471296" cy="53403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527508"/>
            <a:ext cx="8429684" cy="58129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429000"/>
            <a:ext cx="5472122" cy="26971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3010" name="Picture 2" descr="http://fotohood.ru/images/1325378_refleksiya-v-kartinkah-na-uroka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8786842" cy="659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 algn="ctr">
              <a:buNone/>
            </a:pPr>
            <a:r>
              <a:rPr lang="ru-RU" u="sng" dirty="0" smtClean="0"/>
              <a:t>Рефлексия</a:t>
            </a:r>
          </a:p>
          <a:p>
            <a:pPr algn="just">
              <a:buNone/>
            </a:pPr>
            <a:r>
              <a:rPr lang="ru-RU" dirty="0" smtClean="0"/>
              <a:t>1 ряд - </a:t>
            </a:r>
            <a:r>
              <a:rPr lang="ru-RU" sz="4400" b="1" dirty="0" err="1" smtClean="0"/>
              <a:t>ква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ква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ква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квадрадзе</a:t>
            </a:r>
            <a:r>
              <a:rPr lang="ru-RU" sz="4000" b="1" dirty="0" smtClean="0"/>
              <a:t>. </a:t>
            </a:r>
            <a:endParaRPr lang="ru-RU" sz="4000" b="1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2 ряд - </a:t>
            </a:r>
            <a:r>
              <a:rPr lang="ru-RU" sz="4400" b="1" dirty="0" smtClean="0"/>
              <a:t>тумба </a:t>
            </a:r>
            <a:r>
              <a:rPr lang="ru-RU" sz="4400" b="1" dirty="0" err="1" smtClean="0"/>
              <a:t>тумба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тумба</a:t>
            </a:r>
            <a:r>
              <a:rPr lang="ru-RU" sz="4400" b="1" dirty="0" smtClean="0"/>
              <a:t>.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3 ряд - </a:t>
            </a:r>
            <a:r>
              <a:rPr lang="ru-RU" sz="4400" b="1" dirty="0" err="1" smtClean="0"/>
              <a:t>сацебели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хинкали</a:t>
            </a:r>
            <a:r>
              <a:rPr lang="ru-RU" sz="4400" b="1" dirty="0" smtClean="0"/>
              <a:t> </a:t>
            </a:r>
            <a:r>
              <a:rPr lang="ru-RU" sz="4400" b="1" dirty="0" smtClean="0"/>
              <a:t>камикадзе. </a:t>
            </a:r>
            <a:endParaRPr lang="ru-RU" sz="44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Параграф №39</a:t>
            </a:r>
          </a:p>
        </p:txBody>
      </p:sp>
      <p:pic>
        <p:nvPicPr>
          <p:cNvPr id="4" name="Рисунок 3" descr="FIZC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2643182"/>
            <a:ext cx="3552834" cy="37543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428604"/>
            <a:ext cx="7815949" cy="6072230"/>
          </a:xfrm>
        </p:spPr>
      </p:pic>
      <p:sp>
        <p:nvSpPr>
          <p:cNvPr id="5" name="TextBox 4"/>
          <p:cNvSpPr txBox="1"/>
          <p:nvPr/>
        </p:nvSpPr>
        <p:spPr>
          <a:xfrm>
            <a:off x="1285852" y="4572008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Спасибо</a:t>
            </a:r>
            <a:r>
              <a:rPr lang="ru-RU" sz="4000" dirty="0" smtClean="0">
                <a:solidFill>
                  <a:schemeClr val="bg1"/>
                </a:solidFill>
              </a:rPr>
              <a:t> за урок!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28728" y="620688"/>
            <a:ext cx="7247728" cy="3379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«Покровы тела. Строение и функции кожи »</a:t>
            </a:r>
            <a:endParaRPr kumimoji="0" lang="ru-RU" sz="66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Изучить строение кожи.</a:t>
            </a:r>
          </a:p>
          <a:p>
            <a:endParaRPr lang="ru-RU" dirty="0" smtClean="0"/>
          </a:p>
          <a:p>
            <a:r>
              <a:rPr lang="ru-RU" dirty="0" smtClean="0"/>
              <a:t>Узнать в осуществлении каких функций организма участвует кожа.</a:t>
            </a:r>
          </a:p>
          <a:p>
            <a:endParaRPr lang="ru-RU" dirty="0" smtClean="0"/>
          </a:p>
          <a:p>
            <a:r>
              <a:rPr lang="ru-RU" dirty="0" smtClean="0"/>
              <a:t>Изучить какое строение имеют волосы и ногти.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Целеполагание</a:t>
            </a:r>
            <a:endParaRPr lang="ru-RU" dirty="0" smtClean="0"/>
          </a:p>
          <a:p>
            <a:r>
              <a:rPr lang="ru-RU" dirty="0" smtClean="0"/>
              <a:t>Изучение нового материала</a:t>
            </a:r>
          </a:p>
          <a:p>
            <a:r>
              <a:rPr lang="ru-RU" dirty="0" smtClean="0"/>
              <a:t>Закрепление нового материала</a:t>
            </a:r>
          </a:p>
          <a:p>
            <a:r>
              <a:rPr lang="ru-RU" dirty="0" smtClean="0"/>
              <a:t>Рефлексия </a:t>
            </a:r>
          </a:p>
          <a:p>
            <a:r>
              <a:rPr lang="ru-RU" dirty="0" smtClean="0"/>
              <a:t>Вывод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чм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357166"/>
            <a:ext cx="8786874" cy="57477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ипи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336849"/>
            <a:ext cx="8001056" cy="60925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тм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218" y="357166"/>
            <a:ext cx="8262842" cy="59293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u="sng" dirty="0" smtClean="0"/>
              <a:t>3 слоя кожи</a:t>
            </a:r>
            <a:endParaRPr lang="ru-RU" sz="4800" b="1" u="sng" dirty="0"/>
          </a:p>
        </p:txBody>
      </p:sp>
      <p:sp>
        <p:nvSpPr>
          <p:cNvPr id="4" name="Стрелка вниз 3"/>
          <p:cNvSpPr/>
          <p:nvPr/>
        </p:nvSpPr>
        <p:spPr>
          <a:xfrm rot="1601375">
            <a:off x="2141334" y="1454675"/>
            <a:ext cx="857256" cy="1785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071934" y="2928934"/>
            <a:ext cx="857256" cy="1785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20196948">
            <a:off x="6034219" y="1454073"/>
            <a:ext cx="857256" cy="1785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28662" y="3429000"/>
            <a:ext cx="2786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наружный </a:t>
            </a:r>
            <a:r>
              <a:rPr lang="ru-RU" sz="2800" b="1" dirty="0" smtClean="0"/>
              <a:t>– </a:t>
            </a:r>
            <a:r>
              <a:rPr lang="ru-RU" sz="3200" b="1" dirty="0" smtClean="0"/>
              <a:t>Эпидермис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71802" y="4786322"/>
            <a:ext cx="278608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средний </a:t>
            </a:r>
            <a:r>
              <a:rPr lang="ru-RU" sz="2800" b="1" dirty="0" smtClean="0"/>
              <a:t>– </a:t>
            </a:r>
            <a:r>
              <a:rPr lang="ru-RU" sz="3200" b="1" dirty="0" smtClean="0"/>
              <a:t>Дерма </a:t>
            </a:r>
            <a:r>
              <a:rPr lang="ru-RU" sz="2800" dirty="0" smtClean="0"/>
              <a:t>(собственно кожа)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572132" y="3429000"/>
            <a:ext cx="278608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внутренний</a:t>
            </a:r>
            <a:r>
              <a:rPr lang="ru-RU" sz="2800" b="1" dirty="0" smtClean="0"/>
              <a:t>– </a:t>
            </a:r>
            <a:r>
              <a:rPr lang="ru-RU" sz="3200" b="1" dirty="0" smtClean="0"/>
              <a:t>Гиподерма </a:t>
            </a:r>
            <a:r>
              <a:rPr lang="ru-RU" sz="2800" dirty="0" smtClean="0"/>
              <a:t>(подкожная клетчатка)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152</Words>
  <Application>Microsoft Office PowerPoint</Application>
  <PresentationFormat>Экран (4:3)</PresentationFormat>
  <Paragraphs>35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Цель урока:</vt:lpstr>
      <vt:lpstr>План урока:</vt:lpstr>
      <vt:lpstr>Слайд 6</vt:lpstr>
      <vt:lpstr>Слайд 7</vt:lpstr>
      <vt:lpstr>Слайд 8</vt:lpstr>
      <vt:lpstr>3 слоя кожи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Домашнее задание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Чепло</cp:lastModifiedBy>
  <cp:revision>18</cp:revision>
  <dcterms:created xsi:type="dcterms:W3CDTF">2013-08-23T08:38:35Z</dcterms:created>
  <dcterms:modified xsi:type="dcterms:W3CDTF">2017-01-31T18:33:11Z</dcterms:modified>
</cp:coreProperties>
</file>