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1"/>
  </p:notesMasterIdLst>
  <p:sldIdLst>
    <p:sldId id="274" r:id="rId2"/>
    <p:sldId id="257" r:id="rId3"/>
    <p:sldId id="259" r:id="rId4"/>
    <p:sldId id="276" r:id="rId5"/>
    <p:sldId id="260" r:id="rId6"/>
    <p:sldId id="278" r:id="rId7"/>
    <p:sldId id="261" r:id="rId8"/>
    <p:sldId id="280" r:id="rId9"/>
    <p:sldId id="263" r:id="rId10"/>
    <p:sldId id="282" r:id="rId11"/>
    <p:sldId id="264" r:id="rId12"/>
    <p:sldId id="284" r:id="rId13"/>
    <p:sldId id="266" r:id="rId14"/>
    <p:sldId id="267" r:id="rId15"/>
    <p:sldId id="286" r:id="rId16"/>
    <p:sldId id="268" r:id="rId17"/>
    <p:sldId id="288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A8B1A-4867-4505-B482-CFCE57D79888}" type="datetimeFigureOut">
              <a:rPr lang="ru-RU" smtClean="0"/>
              <a:pPr/>
              <a:t>20.04.2015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3ABAC-20D0-424D-A3DB-3748FC700B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052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3ABAC-20D0-424D-A3DB-3748FC700B51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/>
              <a:t>   «Наклонение глагола. Изъявительное наклонение».</a:t>
            </a:r>
          </a:p>
          <a:p>
            <a:pPr algn="ctr">
              <a:buNone/>
            </a:pPr>
            <a:r>
              <a:rPr lang="ru-RU" sz="4000" dirty="0" smtClean="0"/>
              <a:t>  6 класс.</a:t>
            </a:r>
          </a:p>
          <a:p>
            <a:pPr algn="ctr">
              <a:buNone/>
            </a:pPr>
            <a:endParaRPr lang="ru-RU" sz="4000" dirty="0" smtClean="0"/>
          </a:p>
          <a:p>
            <a:pPr algn="ctr">
              <a:buNone/>
            </a:pPr>
            <a:endParaRPr lang="ru-RU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437126"/>
              </p:ext>
            </p:extLst>
          </p:nvPr>
        </p:nvGraphicFramePr>
        <p:xfrm>
          <a:off x="457200" y="457201"/>
          <a:ext cx="8229600" cy="5867399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096000"/>
                <a:gridCol w="2133600"/>
              </a:tblGrid>
              <a:tr h="5867399">
                <a:tc>
                  <a:txBody>
                    <a:bodyPr/>
                    <a:lstStyle/>
                    <a:p>
                      <a:pPr algn="l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Выпишите  из текста</a:t>
                      </a:r>
                      <a:r>
                        <a:rPr kumimoji="0"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предложение  с 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глаголами изъявительного наклонения будущего 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времени. Объяснить знаки препинания.</a:t>
                      </a:r>
                      <a:endParaRPr kumimoji="0" lang="ru-RU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Услышит </a:t>
                      </a: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их стая, поднимется и полетит прочь.</a:t>
                      </a:r>
                    </a:p>
                    <a:p>
                      <a:r>
                        <a:rPr lang="ru-RU" sz="2800" dirty="0" smtClean="0"/>
                        <a:t>(Повествовательное, </a:t>
                      </a:r>
                      <a:r>
                        <a:rPr lang="ru-RU" sz="2800" dirty="0" err="1" smtClean="0"/>
                        <a:t>невосклиц</a:t>
                      </a:r>
                      <a:r>
                        <a:rPr lang="ru-RU" sz="2800" dirty="0" smtClean="0"/>
                        <a:t>.,простое, </a:t>
                      </a:r>
                      <a:r>
                        <a:rPr lang="ru-RU" sz="2800" dirty="0" err="1" smtClean="0"/>
                        <a:t>двусостав</a:t>
                      </a:r>
                      <a:r>
                        <a:rPr lang="ru-RU" sz="2800" dirty="0" smtClean="0"/>
                        <a:t>.,</a:t>
                      </a:r>
                      <a:r>
                        <a:rPr lang="ru-RU" sz="2800" dirty="0" err="1" smtClean="0"/>
                        <a:t>распростр</a:t>
                      </a:r>
                      <a:r>
                        <a:rPr lang="ru-RU" sz="2800" dirty="0" smtClean="0"/>
                        <a:t>.,осложнено</a:t>
                      </a:r>
                      <a:r>
                        <a:rPr lang="ru-RU" sz="2800" baseline="0" dirty="0" smtClean="0"/>
                        <a:t> О.Ч.П.)</a:t>
                      </a:r>
                    </a:p>
                    <a:p>
                      <a:endParaRPr lang="ru-RU" sz="2800" dirty="0" smtClean="0"/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самостоятельно, письменно. Взаимопроверка.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Всё правильно  –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3б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Одна ошибка -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2б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Две ошибки -1б.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20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72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8229600" cy="59436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629400"/>
                <a:gridCol w="1600200"/>
              </a:tblGrid>
              <a:tr h="5943600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Прочитайте фрагменты 2 стихотворений Есенина и вставьте пропущенное слово, используя для этого подходящее по смыслу и размеру  слово из справки (глагол в изъявительном наклонении).</a:t>
                      </a:r>
                    </a:p>
                    <a:p>
                      <a:endParaRPr kumimoji="0"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Ночь. Вокруг тишина.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Ручеек лишь _ _ _ _ _ _.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Своим блеском луна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Все вокруг серебрит.</a:t>
                      </a:r>
                    </a:p>
                    <a:p>
                      <a:endParaRPr kumimoji="0" lang="ru-RU" sz="2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>
                        <a:buFont typeface="+mj-lt"/>
                        <a:buNone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   А рядом у проталинки,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В траве, между корней,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Бежит, _ _ _ _ _ _ _ _ маленький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Серебряный ручей.</a:t>
                      </a:r>
                    </a:p>
                    <a:p>
                      <a:endParaRPr kumimoji="0" lang="ru-RU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Справка: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вьется, шепчет, клокочи, струится, несся, протекает, играл бы, льется, журчал бы, клокочет, журчит.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 устно. За каждое правильно вставленное слово –  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балл.</a:t>
                      </a:r>
                      <a:endParaRPr lang="ru-RU" sz="20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616593"/>
              </p:ext>
            </p:extLst>
          </p:nvPr>
        </p:nvGraphicFramePr>
        <p:xfrm>
          <a:off x="457200" y="381000"/>
          <a:ext cx="8229600" cy="59436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629400"/>
                <a:gridCol w="1600200"/>
              </a:tblGrid>
              <a:tr h="5943600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Прочитайте фрагменты 2 стихотворений Есенина и вставьте пропущенное слово, используя для этого подходящее по смыслу и размеру  слово из справки (глагол в изъявительном наклонении).</a:t>
                      </a:r>
                    </a:p>
                    <a:p>
                      <a:endParaRPr kumimoji="0"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Ночь. Вокруг тишина.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Ручеек лишь </a:t>
                      </a: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журчит.</a:t>
                      </a:r>
                      <a:endParaRPr kumimoji="0" lang="ru-RU" sz="2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Своим блеском </a:t>
                      </a: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луна</a:t>
                      </a:r>
                      <a:endParaRPr kumimoji="0" lang="ru-RU" sz="2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Все вокруг серебрит.</a:t>
                      </a:r>
                    </a:p>
                    <a:p>
                      <a:endParaRPr kumimoji="0" lang="ru-RU" sz="2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>
                        <a:buFont typeface="+mj-lt"/>
                        <a:buNone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   А рядом у проталинки,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В траве, между корней,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Бежит, </a:t>
                      </a: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струится </a:t>
                      </a: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маленький</a:t>
                      </a:r>
                    </a:p>
                    <a:p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Серебряный ручей.</a:t>
                      </a:r>
                    </a:p>
                    <a:p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Справка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вьется, шепчет,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клокочи,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несся, протекает, играл бы, льется, журчал бы,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клокочет.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Перекрёстная рифма(АБАБ)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 устно. За каждое правильно вставленное слово –  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балл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Макс.-2б</a:t>
                      </a:r>
                      <a:endParaRPr lang="ru-RU" sz="20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53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ru-RU" dirty="0" smtClean="0"/>
              <a:t>ВЫХОДНОЙ КОНТРОЛЬ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09600" y="2057400"/>
          <a:ext cx="8001000" cy="367911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001000"/>
              </a:tblGrid>
              <a:tr h="14872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/>
                        <a:t>Цель: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b="0" dirty="0" smtClean="0"/>
                        <a:t>проверить уровень усвоения нового материала.</a:t>
                      </a:r>
                    </a:p>
                    <a:p>
                      <a:endParaRPr lang="ru-RU" sz="3200" dirty="0"/>
                    </a:p>
                  </a:txBody>
                  <a:tcPr/>
                </a:tc>
              </a:tr>
              <a:tr h="2124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Выполните тест самостоятельно в тетрадях. Самопроверка. За каждый верный ответ – 1 балл</a:t>
                      </a:r>
                    </a:p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218074"/>
              </p:ext>
            </p:extLst>
          </p:nvPr>
        </p:nvGraphicFramePr>
        <p:xfrm>
          <a:off x="457200" y="533400"/>
          <a:ext cx="8229600" cy="5867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229600"/>
              </a:tblGrid>
              <a:tr h="2903662">
                <a:tc>
                  <a:txBody>
                    <a:bodyPr/>
                    <a:lstStyle/>
                    <a:p>
                      <a:pPr lvl="0" algn="l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В каком ряду все слова являются глаголами изъявительного наклонения?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Спал, говорите, уходи, сказал бы;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Ответил, смотрел, смотри, смотрю;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Плакала, ответил, говорю, буду молчать;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Ушел бы, повернись-ка, не слышу, ухожу</a:t>
                      </a: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   1б</a:t>
                      </a:r>
                      <a:endParaRPr kumimoji="0" lang="ru-RU" sz="2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2963738">
                <a:tc>
                  <a:txBody>
                    <a:bodyPr/>
                    <a:lstStyle/>
                    <a:p>
                      <a:pPr lvl="0" algn="l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В каком ряду все слова являются глаголами изъявительного наклонения?</a:t>
                      </a: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Угостит, вышлите, решил бы, бегите;</a:t>
                      </a: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Полюбил, произнес, прибьёшь, караулим;</a:t>
                      </a: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Сознавайся, выйдите, выйдете, кусал;</a:t>
                      </a: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Привел бы, бейте, сознавайтесь, прочитал бы.</a:t>
                      </a:r>
                    </a:p>
                    <a:p>
                      <a:r>
                        <a:rPr lang="ru-RU" sz="2800" dirty="0" smtClean="0"/>
                        <a:t>                                                                                    1б.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716461"/>
              </p:ext>
            </p:extLst>
          </p:nvPr>
        </p:nvGraphicFramePr>
        <p:xfrm>
          <a:off x="457200" y="533400"/>
          <a:ext cx="8229600" cy="5867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229600"/>
              </a:tblGrid>
              <a:tr h="2903662">
                <a:tc>
                  <a:txBody>
                    <a:bodyPr/>
                    <a:lstStyle/>
                    <a:p>
                      <a:pPr lvl="0" algn="l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В каком ряду все слова являются глаголами изъявительного наклонения?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2)Ответил</a:t>
                      </a: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смотрел, смотри, смотрю;</a:t>
                      </a:r>
                    </a:p>
                    <a:p>
                      <a:r>
                        <a:rPr lang="ru-RU" dirty="0" smtClean="0"/>
                        <a:t>                                                                                                              1б.</a:t>
                      </a:r>
                      <a:endParaRPr lang="ru-RU" dirty="0"/>
                    </a:p>
                  </a:txBody>
                  <a:tcPr/>
                </a:tc>
              </a:tr>
              <a:tr h="2963738">
                <a:tc>
                  <a:txBody>
                    <a:bodyPr/>
                    <a:lstStyle/>
                    <a:p>
                      <a:pPr lvl="0" algn="l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В каком ряду все слова являются глаголами изъявительного наклонения?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2)Полюбил</a:t>
                      </a: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произнес, прибьёшь, караулим</a:t>
                      </a: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1б.</a:t>
                      </a:r>
                      <a:endParaRPr kumimoji="0" lang="ru-RU" sz="2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36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49143"/>
              </p:ext>
            </p:extLst>
          </p:nvPr>
        </p:nvGraphicFramePr>
        <p:xfrm>
          <a:off x="457200" y="457200"/>
          <a:ext cx="8229600" cy="5791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229600"/>
              </a:tblGrid>
              <a:tr h="2743200">
                <a:tc>
                  <a:txBody>
                    <a:bodyPr/>
                    <a:lstStyle/>
                    <a:p>
                      <a:pPr lvl="0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Какие пословицы «лишние»?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Слово жжет хуже огня.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Слово не стрела, а пуще стрелы.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Малое слово большую беду творит.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Сначала подумай, потом говори.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Доброе слово режет сталь</a:t>
                      </a: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                                   1б.</a:t>
                      </a:r>
                      <a:endParaRPr kumimoji="0" lang="ru-RU" sz="2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None/>
                      </a:pPr>
                      <a:endParaRPr lang="ru-RU" sz="2400" b="0" dirty="0"/>
                    </a:p>
                  </a:txBody>
                  <a:tcPr/>
                </a:tc>
              </a:tr>
              <a:tr h="3048000">
                <a:tc>
                  <a:txBody>
                    <a:bodyPr/>
                    <a:lstStyle/>
                    <a:p>
                      <a:pPr lvl="0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Что обозначают глаголы в изъявительном наклонении?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Действия, желаемые или возможные при определенных условиях.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Действия, которые происходили, происходят или будут происходить на самом деле.</a:t>
                      </a: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Действия, которые кто-то требует или просит  выполнить</a:t>
                      </a: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1б.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004989"/>
              </p:ext>
            </p:extLst>
          </p:nvPr>
        </p:nvGraphicFramePr>
        <p:xfrm>
          <a:off x="457200" y="457200"/>
          <a:ext cx="8229600" cy="5791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229600"/>
              </a:tblGrid>
              <a:tr h="2743200">
                <a:tc>
                  <a:txBody>
                    <a:bodyPr/>
                    <a:lstStyle/>
                    <a:p>
                      <a:pPr lvl="0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Какие пословицы «лишние»?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Слово жжет хуже огня.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Слово не стрела, а пуще стрелы.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Малое слово большую беду творит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Сначала подумай, потом говори.</a:t>
                      </a:r>
                      <a:endParaRPr kumimoji="0" lang="ru-RU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Доброе </a:t>
                      </a: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слово режет сталь.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sz="2400" b="0" dirty="0" smtClean="0"/>
                        <a:t>                                                                                      1б.</a:t>
                      </a:r>
                      <a:endParaRPr lang="ru-RU" sz="2400" b="0" dirty="0"/>
                    </a:p>
                  </a:txBody>
                  <a:tcPr/>
                </a:tc>
              </a:tr>
              <a:tr h="3048000">
                <a:tc>
                  <a:txBody>
                    <a:bodyPr/>
                    <a:lstStyle/>
                    <a:p>
                      <a:pPr lvl="0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Что обозначают глаголы в изъявительном наклонении?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2)Действия</a:t>
                      </a: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которые происходили, происходят или будут происходить на самом деле.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2400" dirty="0" smtClean="0"/>
                        <a:t>                                                                                      1б.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446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ПОДВЕДЕНИЕ </a:t>
            </a:r>
            <a:r>
              <a:rPr lang="ru-RU" dirty="0" smtClean="0"/>
              <a:t>ИТОГОВ </a:t>
            </a:r>
            <a:r>
              <a:rPr lang="ru-RU" sz="2800" dirty="0" smtClean="0"/>
              <a:t>(2 мин.)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580707"/>
              </p:ext>
            </p:extLst>
          </p:nvPr>
        </p:nvGraphicFramePr>
        <p:xfrm>
          <a:off x="457200" y="1728383"/>
          <a:ext cx="8229600" cy="474861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172200"/>
                <a:gridCol w="2057400"/>
              </a:tblGrid>
              <a:tr h="908137">
                <a:tc gridSpan="2">
                  <a:txBody>
                    <a:bodyPr/>
                    <a:lstStyle/>
                    <a:p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Цель: </a:t>
                      </a: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навыка самооценки.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04376">
                <a:tc>
                  <a:txBody>
                    <a:bodyPr/>
                    <a:lstStyle/>
                    <a:p>
                      <a:pPr marL="457200" indent="-457200" algn="l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Внимательно перечитайте цели урока.</a:t>
                      </a:r>
                    </a:p>
                    <a:p>
                      <a:pPr marL="457200" indent="-457200" algn="l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Всех ли целей вы достигли? </a:t>
                      </a:r>
                    </a:p>
                    <a:p>
                      <a:pPr marL="457200" indent="-457200" algn="l">
                        <a:buFont typeface="+mj-lt"/>
                        <a:buAutoNum type="arabicParenR"/>
                      </a:pPr>
                      <a:r>
                        <a:rPr kumimoji="0" lang="ru-RU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Подсчитайте количество баллов, набранное за урок.</a:t>
                      </a:r>
                      <a:endParaRPr lang="ru-RU" sz="2400" b="0" dirty="0" smtClean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Ответьте на вопрос. Подсчитайте количество баллов.</a:t>
                      </a:r>
                    </a:p>
                  </a:txBody>
                  <a:tcPr/>
                </a:tc>
              </a:tr>
              <a:tr h="1907087"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«5» - </a:t>
                      </a: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27-25 </a:t>
                      </a: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балла.</a:t>
                      </a:r>
                    </a:p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«4» - </a:t>
                      </a: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24-20 </a:t>
                      </a:r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баллов.</a:t>
                      </a:r>
                    </a:p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«3» - 19-17 баллов.</a:t>
                      </a:r>
                    </a:p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«2» - 16 баллов и менее.</a:t>
                      </a:r>
                      <a:endParaRPr lang="ru-RU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Дифференцированное </a:t>
            </a:r>
            <a:r>
              <a:rPr lang="ru-RU" dirty="0" smtClean="0"/>
              <a:t>домашнее задание </a:t>
            </a:r>
            <a:r>
              <a:rPr lang="ru-RU" sz="3100" dirty="0" smtClean="0"/>
              <a:t>(2 мин.)</a:t>
            </a:r>
            <a:endParaRPr lang="ru-RU" sz="31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982837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477000"/>
                <a:gridCol w="1752600"/>
              </a:tblGrid>
              <a:tr h="9144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Цель: </a:t>
                      </a: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закрепление усвоенного материала.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50920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Всем – выучить правило на стр. 201.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Если ваша оценка за урок «5» или «4» - упр. 483.</a:t>
                      </a: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Если ваша оценка за урок «3» или «2» - прочитать еще раз записи в тетради; упр. 483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Работаем в интеллект- карте.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Запишите домашнее задание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0"/>
            <a:ext cx="7931224" cy="6309360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pPr>
              <a:buNone/>
            </a:pPr>
            <a:r>
              <a:rPr lang="ru-RU" sz="3200" b="1" dirty="0" smtClean="0"/>
              <a:t>    </a:t>
            </a:r>
            <a:r>
              <a:rPr lang="ru-RU" sz="3200" b="1" u="sng" dirty="0" smtClean="0"/>
              <a:t>Цели урока</a:t>
            </a:r>
            <a:r>
              <a:rPr lang="ru-RU" sz="3200" dirty="0" smtClean="0"/>
              <a:t>: в процессе </a:t>
            </a:r>
            <a:r>
              <a:rPr lang="ru-RU" sz="3200" dirty="0" smtClean="0"/>
              <a:t>работы вы </a:t>
            </a:r>
            <a:r>
              <a:rPr lang="ru-RU" sz="3200" dirty="0" smtClean="0"/>
              <a:t>должны: </a:t>
            </a:r>
            <a:endParaRPr lang="ru-RU" sz="3200" dirty="0"/>
          </a:p>
          <a:p>
            <a:pPr>
              <a:buNone/>
            </a:pPr>
            <a:r>
              <a:rPr lang="ru-RU" sz="3200" dirty="0" smtClean="0"/>
              <a:t>получить </a:t>
            </a:r>
            <a:r>
              <a:rPr lang="ru-RU" sz="3200" dirty="0" smtClean="0"/>
              <a:t>знания о том, что такое наклонение глагола</a:t>
            </a:r>
            <a:r>
              <a:rPr lang="ru-RU" sz="3200" dirty="0" smtClean="0"/>
              <a:t>,</a:t>
            </a:r>
          </a:p>
          <a:p>
            <a:pPr>
              <a:buNone/>
            </a:pPr>
            <a:r>
              <a:rPr lang="ru-RU" sz="3200" dirty="0" smtClean="0"/>
              <a:t> </a:t>
            </a:r>
            <a:r>
              <a:rPr lang="ru-RU" sz="3200" dirty="0" smtClean="0"/>
              <a:t>о видах наклонения </a:t>
            </a:r>
            <a:r>
              <a:rPr lang="ru-RU" sz="3200" dirty="0" smtClean="0"/>
              <a:t>глагола</a:t>
            </a:r>
            <a:r>
              <a:rPr lang="ru-RU" sz="3200" dirty="0"/>
              <a:t>;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</a:t>
            </a:r>
            <a:r>
              <a:rPr lang="ru-RU" sz="3200" dirty="0" smtClean="0"/>
              <a:t>уметь определять глаголы в форме изъявительного </a:t>
            </a:r>
            <a:r>
              <a:rPr lang="ru-RU" sz="3200" dirty="0" smtClean="0"/>
              <a:t>наклонения</a:t>
            </a:r>
            <a:r>
              <a:rPr lang="ru-RU" sz="3200" dirty="0"/>
              <a:t>;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</a:t>
            </a:r>
            <a:r>
              <a:rPr lang="ru-RU" sz="3200" dirty="0" smtClean="0"/>
              <a:t>отработать навык правописания глаголов в форме изъявительного наклонения.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4920281"/>
              </p:ext>
            </p:extLst>
          </p:nvPr>
        </p:nvGraphicFramePr>
        <p:xfrm>
          <a:off x="533400" y="838200"/>
          <a:ext cx="8229600" cy="4572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172200"/>
                <a:gridCol w="2057400"/>
              </a:tblGrid>
              <a:tr h="106680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1. Запишите дату и тему</a:t>
                      </a:r>
                      <a:r>
                        <a:rPr lang="ru-RU" sz="2800" baseline="0" dirty="0" smtClean="0"/>
                        <a:t> урока.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 в тетради самостоятельно</a:t>
                      </a:r>
                      <a:endParaRPr lang="ru-RU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ru-RU" sz="2800" b="1" dirty="0" smtClean="0"/>
                        <a:t>2. </a:t>
                      </a:r>
                      <a:r>
                        <a:rPr kumimoji="0" lang="ru-RU" sz="2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Закончите  начатые  утверждения:</a:t>
                      </a:r>
                      <a:endParaRPr kumimoji="0" lang="ru-RU" sz="2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14350" lvl="0" indent="-514350">
                        <a:buFont typeface="+mj-lt"/>
                        <a:buAutoNum type="arabicParenR"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Глагол  – это…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2)Глагол  как часть речи обозначает …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3)Разноспрягаемые глаголы – это…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4)Переходные глаголы  сочетаются с…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5)Непереходные глаголы – это…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6)Глаголы с суффиксом -</a:t>
                      </a:r>
                      <a:r>
                        <a:rPr kumimoji="0" lang="ru-RU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ся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(-</a:t>
                      </a:r>
                      <a:r>
                        <a:rPr kumimoji="0" lang="ru-RU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сь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являются…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самостоятельно. Взаимопроверка. За каждое правильное определение – 1 балл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734666"/>
              </p:ext>
            </p:extLst>
          </p:nvPr>
        </p:nvGraphicFramePr>
        <p:xfrm>
          <a:off x="179512" y="116632"/>
          <a:ext cx="8229600" cy="657177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120680"/>
                <a:gridCol w="2108920"/>
              </a:tblGrid>
              <a:tr h="6571778">
                <a:tc>
                  <a:txBody>
                    <a:bodyPr/>
                    <a:lstStyle/>
                    <a:p>
                      <a:pPr lvl="0"/>
                      <a:r>
                        <a:rPr lang="ru-RU" sz="2800" b="1" dirty="0" smtClean="0"/>
                        <a:t>2. </a:t>
                      </a:r>
                      <a:r>
                        <a:rPr kumimoji="0" lang="ru-RU" sz="2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Закончите  начатые  </a:t>
                      </a:r>
                      <a:r>
                        <a:rPr kumimoji="0" lang="ru-RU" sz="2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утверждения</a:t>
                      </a:r>
                      <a:r>
                        <a:rPr kumimoji="0" lang="ru-RU" sz="2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kumimoji="0" lang="ru-RU" sz="2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14350" lvl="0" indent="-514350">
                        <a:buFont typeface="+mj-lt"/>
                        <a:buAutoNum type="arabicParenR"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Глагол  – 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часть речи. </a:t>
                      </a:r>
                      <a:endParaRPr kumimoji="0" lang="ru-RU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2)Глагол  как часть речи 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обозначает действие предмета. </a:t>
                      </a:r>
                      <a:endParaRPr kumimoji="0" lang="ru-RU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3)Разноспрягаемые глаголы – 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</a:t>
                      </a:r>
                      <a:r>
                        <a:rPr kumimoji="0" lang="ru-RU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хотеть, бежать.</a:t>
                      </a:r>
                      <a:endParaRPr kumimoji="0" lang="ru-RU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4)Переходные глаголы  сочетаются 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kumimoji="0" lang="ru-RU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сущ., </a:t>
                      </a:r>
                      <a:r>
                        <a:rPr kumimoji="0" lang="ru-RU" sz="2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местоим</a:t>
                      </a:r>
                      <a:r>
                        <a:rPr kumimoji="0" lang="ru-RU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 числит. в </a:t>
                      </a:r>
                      <a:r>
                        <a:rPr kumimoji="0" lang="ru-RU" sz="2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В.п</a:t>
                      </a:r>
                      <a:r>
                        <a:rPr kumimoji="0" lang="ru-RU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без предлога.</a:t>
                      </a:r>
                      <a:endParaRPr kumimoji="0" lang="ru-RU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5)Непереходные глаголы – 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</a:t>
                      </a:r>
                      <a:r>
                        <a:rPr kumimoji="0" lang="ru-RU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все остальные.</a:t>
                      </a:r>
                      <a:endParaRPr kumimoji="0" lang="ru-RU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6)Глаголы с суффиксом -</a:t>
                      </a:r>
                      <a:r>
                        <a:rPr kumimoji="0" lang="ru-RU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ся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(-</a:t>
                      </a:r>
                      <a:r>
                        <a:rPr kumimoji="0" lang="ru-RU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сь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являются</a:t>
                      </a:r>
                      <a:r>
                        <a:rPr kumimoji="0" lang="ru-RU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возвратными.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самостоятельно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Взаимопроверка. За каждое правильное определение – 1 балл</a:t>
                      </a:r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Макс.-6б.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67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ru-RU" dirty="0" smtClean="0"/>
              <a:t>Цель</a:t>
            </a:r>
            <a:r>
              <a:rPr lang="ru-RU" dirty="0" smtClean="0"/>
              <a:t>: знакомство с новым </a:t>
            </a:r>
            <a:r>
              <a:rPr lang="ru-RU" dirty="0" smtClean="0"/>
              <a:t>материалом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98251"/>
              </p:ext>
            </p:extLst>
          </p:nvPr>
        </p:nvGraphicFramePr>
        <p:xfrm>
          <a:off x="304800" y="1981200"/>
          <a:ext cx="8382000" cy="414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388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 Знакомство по учебнику с теоретическим материалом.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Прочитайте информацию в учебнике</a:t>
                      </a:r>
                      <a:endParaRPr lang="ru-RU" sz="2000" b="0" dirty="0"/>
                    </a:p>
                  </a:txBody>
                  <a:tcPr/>
                </a:tc>
              </a:tr>
              <a:tr h="310896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2. Заполните</a:t>
                      </a:r>
                      <a:r>
                        <a:rPr lang="ru-RU" sz="2400" b="1" baseline="0" dirty="0" smtClean="0"/>
                        <a:t> таблицу.</a:t>
                      </a:r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Начните заполнять таблицу по материалу учебника  (продолжать заполнять эту таблицу мы будем и на следующих уроках).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 правильно выполненную работу – 1 балл за каждую графу, всего – 4б.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737924"/>
              </p:ext>
            </p:extLst>
          </p:nvPr>
        </p:nvGraphicFramePr>
        <p:xfrm>
          <a:off x="457200" y="3643314"/>
          <a:ext cx="5400684" cy="89820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457019"/>
                <a:gridCol w="1340458"/>
                <a:gridCol w="1437592"/>
                <a:gridCol w="1165615"/>
              </a:tblGrid>
              <a:tr h="526535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Наклонение</a:t>
                      </a:r>
                      <a:r>
                        <a:rPr lang="ru-RU" sz="1400" b="0" baseline="0" dirty="0" smtClean="0"/>
                        <a:t> глагола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Что обозначает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Как изменяется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Пример</a:t>
                      </a:r>
                      <a:r>
                        <a:rPr lang="ru-RU" sz="1400" b="0" baseline="0" dirty="0" smtClean="0"/>
                        <a:t> глагола</a:t>
                      </a:r>
                      <a:endParaRPr lang="ru-RU" sz="1400" b="0" dirty="0"/>
                    </a:p>
                  </a:txBody>
                  <a:tcPr/>
                </a:tc>
              </a:tr>
              <a:tr h="37167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426170"/>
          </a:xfrm>
        </p:spPr>
        <p:txBody>
          <a:bodyPr>
            <a:normAutofit/>
          </a:bodyPr>
          <a:lstStyle/>
          <a:p>
            <a:r>
              <a:rPr lang="ru-RU" dirty="0" smtClean="0"/>
              <a:t>Цель</a:t>
            </a:r>
            <a:r>
              <a:rPr lang="ru-RU" dirty="0" smtClean="0"/>
              <a:t>: знакомство с новым </a:t>
            </a:r>
            <a:r>
              <a:rPr lang="ru-RU" dirty="0" smtClean="0"/>
              <a:t>материалом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414233"/>
              </p:ext>
            </p:extLst>
          </p:nvPr>
        </p:nvGraphicFramePr>
        <p:xfrm>
          <a:off x="304800" y="1772816"/>
          <a:ext cx="8382000" cy="414755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38800"/>
                <a:gridCol w="2743200"/>
              </a:tblGrid>
              <a:tr h="1008112">
                <a:tc>
                  <a:txBody>
                    <a:bodyPr/>
                    <a:lstStyle/>
                    <a:p>
                      <a:pPr algn="l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 Знакомство по учебнику с теоретическим материалом.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Прочитайте информацию в учебнике</a:t>
                      </a:r>
                      <a:endParaRPr lang="ru-RU" sz="2000" b="0" dirty="0"/>
                    </a:p>
                  </a:txBody>
                  <a:tcPr/>
                </a:tc>
              </a:tr>
              <a:tr h="310896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2. Заполните</a:t>
                      </a:r>
                      <a:r>
                        <a:rPr lang="ru-RU" sz="2400" b="1" baseline="0" dirty="0" smtClean="0"/>
                        <a:t> таблицу.</a:t>
                      </a:r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Начните заполнять таблицу по материалу учебника  (продолжать заполнять эту таблицу мы будем и на следующих уроках).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 правильно выполненную работу – 1 балл за каждую графу, всего – 4б.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368279"/>
              </p:ext>
            </p:extLst>
          </p:nvPr>
        </p:nvGraphicFramePr>
        <p:xfrm>
          <a:off x="323528" y="3140968"/>
          <a:ext cx="5616624" cy="273630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61576"/>
                <a:gridCol w="1378317"/>
                <a:gridCol w="1478195"/>
                <a:gridCol w="1198536"/>
              </a:tblGrid>
              <a:tr h="504056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Наклонение</a:t>
                      </a:r>
                      <a:r>
                        <a:rPr lang="ru-RU" sz="1400" b="0" baseline="0" dirty="0" smtClean="0"/>
                        <a:t> глагола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Что обозначает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Как изменяется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Пример</a:t>
                      </a:r>
                      <a:r>
                        <a:rPr lang="ru-RU" sz="1400" b="0" baseline="0" dirty="0" smtClean="0"/>
                        <a:t> глагола</a:t>
                      </a:r>
                      <a:endParaRPr lang="ru-RU" sz="1400" b="0" dirty="0"/>
                    </a:p>
                  </a:txBody>
                  <a:tcPr/>
                </a:tc>
              </a:tr>
              <a:tr h="221814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изъявительное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действия, которые происходили, происходят, будут происходить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 временам</a:t>
                      </a:r>
                    </a:p>
                    <a:p>
                      <a:r>
                        <a:rPr lang="ru-RU" dirty="0" smtClean="0"/>
                        <a:t>(</a:t>
                      </a:r>
                      <a:r>
                        <a:rPr lang="ru-RU" dirty="0" err="1" smtClean="0"/>
                        <a:t>прошедшее,настоящее</a:t>
                      </a:r>
                      <a:r>
                        <a:rPr lang="ru-RU" dirty="0" smtClean="0"/>
                        <a:t>, будущее)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создаю, </a:t>
                      </a:r>
                    </a:p>
                    <a:p>
                      <a:r>
                        <a:rPr lang="ru-RU" dirty="0" err="1" smtClean="0"/>
                        <a:t>создавал,буду</a:t>
                      </a:r>
                      <a:r>
                        <a:rPr lang="ru-RU" dirty="0" smtClean="0"/>
                        <a:t> создавать,</a:t>
                      </a:r>
                    </a:p>
                    <a:p>
                      <a:r>
                        <a:rPr lang="ru-RU" sz="1800" b="0" dirty="0" smtClean="0"/>
                        <a:t>с</a:t>
                      </a:r>
                      <a:r>
                        <a:rPr lang="ru-RU" sz="2000" b="1" dirty="0" smtClean="0"/>
                        <a:t>о</a:t>
                      </a:r>
                      <a:r>
                        <a:rPr lang="ru-RU" dirty="0" smtClean="0"/>
                        <a:t>здал,</a:t>
                      </a:r>
                    </a:p>
                    <a:p>
                      <a:r>
                        <a:rPr lang="ru-RU" dirty="0" smtClean="0"/>
                        <a:t>создам,</a:t>
                      </a:r>
                    </a:p>
                    <a:p>
                      <a:r>
                        <a:rPr lang="ru-RU" dirty="0" smtClean="0"/>
                        <a:t>создал</a:t>
                      </a:r>
                      <a:r>
                        <a:rPr lang="ru-RU" b="1" dirty="0" smtClean="0"/>
                        <a:t>а</a:t>
                      </a:r>
                      <a:endParaRPr lang="ru-RU" b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25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</a:t>
            </a:r>
            <a:r>
              <a:rPr lang="ru-RU" dirty="0" smtClean="0"/>
              <a:t>: закрепление изученного </a:t>
            </a:r>
            <a:r>
              <a:rPr lang="ru-RU" dirty="0" smtClean="0"/>
              <a:t>материала</a:t>
            </a:r>
            <a:endParaRPr lang="ru-RU" sz="3100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351718"/>
              </p:ext>
            </p:extLst>
          </p:nvPr>
        </p:nvGraphicFramePr>
        <p:xfrm>
          <a:off x="539552" y="1412776"/>
          <a:ext cx="8147248" cy="501850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012757"/>
                <a:gridCol w="2134491"/>
              </a:tblGrid>
              <a:tr h="3635199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ru-RU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Выпишите из предложений глаголы в изъявительном наклонении.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Догорает холодный пасмурный день.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Редко проглянет холодный луч солнца.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Поставил задачу – выполни!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Увидел, что обижают слабого, заступись!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Ты решишь эту задачу?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Ученики во время работы сосредоточили внимание на главном персонаже.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Совершил проступок, оступился – сознайся, не трусь, не унижайся до лжи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самостоятельно, письменно. Взаимопроверка. За каждое правильное слово – 1 балл.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dirty="0"/>
                    </a:p>
                  </a:txBody>
                  <a:tcPr/>
                </a:tc>
              </a:tr>
              <a:tr h="1383306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2. 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Упражнение 539 стр. 115.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342900" lvl="0" indent="-342900" algn="just">
                        <a:buFont typeface="+mj-lt"/>
                        <a:buNone/>
                      </a:pP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устно. За правильное объяснение – 1 балл.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</a:t>
            </a:r>
            <a:r>
              <a:rPr lang="ru-RU" dirty="0" smtClean="0"/>
              <a:t>: закрепление изученного </a:t>
            </a:r>
            <a:r>
              <a:rPr lang="ru-RU" dirty="0" smtClean="0"/>
              <a:t>материала</a:t>
            </a:r>
            <a:endParaRPr lang="ru-RU" sz="3100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6589133"/>
              </p:ext>
            </p:extLst>
          </p:nvPr>
        </p:nvGraphicFramePr>
        <p:xfrm>
          <a:off x="381000" y="1676401"/>
          <a:ext cx="8305800" cy="37185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152444"/>
                <a:gridCol w="2153356"/>
              </a:tblGrid>
              <a:tr h="3326850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ru-RU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Выпишите из предложений глаголы в изъявительном наклонении.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Догорает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холодный пасмурный день.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Редко 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проглянет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холодный луч солнца.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Поставил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задачу – выполни!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Увидел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что 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обижают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слабого, заступись!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Ты 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решишь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эту задачу?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Ученики во время работы 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сосредоточили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внимание на главном персонаже.</a:t>
                      </a: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Совершил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проступок, 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оступился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сознайся, не трусь, не унижайся до лжи</a:t>
                      </a:r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самостоятельно, письменно. Взаимопроверка. За каждое правильное слово – 1 балл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kumimoji="0" lang="ru-RU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Максим.балл-9</a:t>
                      </a:r>
                      <a:endParaRPr kumimoji="0" lang="ru-RU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50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462509"/>
              </p:ext>
            </p:extLst>
          </p:nvPr>
        </p:nvGraphicFramePr>
        <p:xfrm>
          <a:off x="457200" y="457201"/>
          <a:ext cx="8229600" cy="5867399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096000"/>
                <a:gridCol w="2133600"/>
              </a:tblGrid>
              <a:tr h="5867399">
                <a:tc>
                  <a:txBody>
                    <a:bodyPr/>
                    <a:lstStyle/>
                    <a:p>
                      <a:pPr algn="l"/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Выпишите  из текста</a:t>
                      </a:r>
                      <a:r>
                        <a:rPr kumimoji="0"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предложение  с 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глаголами изъявительного наклонения будущего времени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Объяснить знаки препинания.(Характеристика предложения, схема).</a:t>
                      </a:r>
                      <a:endParaRPr kumimoji="0" lang="ru-RU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0" lang="ru-RU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Сигналами животные многое сообщают друг другу. Вот, скажем, летят над полем вороны и каркают. И вдруг одна из них каркнула чуть иначе. Это она заметила добычу и оповестила стаю. Сигналы тревоги, опасности совсем другие. Услышит их стая, поднимется и полетит прочь.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Работайте самостоятельно, письменно. Взаимопроверка.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Всё правильно  –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3б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Одна ошибка - 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2б</a:t>
                      </a:r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Две ошибки -1б.</a:t>
                      </a:r>
                    </a:p>
                    <a:p>
                      <a:r>
                        <a:rPr kumimoji="0"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20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596</TotalTime>
  <Words>1410</Words>
  <Application>Microsoft Office PowerPoint</Application>
  <PresentationFormat>Экран (4:3)</PresentationFormat>
  <Paragraphs>215</Paragraphs>
  <Slides>19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Цель: знакомство с новым материалом</vt:lpstr>
      <vt:lpstr>Цель: знакомство с новым материалом</vt:lpstr>
      <vt:lpstr>Цель: закрепление изученного материала</vt:lpstr>
      <vt:lpstr>Цель: закрепление изученного материала</vt:lpstr>
      <vt:lpstr>Презентация PowerPoint</vt:lpstr>
      <vt:lpstr>Презентация PowerPoint</vt:lpstr>
      <vt:lpstr>Презентация PowerPoint</vt:lpstr>
      <vt:lpstr>Презентация PowerPoint</vt:lpstr>
      <vt:lpstr>ВЫХОДНОЙ КОНТРОЛЬ</vt:lpstr>
      <vt:lpstr>Презентация PowerPoint</vt:lpstr>
      <vt:lpstr>Презентация PowerPoint</vt:lpstr>
      <vt:lpstr>Презентация PowerPoint</vt:lpstr>
      <vt:lpstr>Презентация PowerPoint</vt:lpstr>
      <vt:lpstr>ПОДВЕДЕНИЕ ИТОГОВ (2 мин.)</vt:lpstr>
      <vt:lpstr>Дифференцированное домашнее задание (2 мин.)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1.</dc:title>
  <dc:creator>1</dc:creator>
  <cp:lastModifiedBy>1111</cp:lastModifiedBy>
  <cp:revision>66</cp:revision>
  <dcterms:created xsi:type="dcterms:W3CDTF">2013-08-25T13:33:46Z</dcterms:created>
  <dcterms:modified xsi:type="dcterms:W3CDTF">2015-04-20T19:33:08Z</dcterms:modified>
</cp:coreProperties>
</file>