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323" r:id="rId2"/>
    <p:sldId id="318" r:id="rId3"/>
    <p:sldId id="290" r:id="rId4"/>
    <p:sldId id="268" r:id="rId5"/>
    <p:sldId id="291" r:id="rId6"/>
    <p:sldId id="314" r:id="rId7"/>
    <p:sldId id="293" r:id="rId8"/>
    <p:sldId id="294" r:id="rId9"/>
    <p:sldId id="297" r:id="rId10"/>
    <p:sldId id="296" r:id="rId11"/>
    <p:sldId id="298" r:id="rId12"/>
    <p:sldId id="271" r:id="rId13"/>
    <p:sldId id="302" r:id="rId14"/>
    <p:sldId id="319" r:id="rId15"/>
    <p:sldId id="308" r:id="rId16"/>
    <p:sldId id="305" r:id="rId17"/>
    <p:sldId id="299" r:id="rId18"/>
    <p:sldId id="315" r:id="rId19"/>
    <p:sldId id="266" r:id="rId20"/>
    <p:sldId id="272" r:id="rId21"/>
    <p:sldId id="275" r:id="rId22"/>
    <p:sldId id="321" r:id="rId23"/>
    <p:sldId id="300" r:id="rId24"/>
    <p:sldId id="317" r:id="rId25"/>
    <p:sldId id="320" r:id="rId26"/>
    <p:sldId id="301" r:id="rId27"/>
    <p:sldId id="303" r:id="rId28"/>
    <p:sldId id="304" r:id="rId29"/>
    <p:sldId id="306" r:id="rId30"/>
    <p:sldId id="307" r:id="rId31"/>
    <p:sldId id="309" r:id="rId32"/>
    <p:sldId id="285" r:id="rId33"/>
    <p:sldId id="311" r:id="rId34"/>
    <p:sldId id="310" r:id="rId35"/>
    <p:sldId id="312" r:id="rId36"/>
    <p:sldId id="313" r:id="rId37"/>
    <p:sldId id="258" r:id="rId3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3399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44" autoAdjust="0"/>
    <p:restoredTop sz="94660"/>
  </p:normalViewPr>
  <p:slideViewPr>
    <p:cSldViewPr>
      <p:cViewPr>
        <p:scale>
          <a:sx n="61" d="100"/>
          <a:sy n="61" d="100"/>
        </p:scale>
        <p:origin x="-955" y="2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71AAC1-8C13-4A47-8D54-4C8E1ADD03B3}" type="doc">
      <dgm:prSet loTypeId="urn:microsoft.com/office/officeart/2005/8/layout/process1" loCatId="process" qsTypeId="urn:microsoft.com/office/officeart/2005/8/quickstyle/simple3" qsCatId="simple" csTypeId="urn:microsoft.com/office/officeart/2005/8/colors/accent1_1" csCatId="accent1" phldr="1"/>
      <dgm:spPr/>
    </dgm:pt>
    <dgm:pt modelId="{61C97CBF-02C2-4FD9-853E-6F5E14CF07B7}">
      <dgm:prSet phldrT="[Текст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Из </a:t>
          </a:r>
          <a:r>
            <a:rPr lang="ru-RU" sz="24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трудоизбыточных</a:t>
          </a:r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 стран с высокой безработицей и низкой заработной платой 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0B44FC3C-21D2-4D1D-A85E-DE16C0C620F6}" type="parTrans" cxnId="{5E599EEC-3F4C-4A0C-8BC7-99B4E5822D5E}">
      <dgm:prSet/>
      <dgm:spPr/>
      <dgm:t>
        <a:bodyPr/>
        <a:lstStyle/>
        <a:p>
          <a:endParaRPr lang="ru-RU" sz="2400"/>
        </a:p>
      </dgm:t>
    </dgm:pt>
    <dgm:pt modelId="{CB853842-1E17-4E11-B910-0D2044886CDC}" type="sibTrans" cxnId="{5E599EEC-3F4C-4A0C-8BC7-99B4E5822D5E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endParaRPr lang="ru-RU" sz="2400"/>
        </a:p>
      </dgm:t>
    </dgm:pt>
    <dgm:pt modelId="{30333ABF-C6E1-4E50-A240-E51E685F99F9}">
      <dgm:prSet phldrT="[Текст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В страны с дефицитом трудовых ресурсов и высокой заработной платой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65438489-B8D5-4431-9BB0-75768B84F5B0}" type="parTrans" cxnId="{EF2B9198-2C90-4747-A7D6-A322D5EB5E04}">
      <dgm:prSet/>
      <dgm:spPr/>
      <dgm:t>
        <a:bodyPr/>
        <a:lstStyle/>
        <a:p>
          <a:endParaRPr lang="ru-RU" sz="2400"/>
        </a:p>
      </dgm:t>
    </dgm:pt>
    <dgm:pt modelId="{F5917D40-BC8B-4094-AAE1-344F4CF1261D}" type="sibTrans" cxnId="{EF2B9198-2C90-4747-A7D6-A322D5EB5E04}">
      <dgm:prSet/>
      <dgm:spPr/>
      <dgm:t>
        <a:bodyPr/>
        <a:lstStyle/>
        <a:p>
          <a:endParaRPr lang="ru-RU" sz="2400"/>
        </a:p>
      </dgm:t>
    </dgm:pt>
    <dgm:pt modelId="{4C3E77E6-701C-4F61-8CF5-9B5F7606EE7F}" type="pres">
      <dgm:prSet presAssocID="{B271AAC1-8C13-4A47-8D54-4C8E1ADD03B3}" presName="Name0" presStyleCnt="0">
        <dgm:presLayoutVars>
          <dgm:dir/>
          <dgm:resizeHandles val="exact"/>
        </dgm:presLayoutVars>
      </dgm:prSet>
      <dgm:spPr/>
    </dgm:pt>
    <dgm:pt modelId="{53030FD5-2171-43B0-891D-2CB8EE61FA24}" type="pres">
      <dgm:prSet presAssocID="{61C97CBF-02C2-4FD9-853E-6F5E14CF07B7}" presName="node" presStyleLbl="node1" presStyleIdx="0" presStyleCnt="2" custLinFactNeighborX="-14781" custLinFactNeighborY="-46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115BDC-6241-446C-9EB7-658DDA30506A}" type="pres">
      <dgm:prSet presAssocID="{CB853842-1E17-4E11-B910-0D2044886CDC}" presName="sibTrans" presStyleLbl="sibTrans2D1" presStyleIdx="0" presStyleCnt="1"/>
      <dgm:spPr/>
      <dgm:t>
        <a:bodyPr/>
        <a:lstStyle/>
        <a:p>
          <a:endParaRPr lang="ru-RU"/>
        </a:p>
      </dgm:t>
    </dgm:pt>
    <dgm:pt modelId="{EB00A042-859D-4C3E-8D30-BBFDB191B010}" type="pres">
      <dgm:prSet presAssocID="{CB853842-1E17-4E11-B910-0D2044886CDC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5B425FBF-F032-4C41-8BBA-F35C9885B913}" type="pres">
      <dgm:prSet presAssocID="{30333ABF-C6E1-4E50-A240-E51E685F99F9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F2B9198-2C90-4747-A7D6-A322D5EB5E04}" srcId="{B271AAC1-8C13-4A47-8D54-4C8E1ADD03B3}" destId="{30333ABF-C6E1-4E50-A240-E51E685F99F9}" srcOrd="1" destOrd="0" parTransId="{65438489-B8D5-4431-9BB0-75768B84F5B0}" sibTransId="{F5917D40-BC8B-4094-AAE1-344F4CF1261D}"/>
    <dgm:cxn modelId="{667CDA8A-09A3-41F3-8B40-FABDF567B52A}" type="presOf" srcId="{30333ABF-C6E1-4E50-A240-E51E685F99F9}" destId="{5B425FBF-F032-4C41-8BBA-F35C9885B913}" srcOrd="0" destOrd="0" presId="urn:microsoft.com/office/officeart/2005/8/layout/process1"/>
    <dgm:cxn modelId="{CD8F88A5-C370-432A-B50F-37131448A93E}" type="presOf" srcId="{B271AAC1-8C13-4A47-8D54-4C8E1ADD03B3}" destId="{4C3E77E6-701C-4F61-8CF5-9B5F7606EE7F}" srcOrd="0" destOrd="0" presId="urn:microsoft.com/office/officeart/2005/8/layout/process1"/>
    <dgm:cxn modelId="{3B023DC2-CE84-4A82-93F5-BA03C30B4A74}" type="presOf" srcId="{CB853842-1E17-4E11-B910-0D2044886CDC}" destId="{EB00A042-859D-4C3E-8D30-BBFDB191B010}" srcOrd="1" destOrd="0" presId="urn:microsoft.com/office/officeart/2005/8/layout/process1"/>
    <dgm:cxn modelId="{1EC3361A-3B6F-4933-82BC-B9729101EBBB}" type="presOf" srcId="{CB853842-1E17-4E11-B910-0D2044886CDC}" destId="{E4115BDC-6241-446C-9EB7-658DDA30506A}" srcOrd="0" destOrd="0" presId="urn:microsoft.com/office/officeart/2005/8/layout/process1"/>
    <dgm:cxn modelId="{C6D15D34-52F6-4D02-9081-D235F7EDF28F}" type="presOf" srcId="{61C97CBF-02C2-4FD9-853E-6F5E14CF07B7}" destId="{53030FD5-2171-43B0-891D-2CB8EE61FA24}" srcOrd="0" destOrd="0" presId="urn:microsoft.com/office/officeart/2005/8/layout/process1"/>
    <dgm:cxn modelId="{5E599EEC-3F4C-4A0C-8BC7-99B4E5822D5E}" srcId="{B271AAC1-8C13-4A47-8D54-4C8E1ADD03B3}" destId="{61C97CBF-02C2-4FD9-853E-6F5E14CF07B7}" srcOrd="0" destOrd="0" parTransId="{0B44FC3C-21D2-4D1D-A85E-DE16C0C620F6}" sibTransId="{CB853842-1E17-4E11-B910-0D2044886CDC}"/>
    <dgm:cxn modelId="{0E92A7B5-8241-416E-BA95-B6AAC9E30491}" type="presParOf" srcId="{4C3E77E6-701C-4F61-8CF5-9B5F7606EE7F}" destId="{53030FD5-2171-43B0-891D-2CB8EE61FA24}" srcOrd="0" destOrd="0" presId="urn:microsoft.com/office/officeart/2005/8/layout/process1"/>
    <dgm:cxn modelId="{BF01DFA9-BF80-430B-BFCF-947222890870}" type="presParOf" srcId="{4C3E77E6-701C-4F61-8CF5-9B5F7606EE7F}" destId="{E4115BDC-6241-446C-9EB7-658DDA30506A}" srcOrd="1" destOrd="0" presId="urn:microsoft.com/office/officeart/2005/8/layout/process1"/>
    <dgm:cxn modelId="{BD42839E-AC70-4A0B-98FD-F004BA7CD116}" type="presParOf" srcId="{E4115BDC-6241-446C-9EB7-658DDA30506A}" destId="{EB00A042-859D-4C3E-8D30-BBFDB191B010}" srcOrd="0" destOrd="0" presId="urn:microsoft.com/office/officeart/2005/8/layout/process1"/>
    <dgm:cxn modelId="{178A660C-F58E-4732-88C7-8DFF15E2A29A}" type="presParOf" srcId="{4C3E77E6-701C-4F61-8CF5-9B5F7606EE7F}" destId="{5B425FBF-F032-4C41-8BBA-F35C9885B913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CAEBFE-746C-4288-AEAA-2DD17E215BB9}" type="doc">
      <dgm:prSet loTypeId="urn:microsoft.com/office/officeart/2005/8/layout/hierarchy3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7FDB831-4728-49EA-A26C-69EB551A8249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ПО ЦЕЛЯМ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51752392-63F6-4BFE-B0C9-2E65EAA52A9F}" type="parTrans" cxnId="{757308EF-BBA1-43A6-83F2-E08555C306FF}">
      <dgm:prSet/>
      <dgm:spPr/>
      <dgm:t>
        <a:bodyPr/>
        <a:lstStyle/>
        <a:p>
          <a:endParaRPr lang="ru-RU"/>
        </a:p>
      </dgm:t>
    </dgm:pt>
    <dgm:pt modelId="{B9CF2F70-4EDB-4565-B873-47EF9B4E2374}" type="sibTrans" cxnId="{757308EF-BBA1-43A6-83F2-E08555C306FF}">
      <dgm:prSet/>
      <dgm:spPr/>
      <dgm:t>
        <a:bodyPr/>
        <a:lstStyle/>
        <a:p>
          <a:endParaRPr lang="ru-RU"/>
        </a:p>
      </dgm:t>
    </dgm:pt>
    <dgm:pt modelId="{7C04BB86-59B4-4A5C-9A3F-1380D5F011A1}">
      <dgm:prSet phldrT="[Текст]" custT="1"/>
      <dgm:spPr/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Оздоровительный (рекреационный)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D6D11FB8-1112-4C80-B62D-3AE338D525B3}" type="parTrans" cxnId="{261464EC-D7CB-43ED-B872-DD0B559CA26B}">
      <dgm:prSet/>
      <dgm:spPr/>
      <dgm:t>
        <a:bodyPr/>
        <a:lstStyle/>
        <a:p>
          <a:endParaRPr lang="ru-RU"/>
        </a:p>
      </dgm:t>
    </dgm:pt>
    <dgm:pt modelId="{1654C9F5-1C3B-4C09-BDF8-95E4306419E0}" type="sibTrans" cxnId="{261464EC-D7CB-43ED-B872-DD0B559CA26B}">
      <dgm:prSet/>
      <dgm:spPr/>
      <dgm:t>
        <a:bodyPr/>
        <a:lstStyle/>
        <a:p>
          <a:endParaRPr lang="ru-RU"/>
        </a:p>
      </dgm:t>
    </dgm:pt>
    <dgm:pt modelId="{B901ECC6-3461-4F72-B17F-CD9606EB013C}">
      <dgm:prSet phldrT="[Текст]" custT="1"/>
      <dgm:spPr/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Познавательный (экскурсионный)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A8A9DA0C-162D-415D-9449-B0065E748662}" type="parTrans" cxnId="{7EA5572C-A263-4E8D-8570-20F406DB2D38}">
      <dgm:prSet/>
      <dgm:spPr/>
      <dgm:t>
        <a:bodyPr/>
        <a:lstStyle/>
        <a:p>
          <a:endParaRPr lang="ru-RU"/>
        </a:p>
      </dgm:t>
    </dgm:pt>
    <dgm:pt modelId="{D5B3DEAB-11BA-45BF-9BB7-89544DCC68AB}" type="sibTrans" cxnId="{7EA5572C-A263-4E8D-8570-20F406DB2D38}">
      <dgm:prSet/>
      <dgm:spPr/>
      <dgm:t>
        <a:bodyPr/>
        <a:lstStyle/>
        <a:p>
          <a:endParaRPr lang="ru-RU"/>
        </a:p>
      </dgm:t>
    </dgm:pt>
    <dgm:pt modelId="{F5842292-A1D2-4A53-9BA8-ED922163F6E3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ПО СПОСОБАМ ПЕРЕДВИЖЕНИЯ</a:t>
          </a:r>
          <a:endParaRPr lang="ru-RU" sz="2000" b="1" dirty="0">
            <a:latin typeface="Cambria" pitchFamily="18" charset="0"/>
          </a:endParaRPr>
        </a:p>
      </dgm:t>
    </dgm:pt>
    <dgm:pt modelId="{0D124D0F-7388-4F5F-80A9-20298DC61BB2}" type="parTrans" cxnId="{3B7C7BD8-5CFB-4541-BD93-A94F9C4E0AE7}">
      <dgm:prSet/>
      <dgm:spPr/>
      <dgm:t>
        <a:bodyPr/>
        <a:lstStyle/>
        <a:p>
          <a:endParaRPr lang="ru-RU"/>
        </a:p>
      </dgm:t>
    </dgm:pt>
    <dgm:pt modelId="{02188FA4-C8A0-41D2-9237-83F8CF7F1EE0}" type="sibTrans" cxnId="{3B7C7BD8-5CFB-4541-BD93-A94F9C4E0AE7}">
      <dgm:prSet/>
      <dgm:spPr/>
      <dgm:t>
        <a:bodyPr/>
        <a:lstStyle/>
        <a:p>
          <a:endParaRPr lang="ru-RU"/>
        </a:p>
      </dgm:t>
    </dgm:pt>
    <dgm:pt modelId="{5021CF20-4146-42A2-86D0-190272DDF1E0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Автомобильный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93B38BCF-8DFF-4D0C-AC5D-A46836489B04}" type="parTrans" cxnId="{E609548B-577B-49E5-9553-ADAA31104A01}">
      <dgm:prSet/>
      <dgm:spPr/>
      <dgm:t>
        <a:bodyPr/>
        <a:lstStyle/>
        <a:p>
          <a:endParaRPr lang="ru-RU"/>
        </a:p>
      </dgm:t>
    </dgm:pt>
    <dgm:pt modelId="{F76C2ABB-9DBA-420E-A098-27CE84D43320}" type="sibTrans" cxnId="{E609548B-577B-49E5-9553-ADAA31104A01}">
      <dgm:prSet/>
      <dgm:spPr/>
      <dgm:t>
        <a:bodyPr/>
        <a:lstStyle/>
        <a:p>
          <a:endParaRPr lang="ru-RU"/>
        </a:p>
      </dgm:t>
    </dgm:pt>
    <dgm:pt modelId="{1FD9E518-F5CF-4AB4-BE1C-C6420A212FAF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Деловой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FBEDE936-0C52-425D-AFB0-C8DB30CC320F}" type="parTrans" cxnId="{A1637820-0009-4AA2-8CBD-437541F6F829}">
      <dgm:prSet/>
      <dgm:spPr/>
      <dgm:t>
        <a:bodyPr/>
        <a:lstStyle/>
        <a:p>
          <a:endParaRPr lang="ru-RU"/>
        </a:p>
      </dgm:t>
    </dgm:pt>
    <dgm:pt modelId="{A89F0322-BF69-4370-9491-1F3E15EFF765}" type="sibTrans" cxnId="{A1637820-0009-4AA2-8CBD-437541F6F829}">
      <dgm:prSet/>
      <dgm:spPr/>
      <dgm:t>
        <a:bodyPr/>
        <a:lstStyle/>
        <a:p>
          <a:endParaRPr lang="ru-RU"/>
        </a:p>
      </dgm:t>
    </dgm:pt>
    <dgm:pt modelId="{855B348A-5868-4A1E-9481-8507AAB40689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Научный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814E69C3-636E-453C-A3C5-8D605BCCF3B0}" type="parTrans" cxnId="{812A5AE5-7DC3-4468-967B-7FB62727D3ED}">
      <dgm:prSet/>
      <dgm:spPr/>
      <dgm:t>
        <a:bodyPr/>
        <a:lstStyle/>
        <a:p>
          <a:endParaRPr lang="ru-RU"/>
        </a:p>
      </dgm:t>
    </dgm:pt>
    <dgm:pt modelId="{5250EBA6-75F6-48F3-95F2-088C993F3A6C}" type="sibTrans" cxnId="{812A5AE5-7DC3-4468-967B-7FB62727D3ED}">
      <dgm:prSet/>
      <dgm:spPr/>
      <dgm:t>
        <a:bodyPr/>
        <a:lstStyle/>
        <a:p>
          <a:endParaRPr lang="ru-RU"/>
        </a:p>
      </dgm:t>
    </dgm:pt>
    <dgm:pt modelId="{41B4D980-0ECF-49A8-924C-1ACC78E0DFA6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Экстремальный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797851D9-696C-4A80-A485-AF6F5715FB97}" type="parTrans" cxnId="{AB6E99AA-29AE-4C05-9E05-BAFB9ECEA74A}">
      <dgm:prSet/>
      <dgm:spPr/>
      <dgm:t>
        <a:bodyPr/>
        <a:lstStyle/>
        <a:p>
          <a:endParaRPr lang="ru-RU"/>
        </a:p>
      </dgm:t>
    </dgm:pt>
    <dgm:pt modelId="{6B96903F-2D1A-4D09-B561-59FB11C82562}" type="sibTrans" cxnId="{AB6E99AA-29AE-4C05-9E05-BAFB9ECEA74A}">
      <dgm:prSet/>
      <dgm:spPr/>
      <dgm:t>
        <a:bodyPr/>
        <a:lstStyle/>
        <a:p>
          <a:endParaRPr lang="ru-RU"/>
        </a:p>
      </dgm:t>
    </dgm:pt>
    <dgm:pt modelId="{E83C7F2E-203C-42E5-90BE-C60F7FFE5D4F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Железнодорожный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BBA9E7B1-A0B4-4009-9835-FF4BA9FE2CDF}" type="parTrans" cxnId="{A4387BD8-DADC-4631-866B-F5A1F48A2E2F}">
      <dgm:prSet/>
      <dgm:spPr/>
      <dgm:t>
        <a:bodyPr/>
        <a:lstStyle/>
        <a:p>
          <a:endParaRPr lang="ru-RU"/>
        </a:p>
      </dgm:t>
    </dgm:pt>
    <dgm:pt modelId="{46EDE4D2-C772-4D57-97D8-57DFEC3219B9}" type="sibTrans" cxnId="{A4387BD8-DADC-4631-866B-F5A1F48A2E2F}">
      <dgm:prSet/>
      <dgm:spPr/>
      <dgm:t>
        <a:bodyPr/>
        <a:lstStyle/>
        <a:p>
          <a:endParaRPr lang="ru-RU"/>
        </a:p>
      </dgm:t>
    </dgm:pt>
    <dgm:pt modelId="{FE253278-C4B5-4CCF-8640-146F57B17335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Морской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A215E444-8A8C-40F1-A153-FC3A59B74ACA}" type="parTrans" cxnId="{7D6EC678-D627-4B32-848D-622493A67FB6}">
      <dgm:prSet/>
      <dgm:spPr/>
      <dgm:t>
        <a:bodyPr/>
        <a:lstStyle/>
        <a:p>
          <a:endParaRPr lang="ru-RU"/>
        </a:p>
      </dgm:t>
    </dgm:pt>
    <dgm:pt modelId="{B0B33101-99A1-4EA6-8EEB-76B48553B808}" type="sibTrans" cxnId="{7D6EC678-D627-4B32-848D-622493A67FB6}">
      <dgm:prSet/>
      <dgm:spPr/>
      <dgm:t>
        <a:bodyPr/>
        <a:lstStyle/>
        <a:p>
          <a:endParaRPr lang="ru-RU"/>
        </a:p>
      </dgm:t>
    </dgm:pt>
    <dgm:pt modelId="{CCC3E04F-905F-4C47-AA88-520927D97BB5}">
      <dgm:prSet phldrT="[Текст]" custT="1"/>
      <dgm:spPr/>
      <dgm:t>
        <a:bodyPr/>
        <a:lstStyle/>
        <a:p>
          <a:r>
            <a:rPr lang="ru-RU" sz="2400" b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Авиационный</a:t>
          </a:r>
          <a:endParaRPr lang="ru-RU" sz="2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906151DC-3A86-4DB0-BA48-7466D07E9D81}" type="parTrans" cxnId="{97943522-0094-4108-AD44-7105F0B45F3F}">
      <dgm:prSet/>
      <dgm:spPr/>
      <dgm:t>
        <a:bodyPr/>
        <a:lstStyle/>
        <a:p>
          <a:endParaRPr lang="ru-RU"/>
        </a:p>
      </dgm:t>
    </dgm:pt>
    <dgm:pt modelId="{65D421C0-7679-4761-9122-773FE3270E7C}" type="sibTrans" cxnId="{97943522-0094-4108-AD44-7105F0B45F3F}">
      <dgm:prSet/>
      <dgm:spPr/>
      <dgm:t>
        <a:bodyPr/>
        <a:lstStyle/>
        <a:p>
          <a:endParaRPr lang="ru-RU"/>
        </a:p>
      </dgm:t>
    </dgm:pt>
    <dgm:pt modelId="{3C45531A-5C93-483F-896B-10D6D0774B45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Речной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821A7618-286B-4E0C-99C0-2C9F0FCB2D5A}" type="parTrans" cxnId="{87981266-AC43-41AE-9A17-BB7065FA215E}">
      <dgm:prSet/>
      <dgm:spPr/>
      <dgm:t>
        <a:bodyPr/>
        <a:lstStyle/>
        <a:p>
          <a:endParaRPr lang="ru-RU"/>
        </a:p>
      </dgm:t>
    </dgm:pt>
    <dgm:pt modelId="{7A58C1AE-A874-4E11-943C-F1ACDC06BFE8}" type="sibTrans" cxnId="{87981266-AC43-41AE-9A17-BB7065FA215E}">
      <dgm:prSet/>
      <dgm:spPr/>
      <dgm:t>
        <a:bodyPr/>
        <a:lstStyle/>
        <a:p>
          <a:endParaRPr lang="ru-RU"/>
        </a:p>
      </dgm:t>
    </dgm:pt>
    <dgm:pt modelId="{DE01E456-4BA8-4E25-BF3B-2E7043788C91}">
      <dgm:prSet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Религиозный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6CE1CBB-3DC6-4C64-92A8-4FEA1B6AC59E}" type="parTrans" cxnId="{D2FC266B-493B-45DC-870E-01BDF601BE46}">
      <dgm:prSet/>
      <dgm:spPr/>
      <dgm:t>
        <a:bodyPr/>
        <a:lstStyle/>
        <a:p>
          <a:endParaRPr lang="ru-RU"/>
        </a:p>
      </dgm:t>
    </dgm:pt>
    <dgm:pt modelId="{C42C8615-384B-4D7E-A19C-716B3202270F}" type="sibTrans" cxnId="{D2FC266B-493B-45DC-870E-01BDF601BE46}">
      <dgm:prSet/>
      <dgm:spPr/>
      <dgm:t>
        <a:bodyPr/>
        <a:lstStyle/>
        <a:p>
          <a:endParaRPr lang="ru-RU"/>
        </a:p>
      </dgm:t>
    </dgm:pt>
    <dgm:pt modelId="{8E536784-6D55-4337-8EF4-551105722814}" type="pres">
      <dgm:prSet presAssocID="{0DCAEBFE-746C-4288-AEAA-2DD17E215BB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B8FE97C-D173-4BDD-A58C-1A5A6C5F3926}" type="pres">
      <dgm:prSet presAssocID="{A7FDB831-4728-49EA-A26C-69EB551A8249}" presName="root" presStyleCnt="0"/>
      <dgm:spPr/>
      <dgm:t>
        <a:bodyPr/>
        <a:lstStyle/>
        <a:p>
          <a:endParaRPr lang="ru-RU"/>
        </a:p>
      </dgm:t>
    </dgm:pt>
    <dgm:pt modelId="{4402929E-E068-43EE-9074-476042C4C0F7}" type="pres">
      <dgm:prSet presAssocID="{A7FDB831-4728-49EA-A26C-69EB551A8249}" presName="rootComposite" presStyleCnt="0"/>
      <dgm:spPr/>
      <dgm:t>
        <a:bodyPr/>
        <a:lstStyle/>
        <a:p>
          <a:endParaRPr lang="ru-RU"/>
        </a:p>
      </dgm:t>
    </dgm:pt>
    <dgm:pt modelId="{776CB255-EED0-4723-88BF-7124ADF925DB}" type="pres">
      <dgm:prSet presAssocID="{A7FDB831-4728-49EA-A26C-69EB551A8249}" presName="rootText" presStyleLbl="node1" presStyleIdx="0" presStyleCnt="2" custScaleX="511098"/>
      <dgm:spPr/>
      <dgm:t>
        <a:bodyPr/>
        <a:lstStyle/>
        <a:p>
          <a:endParaRPr lang="ru-RU"/>
        </a:p>
      </dgm:t>
    </dgm:pt>
    <dgm:pt modelId="{C29BB24D-854F-4A50-90FC-E7092DB0401A}" type="pres">
      <dgm:prSet presAssocID="{A7FDB831-4728-49EA-A26C-69EB551A8249}" presName="rootConnector" presStyleLbl="node1" presStyleIdx="0" presStyleCnt="2"/>
      <dgm:spPr/>
      <dgm:t>
        <a:bodyPr/>
        <a:lstStyle/>
        <a:p>
          <a:endParaRPr lang="ru-RU"/>
        </a:p>
      </dgm:t>
    </dgm:pt>
    <dgm:pt modelId="{00AA67D4-3762-4B81-B76A-F5C0C23378D8}" type="pres">
      <dgm:prSet presAssocID="{A7FDB831-4728-49EA-A26C-69EB551A8249}" presName="childShape" presStyleCnt="0"/>
      <dgm:spPr/>
      <dgm:t>
        <a:bodyPr/>
        <a:lstStyle/>
        <a:p>
          <a:endParaRPr lang="ru-RU"/>
        </a:p>
      </dgm:t>
    </dgm:pt>
    <dgm:pt modelId="{FF2A96B5-0A92-41C5-9C28-63CA67809C6B}" type="pres">
      <dgm:prSet presAssocID="{D6D11FB8-1112-4C80-B62D-3AE338D525B3}" presName="Name13" presStyleLbl="parChTrans1D2" presStyleIdx="0" presStyleCnt="11"/>
      <dgm:spPr/>
      <dgm:t>
        <a:bodyPr/>
        <a:lstStyle/>
        <a:p>
          <a:endParaRPr lang="ru-RU"/>
        </a:p>
      </dgm:t>
    </dgm:pt>
    <dgm:pt modelId="{60DD930D-B635-48AA-9ADE-C9EDB6984DD0}" type="pres">
      <dgm:prSet presAssocID="{7C04BB86-59B4-4A5C-9A3F-1380D5F011A1}" presName="childText" presStyleLbl="bgAcc1" presStyleIdx="0" presStyleCnt="11" custScaleX="434157" custScaleY="1406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57D837-1053-4C55-A000-E392195D6EA5}" type="pres">
      <dgm:prSet presAssocID="{A8A9DA0C-162D-415D-9449-B0065E748662}" presName="Name13" presStyleLbl="parChTrans1D2" presStyleIdx="1" presStyleCnt="11"/>
      <dgm:spPr/>
      <dgm:t>
        <a:bodyPr/>
        <a:lstStyle/>
        <a:p>
          <a:endParaRPr lang="ru-RU"/>
        </a:p>
      </dgm:t>
    </dgm:pt>
    <dgm:pt modelId="{B5375712-5E2B-47F1-8830-0AB97D4DB4C0}" type="pres">
      <dgm:prSet presAssocID="{B901ECC6-3461-4F72-B17F-CD9606EB013C}" presName="childText" presStyleLbl="bgAcc1" presStyleIdx="1" presStyleCnt="11" custScaleX="434157" custScaleY="1406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66F8B5-A6AE-4D6E-8614-AFA7E6A7E4FE}" type="pres">
      <dgm:prSet presAssocID="{FBEDE936-0C52-425D-AFB0-C8DB30CC320F}" presName="Name13" presStyleLbl="parChTrans1D2" presStyleIdx="2" presStyleCnt="11"/>
      <dgm:spPr/>
      <dgm:t>
        <a:bodyPr/>
        <a:lstStyle/>
        <a:p>
          <a:endParaRPr lang="ru-RU"/>
        </a:p>
      </dgm:t>
    </dgm:pt>
    <dgm:pt modelId="{39960386-74F7-4E14-B2A4-2F73E8C8013C}" type="pres">
      <dgm:prSet presAssocID="{1FD9E518-F5CF-4AB4-BE1C-C6420A212FAF}" presName="childText" presStyleLbl="bgAcc1" presStyleIdx="2" presStyleCnt="11" custScaleX="434157" custScaleY="879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630FF7-D49B-42E1-8A71-556013D9C2F9}" type="pres">
      <dgm:prSet presAssocID="{814E69C3-636E-453C-A3C5-8D605BCCF3B0}" presName="Name13" presStyleLbl="parChTrans1D2" presStyleIdx="3" presStyleCnt="11"/>
      <dgm:spPr/>
      <dgm:t>
        <a:bodyPr/>
        <a:lstStyle/>
        <a:p>
          <a:endParaRPr lang="ru-RU"/>
        </a:p>
      </dgm:t>
    </dgm:pt>
    <dgm:pt modelId="{BA7DDD27-5226-4D97-A6B8-710E3C5E3E6B}" type="pres">
      <dgm:prSet presAssocID="{855B348A-5868-4A1E-9481-8507AAB40689}" presName="childText" presStyleLbl="bgAcc1" presStyleIdx="3" presStyleCnt="11" custScaleX="434157" custScaleY="75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2E6D9A-58A4-48E5-84FD-D08567516A37}" type="pres">
      <dgm:prSet presAssocID="{797851D9-696C-4A80-A485-AF6F5715FB97}" presName="Name13" presStyleLbl="parChTrans1D2" presStyleIdx="4" presStyleCnt="11"/>
      <dgm:spPr/>
      <dgm:t>
        <a:bodyPr/>
        <a:lstStyle/>
        <a:p>
          <a:endParaRPr lang="ru-RU"/>
        </a:p>
      </dgm:t>
    </dgm:pt>
    <dgm:pt modelId="{47BB9DC8-1D21-4200-8EB1-8CB29ED9DB59}" type="pres">
      <dgm:prSet presAssocID="{41B4D980-0ECF-49A8-924C-1ACC78E0DFA6}" presName="childText" presStyleLbl="bgAcc1" presStyleIdx="4" presStyleCnt="11" custScaleX="434157" custScaleY="879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B145F6-7E8C-40DC-A1E1-1D35EA1C9A25}" type="pres">
      <dgm:prSet presAssocID="{F6CE1CBB-3DC6-4C64-92A8-4FEA1B6AC59E}" presName="Name13" presStyleLbl="parChTrans1D2" presStyleIdx="5" presStyleCnt="11"/>
      <dgm:spPr/>
      <dgm:t>
        <a:bodyPr/>
        <a:lstStyle/>
        <a:p>
          <a:endParaRPr lang="ru-RU"/>
        </a:p>
      </dgm:t>
    </dgm:pt>
    <dgm:pt modelId="{73545861-5349-45B8-91E2-83B2571C7D0E}" type="pres">
      <dgm:prSet presAssocID="{DE01E456-4BA8-4E25-BF3B-2E7043788C91}" presName="childText" presStyleLbl="bgAcc1" presStyleIdx="5" presStyleCnt="11" custScaleX="4327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B80876-334E-455A-B2E4-54F1CADB0CA9}" type="pres">
      <dgm:prSet presAssocID="{F5842292-A1D2-4A53-9BA8-ED922163F6E3}" presName="root" presStyleCnt="0"/>
      <dgm:spPr/>
      <dgm:t>
        <a:bodyPr/>
        <a:lstStyle/>
        <a:p>
          <a:endParaRPr lang="ru-RU"/>
        </a:p>
      </dgm:t>
    </dgm:pt>
    <dgm:pt modelId="{F39B06E8-D857-448D-B484-9D3D609B37B3}" type="pres">
      <dgm:prSet presAssocID="{F5842292-A1D2-4A53-9BA8-ED922163F6E3}" presName="rootComposite" presStyleCnt="0"/>
      <dgm:spPr/>
      <dgm:t>
        <a:bodyPr/>
        <a:lstStyle/>
        <a:p>
          <a:endParaRPr lang="ru-RU"/>
        </a:p>
      </dgm:t>
    </dgm:pt>
    <dgm:pt modelId="{15BDA39D-A398-47A7-92E4-E0F1164D320E}" type="pres">
      <dgm:prSet presAssocID="{F5842292-A1D2-4A53-9BA8-ED922163F6E3}" presName="rootText" presStyleLbl="node1" presStyleIdx="1" presStyleCnt="2" custScaleX="511098"/>
      <dgm:spPr/>
      <dgm:t>
        <a:bodyPr/>
        <a:lstStyle/>
        <a:p>
          <a:endParaRPr lang="ru-RU"/>
        </a:p>
      </dgm:t>
    </dgm:pt>
    <dgm:pt modelId="{DB07E5D8-40A4-4133-9EB5-66205A9AF75E}" type="pres">
      <dgm:prSet presAssocID="{F5842292-A1D2-4A53-9BA8-ED922163F6E3}" presName="rootConnector" presStyleLbl="node1" presStyleIdx="1" presStyleCnt="2"/>
      <dgm:spPr/>
      <dgm:t>
        <a:bodyPr/>
        <a:lstStyle/>
        <a:p>
          <a:endParaRPr lang="ru-RU"/>
        </a:p>
      </dgm:t>
    </dgm:pt>
    <dgm:pt modelId="{6CDDAFA9-22E8-4C58-AB97-56E3668E8635}" type="pres">
      <dgm:prSet presAssocID="{F5842292-A1D2-4A53-9BA8-ED922163F6E3}" presName="childShape" presStyleCnt="0"/>
      <dgm:spPr/>
      <dgm:t>
        <a:bodyPr/>
        <a:lstStyle/>
        <a:p>
          <a:endParaRPr lang="ru-RU"/>
        </a:p>
      </dgm:t>
    </dgm:pt>
    <dgm:pt modelId="{18E05DFB-EDA0-4DC2-AC16-1C3BDA4C4284}" type="pres">
      <dgm:prSet presAssocID="{93B38BCF-8DFF-4D0C-AC5D-A46836489B04}" presName="Name13" presStyleLbl="parChTrans1D2" presStyleIdx="6" presStyleCnt="11"/>
      <dgm:spPr/>
      <dgm:t>
        <a:bodyPr/>
        <a:lstStyle/>
        <a:p>
          <a:endParaRPr lang="ru-RU"/>
        </a:p>
      </dgm:t>
    </dgm:pt>
    <dgm:pt modelId="{4CF3EFB0-EE5A-47E9-AB4D-3F8396DC08FE}" type="pres">
      <dgm:prSet presAssocID="{5021CF20-4146-42A2-86D0-190272DDF1E0}" presName="childText" presStyleLbl="bgAcc1" presStyleIdx="6" presStyleCnt="11" custScaleX="434157" custScaleY="1406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57E6DB-6116-4403-8F57-767AD34728B9}" type="pres">
      <dgm:prSet presAssocID="{BBA9E7B1-A0B4-4009-9835-FF4BA9FE2CDF}" presName="Name13" presStyleLbl="parChTrans1D2" presStyleIdx="7" presStyleCnt="11"/>
      <dgm:spPr/>
      <dgm:t>
        <a:bodyPr/>
        <a:lstStyle/>
        <a:p>
          <a:endParaRPr lang="ru-RU"/>
        </a:p>
      </dgm:t>
    </dgm:pt>
    <dgm:pt modelId="{5509E0B1-A1C1-4BCF-9FF4-0D35342D5B77}" type="pres">
      <dgm:prSet presAssocID="{E83C7F2E-203C-42E5-90BE-C60F7FFE5D4F}" presName="childText" presStyleLbl="bgAcc1" presStyleIdx="7" presStyleCnt="11" custScaleX="434157" custScaleY="1406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FD1296-BF0A-43FB-8F5A-CDD513FF364C}" type="pres">
      <dgm:prSet presAssocID="{A215E444-8A8C-40F1-A153-FC3A59B74ACA}" presName="Name13" presStyleLbl="parChTrans1D2" presStyleIdx="8" presStyleCnt="11"/>
      <dgm:spPr/>
      <dgm:t>
        <a:bodyPr/>
        <a:lstStyle/>
        <a:p>
          <a:endParaRPr lang="ru-RU"/>
        </a:p>
      </dgm:t>
    </dgm:pt>
    <dgm:pt modelId="{B6A931BA-C129-4B7F-93B6-35017C3C02DC}" type="pres">
      <dgm:prSet presAssocID="{FE253278-C4B5-4CCF-8640-146F57B17335}" presName="childText" presStyleLbl="bgAcc1" presStyleIdx="8" presStyleCnt="11" custScaleX="434157" custScaleY="1406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DC3F18-D1A4-4FF5-AE58-9A7306C5C18A}" type="pres">
      <dgm:prSet presAssocID="{906151DC-3A86-4DB0-BA48-7466D07E9D81}" presName="Name13" presStyleLbl="parChTrans1D2" presStyleIdx="9" presStyleCnt="11"/>
      <dgm:spPr/>
      <dgm:t>
        <a:bodyPr/>
        <a:lstStyle/>
        <a:p>
          <a:endParaRPr lang="ru-RU"/>
        </a:p>
      </dgm:t>
    </dgm:pt>
    <dgm:pt modelId="{C2F392F7-5716-4E72-9C40-0B6AE8EBE78E}" type="pres">
      <dgm:prSet presAssocID="{CCC3E04F-905F-4C47-AA88-520927D97BB5}" presName="childText" presStyleLbl="bgAcc1" presStyleIdx="9" presStyleCnt="11" custScaleX="434157" custScaleY="1406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B84559-9D59-48F3-B70E-58F4AAC30108}" type="pres">
      <dgm:prSet presAssocID="{821A7618-286B-4E0C-99C0-2C9F0FCB2D5A}" presName="Name13" presStyleLbl="parChTrans1D2" presStyleIdx="10" presStyleCnt="11"/>
      <dgm:spPr/>
      <dgm:t>
        <a:bodyPr/>
        <a:lstStyle/>
        <a:p>
          <a:endParaRPr lang="ru-RU"/>
        </a:p>
      </dgm:t>
    </dgm:pt>
    <dgm:pt modelId="{624215FC-8BC6-43D2-91FC-728A3A879BCA}" type="pres">
      <dgm:prSet presAssocID="{3C45531A-5C93-483F-896B-10D6D0774B45}" presName="childText" presStyleLbl="bgAcc1" presStyleIdx="10" presStyleCnt="11" custScaleX="434157" custScaleY="1406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E3CBF1-32A8-4500-B41D-1D1B4A37BE1D}" type="presOf" srcId="{F5842292-A1D2-4A53-9BA8-ED922163F6E3}" destId="{15BDA39D-A398-47A7-92E4-E0F1164D320E}" srcOrd="0" destOrd="0" presId="urn:microsoft.com/office/officeart/2005/8/layout/hierarchy3"/>
    <dgm:cxn modelId="{93ADF9BA-0CEB-4E68-90C8-C2035927E442}" type="presOf" srcId="{93B38BCF-8DFF-4D0C-AC5D-A46836489B04}" destId="{18E05DFB-EDA0-4DC2-AC16-1C3BDA4C4284}" srcOrd="0" destOrd="0" presId="urn:microsoft.com/office/officeart/2005/8/layout/hierarchy3"/>
    <dgm:cxn modelId="{1C430996-7A08-4607-BB27-26B14A5CCCEE}" type="presOf" srcId="{A7FDB831-4728-49EA-A26C-69EB551A8249}" destId="{C29BB24D-854F-4A50-90FC-E7092DB0401A}" srcOrd="1" destOrd="0" presId="urn:microsoft.com/office/officeart/2005/8/layout/hierarchy3"/>
    <dgm:cxn modelId="{907EF604-2924-4BA3-8C4E-D7ABCB26C22C}" type="presOf" srcId="{0DCAEBFE-746C-4288-AEAA-2DD17E215BB9}" destId="{8E536784-6D55-4337-8EF4-551105722814}" srcOrd="0" destOrd="0" presId="urn:microsoft.com/office/officeart/2005/8/layout/hierarchy3"/>
    <dgm:cxn modelId="{CB83A93E-9040-4FA1-B1C0-EB364C0CD23D}" type="presOf" srcId="{BBA9E7B1-A0B4-4009-9835-FF4BA9FE2CDF}" destId="{8F57E6DB-6116-4403-8F57-767AD34728B9}" srcOrd="0" destOrd="0" presId="urn:microsoft.com/office/officeart/2005/8/layout/hierarchy3"/>
    <dgm:cxn modelId="{F8274AE3-67A6-4440-95DE-7EFB028E6B2D}" type="presOf" srcId="{855B348A-5868-4A1E-9481-8507AAB40689}" destId="{BA7DDD27-5226-4D97-A6B8-710E3C5E3E6B}" srcOrd="0" destOrd="0" presId="urn:microsoft.com/office/officeart/2005/8/layout/hierarchy3"/>
    <dgm:cxn modelId="{97943522-0094-4108-AD44-7105F0B45F3F}" srcId="{F5842292-A1D2-4A53-9BA8-ED922163F6E3}" destId="{CCC3E04F-905F-4C47-AA88-520927D97BB5}" srcOrd="3" destOrd="0" parTransId="{906151DC-3A86-4DB0-BA48-7466D07E9D81}" sibTransId="{65D421C0-7679-4761-9122-773FE3270E7C}"/>
    <dgm:cxn modelId="{B6AEE925-D6E1-46FC-A598-62544C955249}" type="presOf" srcId="{A215E444-8A8C-40F1-A153-FC3A59B74ACA}" destId="{E2FD1296-BF0A-43FB-8F5A-CDD513FF364C}" srcOrd="0" destOrd="0" presId="urn:microsoft.com/office/officeart/2005/8/layout/hierarchy3"/>
    <dgm:cxn modelId="{E609548B-577B-49E5-9553-ADAA31104A01}" srcId="{F5842292-A1D2-4A53-9BA8-ED922163F6E3}" destId="{5021CF20-4146-42A2-86D0-190272DDF1E0}" srcOrd="0" destOrd="0" parTransId="{93B38BCF-8DFF-4D0C-AC5D-A46836489B04}" sibTransId="{F76C2ABB-9DBA-420E-A098-27CE84D43320}"/>
    <dgm:cxn modelId="{4C0D8CB6-FABB-473D-A52F-41902909080D}" type="presOf" srcId="{7C04BB86-59B4-4A5C-9A3F-1380D5F011A1}" destId="{60DD930D-B635-48AA-9ADE-C9EDB6984DD0}" srcOrd="0" destOrd="0" presId="urn:microsoft.com/office/officeart/2005/8/layout/hierarchy3"/>
    <dgm:cxn modelId="{209A512F-7741-4BEE-92A8-E31A226EA8A4}" type="presOf" srcId="{41B4D980-0ECF-49A8-924C-1ACC78E0DFA6}" destId="{47BB9DC8-1D21-4200-8EB1-8CB29ED9DB59}" srcOrd="0" destOrd="0" presId="urn:microsoft.com/office/officeart/2005/8/layout/hierarchy3"/>
    <dgm:cxn modelId="{1CEABE98-D6F2-4BAB-8474-76779E668CE9}" type="presOf" srcId="{A7FDB831-4728-49EA-A26C-69EB551A8249}" destId="{776CB255-EED0-4723-88BF-7124ADF925DB}" srcOrd="0" destOrd="0" presId="urn:microsoft.com/office/officeart/2005/8/layout/hierarchy3"/>
    <dgm:cxn modelId="{A83720CA-76DE-4F1F-8DFC-9ECF46159ABC}" type="presOf" srcId="{5021CF20-4146-42A2-86D0-190272DDF1E0}" destId="{4CF3EFB0-EE5A-47E9-AB4D-3F8396DC08FE}" srcOrd="0" destOrd="0" presId="urn:microsoft.com/office/officeart/2005/8/layout/hierarchy3"/>
    <dgm:cxn modelId="{FE3259A9-1AB1-42AA-B42B-485B35B52CF2}" type="presOf" srcId="{821A7618-286B-4E0C-99C0-2C9F0FCB2D5A}" destId="{F4B84559-9D59-48F3-B70E-58F4AAC30108}" srcOrd="0" destOrd="0" presId="urn:microsoft.com/office/officeart/2005/8/layout/hierarchy3"/>
    <dgm:cxn modelId="{E916D9AB-118B-48C0-B9AF-5D3793D06611}" type="presOf" srcId="{D6D11FB8-1112-4C80-B62D-3AE338D525B3}" destId="{FF2A96B5-0A92-41C5-9C28-63CA67809C6B}" srcOrd="0" destOrd="0" presId="urn:microsoft.com/office/officeart/2005/8/layout/hierarchy3"/>
    <dgm:cxn modelId="{39CA2FEE-CB1F-401B-9077-82B0659CA17A}" type="presOf" srcId="{B901ECC6-3461-4F72-B17F-CD9606EB013C}" destId="{B5375712-5E2B-47F1-8830-0AB97D4DB4C0}" srcOrd="0" destOrd="0" presId="urn:microsoft.com/office/officeart/2005/8/layout/hierarchy3"/>
    <dgm:cxn modelId="{8E0922F1-4CA2-408C-AF48-36CE4D5F1F35}" type="presOf" srcId="{CCC3E04F-905F-4C47-AA88-520927D97BB5}" destId="{C2F392F7-5716-4E72-9C40-0B6AE8EBE78E}" srcOrd="0" destOrd="0" presId="urn:microsoft.com/office/officeart/2005/8/layout/hierarchy3"/>
    <dgm:cxn modelId="{3EFFD237-DF3D-4500-9D80-46CD56BE57D2}" type="presOf" srcId="{906151DC-3A86-4DB0-BA48-7466D07E9D81}" destId="{BDDC3F18-D1A4-4FF5-AE58-9A7306C5C18A}" srcOrd="0" destOrd="0" presId="urn:microsoft.com/office/officeart/2005/8/layout/hierarchy3"/>
    <dgm:cxn modelId="{757308EF-BBA1-43A6-83F2-E08555C306FF}" srcId="{0DCAEBFE-746C-4288-AEAA-2DD17E215BB9}" destId="{A7FDB831-4728-49EA-A26C-69EB551A8249}" srcOrd="0" destOrd="0" parTransId="{51752392-63F6-4BFE-B0C9-2E65EAA52A9F}" sibTransId="{B9CF2F70-4EDB-4565-B873-47EF9B4E2374}"/>
    <dgm:cxn modelId="{87981266-AC43-41AE-9A17-BB7065FA215E}" srcId="{F5842292-A1D2-4A53-9BA8-ED922163F6E3}" destId="{3C45531A-5C93-483F-896B-10D6D0774B45}" srcOrd="4" destOrd="0" parTransId="{821A7618-286B-4E0C-99C0-2C9F0FCB2D5A}" sibTransId="{7A58C1AE-A874-4E11-943C-F1ACDC06BFE8}"/>
    <dgm:cxn modelId="{AB6E99AA-29AE-4C05-9E05-BAFB9ECEA74A}" srcId="{A7FDB831-4728-49EA-A26C-69EB551A8249}" destId="{41B4D980-0ECF-49A8-924C-1ACC78E0DFA6}" srcOrd="4" destOrd="0" parTransId="{797851D9-696C-4A80-A485-AF6F5715FB97}" sibTransId="{6B96903F-2D1A-4D09-B561-59FB11C82562}"/>
    <dgm:cxn modelId="{7EA5572C-A263-4E8D-8570-20F406DB2D38}" srcId="{A7FDB831-4728-49EA-A26C-69EB551A8249}" destId="{B901ECC6-3461-4F72-B17F-CD9606EB013C}" srcOrd="1" destOrd="0" parTransId="{A8A9DA0C-162D-415D-9449-B0065E748662}" sibTransId="{D5B3DEAB-11BA-45BF-9BB7-89544DCC68AB}"/>
    <dgm:cxn modelId="{4E494C19-D2C5-4B2C-BC12-CFBF25FFDB53}" type="presOf" srcId="{FBEDE936-0C52-425D-AFB0-C8DB30CC320F}" destId="{CF66F8B5-A6AE-4D6E-8614-AFA7E6A7E4FE}" srcOrd="0" destOrd="0" presId="urn:microsoft.com/office/officeart/2005/8/layout/hierarchy3"/>
    <dgm:cxn modelId="{C602A749-068B-48CD-81BC-923A79F07596}" type="presOf" srcId="{E83C7F2E-203C-42E5-90BE-C60F7FFE5D4F}" destId="{5509E0B1-A1C1-4BCF-9FF4-0D35342D5B77}" srcOrd="0" destOrd="0" presId="urn:microsoft.com/office/officeart/2005/8/layout/hierarchy3"/>
    <dgm:cxn modelId="{4817C1E1-3F20-4C96-AEAE-2982A52DAE0F}" type="presOf" srcId="{A8A9DA0C-162D-415D-9449-B0065E748662}" destId="{AE57D837-1053-4C55-A000-E392195D6EA5}" srcOrd="0" destOrd="0" presId="urn:microsoft.com/office/officeart/2005/8/layout/hierarchy3"/>
    <dgm:cxn modelId="{7D6EC678-D627-4B32-848D-622493A67FB6}" srcId="{F5842292-A1D2-4A53-9BA8-ED922163F6E3}" destId="{FE253278-C4B5-4CCF-8640-146F57B17335}" srcOrd="2" destOrd="0" parTransId="{A215E444-8A8C-40F1-A153-FC3A59B74ACA}" sibTransId="{B0B33101-99A1-4EA6-8EEB-76B48553B808}"/>
    <dgm:cxn modelId="{2B0A1A67-D6D4-4DED-A083-F5DAA7E839DF}" type="presOf" srcId="{F5842292-A1D2-4A53-9BA8-ED922163F6E3}" destId="{DB07E5D8-40A4-4133-9EB5-66205A9AF75E}" srcOrd="1" destOrd="0" presId="urn:microsoft.com/office/officeart/2005/8/layout/hierarchy3"/>
    <dgm:cxn modelId="{25BD627F-0858-4BA3-9CD9-1D784E66693D}" type="presOf" srcId="{1FD9E518-F5CF-4AB4-BE1C-C6420A212FAF}" destId="{39960386-74F7-4E14-B2A4-2F73E8C8013C}" srcOrd="0" destOrd="0" presId="urn:microsoft.com/office/officeart/2005/8/layout/hierarchy3"/>
    <dgm:cxn modelId="{A1637820-0009-4AA2-8CBD-437541F6F829}" srcId="{A7FDB831-4728-49EA-A26C-69EB551A8249}" destId="{1FD9E518-F5CF-4AB4-BE1C-C6420A212FAF}" srcOrd="2" destOrd="0" parTransId="{FBEDE936-0C52-425D-AFB0-C8DB30CC320F}" sibTransId="{A89F0322-BF69-4370-9491-1F3E15EFF765}"/>
    <dgm:cxn modelId="{D2FC266B-493B-45DC-870E-01BDF601BE46}" srcId="{A7FDB831-4728-49EA-A26C-69EB551A8249}" destId="{DE01E456-4BA8-4E25-BF3B-2E7043788C91}" srcOrd="5" destOrd="0" parTransId="{F6CE1CBB-3DC6-4C64-92A8-4FEA1B6AC59E}" sibTransId="{C42C8615-384B-4D7E-A19C-716B3202270F}"/>
    <dgm:cxn modelId="{261464EC-D7CB-43ED-B872-DD0B559CA26B}" srcId="{A7FDB831-4728-49EA-A26C-69EB551A8249}" destId="{7C04BB86-59B4-4A5C-9A3F-1380D5F011A1}" srcOrd="0" destOrd="0" parTransId="{D6D11FB8-1112-4C80-B62D-3AE338D525B3}" sibTransId="{1654C9F5-1C3B-4C09-BDF8-95E4306419E0}"/>
    <dgm:cxn modelId="{DE006ACD-443D-4948-B249-A92A33028F01}" type="presOf" srcId="{F6CE1CBB-3DC6-4C64-92A8-4FEA1B6AC59E}" destId="{2DB145F6-7E8C-40DC-A1E1-1D35EA1C9A25}" srcOrd="0" destOrd="0" presId="urn:microsoft.com/office/officeart/2005/8/layout/hierarchy3"/>
    <dgm:cxn modelId="{3B7C7BD8-5CFB-4541-BD93-A94F9C4E0AE7}" srcId="{0DCAEBFE-746C-4288-AEAA-2DD17E215BB9}" destId="{F5842292-A1D2-4A53-9BA8-ED922163F6E3}" srcOrd="1" destOrd="0" parTransId="{0D124D0F-7388-4F5F-80A9-20298DC61BB2}" sibTransId="{02188FA4-C8A0-41D2-9237-83F8CF7F1EE0}"/>
    <dgm:cxn modelId="{FAC5F790-572E-456E-BA0F-2B2D494BBC6F}" type="presOf" srcId="{814E69C3-636E-453C-A3C5-8D605BCCF3B0}" destId="{C6630FF7-D49B-42E1-8A71-556013D9C2F9}" srcOrd="0" destOrd="0" presId="urn:microsoft.com/office/officeart/2005/8/layout/hierarchy3"/>
    <dgm:cxn modelId="{46DB2EAB-EDC0-4952-AA6D-11CAD509D526}" type="presOf" srcId="{FE253278-C4B5-4CCF-8640-146F57B17335}" destId="{B6A931BA-C129-4B7F-93B6-35017C3C02DC}" srcOrd="0" destOrd="0" presId="urn:microsoft.com/office/officeart/2005/8/layout/hierarchy3"/>
    <dgm:cxn modelId="{086FE7D8-1364-4002-AF21-C7920BE63984}" type="presOf" srcId="{DE01E456-4BA8-4E25-BF3B-2E7043788C91}" destId="{73545861-5349-45B8-91E2-83B2571C7D0E}" srcOrd="0" destOrd="0" presId="urn:microsoft.com/office/officeart/2005/8/layout/hierarchy3"/>
    <dgm:cxn modelId="{812A5AE5-7DC3-4468-967B-7FB62727D3ED}" srcId="{A7FDB831-4728-49EA-A26C-69EB551A8249}" destId="{855B348A-5868-4A1E-9481-8507AAB40689}" srcOrd="3" destOrd="0" parTransId="{814E69C3-636E-453C-A3C5-8D605BCCF3B0}" sibTransId="{5250EBA6-75F6-48F3-95F2-088C993F3A6C}"/>
    <dgm:cxn modelId="{7B95A00E-0BDE-4700-8412-1EB37BA469DB}" type="presOf" srcId="{3C45531A-5C93-483F-896B-10D6D0774B45}" destId="{624215FC-8BC6-43D2-91FC-728A3A879BCA}" srcOrd="0" destOrd="0" presId="urn:microsoft.com/office/officeart/2005/8/layout/hierarchy3"/>
    <dgm:cxn modelId="{A8AE8863-38BE-4413-8858-8E57A02E24F5}" type="presOf" srcId="{797851D9-696C-4A80-A485-AF6F5715FB97}" destId="{572E6D9A-58A4-48E5-84FD-D08567516A37}" srcOrd="0" destOrd="0" presId="urn:microsoft.com/office/officeart/2005/8/layout/hierarchy3"/>
    <dgm:cxn modelId="{A4387BD8-DADC-4631-866B-F5A1F48A2E2F}" srcId="{F5842292-A1D2-4A53-9BA8-ED922163F6E3}" destId="{E83C7F2E-203C-42E5-90BE-C60F7FFE5D4F}" srcOrd="1" destOrd="0" parTransId="{BBA9E7B1-A0B4-4009-9835-FF4BA9FE2CDF}" sibTransId="{46EDE4D2-C772-4D57-97D8-57DFEC3219B9}"/>
    <dgm:cxn modelId="{28349698-6237-435E-839A-F643FA311F75}" type="presParOf" srcId="{8E536784-6D55-4337-8EF4-551105722814}" destId="{5B8FE97C-D173-4BDD-A58C-1A5A6C5F3926}" srcOrd="0" destOrd="0" presId="urn:microsoft.com/office/officeart/2005/8/layout/hierarchy3"/>
    <dgm:cxn modelId="{884654EA-E268-47A0-A16A-03BF9F805A7A}" type="presParOf" srcId="{5B8FE97C-D173-4BDD-A58C-1A5A6C5F3926}" destId="{4402929E-E068-43EE-9074-476042C4C0F7}" srcOrd="0" destOrd="0" presId="urn:microsoft.com/office/officeart/2005/8/layout/hierarchy3"/>
    <dgm:cxn modelId="{E3594ACC-1D84-4C11-BA06-9BDC03E57820}" type="presParOf" srcId="{4402929E-E068-43EE-9074-476042C4C0F7}" destId="{776CB255-EED0-4723-88BF-7124ADF925DB}" srcOrd="0" destOrd="0" presId="urn:microsoft.com/office/officeart/2005/8/layout/hierarchy3"/>
    <dgm:cxn modelId="{1204CB4D-1849-42DC-9C62-40225A614FB5}" type="presParOf" srcId="{4402929E-E068-43EE-9074-476042C4C0F7}" destId="{C29BB24D-854F-4A50-90FC-E7092DB0401A}" srcOrd="1" destOrd="0" presId="urn:microsoft.com/office/officeart/2005/8/layout/hierarchy3"/>
    <dgm:cxn modelId="{B3223D79-61C4-4CCB-B2D8-C016E2B73D25}" type="presParOf" srcId="{5B8FE97C-D173-4BDD-A58C-1A5A6C5F3926}" destId="{00AA67D4-3762-4B81-B76A-F5C0C23378D8}" srcOrd="1" destOrd="0" presId="urn:microsoft.com/office/officeart/2005/8/layout/hierarchy3"/>
    <dgm:cxn modelId="{FD8544E4-8E6E-4E11-89F6-008267D0FD48}" type="presParOf" srcId="{00AA67D4-3762-4B81-B76A-F5C0C23378D8}" destId="{FF2A96B5-0A92-41C5-9C28-63CA67809C6B}" srcOrd="0" destOrd="0" presId="urn:microsoft.com/office/officeart/2005/8/layout/hierarchy3"/>
    <dgm:cxn modelId="{9AE24575-FB66-47DF-9F9A-26CD0ED7EFB4}" type="presParOf" srcId="{00AA67D4-3762-4B81-B76A-F5C0C23378D8}" destId="{60DD930D-B635-48AA-9ADE-C9EDB6984DD0}" srcOrd="1" destOrd="0" presId="urn:microsoft.com/office/officeart/2005/8/layout/hierarchy3"/>
    <dgm:cxn modelId="{7DDC7975-BC33-4155-8C07-805EE40BBCC9}" type="presParOf" srcId="{00AA67D4-3762-4B81-B76A-F5C0C23378D8}" destId="{AE57D837-1053-4C55-A000-E392195D6EA5}" srcOrd="2" destOrd="0" presId="urn:microsoft.com/office/officeart/2005/8/layout/hierarchy3"/>
    <dgm:cxn modelId="{39814D4B-D461-4A0B-9214-4D7E43FE8C9B}" type="presParOf" srcId="{00AA67D4-3762-4B81-B76A-F5C0C23378D8}" destId="{B5375712-5E2B-47F1-8830-0AB97D4DB4C0}" srcOrd="3" destOrd="0" presId="urn:microsoft.com/office/officeart/2005/8/layout/hierarchy3"/>
    <dgm:cxn modelId="{F0F7946C-E8D1-4360-8332-EADD6F35D48F}" type="presParOf" srcId="{00AA67D4-3762-4B81-B76A-F5C0C23378D8}" destId="{CF66F8B5-A6AE-4D6E-8614-AFA7E6A7E4FE}" srcOrd="4" destOrd="0" presId="urn:microsoft.com/office/officeart/2005/8/layout/hierarchy3"/>
    <dgm:cxn modelId="{DE303C4B-281C-44E2-AF9C-822CCF8237A6}" type="presParOf" srcId="{00AA67D4-3762-4B81-B76A-F5C0C23378D8}" destId="{39960386-74F7-4E14-B2A4-2F73E8C8013C}" srcOrd="5" destOrd="0" presId="urn:microsoft.com/office/officeart/2005/8/layout/hierarchy3"/>
    <dgm:cxn modelId="{DEE458EA-C43C-454B-A2F0-AA8E037FD374}" type="presParOf" srcId="{00AA67D4-3762-4B81-B76A-F5C0C23378D8}" destId="{C6630FF7-D49B-42E1-8A71-556013D9C2F9}" srcOrd="6" destOrd="0" presId="urn:microsoft.com/office/officeart/2005/8/layout/hierarchy3"/>
    <dgm:cxn modelId="{DDD12293-1AFE-437D-9EB9-2C3C29376032}" type="presParOf" srcId="{00AA67D4-3762-4B81-B76A-F5C0C23378D8}" destId="{BA7DDD27-5226-4D97-A6B8-710E3C5E3E6B}" srcOrd="7" destOrd="0" presId="urn:microsoft.com/office/officeart/2005/8/layout/hierarchy3"/>
    <dgm:cxn modelId="{85E5D19C-365B-456D-8BA1-A2E22AABCED8}" type="presParOf" srcId="{00AA67D4-3762-4B81-B76A-F5C0C23378D8}" destId="{572E6D9A-58A4-48E5-84FD-D08567516A37}" srcOrd="8" destOrd="0" presId="urn:microsoft.com/office/officeart/2005/8/layout/hierarchy3"/>
    <dgm:cxn modelId="{5BC45E18-39CF-4D81-A04B-B482B0F25A1F}" type="presParOf" srcId="{00AA67D4-3762-4B81-B76A-F5C0C23378D8}" destId="{47BB9DC8-1D21-4200-8EB1-8CB29ED9DB59}" srcOrd="9" destOrd="0" presId="urn:microsoft.com/office/officeart/2005/8/layout/hierarchy3"/>
    <dgm:cxn modelId="{F32D0D74-1C12-425F-9D2B-4EE5B7812640}" type="presParOf" srcId="{00AA67D4-3762-4B81-B76A-F5C0C23378D8}" destId="{2DB145F6-7E8C-40DC-A1E1-1D35EA1C9A25}" srcOrd="10" destOrd="0" presId="urn:microsoft.com/office/officeart/2005/8/layout/hierarchy3"/>
    <dgm:cxn modelId="{E0A96361-6D5A-4BF6-9840-B9527CD17FCF}" type="presParOf" srcId="{00AA67D4-3762-4B81-B76A-F5C0C23378D8}" destId="{73545861-5349-45B8-91E2-83B2571C7D0E}" srcOrd="11" destOrd="0" presId="urn:microsoft.com/office/officeart/2005/8/layout/hierarchy3"/>
    <dgm:cxn modelId="{B61CD3B5-BAB0-4275-AFC6-FFAA9C2451CE}" type="presParOf" srcId="{8E536784-6D55-4337-8EF4-551105722814}" destId="{3AB80876-334E-455A-B2E4-54F1CADB0CA9}" srcOrd="1" destOrd="0" presId="urn:microsoft.com/office/officeart/2005/8/layout/hierarchy3"/>
    <dgm:cxn modelId="{B8AE2F83-D2B2-4938-B38F-F0C9150A12D7}" type="presParOf" srcId="{3AB80876-334E-455A-B2E4-54F1CADB0CA9}" destId="{F39B06E8-D857-448D-B484-9D3D609B37B3}" srcOrd="0" destOrd="0" presId="urn:microsoft.com/office/officeart/2005/8/layout/hierarchy3"/>
    <dgm:cxn modelId="{EBDB5064-B929-4477-9166-5FF670FDAF38}" type="presParOf" srcId="{F39B06E8-D857-448D-B484-9D3D609B37B3}" destId="{15BDA39D-A398-47A7-92E4-E0F1164D320E}" srcOrd="0" destOrd="0" presId="urn:microsoft.com/office/officeart/2005/8/layout/hierarchy3"/>
    <dgm:cxn modelId="{43369642-2E82-4A8A-AA2D-A12A9039CDC4}" type="presParOf" srcId="{F39B06E8-D857-448D-B484-9D3D609B37B3}" destId="{DB07E5D8-40A4-4133-9EB5-66205A9AF75E}" srcOrd="1" destOrd="0" presId="urn:microsoft.com/office/officeart/2005/8/layout/hierarchy3"/>
    <dgm:cxn modelId="{D00519E4-3EFB-4E34-88DA-2D9212E62629}" type="presParOf" srcId="{3AB80876-334E-455A-B2E4-54F1CADB0CA9}" destId="{6CDDAFA9-22E8-4C58-AB97-56E3668E8635}" srcOrd="1" destOrd="0" presId="urn:microsoft.com/office/officeart/2005/8/layout/hierarchy3"/>
    <dgm:cxn modelId="{CEE2520C-2AA5-40C9-9589-A697DBDCA11E}" type="presParOf" srcId="{6CDDAFA9-22E8-4C58-AB97-56E3668E8635}" destId="{18E05DFB-EDA0-4DC2-AC16-1C3BDA4C4284}" srcOrd="0" destOrd="0" presId="urn:microsoft.com/office/officeart/2005/8/layout/hierarchy3"/>
    <dgm:cxn modelId="{EDD76B6A-7849-42D2-A06C-503DCEE59B88}" type="presParOf" srcId="{6CDDAFA9-22E8-4C58-AB97-56E3668E8635}" destId="{4CF3EFB0-EE5A-47E9-AB4D-3F8396DC08FE}" srcOrd="1" destOrd="0" presId="urn:microsoft.com/office/officeart/2005/8/layout/hierarchy3"/>
    <dgm:cxn modelId="{1E62B289-B34B-453F-83DC-58944FFB9C44}" type="presParOf" srcId="{6CDDAFA9-22E8-4C58-AB97-56E3668E8635}" destId="{8F57E6DB-6116-4403-8F57-767AD34728B9}" srcOrd="2" destOrd="0" presId="urn:microsoft.com/office/officeart/2005/8/layout/hierarchy3"/>
    <dgm:cxn modelId="{1CD78CF9-BBE0-4C80-8D5B-1C0789D41AEF}" type="presParOf" srcId="{6CDDAFA9-22E8-4C58-AB97-56E3668E8635}" destId="{5509E0B1-A1C1-4BCF-9FF4-0D35342D5B77}" srcOrd="3" destOrd="0" presId="urn:microsoft.com/office/officeart/2005/8/layout/hierarchy3"/>
    <dgm:cxn modelId="{6169969E-C731-40FD-9062-E0C6747EF3F9}" type="presParOf" srcId="{6CDDAFA9-22E8-4C58-AB97-56E3668E8635}" destId="{E2FD1296-BF0A-43FB-8F5A-CDD513FF364C}" srcOrd="4" destOrd="0" presId="urn:microsoft.com/office/officeart/2005/8/layout/hierarchy3"/>
    <dgm:cxn modelId="{3FEED99D-9859-49D6-ABC4-721421A8B1B8}" type="presParOf" srcId="{6CDDAFA9-22E8-4C58-AB97-56E3668E8635}" destId="{B6A931BA-C129-4B7F-93B6-35017C3C02DC}" srcOrd="5" destOrd="0" presId="urn:microsoft.com/office/officeart/2005/8/layout/hierarchy3"/>
    <dgm:cxn modelId="{AC8BAEC8-1981-40F9-8659-69570750E301}" type="presParOf" srcId="{6CDDAFA9-22E8-4C58-AB97-56E3668E8635}" destId="{BDDC3F18-D1A4-4FF5-AE58-9A7306C5C18A}" srcOrd="6" destOrd="0" presId="urn:microsoft.com/office/officeart/2005/8/layout/hierarchy3"/>
    <dgm:cxn modelId="{E116D05D-8473-4DFF-97E5-516B77C5FC02}" type="presParOf" srcId="{6CDDAFA9-22E8-4C58-AB97-56E3668E8635}" destId="{C2F392F7-5716-4E72-9C40-0B6AE8EBE78E}" srcOrd="7" destOrd="0" presId="urn:microsoft.com/office/officeart/2005/8/layout/hierarchy3"/>
    <dgm:cxn modelId="{9B4FEB71-C4E0-40BA-8323-DE897C3A168F}" type="presParOf" srcId="{6CDDAFA9-22E8-4C58-AB97-56E3668E8635}" destId="{F4B84559-9D59-48F3-B70E-58F4AAC30108}" srcOrd="8" destOrd="0" presId="urn:microsoft.com/office/officeart/2005/8/layout/hierarchy3"/>
    <dgm:cxn modelId="{9BA51A4B-B8AD-454E-90E0-4F994E669563}" type="presParOf" srcId="{6CDDAFA9-22E8-4C58-AB97-56E3668E8635}" destId="{624215FC-8BC6-43D2-91FC-728A3A879BCA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7DFFDC3-EBFB-41B2-801F-979F1DF965B6}" type="doc">
      <dgm:prSet loTypeId="urn:microsoft.com/office/officeart/2005/8/layout/vList2" loCatId="list" qsTypeId="urn:microsoft.com/office/officeart/2005/8/quickstyle/3d1" qsCatId="3D" csTypeId="urn:microsoft.com/office/officeart/2005/8/colors/accent1_5" csCatId="accent1" phldr="1"/>
      <dgm:spPr/>
    </dgm:pt>
    <dgm:pt modelId="{2D45A441-2E82-4055-9EF1-F9224DB857BE}">
      <dgm:prSet phldrT="[Текст]" custT="1"/>
      <dgm:spPr/>
      <dgm:t>
        <a:bodyPr/>
        <a:lstStyle/>
        <a:p>
          <a:pPr algn="l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Что такое международное географическое разделение труда?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78F919-051E-4CB3-9C1E-7AD734544468}" type="parTrans" cxnId="{3E2B9F99-2C95-4938-907A-BA6CD7AD8A84}">
      <dgm:prSet/>
      <dgm:spPr/>
      <dgm:t>
        <a:bodyPr/>
        <a:lstStyle/>
        <a:p>
          <a:endParaRPr lang="ru-RU"/>
        </a:p>
      </dgm:t>
    </dgm:pt>
    <dgm:pt modelId="{42F3FD31-7D33-45C7-8E65-87C665502E1B}" type="sibTrans" cxnId="{3E2B9F99-2C95-4938-907A-BA6CD7AD8A84}">
      <dgm:prSet/>
      <dgm:spPr/>
      <dgm:t>
        <a:bodyPr/>
        <a:lstStyle/>
        <a:p>
          <a:endParaRPr lang="ru-RU"/>
        </a:p>
      </dgm:t>
    </dgm:pt>
    <dgm:pt modelId="{5862C873-2232-4135-91EE-1A41DFBB0775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Какие формы МГРТ вы знаете?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6C18549-036C-4682-989F-0071634AE2B8}" type="parTrans" cxnId="{9139CC2D-13CC-46DF-ADC6-232D79201C69}">
      <dgm:prSet/>
      <dgm:spPr/>
      <dgm:t>
        <a:bodyPr/>
        <a:lstStyle/>
        <a:p>
          <a:endParaRPr lang="ru-RU"/>
        </a:p>
      </dgm:t>
    </dgm:pt>
    <dgm:pt modelId="{454825BA-E833-448F-9E7A-5444B09EEC29}" type="sibTrans" cxnId="{9139CC2D-13CC-46DF-ADC6-232D79201C69}">
      <dgm:prSet/>
      <dgm:spPr/>
      <dgm:t>
        <a:bodyPr/>
        <a:lstStyle/>
        <a:p>
          <a:endParaRPr lang="ru-RU"/>
        </a:p>
      </dgm:t>
    </dgm:pt>
    <dgm:pt modelId="{7AECCF3E-60BB-4D48-BD88-64F298288008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Какие разделы географии занимаются изучением мирового хозяйства?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BEBD8BE-C498-4DC0-B0A5-CD7CFAC70B69}" type="parTrans" cxnId="{88F8F94F-F6D8-468D-AD19-42BF29FCF1CE}">
      <dgm:prSet/>
      <dgm:spPr/>
      <dgm:t>
        <a:bodyPr/>
        <a:lstStyle/>
        <a:p>
          <a:endParaRPr lang="ru-RU"/>
        </a:p>
      </dgm:t>
    </dgm:pt>
    <dgm:pt modelId="{C0AA2CA1-D996-4F0A-97EE-9D7322BFD8C2}" type="sibTrans" cxnId="{88F8F94F-F6D8-468D-AD19-42BF29FCF1CE}">
      <dgm:prSet/>
      <dgm:spPr/>
      <dgm:t>
        <a:bodyPr/>
        <a:lstStyle/>
        <a:p>
          <a:endParaRPr lang="ru-RU"/>
        </a:p>
      </dgm:t>
    </dgm:pt>
    <dgm:pt modelId="{478AC085-C9C3-482F-901B-D11006866D61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состав каких международных организаций входит Россия?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812C3FD-F0D5-43FE-B4D0-3266DB88CE4E}" type="parTrans" cxnId="{3D2C945F-5913-40B2-A9E6-BB278FB3F0CF}">
      <dgm:prSet/>
      <dgm:spPr/>
      <dgm:t>
        <a:bodyPr/>
        <a:lstStyle/>
        <a:p>
          <a:endParaRPr lang="ru-RU"/>
        </a:p>
      </dgm:t>
    </dgm:pt>
    <dgm:pt modelId="{5F1E1511-AD49-4A3E-97FE-BE0D8A2B5FC4}" type="sibTrans" cxnId="{3D2C945F-5913-40B2-A9E6-BB278FB3F0CF}">
      <dgm:prSet/>
      <dgm:spPr/>
      <dgm:t>
        <a:bodyPr/>
        <a:lstStyle/>
        <a:p>
          <a:endParaRPr lang="ru-RU"/>
        </a:p>
      </dgm:t>
    </dgm:pt>
    <dgm:pt modelId="{15608EDB-E1BD-4450-80FE-36C0C5AFA0D5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 какому принципу делятся все международные интеграционные группировки?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714CB7F-44F1-4A3F-95C7-41CDBDCD09A4}" type="parTrans" cxnId="{E646AACD-BDFB-4A87-B433-6D47155830B4}">
      <dgm:prSet/>
      <dgm:spPr/>
      <dgm:t>
        <a:bodyPr/>
        <a:lstStyle/>
        <a:p>
          <a:endParaRPr lang="ru-RU"/>
        </a:p>
      </dgm:t>
    </dgm:pt>
    <dgm:pt modelId="{DAF76BB8-9020-4C67-9728-BBF0576A720C}" type="sibTrans" cxnId="{E646AACD-BDFB-4A87-B433-6D47155830B4}">
      <dgm:prSet/>
      <dgm:spPr/>
      <dgm:t>
        <a:bodyPr/>
        <a:lstStyle/>
        <a:p>
          <a:endParaRPr lang="ru-RU"/>
        </a:p>
      </dgm:t>
    </dgm:pt>
    <dgm:pt modelId="{69BD4974-802D-42D0-8E25-E545AF6CEC65}" type="pres">
      <dgm:prSet presAssocID="{F7DFFDC3-EBFB-41B2-801F-979F1DF965B6}" presName="linear" presStyleCnt="0">
        <dgm:presLayoutVars>
          <dgm:animLvl val="lvl"/>
          <dgm:resizeHandles val="exact"/>
        </dgm:presLayoutVars>
      </dgm:prSet>
      <dgm:spPr/>
    </dgm:pt>
    <dgm:pt modelId="{A80E01B8-4918-4F8D-BDBB-C1CAFD66600C}" type="pres">
      <dgm:prSet presAssocID="{2D45A441-2E82-4055-9EF1-F9224DB857BE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5B3776-D915-4297-903C-01EFA37AED2D}" type="pres">
      <dgm:prSet presAssocID="{42F3FD31-7D33-45C7-8E65-87C665502E1B}" presName="spacer" presStyleCnt="0"/>
      <dgm:spPr/>
    </dgm:pt>
    <dgm:pt modelId="{76FE5B72-456A-4B9E-B1F6-CC1E5D8A6411}" type="pres">
      <dgm:prSet presAssocID="{5862C873-2232-4135-91EE-1A41DFBB0775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08190B-FA45-475F-A38A-5E8B9A407E6B}" type="pres">
      <dgm:prSet presAssocID="{454825BA-E833-448F-9E7A-5444B09EEC29}" presName="spacer" presStyleCnt="0"/>
      <dgm:spPr/>
    </dgm:pt>
    <dgm:pt modelId="{9FB3F556-4985-4498-A8E9-8B154E8A754E}" type="pres">
      <dgm:prSet presAssocID="{7AECCF3E-60BB-4D48-BD88-64F298288008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ED14FA-204A-4168-8FE9-29FD805B772D}" type="pres">
      <dgm:prSet presAssocID="{C0AA2CA1-D996-4F0A-97EE-9D7322BFD8C2}" presName="spacer" presStyleCnt="0"/>
      <dgm:spPr/>
    </dgm:pt>
    <dgm:pt modelId="{0F5CED18-E196-4242-8DD7-361B67B0EB9D}" type="pres">
      <dgm:prSet presAssocID="{478AC085-C9C3-482F-901B-D11006866D61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9824FE-D3B0-4C96-A1C9-2D9EFE71FD00}" type="pres">
      <dgm:prSet presAssocID="{5F1E1511-AD49-4A3E-97FE-BE0D8A2B5FC4}" presName="spacer" presStyleCnt="0"/>
      <dgm:spPr/>
    </dgm:pt>
    <dgm:pt modelId="{8A844B94-C24C-4A39-8229-707BA46C87F3}" type="pres">
      <dgm:prSet presAssocID="{15608EDB-E1BD-4450-80FE-36C0C5AFA0D5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F1980A9-7DCA-4AD7-BC24-3856C1D82BD4}" type="presOf" srcId="{F7DFFDC3-EBFB-41B2-801F-979F1DF965B6}" destId="{69BD4974-802D-42D0-8E25-E545AF6CEC65}" srcOrd="0" destOrd="0" presId="urn:microsoft.com/office/officeart/2005/8/layout/vList2"/>
    <dgm:cxn modelId="{656DF208-D3E5-4764-BACB-00C599B798E1}" type="presOf" srcId="{5862C873-2232-4135-91EE-1A41DFBB0775}" destId="{76FE5B72-456A-4B9E-B1F6-CC1E5D8A6411}" srcOrd="0" destOrd="0" presId="urn:microsoft.com/office/officeart/2005/8/layout/vList2"/>
    <dgm:cxn modelId="{D6EA2404-CA50-48AA-B7F4-3AE9C7982F90}" type="presOf" srcId="{15608EDB-E1BD-4450-80FE-36C0C5AFA0D5}" destId="{8A844B94-C24C-4A39-8229-707BA46C87F3}" srcOrd="0" destOrd="0" presId="urn:microsoft.com/office/officeart/2005/8/layout/vList2"/>
    <dgm:cxn modelId="{9485F32B-C5C8-4F9F-8AC7-15D33442247A}" type="presOf" srcId="{2D45A441-2E82-4055-9EF1-F9224DB857BE}" destId="{A80E01B8-4918-4F8D-BDBB-C1CAFD66600C}" srcOrd="0" destOrd="0" presId="urn:microsoft.com/office/officeart/2005/8/layout/vList2"/>
    <dgm:cxn modelId="{88F8F94F-F6D8-468D-AD19-42BF29FCF1CE}" srcId="{F7DFFDC3-EBFB-41B2-801F-979F1DF965B6}" destId="{7AECCF3E-60BB-4D48-BD88-64F298288008}" srcOrd="2" destOrd="0" parTransId="{DBEBD8BE-C498-4DC0-B0A5-CD7CFAC70B69}" sibTransId="{C0AA2CA1-D996-4F0A-97EE-9D7322BFD8C2}"/>
    <dgm:cxn modelId="{5550286E-FC83-4CD9-9683-383AB12A622B}" type="presOf" srcId="{7AECCF3E-60BB-4D48-BD88-64F298288008}" destId="{9FB3F556-4985-4498-A8E9-8B154E8A754E}" srcOrd="0" destOrd="0" presId="urn:microsoft.com/office/officeart/2005/8/layout/vList2"/>
    <dgm:cxn modelId="{9139CC2D-13CC-46DF-ADC6-232D79201C69}" srcId="{F7DFFDC3-EBFB-41B2-801F-979F1DF965B6}" destId="{5862C873-2232-4135-91EE-1A41DFBB0775}" srcOrd="1" destOrd="0" parTransId="{26C18549-036C-4682-989F-0071634AE2B8}" sibTransId="{454825BA-E833-448F-9E7A-5444B09EEC29}"/>
    <dgm:cxn modelId="{3E2B9F99-2C95-4938-907A-BA6CD7AD8A84}" srcId="{F7DFFDC3-EBFB-41B2-801F-979F1DF965B6}" destId="{2D45A441-2E82-4055-9EF1-F9224DB857BE}" srcOrd="0" destOrd="0" parTransId="{ED78F919-051E-4CB3-9C1E-7AD734544468}" sibTransId="{42F3FD31-7D33-45C7-8E65-87C665502E1B}"/>
    <dgm:cxn modelId="{E646AACD-BDFB-4A87-B433-6D47155830B4}" srcId="{F7DFFDC3-EBFB-41B2-801F-979F1DF965B6}" destId="{15608EDB-E1BD-4450-80FE-36C0C5AFA0D5}" srcOrd="4" destOrd="0" parTransId="{9714CB7F-44F1-4A3F-95C7-41CDBDCD09A4}" sibTransId="{DAF76BB8-9020-4C67-9728-BBF0576A720C}"/>
    <dgm:cxn modelId="{3D2C945F-5913-40B2-A9E6-BB278FB3F0CF}" srcId="{F7DFFDC3-EBFB-41B2-801F-979F1DF965B6}" destId="{478AC085-C9C3-482F-901B-D11006866D61}" srcOrd="3" destOrd="0" parTransId="{B812C3FD-F0D5-43FE-B4D0-3266DB88CE4E}" sibTransId="{5F1E1511-AD49-4A3E-97FE-BE0D8A2B5FC4}"/>
    <dgm:cxn modelId="{A8DD7411-46F0-424F-B882-0A4F17BA5891}" type="presOf" srcId="{478AC085-C9C3-482F-901B-D11006866D61}" destId="{0F5CED18-E196-4242-8DD7-361B67B0EB9D}" srcOrd="0" destOrd="0" presId="urn:microsoft.com/office/officeart/2005/8/layout/vList2"/>
    <dgm:cxn modelId="{0B93BE7B-1EAB-49A9-BFA1-351A16AFB36B}" type="presParOf" srcId="{69BD4974-802D-42D0-8E25-E545AF6CEC65}" destId="{A80E01B8-4918-4F8D-BDBB-C1CAFD66600C}" srcOrd="0" destOrd="0" presId="urn:microsoft.com/office/officeart/2005/8/layout/vList2"/>
    <dgm:cxn modelId="{CF3E2224-879C-46A3-9839-A90AB4E579E1}" type="presParOf" srcId="{69BD4974-802D-42D0-8E25-E545AF6CEC65}" destId="{1B5B3776-D915-4297-903C-01EFA37AED2D}" srcOrd="1" destOrd="0" presId="urn:microsoft.com/office/officeart/2005/8/layout/vList2"/>
    <dgm:cxn modelId="{3A0DBAC9-063B-48D4-B22B-0C48ABE5175E}" type="presParOf" srcId="{69BD4974-802D-42D0-8E25-E545AF6CEC65}" destId="{76FE5B72-456A-4B9E-B1F6-CC1E5D8A6411}" srcOrd="2" destOrd="0" presId="urn:microsoft.com/office/officeart/2005/8/layout/vList2"/>
    <dgm:cxn modelId="{DB4BF41D-8141-4359-B8E4-41686A214F3E}" type="presParOf" srcId="{69BD4974-802D-42D0-8E25-E545AF6CEC65}" destId="{2508190B-FA45-475F-A38A-5E8B9A407E6B}" srcOrd="3" destOrd="0" presId="urn:microsoft.com/office/officeart/2005/8/layout/vList2"/>
    <dgm:cxn modelId="{DE3C6334-4DCC-475F-BAE1-0452E3F2E6CC}" type="presParOf" srcId="{69BD4974-802D-42D0-8E25-E545AF6CEC65}" destId="{9FB3F556-4985-4498-A8E9-8B154E8A754E}" srcOrd="4" destOrd="0" presId="urn:microsoft.com/office/officeart/2005/8/layout/vList2"/>
    <dgm:cxn modelId="{13BFDCC9-8A4C-4CF7-9C18-C8D82DAAF1FD}" type="presParOf" srcId="{69BD4974-802D-42D0-8E25-E545AF6CEC65}" destId="{3DED14FA-204A-4168-8FE9-29FD805B772D}" srcOrd="5" destOrd="0" presId="urn:microsoft.com/office/officeart/2005/8/layout/vList2"/>
    <dgm:cxn modelId="{B1A60CA6-B59D-4F88-8838-F2BC3B9D48CA}" type="presParOf" srcId="{69BD4974-802D-42D0-8E25-E545AF6CEC65}" destId="{0F5CED18-E196-4242-8DD7-361B67B0EB9D}" srcOrd="6" destOrd="0" presId="urn:microsoft.com/office/officeart/2005/8/layout/vList2"/>
    <dgm:cxn modelId="{D7FFC5A9-8E43-4538-B071-FAD61F758602}" type="presParOf" srcId="{69BD4974-802D-42D0-8E25-E545AF6CEC65}" destId="{DB9824FE-D3B0-4C96-A1C9-2D9EFE71FD00}" srcOrd="7" destOrd="0" presId="urn:microsoft.com/office/officeart/2005/8/layout/vList2"/>
    <dgm:cxn modelId="{61CC61F1-19F9-4B7B-88C5-217FA7A89E83}" type="presParOf" srcId="{69BD4974-802D-42D0-8E25-E545AF6CEC65}" destId="{8A844B94-C24C-4A39-8229-707BA46C87F3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3F2B4FE-0FED-4E8C-9172-F705AC85F59A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B0902263-DE3D-40BA-BD1D-BFE1E7A60DCC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Назовите основные формы международных экономических отношений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3B18D6-22B2-4AE7-9AFE-B0767FB3C407}" type="parTrans" cxnId="{90FBBE32-6E26-457F-8586-AA47189072AE}">
      <dgm:prSet/>
      <dgm:spPr/>
      <dgm:t>
        <a:bodyPr/>
        <a:lstStyle/>
        <a:p>
          <a:endParaRPr lang="ru-RU" sz="2400">
            <a:solidFill>
              <a:srgbClr val="003399"/>
            </a:solidFill>
          </a:endParaRPr>
        </a:p>
      </dgm:t>
    </dgm:pt>
    <dgm:pt modelId="{356AD88E-7968-4AB7-B526-273D6DA01A6B}" type="sibTrans" cxnId="{90FBBE32-6E26-457F-8586-AA47189072AE}">
      <dgm:prSet/>
      <dgm:spPr/>
      <dgm:t>
        <a:bodyPr/>
        <a:lstStyle/>
        <a:p>
          <a:endParaRPr lang="ru-RU" sz="2400">
            <a:solidFill>
              <a:srgbClr val="003399"/>
            </a:solidFill>
          </a:endParaRPr>
        </a:p>
      </dgm:t>
    </dgm:pt>
    <dgm:pt modelId="{22157D27-FE0A-4CEB-9BFD-AF9893A9F122}">
      <dgm:prSet phldrT="[Текст]" custT="1"/>
      <dgm:spPr/>
      <dgm:t>
        <a:bodyPr/>
        <a:lstStyle/>
        <a:p>
          <a:r>
            <a:rPr lang="ru-RU" sz="24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Что называется мировой торговлей?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54FF830-884D-4D5D-8BB0-96AB19BC7DD9}" type="parTrans" cxnId="{999AC6F5-BE04-4A21-99A9-58B2B36335D0}">
      <dgm:prSet/>
      <dgm:spPr/>
      <dgm:t>
        <a:bodyPr/>
        <a:lstStyle/>
        <a:p>
          <a:endParaRPr lang="ru-RU" sz="2400">
            <a:solidFill>
              <a:srgbClr val="003399"/>
            </a:solidFill>
          </a:endParaRPr>
        </a:p>
      </dgm:t>
    </dgm:pt>
    <dgm:pt modelId="{BF316DF7-F2C2-40B2-BEB4-18473B4C2588}" type="sibTrans" cxnId="{999AC6F5-BE04-4A21-99A9-58B2B36335D0}">
      <dgm:prSet/>
      <dgm:spPr/>
      <dgm:t>
        <a:bodyPr/>
        <a:lstStyle/>
        <a:p>
          <a:endParaRPr lang="ru-RU" sz="2400">
            <a:solidFill>
              <a:srgbClr val="003399"/>
            </a:solidFill>
          </a:endParaRPr>
        </a:p>
      </dgm:t>
    </dgm:pt>
    <dgm:pt modelId="{B73675FE-C804-499C-A4D1-3A5DD121C7E3}">
      <dgm:prSet phldrT="[Текст]" custT="1"/>
      <dgm:spPr/>
      <dgm:t>
        <a:bodyPr/>
        <a:lstStyle/>
        <a:p>
          <a:r>
            <a:rPr lang="ru-RU" sz="24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Что относится к регуляторам движения капитала?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FDD6A5-B648-4010-858B-4B6FE3D9F502}" type="parTrans" cxnId="{C70B53E2-0F6C-415C-9FB1-69C2C89AD2A6}">
      <dgm:prSet/>
      <dgm:spPr/>
      <dgm:t>
        <a:bodyPr/>
        <a:lstStyle/>
        <a:p>
          <a:endParaRPr lang="ru-RU" sz="2400">
            <a:solidFill>
              <a:srgbClr val="003399"/>
            </a:solidFill>
          </a:endParaRPr>
        </a:p>
      </dgm:t>
    </dgm:pt>
    <dgm:pt modelId="{1B0CE779-C1EA-41B5-BB58-B798B9BC6F73}" type="sibTrans" cxnId="{C70B53E2-0F6C-415C-9FB1-69C2C89AD2A6}">
      <dgm:prSet/>
      <dgm:spPr/>
      <dgm:t>
        <a:bodyPr/>
        <a:lstStyle/>
        <a:p>
          <a:endParaRPr lang="ru-RU" sz="2400">
            <a:solidFill>
              <a:srgbClr val="003399"/>
            </a:solidFill>
          </a:endParaRPr>
        </a:p>
      </dgm:t>
    </dgm:pt>
    <dgm:pt modelId="{7D4639B5-3488-465F-A259-4B7610F14331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Какие выделяют виды туризма в зависимости от цели?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099055B-3882-453C-9BAC-054E5B9F50F4}" type="parTrans" cxnId="{6F62AA12-20A1-4C74-B793-8BC2DCBCAA82}">
      <dgm:prSet/>
      <dgm:spPr/>
      <dgm:t>
        <a:bodyPr/>
        <a:lstStyle/>
        <a:p>
          <a:endParaRPr lang="ru-RU" sz="2400">
            <a:solidFill>
              <a:srgbClr val="003399"/>
            </a:solidFill>
          </a:endParaRPr>
        </a:p>
      </dgm:t>
    </dgm:pt>
    <dgm:pt modelId="{35339E64-CF2F-45D0-9235-3DEFA68F6194}" type="sibTrans" cxnId="{6F62AA12-20A1-4C74-B793-8BC2DCBCAA82}">
      <dgm:prSet/>
      <dgm:spPr/>
      <dgm:t>
        <a:bodyPr/>
        <a:lstStyle/>
        <a:p>
          <a:endParaRPr lang="ru-RU" sz="2400">
            <a:solidFill>
              <a:srgbClr val="003399"/>
            </a:solidFill>
          </a:endParaRPr>
        </a:p>
      </dgm:t>
    </dgm:pt>
    <dgm:pt modelId="{CC9F8187-52CF-454E-8B11-8110F6C0B47A}">
      <dgm:prSet phldrT="[Текст]" custT="1"/>
      <dgm:spPr/>
      <dgm:t>
        <a:bodyPr/>
        <a:lstStyle/>
        <a:p>
          <a:r>
            <a:rPr lang="ru-RU" sz="24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Каковы причины трудовой миграции?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5B0DA14-FB1C-46E3-8BED-0B6DB7B17A3F}" type="parTrans" cxnId="{C88DE72D-26F3-41B8-9766-CFE0A1D4FD79}">
      <dgm:prSet/>
      <dgm:spPr/>
      <dgm:t>
        <a:bodyPr/>
        <a:lstStyle/>
        <a:p>
          <a:endParaRPr lang="ru-RU" sz="2400">
            <a:solidFill>
              <a:srgbClr val="003399"/>
            </a:solidFill>
          </a:endParaRPr>
        </a:p>
      </dgm:t>
    </dgm:pt>
    <dgm:pt modelId="{38D67070-BCC9-4055-8F73-9299B780E489}" type="sibTrans" cxnId="{C88DE72D-26F3-41B8-9766-CFE0A1D4FD79}">
      <dgm:prSet/>
      <dgm:spPr/>
      <dgm:t>
        <a:bodyPr/>
        <a:lstStyle/>
        <a:p>
          <a:endParaRPr lang="ru-RU" sz="2400">
            <a:solidFill>
              <a:srgbClr val="003399"/>
            </a:solidFill>
          </a:endParaRPr>
        </a:p>
      </dgm:t>
    </dgm:pt>
    <dgm:pt modelId="{16AD0D69-D387-41C3-9EEB-0F44C4D6CBC3}" type="pres">
      <dgm:prSet presAssocID="{03F2B4FE-0FED-4E8C-9172-F705AC85F59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44CFE9D-7929-4D94-9F48-5B593B8E02A3}" type="pres">
      <dgm:prSet presAssocID="{03F2B4FE-0FED-4E8C-9172-F705AC85F59A}" presName="Name1" presStyleCnt="0"/>
      <dgm:spPr/>
      <dgm:t>
        <a:bodyPr/>
        <a:lstStyle/>
        <a:p>
          <a:endParaRPr lang="ru-RU"/>
        </a:p>
      </dgm:t>
    </dgm:pt>
    <dgm:pt modelId="{81476D53-E11B-4684-8778-90DF9E3A1DB0}" type="pres">
      <dgm:prSet presAssocID="{03F2B4FE-0FED-4E8C-9172-F705AC85F59A}" presName="cycle" presStyleCnt="0"/>
      <dgm:spPr/>
      <dgm:t>
        <a:bodyPr/>
        <a:lstStyle/>
        <a:p>
          <a:endParaRPr lang="ru-RU"/>
        </a:p>
      </dgm:t>
    </dgm:pt>
    <dgm:pt modelId="{5B166535-1CCC-480A-902A-96BE608F205E}" type="pres">
      <dgm:prSet presAssocID="{03F2B4FE-0FED-4E8C-9172-F705AC85F59A}" presName="srcNode" presStyleLbl="node1" presStyleIdx="0" presStyleCnt="5"/>
      <dgm:spPr/>
      <dgm:t>
        <a:bodyPr/>
        <a:lstStyle/>
        <a:p>
          <a:endParaRPr lang="ru-RU"/>
        </a:p>
      </dgm:t>
    </dgm:pt>
    <dgm:pt modelId="{0E6B4696-3F68-45C1-B125-C9C8A7B394CB}" type="pres">
      <dgm:prSet presAssocID="{03F2B4FE-0FED-4E8C-9172-F705AC85F59A}" presName="conn" presStyleLbl="parChTrans1D2" presStyleIdx="0" presStyleCnt="1"/>
      <dgm:spPr/>
      <dgm:t>
        <a:bodyPr/>
        <a:lstStyle/>
        <a:p>
          <a:endParaRPr lang="ru-RU"/>
        </a:p>
      </dgm:t>
    </dgm:pt>
    <dgm:pt modelId="{1CDC45AA-0C8C-48BC-B0A0-A87EF5009C30}" type="pres">
      <dgm:prSet presAssocID="{03F2B4FE-0FED-4E8C-9172-F705AC85F59A}" presName="extraNode" presStyleLbl="node1" presStyleIdx="0" presStyleCnt="5"/>
      <dgm:spPr/>
      <dgm:t>
        <a:bodyPr/>
        <a:lstStyle/>
        <a:p>
          <a:endParaRPr lang="ru-RU"/>
        </a:p>
      </dgm:t>
    </dgm:pt>
    <dgm:pt modelId="{888B4BB4-0BB5-416F-9512-8329F588708A}" type="pres">
      <dgm:prSet presAssocID="{03F2B4FE-0FED-4E8C-9172-F705AC85F59A}" presName="dstNode" presStyleLbl="node1" presStyleIdx="0" presStyleCnt="5"/>
      <dgm:spPr/>
      <dgm:t>
        <a:bodyPr/>
        <a:lstStyle/>
        <a:p>
          <a:endParaRPr lang="ru-RU"/>
        </a:p>
      </dgm:t>
    </dgm:pt>
    <dgm:pt modelId="{83A59D97-4D2B-48E8-BFF0-0DB348DC5BF0}" type="pres">
      <dgm:prSet presAssocID="{B0902263-DE3D-40BA-BD1D-BFE1E7A60DCC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AD15C7-B931-4DAC-846C-2F16D94734A4}" type="pres">
      <dgm:prSet presAssocID="{B0902263-DE3D-40BA-BD1D-BFE1E7A60DCC}" presName="accent_1" presStyleCnt="0"/>
      <dgm:spPr/>
      <dgm:t>
        <a:bodyPr/>
        <a:lstStyle/>
        <a:p>
          <a:endParaRPr lang="ru-RU"/>
        </a:p>
      </dgm:t>
    </dgm:pt>
    <dgm:pt modelId="{8EC94E83-D192-4B17-B43D-400992D11152}" type="pres">
      <dgm:prSet presAssocID="{B0902263-DE3D-40BA-BD1D-BFE1E7A60DCC}" presName="accentRepeatNode" presStyleLbl="solidFgAcc1" presStyleIdx="0" presStyleCnt="5"/>
      <dgm:spPr/>
      <dgm:t>
        <a:bodyPr/>
        <a:lstStyle/>
        <a:p>
          <a:endParaRPr lang="ru-RU"/>
        </a:p>
      </dgm:t>
    </dgm:pt>
    <dgm:pt modelId="{14CE9354-994F-43C3-A585-2D0BCC65DB30}" type="pres">
      <dgm:prSet presAssocID="{22157D27-FE0A-4CEB-9BFD-AF9893A9F122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4A1828-C618-408D-B2F7-4E8D9EFD03D1}" type="pres">
      <dgm:prSet presAssocID="{22157D27-FE0A-4CEB-9BFD-AF9893A9F122}" presName="accent_2" presStyleCnt="0"/>
      <dgm:spPr/>
      <dgm:t>
        <a:bodyPr/>
        <a:lstStyle/>
        <a:p>
          <a:endParaRPr lang="ru-RU"/>
        </a:p>
      </dgm:t>
    </dgm:pt>
    <dgm:pt modelId="{18050E71-0324-455A-B66C-969FD89655B5}" type="pres">
      <dgm:prSet presAssocID="{22157D27-FE0A-4CEB-9BFD-AF9893A9F122}" presName="accentRepeatNode" presStyleLbl="solidFgAcc1" presStyleIdx="1" presStyleCnt="5"/>
      <dgm:spPr/>
      <dgm:t>
        <a:bodyPr/>
        <a:lstStyle/>
        <a:p>
          <a:endParaRPr lang="ru-RU"/>
        </a:p>
      </dgm:t>
    </dgm:pt>
    <dgm:pt modelId="{BCC8EE58-32BB-4301-822E-65EFBA40A3AF}" type="pres">
      <dgm:prSet presAssocID="{B73675FE-C804-499C-A4D1-3A5DD121C7E3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EDE3C2-F012-4340-9DFA-8399EC0E34B4}" type="pres">
      <dgm:prSet presAssocID="{B73675FE-C804-499C-A4D1-3A5DD121C7E3}" presName="accent_3" presStyleCnt="0"/>
      <dgm:spPr/>
      <dgm:t>
        <a:bodyPr/>
        <a:lstStyle/>
        <a:p>
          <a:endParaRPr lang="ru-RU"/>
        </a:p>
      </dgm:t>
    </dgm:pt>
    <dgm:pt modelId="{35059FC7-23F8-42BD-BD45-81535751674A}" type="pres">
      <dgm:prSet presAssocID="{B73675FE-C804-499C-A4D1-3A5DD121C7E3}" presName="accentRepeatNode" presStyleLbl="solidFgAcc1" presStyleIdx="2" presStyleCnt="5"/>
      <dgm:spPr/>
      <dgm:t>
        <a:bodyPr/>
        <a:lstStyle/>
        <a:p>
          <a:endParaRPr lang="ru-RU"/>
        </a:p>
      </dgm:t>
    </dgm:pt>
    <dgm:pt modelId="{F62B4F27-CCC4-40E6-8908-4F6A5318DAD9}" type="pres">
      <dgm:prSet presAssocID="{CC9F8187-52CF-454E-8B11-8110F6C0B47A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CB8C39-472D-44B0-B6FC-FD49A2D3600D}" type="pres">
      <dgm:prSet presAssocID="{CC9F8187-52CF-454E-8B11-8110F6C0B47A}" presName="accent_4" presStyleCnt="0"/>
      <dgm:spPr/>
      <dgm:t>
        <a:bodyPr/>
        <a:lstStyle/>
        <a:p>
          <a:endParaRPr lang="ru-RU"/>
        </a:p>
      </dgm:t>
    </dgm:pt>
    <dgm:pt modelId="{65FEE423-5DCF-4014-B104-608CC7701CD3}" type="pres">
      <dgm:prSet presAssocID="{CC9F8187-52CF-454E-8B11-8110F6C0B47A}" presName="accentRepeatNode" presStyleLbl="solidFgAcc1" presStyleIdx="3" presStyleCnt="5"/>
      <dgm:spPr/>
      <dgm:t>
        <a:bodyPr/>
        <a:lstStyle/>
        <a:p>
          <a:endParaRPr lang="ru-RU"/>
        </a:p>
      </dgm:t>
    </dgm:pt>
    <dgm:pt modelId="{D85EDA1C-0AF3-4981-8873-75C25E2612C6}" type="pres">
      <dgm:prSet presAssocID="{7D4639B5-3488-465F-A259-4B7610F14331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EB19B1-2E56-4EBD-9284-DAED7A95C2F2}" type="pres">
      <dgm:prSet presAssocID="{7D4639B5-3488-465F-A259-4B7610F14331}" presName="accent_5" presStyleCnt="0"/>
      <dgm:spPr/>
      <dgm:t>
        <a:bodyPr/>
        <a:lstStyle/>
        <a:p>
          <a:endParaRPr lang="ru-RU"/>
        </a:p>
      </dgm:t>
    </dgm:pt>
    <dgm:pt modelId="{BBA7B40B-CC20-4FCC-AB2E-1BA1B64E46E7}" type="pres">
      <dgm:prSet presAssocID="{7D4639B5-3488-465F-A259-4B7610F14331}" presName="accentRepeatNode" presStyleLbl="solidFgAcc1" presStyleIdx="4" presStyleCnt="5"/>
      <dgm:spPr/>
      <dgm:t>
        <a:bodyPr/>
        <a:lstStyle/>
        <a:p>
          <a:endParaRPr lang="ru-RU"/>
        </a:p>
      </dgm:t>
    </dgm:pt>
  </dgm:ptLst>
  <dgm:cxnLst>
    <dgm:cxn modelId="{9D8C6F3B-D9E7-4099-B70A-63E0C0A97431}" type="presOf" srcId="{03F2B4FE-0FED-4E8C-9172-F705AC85F59A}" destId="{16AD0D69-D387-41C3-9EEB-0F44C4D6CBC3}" srcOrd="0" destOrd="0" presId="urn:microsoft.com/office/officeart/2008/layout/VerticalCurvedList"/>
    <dgm:cxn modelId="{C88DE72D-26F3-41B8-9766-CFE0A1D4FD79}" srcId="{03F2B4FE-0FED-4E8C-9172-F705AC85F59A}" destId="{CC9F8187-52CF-454E-8B11-8110F6C0B47A}" srcOrd="3" destOrd="0" parTransId="{65B0DA14-FB1C-46E3-8BED-0B6DB7B17A3F}" sibTransId="{38D67070-BCC9-4055-8F73-9299B780E489}"/>
    <dgm:cxn modelId="{77B3F688-030C-4C6A-A160-3522137C4DC3}" type="presOf" srcId="{22157D27-FE0A-4CEB-9BFD-AF9893A9F122}" destId="{14CE9354-994F-43C3-A585-2D0BCC65DB30}" srcOrd="0" destOrd="0" presId="urn:microsoft.com/office/officeart/2008/layout/VerticalCurvedList"/>
    <dgm:cxn modelId="{999AC6F5-BE04-4A21-99A9-58B2B36335D0}" srcId="{03F2B4FE-0FED-4E8C-9172-F705AC85F59A}" destId="{22157D27-FE0A-4CEB-9BFD-AF9893A9F122}" srcOrd="1" destOrd="0" parTransId="{D54FF830-884D-4D5D-8BB0-96AB19BC7DD9}" sibTransId="{BF316DF7-F2C2-40B2-BEB4-18473B4C2588}"/>
    <dgm:cxn modelId="{C70B53E2-0F6C-415C-9FB1-69C2C89AD2A6}" srcId="{03F2B4FE-0FED-4E8C-9172-F705AC85F59A}" destId="{B73675FE-C804-499C-A4D1-3A5DD121C7E3}" srcOrd="2" destOrd="0" parTransId="{EDFDD6A5-B648-4010-858B-4B6FE3D9F502}" sibTransId="{1B0CE779-C1EA-41B5-BB58-B798B9BC6F73}"/>
    <dgm:cxn modelId="{6B6E71BB-9554-4B5D-AA70-5A35BD61CD9B}" type="presOf" srcId="{CC9F8187-52CF-454E-8B11-8110F6C0B47A}" destId="{F62B4F27-CCC4-40E6-8908-4F6A5318DAD9}" srcOrd="0" destOrd="0" presId="urn:microsoft.com/office/officeart/2008/layout/VerticalCurvedList"/>
    <dgm:cxn modelId="{DAB36B0E-43B1-46DA-9FBE-06B8B4FD908B}" type="presOf" srcId="{7D4639B5-3488-465F-A259-4B7610F14331}" destId="{D85EDA1C-0AF3-4981-8873-75C25E2612C6}" srcOrd="0" destOrd="0" presId="urn:microsoft.com/office/officeart/2008/layout/VerticalCurvedList"/>
    <dgm:cxn modelId="{BA3E8A77-1EDD-47BC-8809-06D160D9405B}" type="presOf" srcId="{356AD88E-7968-4AB7-B526-273D6DA01A6B}" destId="{0E6B4696-3F68-45C1-B125-C9C8A7B394CB}" srcOrd="0" destOrd="0" presId="urn:microsoft.com/office/officeart/2008/layout/VerticalCurvedList"/>
    <dgm:cxn modelId="{86FB63D6-8938-4F81-9BE8-A178096C2CEC}" type="presOf" srcId="{B73675FE-C804-499C-A4D1-3A5DD121C7E3}" destId="{BCC8EE58-32BB-4301-822E-65EFBA40A3AF}" srcOrd="0" destOrd="0" presId="urn:microsoft.com/office/officeart/2008/layout/VerticalCurvedList"/>
    <dgm:cxn modelId="{A4C64688-5CC8-4D8B-B6BE-0A75C3E997DA}" type="presOf" srcId="{B0902263-DE3D-40BA-BD1D-BFE1E7A60DCC}" destId="{83A59D97-4D2B-48E8-BFF0-0DB348DC5BF0}" srcOrd="0" destOrd="0" presId="urn:microsoft.com/office/officeart/2008/layout/VerticalCurvedList"/>
    <dgm:cxn modelId="{90FBBE32-6E26-457F-8586-AA47189072AE}" srcId="{03F2B4FE-0FED-4E8C-9172-F705AC85F59A}" destId="{B0902263-DE3D-40BA-BD1D-BFE1E7A60DCC}" srcOrd="0" destOrd="0" parTransId="{EF3B18D6-22B2-4AE7-9AFE-B0767FB3C407}" sibTransId="{356AD88E-7968-4AB7-B526-273D6DA01A6B}"/>
    <dgm:cxn modelId="{6F62AA12-20A1-4C74-B793-8BC2DCBCAA82}" srcId="{03F2B4FE-0FED-4E8C-9172-F705AC85F59A}" destId="{7D4639B5-3488-465F-A259-4B7610F14331}" srcOrd="4" destOrd="0" parTransId="{6099055B-3882-453C-9BAC-054E5B9F50F4}" sibTransId="{35339E64-CF2F-45D0-9235-3DEFA68F6194}"/>
    <dgm:cxn modelId="{85DA3840-59CE-404B-A288-1D8B62ADA529}" type="presParOf" srcId="{16AD0D69-D387-41C3-9EEB-0F44C4D6CBC3}" destId="{044CFE9D-7929-4D94-9F48-5B593B8E02A3}" srcOrd="0" destOrd="0" presId="urn:microsoft.com/office/officeart/2008/layout/VerticalCurvedList"/>
    <dgm:cxn modelId="{444F1140-DE2B-44A7-A7D6-31BCFB5CE409}" type="presParOf" srcId="{044CFE9D-7929-4D94-9F48-5B593B8E02A3}" destId="{81476D53-E11B-4684-8778-90DF9E3A1DB0}" srcOrd="0" destOrd="0" presId="urn:microsoft.com/office/officeart/2008/layout/VerticalCurvedList"/>
    <dgm:cxn modelId="{1BA1A771-673A-4718-B2D9-B77B3719BDEB}" type="presParOf" srcId="{81476D53-E11B-4684-8778-90DF9E3A1DB0}" destId="{5B166535-1CCC-480A-902A-96BE608F205E}" srcOrd="0" destOrd="0" presId="urn:microsoft.com/office/officeart/2008/layout/VerticalCurvedList"/>
    <dgm:cxn modelId="{C5F4358B-2ECC-4E69-B15E-719E48F54D72}" type="presParOf" srcId="{81476D53-E11B-4684-8778-90DF9E3A1DB0}" destId="{0E6B4696-3F68-45C1-B125-C9C8A7B394CB}" srcOrd="1" destOrd="0" presId="urn:microsoft.com/office/officeart/2008/layout/VerticalCurvedList"/>
    <dgm:cxn modelId="{503D1518-73ED-48CF-8500-EB48CABF2927}" type="presParOf" srcId="{81476D53-E11B-4684-8778-90DF9E3A1DB0}" destId="{1CDC45AA-0C8C-48BC-B0A0-A87EF5009C30}" srcOrd="2" destOrd="0" presId="urn:microsoft.com/office/officeart/2008/layout/VerticalCurvedList"/>
    <dgm:cxn modelId="{8330EFE8-207C-46C3-ABE2-B7652CDCBB38}" type="presParOf" srcId="{81476D53-E11B-4684-8778-90DF9E3A1DB0}" destId="{888B4BB4-0BB5-416F-9512-8329F588708A}" srcOrd="3" destOrd="0" presId="urn:microsoft.com/office/officeart/2008/layout/VerticalCurvedList"/>
    <dgm:cxn modelId="{3CCE99DC-C3D2-4DC2-B1DE-0DE87B790A6F}" type="presParOf" srcId="{044CFE9D-7929-4D94-9F48-5B593B8E02A3}" destId="{83A59D97-4D2B-48E8-BFF0-0DB348DC5BF0}" srcOrd="1" destOrd="0" presId="urn:microsoft.com/office/officeart/2008/layout/VerticalCurvedList"/>
    <dgm:cxn modelId="{1E988B00-2948-4AA3-9AA2-A61539888926}" type="presParOf" srcId="{044CFE9D-7929-4D94-9F48-5B593B8E02A3}" destId="{85AD15C7-B931-4DAC-846C-2F16D94734A4}" srcOrd="2" destOrd="0" presId="urn:microsoft.com/office/officeart/2008/layout/VerticalCurvedList"/>
    <dgm:cxn modelId="{A28A03CB-FBE0-49E4-9AF4-339212A8E43D}" type="presParOf" srcId="{85AD15C7-B931-4DAC-846C-2F16D94734A4}" destId="{8EC94E83-D192-4B17-B43D-400992D11152}" srcOrd="0" destOrd="0" presId="urn:microsoft.com/office/officeart/2008/layout/VerticalCurvedList"/>
    <dgm:cxn modelId="{9C5F3E87-BB04-4A71-B2E4-8CC7B5BA1994}" type="presParOf" srcId="{044CFE9D-7929-4D94-9F48-5B593B8E02A3}" destId="{14CE9354-994F-43C3-A585-2D0BCC65DB30}" srcOrd="3" destOrd="0" presId="urn:microsoft.com/office/officeart/2008/layout/VerticalCurvedList"/>
    <dgm:cxn modelId="{75604E66-1C72-4307-AF8E-47F30933EE2E}" type="presParOf" srcId="{044CFE9D-7929-4D94-9F48-5B593B8E02A3}" destId="{C84A1828-C618-408D-B2F7-4E8D9EFD03D1}" srcOrd="4" destOrd="0" presId="urn:microsoft.com/office/officeart/2008/layout/VerticalCurvedList"/>
    <dgm:cxn modelId="{3D9D7208-9410-4A82-A7CD-81A0AF694DC4}" type="presParOf" srcId="{C84A1828-C618-408D-B2F7-4E8D9EFD03D1}" destId="{18050E71-0324-455A-B66C-969FD89655B5}" srcOrd="0" destOrd="0" presId="urn:microsoft.com/office/officeart/2008/layout/VerticalCurvedList"/>
    <dgm:cxn modelId="{86E78A2A-0746-4202-B28E-63DB9911795B}" type="presParOf" srcId="{044CFE9D-7929-4D94-9F48-5B593B8E02A3}" destId="{BCC8EE58-32BB-4301-822E-65EFBA40A3AF}" srcOrd="5" destOrd="0" presId="urn:microsoft.com/office/officeart/2008/layout/VerticalCurvedList"/>
    <dgm:cxn modelId="{261D58C3-F637-41B8-B769-00AAEA2128EE}" type="presParOf" srcId="{044CFE9D-7929-4D94-9F48-5B593B8E02A3}" destId="{88EDE3C2-F012-4340-9DFA-8399EC0E34B4}" srcOrd="6" destOrd="0" presId="urn:microsoft.com/office/officeart/2008/layout/VerticalCurvedList"/>
    <dgm:cxn modelId="{9F3F9157-955F-418E-88E1-BBDA54A8663C}" type="presParOf" srcId="{88EDE3C2-F012-4340-9DFA-8399EC0E34B4}" destId="{35059FC7-23F8-42BD-BD45-81535751674A}" srcOrd="0" destOrd="0" presId="urn:microsoft.com/office/officeart/2008/layout/VerticalCurvedList"/>
    <dgm:cxn modelId="{130703CB-396D-4ED2-BBC5-7273EB9688AD}" type="presParOf" srcId="{044CFE9D-7929-4D94-9F48-5B593B8E02A3}" destId="{F62B4F27-CCC4-40E6-8908-4F6A5318DAD9}" srcOrd="7" destOrd="0" presId="urn:microsoft.com/office/officeart/2008/layout/VerticalCurvedList"/>
    <dgm:cxn modelId="{26EDA196-4287-452E-AE3B-86E7E2013F4B}" type="presParOf" srcId="{044CFE9D-7929-4D94-9F48-5B593B8E02A3}" destId="{0FCB8C39-472D-44B0-B6FC-FD49A2D3600D}" srcOrd="8" destOrd="0" presId="urn:microsoft.com/office/officeart/2008/layout/VerticalCurvedList"/>
    <dgm:cxn modelId="{ED41F1BE-269A-484C-9A88-FBB719526B7B}" type="presParOf" srcId="{0FCB8C39-472D-44B0-B6FC-FD49A2D3600D}" destId="{65FEE423-5DCF-4014-B104-608CC7701CD3}" srcOrd="0" destOrd="0" presId="urn:microsoft.com/office/officeart/2008/layout/VerticalCurvedList"/>
    <dgm:cxn modelId="{B3458C16-0F5C-4F86-BE40-E0B0B49AB208}" type="presParOf" srcId="{044CFE9D-7929-4D94-9F48-5B593B8E02A3}" destId="{D85EDA1C-0AF3-4981-8873-75C25E2612C6}" srcOrd="9" destOrd="0" presId="urn:microsoft.com/office/officeart/2008/layout/VerticalCurvedList"/>
    <dgm:cxn modelId="{8E2663DC-DFC5-402C-B67D-EBBCD110CA13}" type="presParOf" srcId="{044CFE9D-7929-4D94-9F48-5B593B8E02A3}" destId="{8AEB19B1-2E56-4EBD-9284-DAED7A95C2F2}" srcOrd="10" destOrd="0" presId="urn:microsoft.com/office/officeart/2008/layout/VerticalCurvedList"/>
    <dgm:cxn modelId="{C45FA060-7055-454E-91CC-A44E050456A1}" type="presParOf" srcId="{8AEB19B1-2E56-4EBD-9284-DAED7A95C2F2}" destId="{BBA7B40B-CC20-4FCC-AB2E-1BA1B64E46E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030FD5-2171-43B0-891D-2CB8EE61FA24}">
      <dsp:nvSpPr>
        <dsp:cNvPr id="0" name=""/>
        <dsp:cNvSpPr/>
      </dsp:nvSpPr>
      <dsp:spPr>
        <a:xfrm>
          <a:off x="0" y="0"/>
          <a:ext cx="3456133" cy="12389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Из </a:t>
          </a:r>
          <a:r>
            <a:rPr lang="ru-RU" sz="24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трудоизбыточных</a:t>
          </a: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 стран с высокой безработицей и низкой заработной платой 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36288" y="36288"/>
        <a:ext cx="3383557" cy="1166392"/>
      </dsp:txXfrm>
    </dsp:sp>
    <dsp:sp modelId="{E4115BDC-6241-446C-9EB7-658DDA30506A}">
      <dsp:nvSpPr>
        <dsp:cNvPr id="0" name=""/>
        <dsp:cNvSpPr/>
      </dsp:nvSpPr>
      <dsp:spPr>
        <a:xfrm>
          <a:off x="3803165" y="190923"/>
          <a:ext cx="735708" cy="857120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3803165" y="362347"/>
        <a:ext cx="514996" cy="514272"/>
      </dsp:txXfrm>
    </dsp:sp>
    <dsp:sp modelId="{5B425FBF-F032-4C41-8BBA-F35C9885B913}">
      <dsp:nvSpPr>
        <dsp:cNvPr id="0" name=""/>
        <dsp:cNvSpPr/>
      </dsp:nvSpPr>
      <dsp:spPr>
        <a:xfrm>
          <a:off x="4844262" y="0"/>
          <a:ext cx="3456133" cy="12389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В страны с дефицитом трудовых ресурсов и высокой заработной платой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4880550" y="36288"/>
        <a:ext cx="3383557" cy="11663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6CB255-EED0-4723-88BF-7124ADF925DB}">
      <dsp:nvSpPr>
        <dsp:cNvPr id="0" name=""/>
        <dsp:cNvSpPr/>
      </dsp:nvSpPr>
      <dsp:spPr>
        <a:xfrm>
          <a:off x="1518" y="61009"/>
          <a:ext cx="4147603" cy="40575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ПО ЦЕЛЯМ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13402" y="72893"/>
        <a:ext cx="4123835" cy="381986"/>
      </dsp:txXfrm>
    </dsp:sp>
    <dsp:sp modelId="{FF2A96B5-0A92-41C5-9C28-63CA67809C6B}">
      <dsp:nvSpPr>
        <dsp:cNvPr id="0" name=""/>
        <dsp:cNvSpPr/>
      </dsp:nvSpPr>
      <dsp:spPr>
        <a:xfrm>
          <a:off x="416279" y="466763"/>
          <a:ext cx="414760" cy="3867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6785"/>
              </a:lnTo>
              <a:lnTo>
                <a:pt x="414760" y="38678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DD930D-B635-48AA-9ADE-C9EDB6984DD0}">
      <dsp:nvSpPr>
        <dsp:cNvPr id="0" name=""/>
        <dsp:cNvSpPr/>
      </dsp:nvSpPr>
      <dsp:spPr>
        <a:xfrm>
          <a:off x="831039" y="568201"/>
          <a:ext cx="2818576" cy="5706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70000"/>
            </a:lnSpc>
            <a:spcBef>
              <a:spcPct val="0"/>
            </a:spcBef>
            <a:spcAft>
              <a:spcPts val="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Оздоровительный (рекреационный)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847754" y="584916"/>
        <a:ext cx="2785146" cy="537263"/>
      </dsp:txXfrm>
    </dsp:sp>
    <dsp:sp modelId="{AE57D837-1053-4C55-A000-E392195D6EA5}">
      <dsp:nvSpPr>
        <dsp:cNvPr id="0" name=""/>
        <dsp:cNvSpPr/>
      </dsp:nvSpPr>
      <dsp:spPr>
        <a:xfrm>
          <a:off x="416279" y="466763"/>
          <a:ext cx="414760" cy="10589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8917"/>
              </a:lnTo>
              <a:lnTo>
                <a:pt x="414760" y="105891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375712-5E2B-47F1-8830-0AB97D4DB4C0}">
      <dsp:nvSpPr>
        <dsp:cNvPr id="0" name=""/>
        <dsp:cNvSpPr/>
      </dsp:nvSpPr>
      <dsp:spPr>
        <a:xfrm>
          <a:off x="831039" y="1240333"/>
          <a:ext cx="2818576" cy="5706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70000"/>
            </a:lnSpc>
            <a:spcBef>
              <a:spcPct val="0"/>
            </a:spcBef>
            <a:spcAft>
              <a:spcPts val="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Познавательный (экскурсионный)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847754" y="1257048"/>
        <a:ext cx="2785146" cy="537263"/>
      </dsp:txXfrm>
    </dsp:sp>
    <dsp:sp modelId="{CF66F8B5-A6AE-4D6E-8614-AFA7E6A7E4FE}">
      <dsp:nvSpPr>
        <dsp:cNvPr id="0" name=""/>
        <dsp:cNvSpPr/>
      </dsp:nvSpPr>
      <dsp:spPr>
        <a:xfrm>
          <a:off x="416279" y="466763"/>
          <a:ext cx="414760" cy="16241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24155"/>
              </a:lnTo>
              <a:lnTo>
                <a:pt x="414760" y="162415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960386-74F7-4E14-B2A4-2F73E8C8013C}">
      <dsp:nvSpPr>
        <dsp:cNvPr id="0" name=""/>
        <dsp:cNvSpPr/>
      </dsp:nvSpPr>
      <dsp:spPr>
        <a:xfrm>
          <a:off x="831039" y="1912465"/>
          <a:ext cx="2818576" cy="3569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Деловой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841492" y="1922918"/>
        <a:ext cx="2797670" cy="335999"/>
      </dsp:txXfrm>
    </dsp:sp>
    <dsp:sp modelId="{C6630FF7-D49B-42E1-8A71-556013D9C2F9}">
      <dsp:nvSpPr>
        <dsp:cNvPr id="0" name=""/>
        <dsp:cNvSpPr/>
      </dsp:nvSpPr>
      <dsp:spPr>
        <a:xfrm>
          <a:off x="416279" y="466763"/>
          <a:ext cx="414760" cy="20562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6204"/>
              </a:lnTo>
              <a:lnTo>
                <a:pt x="414760" y="205620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7DDD27-5226-4D97-A6B8-710E3C5E3E6B}">
      <dsp:nvSpPr>
        <dsp:cNvPr id="0" name=""/>
        <dsp:cNvSpPr/>
      </dsp:nvSpPr>
      <dsp:spPr>
        <a:xfrm>
          <a:off x="831039" y="2370809"/>
          <a:ext cx="2818576" cy="3043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Научный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839952" y="2379722"/>
        <a:ext cx="2800750" cy="286489"/>
      </dsp:txXfrm>
    </dsp:sp>
    <dsp:sp modelId="{572E6D9A-58A4-48E5-84FD-D08567516A37}">
      <dsp:nvSpPr>
        <dsp:cNvPr id="0" name=""/>
        <dsp:cNvSpPr/>
      </dsp:nvSpPr>
      <dsp:spPr>
        <a:xfrm>
          <a:off x="416279" y="466763"/>
          <a:ext cx="414760" cy="24882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88251"/>
              </a:lnTo>
              <a:lnTo>
                <a:pt x="414760" y="248825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BB9DC8-1D21-4200-8EB1-8CB29ED9DB59}">
      <dsp:nvSpPr>
        <dsp:cNvPr id="0" name=""/>
        <dsp:cNvSpPr/>
      </dsp:nvSpPr>
      <dsp:spPr>
        <a:xfrm>
          <a:off x="831039" y="2776564"/>
          <a:ext cx="2818576" cy="3569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Экстремальный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841492" y="2787017"/>
        <a:ext cx="2797670" cy="335995"/>
      </dsp:txXfrm>
    </dsp:sp>
    <dsp:sp modelId="{2DB145F6-7E8C-40DC-A1E1-1D35EA1C9A25}">
      <dsp:nvSpPr>
        <dsp:cNvPr id="0" name=""/>
        <dsp:cNvSpPr/>
      </dsp:nvSpPr>
      <dsp:spPr>
        <a:xfrm>
          <a:off x="416279" y="466763"/>
          <a:ext cx="414760" cy="29710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71017"/>
              </a:lnTo>
              <a:lnTo>
                <a:pt x="414760" y="297101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545861-5349-45B8-91E2-83B2571C7D0E}">
      <dsp:nvSpPr>
        <dsp:cNvPr id="0" name=""/>
        <dsp:cNvSpPr/>
      </dsp:nvSpPr>
      <dsp:spPr>
        <a:xfrm>
          <a:off x="831039" y="3234903"/>
          <a:ext cx="2809442" cy="4057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Религиозный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42923" y="3246787"/>
        <a:ext cx="2785674" cy="381986"/>
      </dsp:txXfrm>
    </dsp:sp>
    <dsp:sp modelId="{15BDA39D-A398-47A7-92E4-E0F1164D320E}">
      <dsp:nvSpPr>
        <dsp:cNvPr id="0" name=""/>
        <dsp:cNvSpPr/>
      </dsp:nvSpPr>
      <dsp:spPr>
        <a:xfrm>
          <a:off x="4351999" y="61009"/>
          <a:ext cx="4147603" cy="40575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ПО СПОСОБАМ ПЕРЕДВИЖЕНИЯ</a:t>
          </a:r>
          <a:endParaRPr lang="ru-RU" sz="2000" b="1" kern="1200" dirty="0">
            <a:latin typeface="Cambria" pitchFamily="18" charset="0"/>
          </a:endParaRPr>
        </a:p>
      </dsp:txBody>
      <dsp:txXfrm>
        <a:off x="4363883" y="72893"/>
        <a:ext cx="4123835" cy="381986"/>
      </dsp:txXfrm>
    </dsp:sp>
    <dsp:sp modelId="{18E05DFB-EDA0-4DC2-AC16-1C3BDA4C4284}">
      <dsp:nvSpPr>
        <dsp:cNvPr id="0" name=""/>
        <dsp:cNvSpPr/>
      </dsp:nvSpPr>
      <dsp:spPr>
        <a:xfrm>
          <a:off x="4766759" y="466763"/>
          <a:ext cx="414760" cy="3867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6785"/>
              </a:lnTo>
              <a:lnTo>
                <a:pt x="414760" y="38678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F3EFB0-EE5A-47E9-AB4D-3F8396DC08FE}">
      <dsp:nvSpPr>
        <dsp:cNvPr id="0" name=""/>
        <dsp:cNvSpPr/>
      </dsp:nvSpPr>
      <dsp:spPr>
        <a:xfrm>
          <a:off x="5181520" y="568201"/>
          <a:ext cx="2818576" cy="5706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Автомобильный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5198235" y="584916"/>
        <a:ext cx="2785146" cy="537263"/>
      </dsp:txXfrm>
    </dsp:sp>
    <dsp:sp modelId="{8F57E6DB-6116-4403-8F57-767AD34728B9}">
      <dsp:nvSpPr>
        <dsp:cNvPr id="0" name=""/>
        <dsp:cNvSpPr/>
      </dsp:nvSpPr>
      <dsp:spPr>
        <a:xfrm>
          <a:off x="4766759" y="466763"/>
          <a:ext cx="414760" cy="10589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8917"/>
              </a:lnTo>
              <a:lnTo>
                <a:pt x="414760" y="105891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09E0B1-A1C1-4BCF-9FF4-0D35342D5B77}">
      <dsp:nvSpPr>
        <dsp:cNvPr id="0" name=""/>
        <dsp:cNvSpPr/>
      </dsp:nvSpPr>
      <dsp:spPr>
        <a:xfrm>
          <a:off x="5181520" y="1240333"/>
          <a:ext cx="2818576" cy="5706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Железнодорожный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5198235" y="1257048"/>
        <a:ext cx="2785146" cy="537263"/>
      </dsp:txXfrm>
    </dsp:sp>
    <dsp:sp modelId="{E2FD1296-BF0A-43FB-8F5A-CDD513FF364C}">
      <dsp:nvSpPr>
        <dsp:cNvPr id="0" name=""/>
        <dsp:cNvSpPr/>
      </dsp:nvSpPr>
      <dsp:spPr>
        <a:xfrm>
          <a:off x="4766759" y="466763"/>
          <a:ext cx="414760" cy="17310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31049"/>
              </a:lnTo>
              <a:lnTo>
                <a:pt x="414760" y="173104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A931BA-C129-4B7F-93B6-35017C3C02DC}">
      <dsp:nvSpPr>
        <dsp:cNvPr id="0" name=""/>
        <dsp:cNvSpPr/>
      </dsp:nvSpPr>
      <dsp:spPr>
        <a:xfrm>
          <a:off x="5181520" y="1912465"/>
          <a:ext cx="2818576" cy="5706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Морской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5198235" y="1929180"/>
        <a:ext cx="2785146" cy="537263"/>
      </dsp:txXfrm>
    </dsp:sp>
    <dsp:sp modelId="{BDDC3F18-D1A4-4FF5-AE58-9A7306C5C18A}">
      <dsp:nvSpPr>
        <dsp:cNvPr id="0" name=""/>
        <dsp:cNvSpPr/>
      </dsp:nvSpPr>
      <dsp:spPr>
        <a:xfrm>
          <a:off x="4766759" y="466763"/>
          <a:ext cx="414760" cy="24031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3180"/>
              </a:lnTo>
              <a:lnTo>
                <a:pt x="414760" y="240318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F392F7-5716-4E72-9C40-0B6AE8EBE78E}">
      <dsp:nvSpPr>
        <dsp:cNvPr id="0" name=""/>
        <dsp:cNvSpPr/>
      </dsp:nvSpPr>
      <dsp:spPr>
        <a:xfrm>
          <a:off x="5181520" y="2584597"/>
          <a:ext cx="2818576" cy="5706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Авиационный</a:t>
          </a:r>
          <a:endParaRPr lang="ru-RU" sz="2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5198235" y="2601312"/>
        <a:ext cx="2785146" cy="537263"/>
      </dsp:txXfrm>
    </dsp:sp>
    <dsp:sp modelId="{F4B84559-9D59-48F3-B70E-58F4AAC30108}">
      <dsp:nvSpPr>
        <dsp:cNvPr id="0" name=""/>
        <dsp:cNvSpPr/>
      </dsp:nvSpPr>
      <dsp:spPr>
        <a:xfrm>
          <a:off x="4766759" y="466763"/>
          <a:ext cx="414760" cy="30753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75312"/>
              </a:lnTo>
              <a:lnTo>
                <a:pt x="414760" y="30753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4215FC-8BC6-43D2-91FC-728A3A879BCA}">
      <dsp:nvSpPr>
        <dsp:cNvPr id="0" name=""/>
        <dsp:cNvSpPr/>
      </dsp:nvSpPr>
      <dsp:spPr>
        <a:xfrm>
          <a:off x="5181520" y="3256729"/>
          <a:ext cx="2818576" cy="5706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Речной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5198235" y="3273444"/>
        <a:ext cx="2785146" cy="53726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0E01B8-4918-4F8D-BDBB-C1CAFD66600C}">
      <dsp:nvSpPr>
        <dsp:cNvPr id="0" name=""/>
        <dsp:cNvSpPr/>
      </dsp:nvSpPr>
      <dsp:spPr>
        <a:xfrm>
          <a:off x="0" y="11617"/>
          <a:ext cx="7786742" cy="963421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Что такое международное географическое разделение труда?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7030" y="58647"/>
        <a:ext cx="7692682" cy="869361"/>
      </dsp:txXfrm>
    </dsp:sp>
    <dsp:sp modelId="{76FE5B72-456A-4B9E-B1F6-CC1E5D8A6411}">
      <dsp:nvSpPr>
        <dsp:cNvPr id="0" name=""/>
        <dsp:cNvSpPr/>
      </dsp:nvSpPr>
      <dsp:spPr>
        <a:xfrm>
          <a:off x="0" y="1047039"/>
          <a:ext cx="7786742" cy="963421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1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Какие формы МГРТ вы знаете?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7030" y="1094069"/>
        <a:ext cx="7692682" cy="869361"/>
      </dsp:txXfrm>
    </dsp:sp>
    <dsp:sp modelId="{9FB3F556-4985-4498-A8E9-8B154E8A754E}">
      <dsp:nvSpPr>
        <dsp:cNvPr id="0" name=""/>
        <dsp:cNvSpPr/>
      </dsp:nvSpPr>
      <dsp:spPr>
        <a:xfrm>
          <a:off x="0" y="2082461"/>
          <a:ext cx="7786742" cy="963421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2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Какие разделы географии занимаются изучением мирового хозяйства?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7030" y="2129491"/>
        <a:ext cx="7692682" cy="869361"/>
      </dsp:txXfrm>
    </dsp:sp>
    <dsp:sp modelId="{0F5CED18-E196-4242-8DD7-361B67B0EB9D}">
      <dsp:nvSpPr>
        <dsp:cNvPr id="0" name=""/>
        <dsp:cNvSpPr/>
      </dsp:nvSpPr>
      <dsp:spPr>
        <a:xfrm>
          <a:off x="0" y="3117882"/>
          <a:ext cx="7786742" cy="963421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3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состав каких международных организаций входит Россия?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7030" y="3164912"/>
        <a:ext cx="7692682" cy="869361"/>
      </dsp:txXfrm>
    </dsp:sp>
    <dsp:sp modelId="{8A844B94-C24C-4A39-8229-707BA46C87F3}">
      <dsp:nvSpPr>
        <dsp:cNvPr id="0" name=""/>
        <dsp:cNvSpPr/>
      </dsp:nvSpPr>
      <dsp:spPr>
        <a:xfrm>
          <a:off x="0" y="4153304"/>
          <a:ext cx="7786742" cy="963421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 какому принципу делятся все международные интеграционные группировки?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7030" y="4200334"/>
        <a:ext cx="7692682" cy="86936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6B4696-3F68-45C1-B125-C9C8A7B394CB}">
      <dsp:nvSpPr>
        <dsp:cNvPr id="0" name=""/>
        <dsp:cNvSpPr/>
      </dsp:nvSpPr>
      <dsp:spPr>
        <a:xfrm>
          <a:off x="-5955383" y="-911323"/>
          <a:ext cx="7089642" cy="7089642"/>
        </a:xfrm>
        <a:prstGeom prst="blockArc">
          <a:avLst>
            <a:gd name="adj1" fmla="val 18900000"/>
            <a:gd name="adj2" fmla="val 2700000"/>
            <a:gd name="adj3" fmla="val 305"/>
          </a:avLst>
        </a:pr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A59D97-4D2B-48E8-BFF0-0DB348DC5BF0}">
      <dsp:nvSpPr>
        <dsp:cNvPr id="0" name=""/>
        <dsp:cNvSpPr/>
      </dsp:nvSpPr>
      <dsp:spPr>
        <a:xfrm>
          <a:off x="495702" y="329081"/>
          <a:ext cx="7663406" cy="658585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shade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22752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Назовите основные формы международных экономических отношений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5702" y="329081"/>
        <a:ext cx="7663406" cy="658585"/>
      </dsp:txXfrm>
    </dsp:sp>
    <dsp:sp modelId="{8EC94E83-D192-4B17-B43D-400992D11152}">
      <dsp:nvSpPr>
        <dsp:cNvPr id="0" name=""/>
        <dsp:cNvSpPr/>
      </dsp:nvSpPr>
      <dsp:spPr>
        <a:xfrm>
          <a:off x="84086" y="246758"/>
          <a:ext cx="823231" cy="82323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14CE9354-994F-43C3-A585-2D0BCC65DB30}">
      <dsp:nvSpPr>
        <dsp:cNvPr id="0" name=""/>
        <dsp:cNvSpPr/>
      </dsp:nvSpPr>
      <dsp:spPr>
        <a:xfrm>
          <a:off x="967625" y="1316643"/>
          <a:ext cx="7191483" cy="658585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76561"/>
                <a:satOff val="-1098"/>
                <a:lumOff val="6404"/>
                <a:alphaOff val="0"/>
                <a:tint val="50000"/>
                <a:satMod val="300000"/>
              </a:schemeClr>
            </a:gs>
            <a:gs pos="35000">
              <a:schemeClr val="accent1">
                <a:shade val="80000"/>
                <a:hueOff val="76561"/>
                <a:satOff val="-1098"/>
                <a:lumOff val="6404"/>
                <a:alphaOff val="0"/>
                <a:tint val="37000"/>
                <a:satMod val="300000"/>
              </a:schemeClr>
            </a:gs>
            <a:gs pos="100000">
              <a:schemeClr val="accent1">
                <a:shade val="80000"/>
                <a:hueOff val="76561"/>
                <a:satOff val="-1098"/>
                <a:lumOff val="640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22752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Что называется мировой торговлей?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67625" y="1316643"/>
        <a:ext cx="7191483" cy="658585"/>
      </dsp:txXfrm>
    </dsp:sp>
    <dsp:sp modelId="{18050E71-0324-455A-B66C-969FD89655B5}">
      <dsp:nvSpPr>
        <dsp:cNvPr id="0" name=""/>
        <dsp:cNvSpPr/>
      </dsp:nvSpPr>
      <dsp:spPr>
        <a:xfrm>
          <a:off x="556009" y="1234320"/>
          <a:ext cx="823231" cy="82323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80000"/>
              <a:hueOff val="76561"/>
              <a:satOff val="-1098"/>
              <a:lumOff val="640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BCC8EE58-32BB-4301-822E-65EFBA40A3AF}">
      <dsp:nvSpPr>
        <dsp:cNvPr id="0" name=""/>
        <dsp:cNvSpPr/>
      </dsp:nvSpPr>
      <dsp:spPr>
        <a:xfrm>
          <a:off x="1112467" y="2304205"/>
          <a:ext cx="7046640" cy="658585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153123"/>
                <a:satOff val="-2196"/>
                <a:lumOff val="12807"/>
                <a:alphaOff val="0"/>
                <a:tint val="50000"/>
                <a:satMod val="300000"/>
              </a:schemeClr>
            </a:gs>
            <a:gs pos="35000">
              <a:schemeClr val="accent1">
                <a:shade val="80000"/>
                <a:hueOff val="153123"/>
                <a:satOff val="-2196"/>
                <a:lumOff val="12807"/>
                <a:alphaOff val="0"/>
                <a:tint val="37000"/>
                <a:satMod val="300000"/>
              </a:schemeClr>
            </a:gs>
            <a:gs pos="100000">
              <a:schemeClr val="accent1">
                <a:shade val="80000"/>
                <a:hueOff val="153123"/>
                <a:satOff val="-2196"/>
                <a:lumOff val="1280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22752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Что относится к регуляторам движения капитала?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12467" y="2304205"/>
        <a:ext cx="7046640" cy="658585"/>
      </dsp:txXfrm>
    </dsp:sp>
    <dsp:sp modelId="{35059FC7-23F8-42BD-BD45-81535751674A}">
      <dsp:nvSpPr>
        <dsp:cNvPr id="0" name=""/>
        <dsp:cNvSpPr/>
      </dsp:nvSpPr>
      <dsp:spPr>
        <a:xfrm>
          <a:off x="700851" y="2221882"/>
          <a:ext cx="823231" cy="82323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80000"/>
              <a:hueOff val="153123"/>
              <a:satOff val="-2196"/>
              <a:lumOff val="1280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F62B4F27-CCC4-40E6-8908-4F6A5318DAD9}">
      <dsp:nvSpPr>
        <dsp:cNvPr id="0" name=""/>
        <dsp:cNvSpPr/>
      </dsp:nvSpPr>
      <dsp:spPr>
        <a:xfrm>
          <a:off x="967625" y="3291767"/>
          <a:ext cx="7191483" cy="658585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229684"/>
                <a:satOff val="-3294"/>
                <a:lumOff val="19211"/>
                <a:alphaOff val="0"/>
                <a:tint val="50000"/>
                <a:satMod val="300000"/>
              </a:schemeClr>
            </a:gs>
            <a:gs pos="35000">
              <a:schemeClr val="accent1">
                <a:shade val="80000"/>
                <a:hueOff val="229684"/>
                <a:satOff val="-3294"/>
                <a:lumOff val="19211"/>
                <a:alphaOff val="0"/>
                <a:tint val="37000"/>
                <a:satMod val="300000"/>
              </a:schemeClr>
            </a:gs>
            <a:gs pos="100000">
              <a:schemeClr val="accent1">
                <a:shade val="80000"/>
                <a:hueOff val="229684"/>
                <a:satOff val="-3294"/>
                <a:lumOff val="1921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22752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Каковы причины трудовой миграции?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67625" y="3291767"/>
        <a:ext cx="7191483" cy="658585"/>
      </dsp:txXfrm>
    </dsp:sp>
    <dsp:sp modelId="{65FEE423-5DCF-4014-B104-608CC7701CD3}">
      <dsp:nvSpPr>
        <dsp:cNvPr id="0" name=""/>
        <dsp:cNvSpPr/>
      </dsp:nvSpPr>
      <dsp:spPr>
        <a:xfrm>
          <a:off x="556009" y="3209444"/>
          <a:ext cx="823231" cy="82323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80000"/>
              <a:hueOff val="229684"/>
              <a:satOff val="-3294"/>
              <a:lumOff val="1921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D85EDA1C-0AF3-4981-8873-75C25E2612C6}">
      <dsp:nvSpPr>
        <dsp:cNvPr id="0" name=""/>
        <dsp:cNvSpPr/>
      </dsp:nvSpPr>
      <dsp:spPr>
        <a:xfrm>
          <a:off x="495702" y="4279328"/>
          <a:ext cx="7663406" cy="658585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tint val="50000"/>
                <a:satMod val="300000"/>
              </a:schemeClr>
            </a:gs>
            <a:gs pos="35000">
              <a:schemeClr val="accent1">
                <a:shade val="80000"/>
                <a:hueOff val="306246"/>
                <a:satOff val="-4392"/>
                <a:lumOff val="25615"/>
                <a:alphaOff val="0"/>
                <a:tint val="37000"/>
                <a:satMod val="30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22752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Какие выделяют виды туризма в зависимости от цели?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5702" y="4279328"/>
        <a:ext cx="7663406" cy="658585"/>
      </dsp:txXfrm>
    </dsp:sp>
    <dsp:sp modelId="{BBA7B40B-CC20-4FCC-AB2E-1BA1B64E46E7}">
      <dsp:nvSpPr>
        <dsp:cNvPr id="0" name=""/>
        <dsp:cNvSpPr/>
      </dsp:nvSpPr>
      <dsp:spPr>
        <a:xfrm>
          <a:off x="84086" y="4197005"/>
          <a:ext cx="823231" cy="82323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80000"/>
              <a:hueOff val="306246"/>
              <a:satOff val="-4392"/>
              <a:lumOff val="2561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916E98-3D3E-4B6F-AE3B-71FC2B59B51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FC3836-7845-4435-A890-891C006DBE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62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34ECD-A2F6-4A71-8BD7-D1AA9C82A08F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071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EF50B-F6BF-4888-BFC3-169BCE31A6FC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4A12F-A86C-4417-A2C9-6BFDF17C08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343809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692B2-2DE2-4AB8-823F-9EE305F7C955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9A0F71-9BE2-478D-A5B1-2DFF9DCF14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800752"/>
      </p:ext>
    </p:extLst>
  </p:cSld>
  <p:clrMapOvr>
    <a:masterClrMapping/>
  </p:clrMapOvr>
  <p:transition spd="slow">
    <p:push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4828E-313C-4913-9481-C9964485FF70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F4A2E-DBFF-4027-A6A7-8E44CAE677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297172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4568" y="404664"/>
            <a:ext cx="8229600" cy="706090"/>
          </a:xfrm>
        </p:spPr>
        <p:txBody>
          <a:bodyPr>
            <a:normAutofit/>
          </a:bodyPr>
          <a:lstStyle>
            <a:lvl1pPr>
              <a:defRPr sz="3200" b="1" cap="none" spc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 cap="none" spc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  <a:lvl2pPr>
              <a:defRPr b="1" cap="none" spc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2pPr>
            <a:lvl3pPr>
              <a:defRPr b="1" cap="none" spc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3pPr>
            <a:lvl4pPr>
              <a:defRPr b="1" cap="none" spc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4pPr>
            <a:lvl5pPr>
              <a:defRPr b="1" cap="none" spc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0BC7A-71DE-4368-8125-1268739BF531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3FB26-F5FC-48AF-BF8F-2465544548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51520" y="260648"/>
            <a:ext cx="8635697" cy="6336704"/>
          </a:xfrm>
          <a:prstGeom prst="rect">
            <a:avLst/>
          </a:prstGeom>
          <a:solidFill>
            <a:schemeClr val="bg1">
              <a:lumMod val="95000"/>
              <a:alpha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328503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742CA-BBFB-4346-A277-B1005C9454E1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EB6763-F912-47FB-A295-28ACF79F73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953623"/>
      </p:ext>
    </p:extLst>
  </p:cSld>
  <p:clrMapOvr>
    <a:masterClrMapping/>
  </p:clrMapOvr>
  <p:transition spd="slow">
    <p:push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017A8-87C5-41AB-95BA-4D4415492FC2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9A7CC9-C34B-42B4-8EE6-095171DC58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327790"/>
      </p:ext>
    </p:extLst>
  </p:cSld>
  <p:clrMapOvr>
    <a:masterClrMapping/>
  </p:clrMapOvr>
  <p:transition spd="slow">
    <p:push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4B528-BF8E-4BFC-A597-D37ABB45C80C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1AC48-C771-4657-A3E9-1F6E60E583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576531"/>
      </p:ext>
    </p:extLst>
  </p:cSld>
  <p:clrMapOvr>
    <a:masterClrMapping/>
  </p:clrMapOvr>
  <p:transition spd="slow">
    <p:push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1E0B9-305C-4EFA-8A2A-E66C83271F41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9EF7C-0EFC-42D6-9EA0-8EA763ECA7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448213"/>
      </p:ext>
    </p:extLst>
  </p:cSld>
  <p:clrMapOvr>
    <a:masterClrMapping/>
  </p:clrMapOvr>
  <p:transition spd="slow">
    <p:push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B796BF-18CD-4BD9-97CC-E2213124FF50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FD68E-1CC2-479A-AC85-CEDAEC722B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306825"/>
      </p:ext>
    </p:extLst>
  </p:cSld>
  <p:clrMapOvr>
    <a:masterClrMapping/>
  </p:clrMapOvr>
  <p:transition spd="slow">
    <p:push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3423E-2EA5-4421-BCDA-19B9303C90CF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61B53-F16D-4CC1-9337-E2A65B021C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823169"/>
      </p:ext>
    </p:extLst>
  </p:cSld>
  <p:clrMapOvr>
    <a:masterClrMapping/>
  </p:clrMapOvr>
  <p:transition spd="slow">
    <p:push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D89FF-3090-46F9-A8CD-8FCB5DF0D783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C8C10-E42C-4EDB-8D61-D525C2DD59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639834"/>
      </p:ext>
    </p:extLst>
  </p:cSld>
  <p:clrMapOvr>
    <a:masterClrMapping/>
  </p:clrMapOvr>
  <p:transition spd="slow">
    <p:push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338D83E-0C4A-4824-BFFB-AC29E4E0E404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5CC9C8D-1DE0-45B9-BFE2-6344E16096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2" r:id="rId2"/>
    <p:sldLayoutId id="214748367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ransition spd="slow">
    <p:push dir="r"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5400" b="1" kern="1200" spc="300">
          <a:ln w="11430" cmpd="sng">
            <a:solidFill>
              <a:schemeClr val="accent1">
                <a:tint val="10000"/>
              </a:schemeClr>
            </a:solidFill>
            <a:prstDash val="solid"/>
            <a:miter lim="800000"/>
          </a:ln>
          <a:gradFill>
            <a:gsLst>
              <a:gs pos="10000">
                <a:schemeClr val="accent1">
                  <a:tint val="83000"/>
                  <a:shade val="100000"/>
                  <a:satMod val="200000"/>
                </a:schemeClr>
              </a:gs>
              <a:gs pos="75000">
                <a:schemeClr val="accent1">
                  <a:tint val="100000"/>
                  <a:shade val="50000"/>
                  <a:satMod val="150000"/>
                </a:schemeClr>
              </a:gs>
            </a:gsLst>
            <a:lin ang="5400000"/>
          </a:gradFill>
          <a:effectLst>
            <a:glow rad="45500">
              <a:schemeClr val="accent1">
                <a:satMod val="220000"/>
                <a:alpha val="35000"/>
              </a:schemeClr>
            </a:glow>
          </a:effectLst>
          <a:latin typeface="Times New Roman" pitchFamily="18" charset="0"/>
          <a:ea typeface="+mj-ea"/>
          <a:cs typeface="Times New Roman" pitchFamily="18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4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4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4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4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54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54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54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54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b="1" kern="1200">
          <a:solidFill>
            <a:srgbClr val="17375E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b="1" kern="1200">
          <a:solidFill>
            <a:srgbClr val="17375E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b="1" kern="1200">
          <a:solidFill>
            <a:srgbClr val="17375E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b="1" kern="1200">
          <a:solidFill>
            <a:srgbClr val="17375E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b="1" kern="1200">
          <a:solidFill>
            <a:srgbClr val="17375E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diagramLayout" Target="../diagrams/layout2.xml"/><Relationship Id="rId7" Type="http://schemas.openxmlformats.org/officeDocument/2006/relationships/image" Target="../media/image12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diagramLayout" Target="../diagrams/layout3.xml"/><Relationship Id="rId7" Type="http://schemas.openxmlformats.org/officeDocument/2006/relationships/image" Target="../media/image1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sci-book.com/files/uch_group70/uch_pgroup168/uch_uch476/image/1832.png" TargetMode="External"/><Relationship Id="rId2" Type="http://schemas.openxmlformats.org/officeDocument/2006/relationships/hyperlink" Target="http://www.profi-forex.org/system/user_files/Images/Journals/Market%20Leader%2015/st10/J10-4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asit.aerospace.pagesperso-orange.fr/DeffillementCivil/0.jpg" TargetMode="External"/><Relationship Id="rId5" Type="http://schemas.openxmlformats.org/officeDocument/2006/relationships/hyperlink" Target="http://topxlist.ru/wp-content/uploads/2013/01/NYSE.gif" TargetMode="External"/><Relationship Id="rId4" Type="http://schemas.openxmlformats.org/officeDocument/2006/relationships/hyperlink" Target="http://www.conceptconsult.ru/offshore/compare/map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nyu.edu/dental/nexus/images/winter2009/uncaptial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email">
            <a:lum bright="30000"/>
          </a:blip>
          <a:srcRect l="5500" r="55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4392488" cy="1944216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itka Text" pitchFamily="2" charset="0"/>
                <a:cs typeface="Mongolian Baiti" pitchFamily="66" charset="0"/>
              </a:rPr>
              <a:t/>
            </a:r>
            <a:b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itka Text" pitchFamily="2" charset="0"/>
                <a:cs typeface="Mongolian Baiti" pitchFamily="66" charset="0"/>
              </a:rPr>
            </a:br>
            <a: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itka Text" pitchFamily="2" charset="0"/>
                <a:cs typeface="Mongolian Baiti" pitchFamily="66" charset="0"/>
              </a:rPr>
              <a:t/>
            </a:r>
            <a:b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itka Text" pitchFamily="2" charset="0"/>
                <a:cs typeface="Mongolian Baiti" pitchFamily="66" charset="0"/>
              </a:rPr>
            </a:br>
            <a: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itka Text" pitchFamily="2" charset="0"/>
                <a:cs typeface="Mongolian Baiti" pitchFamily="66" charset="0"/>
              </a:rPr>
              <a:t/>
            </a:r>
            <a:b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itka Text" pitchFamily="2" charset="0"/>
                <a:cs typeface="Mongolian Baiti" pitchFamily="66" charset="0"/>
              </a:rPr>
            </a:br>
            <a: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itka Text" pitchFamily="2" charset="0"/>
                <a:cs typeface="Mongolian Baiti" pitchFamily="66" charset="0"/>
              </a:rPr>
              <a:t/>
            </a:r>
            <a:b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itka Text" pitchFamily="2" charset="0"/>
                <a:cs typeface="Mongolian Baiti" pitchFamily="66" charset="0"/>
              </a:rPr>
            </a:br>
            <a: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itka Text" pitchFamily="2" charset="0"/>
                <a:cs typeface="Mongolian Baiti" pitchFamily="66" charset="0"/>
              </a:rPr>
              <a:t/>
            </a:r>
            <a:b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itka Text" pitchFamily="2" charset="0"/>
                <a:cs typeface="Mongolian Baiti" pitchFamily="66" charset="0"/>
              </a:rPr>
            </a:br>
            <a: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itka Text" pitchFamily="2" charset="0"/>
                <a:cs typeface="Mongolian Baiti" pitchFamily="66" charset="0"/>
              </a:rPr>
              <a:t/>
            </a:r>
            <a:b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itka Text" pitchFamily="2" charset="0"/>
                <a:cs typeface="Mongolian Baiti" pitchFamily="66" charset="0"/>
              </a:rPr>
            </a:br>
            <a: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itka Text" pitchFamily="2" charset="0"/>
                <a:cs typeface="Mongolian Baiti" pitchFamily="66" charset="0"/>
              </a:rPr>
              <a:t/>
            </a:r>
            <a:b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itka Text" pitchFamily="2" charset="0"/>
                <a:cs typeface="Mongolian Baiti" pitchFamily="66" charset="0"/>
              </a:rPr>
            </a:br>
            <a: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itka Text" pitchFamily="2" charset="0"/>
                <a:cs typeface="Mongolian Baiti" pitchFamily="66" charset="0"/>
              </a:rPr>
              <a:t/>
            </a:r>
            <a:b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itka Text" pitchFamily="2" charset="0"/>
                <a:cs typeface="Mongolian Baiti" pitchFamily="66" charset="0"/>
              </a:rPr>
            </a:br>
            <a:r>
              <a:rPr lang="ru-RU" sz="27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МЕЖДУНАРОДНЫЕ</a:t>
            </a:r>
            <a:br>
              <a:rPr lang="ru-RU" sz="27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</a:br>
            <a:r>
              <a:rPr lang="ru-RU" sz="27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(ВСЕМИРНЫЕ)</a:t>
            </a:r>
            <a:br>
              <a:rPr lang="ru-RU" sz="27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</a:br>
            <a:r>
              <a:rPr lang="ru-RU" sz="27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 ЭКОНОМИЧЕСКИЕ</a:t>
            </a:r>
            <a:br>
              <a:rPr lang="ru-RU" sz="27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</a:br>
            <a:r>
              <a:rPr lang="ru-RU" sz="27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 ОТНОШЕНИЯ</a:t>
            </a:r>
            <a:r>
              <a:rPr lang="ru-RU" dirty="0" smtClean="0">
                <a:latin typeface="Sitka Text" pitchFamily="2" charset="0"/>
                <a:cs typeface="Mongolian Baiti" pitchFamily="66" charset="0"/>
              </a:rPr>
              <a:t/>
            </a:r>
            <a:br>
              <a:rPr lang="ru-RU" dirty="0" smtClean="0">
                <a:latin typeface="Sitka Text" pitchFamily="2" charset="0"/>
                <a:cs typeface="Mongolian Baiti" pitchFamily="66" charset="0"/>
              </a:rPr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76056" y="5805264"/>
            <a:ext cx="3672408" cy="80486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Объект 1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9618957"/>
              </p:ext>
            </p:extLst>
          </p:nvPr>
        </p:nvGraphicFramePr>
        <p:xfrm>
          <a:off x="323528" y="476672"/>
          <a:ext cx="8496943" cy="5943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32248"/>
                <a:gridCol w="6264695"/>
              </a:tblGrid>
              <a:tr h="226254">
                <a:tc gridSpan="2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8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Международные</a:t>
                      </a:r>
                      <a:r>
                        <a:rPr lang="ru-RU" sz="2800" b="1" baseline="0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валютные отношения </a:t>
                      </a:r>
                      <a:r>
                        <a:rPr lang="ru-RU" sz="2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обеспечивают обращение валюты в мировых экономических связях и обмен продукцией отраслей мирового хозяйства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7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Национальная валюта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Денежная единица страны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7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Региональная валюта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Сформировалась в Западной Европе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Евро –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1999 год (с 80-х годов ХХ века  экю)</a:t>
                      </a:r>
                      <a:endParaRPr lang="ru-RU" sz="24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7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Мировая валютная система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buNone/>
                      </a:pPr>
                      <a:r>
                        <a:rPr lang="ru-RU" sz="24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Мировые финансовые центры: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Лондон, Нью-Йорк,  Токио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buNone/>
                      </a:pPr>
                      <a:r>
                        <a:rPr lang="ru-RU" sz="24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Крупные: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Франкфурт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-на Майне, Цюрих, Париж, Брюссель, Сингапур, Сянган (Гонконг)</a:t>
                      </a:r>
                      <a:endParaRPr lang="ru-RU" sz="24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>
                        <a:lnSpc>
                          <a:spcPct val="70000"/>
                        </a:lnSpc>
                      </a:pPr>
                      <a:r>
                        <a:rPr lang="ru-RU" sz="28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Международный  валютный фонд,</a:t>
                      </a:r>
                      <a:r>
                        <a:rPr lang="ru-RU" sz="2800" b="1" baseline="0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1968 год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buNone/>
                      </a:pPr>
                      <a:endParaRPr lang="ru-RU" sz="24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7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Резервная валюта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Совокупность национальных, региональных валют и мировых валют, применяемых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 целях сохранения национального валютного фонда</a:t>
                      </a:r>
                      <a:endParaRPr lang="ru-RU" sz="200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0803556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866" y="332656"/>
            <a:ext cx="8215302" cy="77809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3399"/>
                </a:solidFill>
              </a:rPr>
              <a:t>МЕЖДУНАРОДНЫЙ КРЕДИТНЫЙ РЫНОК - </a:t>
            </a:r>
            <a:endParaRPr lang="ru-RU" dirty="0">
              <a:solidFill>
                <a:srgbClr val="003399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6138" y="908720"/>
            <a:ext cx="8229600" cy="5641441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это </a:t>
            </a:r>
            <a:r>
              <a:rPr lang="ru-RU" dirty="0"/>
              <a:t>система соглашений между странами, организующими предоставление займов и кредитов, осуществление платежей.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68585" y="2564904"/>
            <a:ext cx="2736304" cy="7200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КРЕДИТЫ</a:t>
            </a:r>
            <a:endParaRPr lang="ru-RU" sz="32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3573016"/>
            <a:ext cx="3077105" cy="5040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Государственные</a:t>
            </a:r>
            <a:endParaRPr lang="ru-RU" sz="28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88024" y="3570319"/>
            <a:ext cx="3075033" cy="5040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Частные</a:t>
            </a:r>
            <a:endParaRPr lang="ru-RU" sz="28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9924" y="4437112"/>
            <a:ext cx="8302210" cy="1840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>
              <a:lnSpc>
                <a:spcPct val="80000"/>
              </a:lnSpc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Международный кредит -  временное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предоставление кредитором заёмщику финансовых и товарных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ресурсов на условиях</a:t>
            </a:r>
            <a:endParaRPr lang="ru-RU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lvl="0" algn="ctr">
              <a:lnSpc>
                <a:spcPct val="80000"/>
              </a:lnSpc>
            </a:pPr>
            <a:r>
              <a:rPr lang="ru-RU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срочности</a:t>
            </a:r>
            <a:r>
              <a:rPr lang="ru-RU" sz="28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возвратности и платности.</a:t>
            </a:r>
          </a:p>
          <a:p>
            <a:pPr algn="ctr"/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cxnSp>
        <p:nvCxnSpPr>
          <p:cNvPr id="8" name="Прямая со стрелкой 7"/>
          <p:cNvCxnSpPr>
            <a:stCxn id="4" idx="2"/>
          </p:cNvCxnSpPr>
          <p:nvPr/>
        </p:nvCxnSpPr>
        <p:spPr>
          <a:xfrm flipH="1">
            <a:off x="2798185" y="3284984"/>
            <a:ext cx="1538552" cy="2853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4" idx="2"/>
            <a:endCxn id="6" idx="0"/>
          </p:cNvCxnSpPr>
          <p:nvPr/>
        </p:nvCxnSpPr>
        <p:spPr>
          <a:xfrm>
            <a:off x="4336737" y="3284984"/>
            <a:ext cx="1988804" cy="2853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2656740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332656"/>
            <a:ext cx="8319868" cy="6096740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3399"/>
                </a:solidFill>
              </a:rPr>
              <a:t>МЕЖДУНАРОДНЫЙ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3399"/>
                </a:solidFill>
              </a:rPr>
              <a:t>ИНВЕСТИЦИОННЫЙ РЫНОК -</a:t>
            </a: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800" b="1" dirty="0" smtClean="0"/>
              <a:t>вложение странами с высоким уровнем экономического развития финансовых средств в развитие производства стран с низким уровнем развития для получения прибыли.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2800" b="1" dirty="0" smtClean="0"/>
          </a:p>
          <a:p>
            <a:pPr marL="265113" indent="-265113" algn="ctr">
              <a:spcBef>
                <a:spcPts val="0"/>
              </a:spcBef>
              <a:buFont typeface="Wingdings" pitchFamily="2" charset="2"/>
              <a:buChar char="ü"/>
            </a:pPr>
            <a:endParaRPr lang="ru-RU" sz="2800" i="1" dirty="0"/>
          </a:p>
          <a:p>
            <a:pPr marL="265113" indent="-265113" algn="ctr">
              <a:spcBef>
                <a:spcPts val="0"/>
              </a:spcBef>
              <a:buFont typeface="Wingdings" pitchFamily="2" charset="2"/>
              <a:buChar char="ü"/>
            </a:pPr>
            <a:endParaRPr lang="ru-RU" sz="2800" b="1" i="1" dirty="0" smtClean="0"/>
          </a:p>
          <a:p>
            <a:pPr marL="0" indent="0" algn="ctr">
              <a:spcBef>
                <a:spcPts val="0"/>
              </a:spcBef>
              <a:buNone/>
            </a:pPr>
            <a:endParaRPr lang="ru-RU" sz="2800" i="1" dirty="0"/>
          </a:p>
          <a:p>
            <a:pPr marL="265113" indent="-265113" algn="ctr">
              <a:spcBef>
                <a:spcPts val="0"/>
              </a:spcBef>
              <a:buFont typeface="Wingdings" pitchFamily="2" charset="2"/>
              <a:buChar char="ü"/>
            </a:pPr>
            <a:endParaRPr lang="ru-RU" sz="2800" b="1" i="1" dirty="0" smtClean="0"/>
          </a:p>
          <a:p>
            <a:pPr marL="265113" indent="-265113" algn="ctr">
              <a:spcBef>
                <a:spcPts val="0"/>
              </a:spcBef>
              <a:buFont typeface="Wingdings" pitchFamily="2" charset="2"/>
              <a:buChar char="ü"/>
            </a:pPr>
            <a:endParaRPr lang="ru-RU" sz="2800" i="1" dirty="0"/>
          </a:p>
          <a:p>
            <a:pPr marL="0" indent="0" algn="ctr">
              <a:spcBef>
                <a:spcPts val="0"/>
              </a:spcBef>
              <a:buNone/>
            </a:pPr>
            <a:endParaRPr lang="ru-RU" sz="2800" b="1" i="1" dirty="0" smtClean="0"/>
          </a:p>
          <a:p>
            <a:pPr marL="0" indent="0" algn="ctr">
              <a:spcBef>
                <a:spcPts val="0"/>
              </a:spcBef>
              <a:buNone/>
            </a:pPr>
            <a:endParaRPr lang="ru-RU" sz="2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3548" y="4008994"/>
            <a:ext cx="3960440" cy="244434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0"/>
              </a:spcBef>
            </a:pPr>
            <a:r>
              <a:rPr lang="ru-RU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Прямые:</a:t>
            </a:r>
          </a:p>
          <a:p>
            <a:pPr algn="ctr">
              <a:lnSpc>
                <a:spcPct val="90000"/>
              </a:lnSpc>
              <a:spcBef>
                <a:spcPts val="0"/>
              </a:spcBef>
            </a:pPr>
            <a:r>
              <a:rPr lang="ru-RU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предприятий в зарубежных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странах (дочерние, СП, покупка)  </a:t>
            </a:r>
          </a:p>
          <a:p>
            <a:pPr algn="ctr">
              <a:lnSpc>
                <a:spcPct val="90000"/>
              </a:lnSpc>
              <a:spcBef>
                <a:spcPts val="0"/>
              </a:spcBef>
            </a:pPr>
            <a:r>
              <a:rPr lang="ru-RU" sz="24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США, Великобритания</a:t>
            </a:r>
            <a:r>
              <a:rPr lang="ru-RU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4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Япония</a:t>
            </a:r>
            <a:endParaRPr lang="ru-RU" sz="24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58175" y="4008994"/>
            <a:ext cx="3943934" cy="244434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ru-RU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Портфельные: 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приобретение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акций и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облигаций  зарубежных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предприяти</a:t>
            </a:r>
            <a:r>
              <a:rPr lang="ru-RU" sz="2800" b="1" dirty="0" smtClean="0"/>
              <a:t>й</a:t>
            </a:r>
          </a:p>
          <a:p>
            <a:pPr algn="ctr">
              <a:spcBef>
                <a:spcPts val="0"/>
              </a:spcBef>
            </a:pP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2771800" y="3596703"/>
            <a:ext cx="242316" cy="412291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5922381" y="3596702"/>
            <a:ext cx="242316" cy="412291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771800" y="3139503"/>
            <a:ext cx="3384376" cy="457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ИНВЕСТИЦИИ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36827724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504056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003399"/>
                </a:solidFill>
              </a:rPr>
              <a:t>МЕЖДУНАРОДНЫЕ БАНКИ -</a:t>
            </a:r>
            <a:endParaRPr lang="ru-RU" dirty="0">
              <a:solidFill>
                <a:srgbClr val="003399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424936" cy="5073427"/>
          </a:xfrm>
        </p:spPr>
        <p:txBody>
          <a:bodyPr/>
          <a:lstStyle/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500" dirty="0" smtClean="0"/>
              <a:t>предоставляют </a:t>
            </a:r>
            <a:r>
              <a:rPr lang="ru-RU" sz="2500" dirty="0"/>
              <a:t>кредиты на промышленные, сельскохозяйственные и инфраструктурные проекты и при необходимости оказывают техническое содействие во многих областях экономической и общественной жизни. </a:t>
            </a:r>
          </a:p>
          <a:p>
            <a:pPr marL="0" indent="0" algn="ctr">
              <a:buNone/>
            </a:pP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2564356"/>
              </p:ext>
            </p:extLst>
          </p:nvPr>
        </p:nvGraphicFramePr>
        <p:xfrm>
          <a:off x="323528" y="2492896"/>
          <a:ext cx="8496944" cy="44256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44416"/>
                <a:gridCol w="4752528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Международный банк развития и реконструкции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Крупнейший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кредитор проектов развития в развивающихся странах (Вашингтон, 1946)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Азиатский банк развития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Стимулирование роста экономики в странах Азии и на дальнем Востоке (Манила, 1966)</a:t>
                      </a:r>
                    </a:p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Энергетика, транспорт и связь, промышленность, с/х, финансы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Исламский банк развития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Финансирование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проектов в странах –участницах (Саудовская Аравия, Джидда, 1973)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Европейский банк реконструкции и развития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Поддержка рыночной экономики и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демократии (Лондон, 1991)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4260498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6" t="5578"/>
          <a:stretch/>
        </p:blipFill>
        <p:spPr>
          <a:xfrm>
            <a:off x="251520" y="332656"/>
            <a:ext cx="8640960" cy="5904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504056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000099"/>
                </a:solidFill>
              </a:rPr>
              <a:t>ОФШОРНАЯ ЗОНА</a:t>
            </a:r>
            <a:endParaRPr lang="ru-RU" dirty="0">
              <a:solidFill>
                <a:srgbClr val="000099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92696"/>
            <a:ext cx="8507288" cy="5361459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200" dirty="0" smtClean="0"/>
              <a:t>(от</a:t>
            </a:r>
            <a:r>
              <a:rPr lang="ru-RU" sz="2200" dirty="0"/>
              <a:t> англ. </a:t>
            </a:r>
            <a:r>
              <a:rPr lang="ru-RU" sz="2200" i="1" dirty="0" err="1"/>
              <a:t>offshore</a:t>
            </a:r>
            <a:r>
              <a:rPr lang="ru-RU" sz="2200" dirty="0"/>
              <a:t> — «вне берега») </a:t>
            </a:r>
            <a:endParaRPr lang="ru-RU" sz="2200" dirty="0" smtClean="0"/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dirty="0" smtClean="0"/>
              <a:t> </a:t>
            </a:r>
            <a:r>
              <a:rPr lang="ru-RU" sz="2400" dirty="0"/>
              <a:t>Ф</a:t>
            </a:r>
            <a:r>
              <a:rPr lang="ru-RU" sz="2400" dirty="0" smtClean="0"/>
              <a:t>инансовый </a:t>
            </a:r>
            <a:r>
              <a:rPr lang="ru-RU" sz="2400" dirty="0"/>
              <a:t>центр, привлекающий иностранный капитал путём предоставления специальных </a:t>
            </a:r>
            <a:r>
              <a:rPr lang="ru-RU" sz="2400" dirty="0" smtClean="0"/>
              <a:t>налоговых</a:t>
            </a:r>
            <a:r>
              <a:rPr lang="ru-RU" sz="2400" dirty="0"/>
              <a:t> и других </a:t>
            </a:r>
            <a:r>
              <a:rPr lang="ru-RU" sz="2400" dirty="0" smtClean="0"/>
              <a:t>льгот иностранным </a:t>
            </a:r>
            <a:r>
              <a:rPr lang="ru-RU" sz="2400" dirty="0"/>
              <a:t>компаниям, зарегистрированным в стране расположения </a:t>
            </a:r>
            <a:r>
              <a:rPr lang="ru-RU" sz="2400" dirty="0" smtClean="0"/>
              <a:t>центра.</a:t>
            </a: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0279085"/>
              </p:ext>
            </p:extLst>
          </p:nvPr>
        </p:nvGraphicFramePr>
        <p:xfrm>
          <a:off x="323528" y="2204864"/>
          <a:ext cx="8496944" cy="44250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496944"/>
              </a:tblGrid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70000"/>
                        </a:lnSpc>
                      </a:pPr>
                      <a:r>
                        <a:rPr lang="ru-RU" sz="2400" b="1" dirty="0" smtClean="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Островные офшоры</a:t>
                      </a:r>
                      <a:endParaRPr lang="ru-RU" sz="2400" b="1" dirty="0">
                        <a:solidFill>
                          <a:srgbClr val="0000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1368152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2400" b="1" i="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Небольшие острова и архипелаги Карибского моря, Тихого и Индийского океанов. </a:t>
                      </a:r>
                    </a:p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2400" b="1" i="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Особенность: полное отсутствие налогов, умеренные фиксированные платежи, нетребовательность к ведению бухгалтерского учёта, высокая степень конфиденциальности и анонимности владельцев компаний: Белиз,</a:t>
                      </a:r>
                      <a:r>
                        <a:rPr lang="ru-RU" sz="2400" b="1" i="0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Бермуды </a:t>
                      </a:r>
                      <a:endParaRPr lang="ru-RU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00137">
                <a:tc>
                  <a:txBody>
                    <a:bodyPr/>
                    <a:lstStyle/>
                    <a:p>
                      <a:pPr algn="ctr">
                        <a:lnSpc>
                          <a:spcPct val="70000"/>
                        </a:lnSpc>
                      </a:pPr>
                      <a:r>
                        <a:rPr lang="ru-RU" sz="2400" b="1" dirty="0" smtClean="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Европейские территории</a:t>
                      </a:r>
                      <a:endParaRPr lang="ru-RU" sz="2400" b="1" dirty="0">
                        <a:solidFill>
                          <a:srgbClr val="0000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Страны, имеющие н</a:t>
                      </a:r>
                      <a:r>
                        <a:rPr lang="ru-RU" sz="2400" b="1" i="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алоговые льготы на некоторые виды деятельности: Великобритания, Дания, Нидерланды, Швейцария, Лихтенштейн, Люксембург, Ирландия, Кипр.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kern="1200" dirty="0" smtClean="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Административно-территориальные образования</a:t>
                      </a:r>
                      <a:endParaRPr lang="ru-RU" sz="2400" b="1" dirty="0" smtClean="0">
                        <a:solidFill>
                          <a:srgbClr val="0000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2400" b="1" i="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Действует особый режим налогообложения</a:t>
                      </a:r>
                      <a:r>
                        <a:rPr lang="ru-RU" sz="2400" b="1" i="0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ru-RU" sz="2400" b="1" i="0" kern="12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Лабуан</a:t>
                      </a:r>
                      <a:r>
                        <a:rPr lang="ru-RU" sz="2400" b="1" i="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в Малайзии или некоторые штаты в США</a:t>
                      </a:r>
                      <a:endParaRPr lang="ru-RU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6" t="5578"/>
          <a:stretch/>
        </p:blipFill>
        <p:spPr>
          <a:xfrm>
            <a:off x="0" y="-16345"/>
            <a:ext cx="911293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4" descr="Карта мира (меркатор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4704"/>
            <a:ext cx="9144000" cy="517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979712" y="188640"/>
            <a:ext cx="53699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/>
              <a:t>ТОРГОВЛЯ  ВАЛЮТОЙ</a:t>
            </a:r>
            <a:endParaRPr lang="ru-RU" sz="3600" b="1" dirty="0"/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2555776" y="1988840"/>
            <a:ext cx="360362" cy="360363"/>
          </a:xfrm>
          <a:prstGeom prst="ellipse">
            <a:avLst/>
          </a:prstGeom>
          <a:solidFill>
            <a:srgbClr val="99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4499992" y="1844824"/>
            <a:ext cx="360362" cy="360363"/>
          </a:xfrm>
          <a:prstGeom prst="ellipse">
            <a:avLst/>
          </a:prstGeom>
          <a:solidFill>
            <a:srgbClr val="99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4355976" y="1916832"/>
            <a:ext cx="360362" cy="360363"/>
          </a:xfrm>
          <a:prstGeom prst="ellipse">
            <a:avLst/>
          </a:prstGeom>
          <a:solidFill>
            <a:srgbClr val="99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5724128" y="2564904"/>
            <a:ext cx="360362" cy="360363"/>
          </a:xfrm>
          <a:prstGeom prst="ellipse">
            <a:avLst/>
          </a:prstGeom>
          <a:solidFill>
            <a:srgbClr val="99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4211960" y="1628800"/>
            <a:ext cx="360362" cy="360363"/>
          </a:xfrm>
          <a:prstGeom prst="ellipse">
            <a:avLst/>
          </a:prstGeom>
          <a:solidFill>
            <a:srgbClr val="99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Oval 7"/>
          <p:cNvSpPr>
            <a:spLocks noChangeArrowheads="1"/>
          </p:cNvSpPr>
          <p:nvPr/>
        </p:nvSpPr>
        <p:spPr bwMode="auto">
          <a:xfrm>
            <a:off x="7308304" y="2492896"/>
            <a:ext cx="360362" cy="360363"/>
          </a:xfrm>
          <a:prstGeom prst="ellipse">
            <a:avLst/>
          </a:prstGeom>
          <a:solidFill>
            <a:srgbClr val="99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" name="Oval 7"/>
          <p:cNvSpPr>
            <a:spLocks noChangeArrowheads="1"/>
          </p:cNvSpPr>
          <p:nvPr/>
        </p:nvSpPr>
        <p:spPr bwMode="auto">
          <a:xfrm>
            <a:off x="7884368" y="2204864"/>
            <a:ext cx="360362" cy="360363"/>
          </a:xfrm>
          <a:prstGeom prst="ellipse">
            <a:avLst/>
          </a:prstGeom>
          <a:solidFill>
            <a:srgbClr val="99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" name="Oval 7"/>
          <p:cNvSpPr>
            <a:spLocks noChangeArrowheads="1"/>
          </p:cNvSpPr>
          <p:nvPr/>
        </p:nvSpPr>
        <p:spPr bwMode="auto">
          <a:xfrm>
            <a:off x="7020272" y="3284984"/>
            <a:ext cx="360362" cy="360363"/>
          </a:xfrm>
          <a:prstGeom prst="ellipse">
            <a:avLst/>
          </a:prstGeom>
          <a:solidFill>
            <a:srgbClr val="99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9756" y="6021288"/>
            <a:ext cx="76035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Times New Roman" pitchFamily="18" charset="0"/>
                <a:cs typeface="Times New Roman" pitchFamily="18" charset="0"/>
              </a:rPr>
              <a:t>Крупнейшие  валютные  биржи  мира</a:t>
            </a:r>
            <a:endParaRPr lang="ru-RU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141684" y="2276872"/>
            <a:ext cx="17123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Нью-Йорк</a:t>
            </a:r>
            <a:endParaRPr lang="ru-RU" sz="24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130784" y="1844824"/>
            <a:ext cx="13436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Лондон</a:t>
            </a:r>
            <a:endParaRPr lang="ru-RU" sz="24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513267" y="2204864"/>
            <a:ext cx="11721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Париж</a:t>
            </a:r>
            <a:endParaRPr lang="ru-RU" sz="24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586975" y="1988840"/>
            <a:ext cx="12202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Цюрих</a:t>
            </a:r>
            <a:endParaRPr lang="ru-RU" sz="24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048359" y="3573016"/>
            <a:ext cx="16233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Сингапур</a:t>
            </a:r>
            <a:endParaRPr lang="ru-RU" sz="24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644008" y="2636912"/>
            <a:ext cx="13690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Манама</a:t>
            </a:r>
            <a:endParaRPr lang="ru-RU" sz="2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7884368" y="2420888"/>
            <a:ext cx="10709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Токио</a:t>
            </a:r>
            <a:endParaRPr lang="ru-RU" sz="2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7452320" y="2780928"/>
            <a:ext cx="13691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Гонконг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4418439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2372" y="188640"/>
            <a:ext cx="8147248" cy="77809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ТРАНСНАЦИОНАЛЬНАЯ КОРПОРАЦИЯ -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836712"/>
            <a:ext cx="8424936" cy="5289451"/>
          </a:xfrm>
        </p:spPr>
        <p:txBody>
          <a:bodyPr/>
          <a:lstStyle/>
          <a:p>
            <a:pPr algn="ctr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корпорация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 осуществляющая основную часть своих операций за пределами страны, 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которой она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зарегистрирована. </a:t>
            </a:r>
          </a:p>
          <a:p>
            <a:pPr algn="ctr">
              <a:lnSpc>
                <a:spcPct val="80000"/>
              </a:lnSpc>
              <a:spcBef>
                <a:spcPts val="0"/>
              </a:spcBef>
              <a:buNone/>
              <a:defRPr/>
            </a:pPr>
            <a:endParaRPr lang="ru-RU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  <a:spcBef>
                <a:spcPts val="0"/>
              </a:spcBef>
              <a:buNone/>
              <a:defRPr/>
            </a:pPr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  <a:spcBef>
                <a:spcPts val="0"/>
              </a:spcBef>
              <a:buNone/>
              <a:defRPr/>
            </a:pPr>
            <a:endParaRPr lang="ru-RU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  <a:spcBef>
                <a:spcPts val="0"/>
              </a:spcBef>
              <a:buNone/>
              <a:defRPr/>
            </a:pPr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  <a:spcBef>
                <a:spcPts val="0"/>
              </a:spcBef>
              <a:buNone/>
              <a:defRPr/>
            </a:pP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  <a:spcBef>
                <a:spcPts val="0"/>
              </a:spcBef>
              <a:buNone/>
              <a:defRPr/>
            </a:pPr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296517"/>
              </p:ext>
            </p:extLst>
          </p:nvPr>
        </p:nvGraphicFramePr>
        <p:xfrm>
          <a:off x="467545" y="1988840"/>
          <a:ext cx="8208911" cy="2834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96543"/>
                <a:gridCol w="3312368"/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 мире ТНК</a:t>
                      </a:r>
                      <a:endParaRPr lang="ru-RU" sz="2800" b="1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40 тысяч </a:t>
                      </a:r>
                      <a:endParaRPr lang="ru-RU" sz="2800" b="1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600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  Контролируют: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     </a:t>
                      </a: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40%  мировой промышленной продукции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     1/3</a:t>
                      </a:r>
                      <a:r>
                        <a:rPr lang="ru-RU" sz="28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внешней торговли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     90%  прямых иностранных инвестиций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Крупнейших</a:t>
                      </a:r>
                      <a:r>
                        <a:rPr lang="ru-RU" sz="2800" b="1" baseline="0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- 500</a:t>
                      </a:r>
                      <a:endParaRPr lang="ru-RU" sz="2800" b="1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«Клуб 500»</a:t>
                      </a:r>
                      <a:endParaRPr lang="ru-RU" sz="2800" b="1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79512" y="4958242"/>
            <a:ext cx="8748464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акие отрасли промышленности находятся под контролем крупных транснациональных корпораций?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00192" y="5958320"/>
            <a:ext cx="2627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Рис. 17, стр. 150</a:t>
            </a: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836712"/>
            <a:ext cx="8748464" cy="58386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43542945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706090"/>
          </a:xfrm>
        </p:spPr>
        <p:txBody>
          <a:bodyPr/>
          <a:lstStyle/>
          <a:p>
            <a:r>
              <a:rPr lang="ru-RU" dirty="0" smtClean="0">
                <a:solidFill>
                  <a:srgbClr val="003399"/>
                </a:solidFill>
              </a:rPr>
              <a:t>ТРАНСНАЦИОНАЛЬНАЯ КОРПОРАЦИЯ </a:t>
            </a:r>
            <a:endParaRPr lang="ru-RU" dirty="0">
              <a:solidFill>
                <a:srgbClr val="003399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9"/>
            <a:ext cx="8568952" cy="1800200"/>
          </a:xfrm>
        </p:spPr>
        <p:txBody>
          <a:bodyPr/>
          <a:lstStyle/>
          <a:p>
            <a:pPr marL="0" lvl="0" indent="0" algn="ctr">
              <a:buNone/>
            </a:pPr>
            <a:endParaRPr lang="ru-RU" dirty="0" smtClean="0">
              <a:solidFill>
                <a:prstClr val="black"/>
              </a:solidFill>
            </a:endParaRPr>
          </a:p>
          <a:p>
            <a:pPr marL="0" lvl="0" indent="0" algn="ctr">
              <a:buNone/>
            </a:pPr>
            <a:endParaRPr lang="ru-RU" sz="28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ru-RU" sz="2800" dirty="0" smtClean="0">
              <a:solidFill>
                <a:srgbClr val="003399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0873085"/>
              </p:ext>
            </p:extLst>
          </p:nvPr>
        </p:nvGraphicFramePr>
        <p:xfrm>
          <a:off x="323528" y="764704"/>
          <a:ext cx="8496944" cy="21762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0360"/>
                <a:gridCol w="5256584"/>
              </a:tblGrid>
              <a:tr h="651472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6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Страна базирования </a:t>
                      </a:r>
                      <a:endParaRPr lang="ru-RU" sz="2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600" b="1" dirty="0" smtClean="0"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страна, в которой находится штаб-квартира ТНК</a:t>
                      </a:r>
                      <a:endParaRPr lang="ru-RU" sz="2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651472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6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Принимающие страны </a:t>
                      </a:r>
                      <a:endParaRPr lang="ru-RU" sz="2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600" b="1" dirty="0" smtClean="0"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страны, в которых размещена собственность ТНК</a:t>
                      </a:r>
                      <a:endParaRPr lang="ru-RU" sz="2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69364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6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Международное производство </a:t>
                      </a:r>
                      <a:endParaRPr lang="ru-RU" sz="26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dirty="0" smtClean="0"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зарубежная собственность ТНК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6337200"/>
              </p:ext>
            </p:extLst>
          </p:nvPr>
        </p:nvGraphicFramePr>
        <p:xfrm>
          <a:off x="323528" y="3315513"/>
          <a:ext cx="8496944" cy="34564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76464"/>
                <a:gridCol w="432048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Рост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налоговых поступлений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Отстаивание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интересов ТНК в экономике страны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Организация новых компаний там, где они нужны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Укрытие доходов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 перекачивание капиталов из одной страны в другую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Рост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занятости населения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Монопольные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цены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Конкурентоспособность Т и У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Диктат условий,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у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щемляющих интересы страны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люс 5"/>
          <p:cNvSpPr/>
          <p:nvPr/>
        </p:nvSpPr>
        <p:spPr>
          <a:xfrm>
            <a:off x="2127373" y="3287324"/>
            <a:ext cx="529208" cy="493106"/>
          </a:xfrm>
          <a:prstGeom prst="mathPlus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Минус 7"/>
          <p:cNvSpPr/>
          <p:nvPr/>
        </p:nvSpPr>
        <p:spPr>
          <a:xfrm>
            <a:off x="6444208" y="3272782"/>
            <a:ext cx="473478" cy="617543"/>
          </a:xfrm>
          <a:prstGeom prst="mathMinus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633091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706090"/>
          </a:xfrm>
        </p:spPr>
        <p:txBody>
          <a:bodyPr/>
          <a:lstStyle/>
          <a:p>
            <a:r>
              <a:rPr lang="ru-RU" dirty="0" smtClean="0">
                <a:solidFill>
                  <a:srgbClr val="003399"/>
                </a:solidFill>
              </a:rPr>
              <a:t>ТРАНСНАЦИОНАЛЬНАЯ КОРПОРАЦИЯ </a:t>
            </a:r>
            <a:endParaRPr lang="ru-RU" dirty="0">
              <a:solidFill>
                <a:srgbClr val="003399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9"/>
            <a:ext cx="8568952" cy="1800200"/>
          </a:xfrm>
        </p:spPr>
        <p:txBody>
          <a:bodyPr/>
          <a:lstStyle/>
          <a:p>
            <a:pPr marL="0" lvl="0" indent="0" algn="ctr">
              <a:buNone/>
            </a:pPr>
            <a:endParaRPr lang="ru-RU" dirty="0" smtClean="0">
              <a:solidFill>
                <a:prstClr val="black"/>
              </a:solidFill>
            </a:endParaRPr>
          </a:p>
          <a:p>
            <a:pPr marL="0" lvl="0" indent="0" algn="ctr">
              <a:buNone/>
            </a:pPr>
            <a:endParaRPr lang="ru-RU" sz="28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ru-RU" sz="2800" dirty="0" smtClean="0">
              <a:solidFill>
                <a:srgbClr val="003399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3468247"/>
              </p:ext>
            </p:extLst>
          </p:nvPr>
        </p:nvGraphicFramePr>
        <p:xfrm>
          <a:off x="323528" y="908720"/>
          <a:ext cx="8496943" cy="41142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85726"/>
                <a:gridCol w="2123928"/>
                <a:gridCol w="2270406"/>
                <a:gridCol w="2416883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Название корпорации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Страна размещения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Отрасль, в которой оказывают услуги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Удельный вес зарубежных активов</a:t>
                      </a:r>
                      <a:r>
                        <a:rPr lang="ru-RU" sz="1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</a:t>
                      </a: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млрд. долларов</a:t>
                      </a:r>
                      <a:endParaRPr lang="ru-RU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60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«</a:t>
                      </a:r>
                      <a:r>
                        <a:rPr lang="ru-RU" sz="20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Ройял</a:t>
                      </a: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Датч</a:t>
                      </a: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-Шелл»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Великобритания, Нидерланды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Нефтяная промышленность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69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60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«Эксон»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США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Нефтяная промышленность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48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0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«</a:t>
                      </a:r>
                      <a:r>
                        <a:rPr lang="en-US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IBM</a:t>
                      </a: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»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США</a:t>
                      </a:r>
                      <a:endParaRPr lang="ru-RU" sz="2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Электроника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46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613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«Дженерал Моторс»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США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Автомобильная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42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19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«Хитачи»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Япония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Электроника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30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6942385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964" y="332656"/>
            <a:ext cx="8229600" cy="706090"/>
          </a:xfrm>
        </p:spPr>
        <p:txBody>
          <a:bodyPr>
            <a:noAutofit/>
          </a:bodyPr>
          <a:lstStyle/>
          <a:p>
            <a:pPr>
              <a:lnSpc>
                <a:spcPct val="70000"/>
              </a:lnSpc>
            </a:pPr>
            <a:r>
              <a:rPr lang="ru-RU" dirty="0" smtClean="0">
                <a:solidFill>
                  <a:srgbClr val="003399"/>
                </a:solidFill>
              </a:rPr>
              <a:t>С</a:t>
            </a:r>
            <a:r>
              <a:rPr lang="ru-RU" b="1" dirty="0" smtClean="0">
                <a:solidFill>
                  <a:srgbClr val="003399"/>
                </a:solidFill>
              </a:rPr>
              <a:t>ВОБОДНЫЕ ЭКОНОМИЧЕСКИЕ ЗОНЫ </a:t>
            </a:r>
            <a:endParaRPr lang="ru-RU" b="1" dirty="0">
              <a:solidFill>
                <a:srgbClr val="003399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834801"/>
            <a:ext cx="866543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айон 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или город с выгодным ЭГП, для которого устанавливается льготный налоговый и таможенный режим с целью привлечения финансовых, материальных, технологических и трудовых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ресурсов.</a:t>
            </a:r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096976" y="2601491"/>
            <a:ext cx="2664296" cy="53880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СЭЗ</a:t>
            </a:r>
            <a:endParaRPr lang="ru-RU" sz="32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11560" y="3231388"/>
            <a:ext cx="3746126" cy="114300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Торговые:</a:t>
            </a:r>
            <a:r>
              <a:rPr lang="en-US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800" b="1" dirty="0" smtClean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портовые города, аэропорты, «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Duty free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71657" y="4509120"/>
            <a:ext cx="4057468" cy="185738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Научно-технологические: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проектные, исследовательские, научно-производственные фирмы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721503" y="3234800"/>
            <a:ext cx="3746126" cy="114300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Сервисные</a:t>
            </a:r>
            <a:r>
              <a:rPr lang="en-US" sz="24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пециализация: предоставление услуг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712536" y="4509119"/>
            <a:ext cx="4071966" cy="1799169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Международные: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приграничные районы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2000097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chemeClr val="tx1"/>
                </a:solidFill>
              </a:rPr>
              <a:t>ЧТО НАМ ПРЕДСТОИТ УЗНАТЬ?</a:t>
            </a:r>
            <a:br>
              <a:rPr lang="ru-RU" i="1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Picture 5" descr="0c74b7f78409a4022a2c4c5a5ca3ee1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2132856"/>
            <a:ext cx="3810000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83568" y="1268760"/>
            <a:ext cx="37444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ru-RU" sz="2400" dirty="0" smtClean="0"/>
              <a:t>Основные формы международных экономических связей (МЭС)</a:t>
            </a:r>
          </a:p>
          <a:p>
            <a:pPr>
              <a:buFontTx/>
              <a:buChar char="•"/>
            </a:pPr>
            <a:r>
              <a:rPr lang="ru-RU" sz="2400" dirty="0" smtClean="0"/>
              <a:t> Конвертируемость денег</a:t>
            </a:r>
          </a:p>
          <a:p>
            <a:pPr>
              <a:buFontTx/>
              <a:buChar char="•"/>
            </a:pPr>
            <a:r>
              <a:rPr lang="ru-RU" sz="2400" dirty="0" smtClean="0"/>
              <a:t> Внешнеторговый оборот и внешнеторговый баланс</a:t>
            </a:r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43733" y="332656"/>
            <a:ext cx="8568952" cy="117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ТРУДОВАЯ МИГРАЦИЯ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</a:t>
            </a:r>
          </a:p>
          <a:p>
            <a:pPr algn="ctr">
              <a:lnSpc>
                <a:spcPct val="80000"/>
              </a:lnSpc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это миграция, обусловленная поисками нового места приложения труда за пределами своей страны 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739289990"/>
              </p:ext>
            </p:extLst>
          </p:nvPr>
        </p:nvGraphicFramePr>
        <p:xfrm>
          <a:off x="442392" y="3774208"/>
          <a:ext cx="8306072" cy="1238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1468659" y="3009125"/>
            <a:ext cx="6336704" cy="58807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НАПРАВЛЕНИЕ ТРУДОВОЙ МИГРАЦИИ</a:t>
            </a:r>
            <a:endParaRPr lang="ru-RU" sz="24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39552" y="5209678"/>
            <a:ext cx="2556036" cy="58807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мигрантов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50191" y="5158759"/>
            <a:ext cx="2556036" cy="58807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Сальдо миграции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013255" y="5158759"/>
            <a:ext cx="2556036" cy="58807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Миграционные потоки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691680" y="5917132"/>
            <a:ext cx="2556036" cy="58807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Направления миграций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5087881" y="5918571"/>
            <a:ext cx="2556036" cy="58807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Регионы </a:t>
            </a:r>
            <a:r>
              <a:rPr lang="ru-RU" sz="2400" b="1" dirty="0" smtClean="0">
                <a:solidFill>
                  <a:schemeClr val="tx1"/>
                </a:solidFill>
              </a:rPr>
              <a:t>миграции</a:t>
            </a:r>
            <a:endParaRPr lang="ru-RU" sz="2400" b="1" dirty="0">
              <a:solidFill>
                <a:schemeClr val="tx1"/>
              </a:solidFill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8759270"/>
              </p:ext>
            </p:extLst>
          </p:nvPr>
        </p:nvGraphicFramePr>
        <p:xfrm>
          <a:off x="496551" y="1700808"/>
          <a:ext cx="8280919" cy="1188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52329"/>
                <a:gridCol w="5328590"/>
              </a:tblGrid>
              <a:tr h="9125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Главный стимул трудовых миграций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Большие различия в обеспеченности стран трудовыми ресурсами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32" y="857609"/>
            <a:ext cx="8648747" cy="420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683570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27" grpId="0" animBg="1"/>
      <p:bldP spid="29" grpId="0" animBg="1"/>
      <p:bldP spid="3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76487829"/>
              </p:ext>
            </p:extLst>
          </p:nvPr>
        </p:nvGraphicFramePr>
        <p:xfrm>
          <a:off x="357158" y="908720"/>
          <a:ext cx="8501122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072608" cy="360040"/>
          </a:xfrm>
        </p:spPr>
        <p:txBody>
          <a:bodyPr>
            <a:normAutofit fontScale="90000"/>
          </a:bodyPr>
          <a:lstStyle/>
          <a:p>
            <a:pPr marL="347472" indent="-347472">
              <a:spcBef>
                <a:spcPts val="0"/>
              </a:spcBef>
              <a:spcAft>
                <a:spcPts val="0"/>
              </a:spcAft>
            </a:pPr>
            <a:r>
              <a:rPr lang="ru-RU" sz="3600" b="1" dirty="0" smtClean="0">
                <a:solidFill>
                  <a:srgbClr val="003399"/>
                </a:solidFill>
                <a:ea typeface="+mn-ea"/>
                <a:cs typeface="+mn-cs"/>
              </a:rPr>
              <a:t>ТУРИЗМ</a:t>
            </a:r>
            <a:endParaRPr lang="ru-RU" sz="3600" b="1" dirty="0">
              <a:solidFill>
                <a:srgbClr val="003399"/>
              </a:solidFill>
              <a:effectLst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5013176"/>
            <a:ext cx="2410896" cy="705343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Туристический бум</a:t>
            </a:r>
            <a:endParaRPr lang="ru-RU" sz="2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75856" y="5013176"/>
            <a:ext cx="2410896" cy="725243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Доходы от туризма</a:t>
            </a:r>
            <a:endParaRPr lang="ru-RU" sz="2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75856" y="5877272"/>
            <a:ext cx="2410896" cy="653554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Страны</a:t>
            </a:r>
          </a:p>
          <a:p>
            <a:pPr algn="ctr">
              <a:lnSpc>
                <a:spcPct val="80000"/>
              </a:lnSpc>
            </a:pPr>
            <a: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туризма</a:t>
            </a:r>
            <a:endParaRPr lang="ru-RU" sz="2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194265" y="5013175"/>
            <a:ext cx="2410896" cy="705343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Факторы</a:t>
            </a:r>
          </a:p>
          <a:p>
            <a:pPr algn="ctr">
              <a:lnSpc>
                <a:spcPct val="80000"/>
              </a:lnSpc>
            </a:pPr>
            <a: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туризма</a:t>
            </a:r>
            <a:endParaRPr lang="ru-RU" sz="2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67544" y="5877272"/>
            <a:ext cx="2410896" cy="621234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Макрорегионы</a:t>
            </a:r>
            <a:r>
              <a:rPr lang="ru-RU" sz="22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туризма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181797" y="5893432"/>
            <a:ext cx="2410896" cy="621234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 стран – лидеров </a:t>
            </a:r>
            <a:endParaRPr lang="ru-RU" sz="2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775" y="188640"/>
            <a:ext cx="8847892" cy="4615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320508409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4" grpId="0" animBg="1"/>
      <p:bldP spid="16" grpId="0" animBg="1"/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640960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395536" y="1221905"/>
            <a:ext cx="0" cy="389928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96944" cy="100811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dirty="0" smtClean="0">
                <a:solidFill>
                  <a:srgbClr val="003399"/>
                </a:solidFill>
              </a:rPr>
              <a:t>ДРУГИЕ ФОРМЫ МЕЖДУНАРОДНОГО ЭКОНОМИЧЕСКОГО СОТРУДНИЧЕСТВА</a:t>
            </a:r>
            <a:endParaRPr lang="ru-RU" dirty="0">
              <a:solidFill>
                <a:srgbClr val="003399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1282" y="2230069"/>
            <a:ext cx="2910598" cy="12709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Международное производственное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сотрудничество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62043" y="4506538"/>
            <a:ext cx="2929837" cy="12292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Научно-техническое сотрудничество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68170" y="1641402"/>
            <a:ext cx="4968552" cy="24482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Международная специализация и кооперирование</a:t>
            </a:r>
          </a:p>
          <a:p>
            <a:pPr marL="342900" lvl="0" indent="-342900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Совместное производство продукции на много сторонней основе</a:t>
            </a:r>
          </a:p>
          <a:p>
            <a:pPr marL="342900" lvl="0" indent="-342900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Содействие в капитальном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строительстве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51920" y="4293095"/>
            <a:ext cx="4968552" cy="165618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Международный обмен научно-техническими знаниями (патенты, лицензии)</a:t>
            </a:r>
          </a:p>
          <a:p>
            <a:pPr marL="342900" lvl="0" indent="-342900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Совместные научные разработки и проекты</a:t>
            </a:r>
          </a:p>
        </p:txBody>
      </p:sp>
      <p:cxnSp>
        <p:nvCxnSpPr>
          <p:cNvPr id="13" name="Прямая соединительная линия 12"/>
          <p:cNvCxnSpPr>
            <a:endCxn id="4" idx="1"/>
          </p:cNvCxnSpPr>
          <p:nvPr/>
        </p:nvCxnSpPr>
        <p:spPr>
          <a:xfrm>
            <a:off x="395536" y="2865539"/>
            <a:ext cx="18574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95536" y="5134584"/>
            <a:ext cx="18574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3491880" y="2865539"/>
            <a:ext cx="36004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508130" y="5136368"/>
            <a:ext cx="36004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6385914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06090"/>
          </a:xfrm>
        </p:spPr>
        <p:txBody>
          <a:bodyPr/>
          <a:lstStyle/>
          <a:p>
            <a:r>
              <a:rPr lang="ru-RU" dirty="0">
                <a:solidFill>
                  <a:srgbClr val="000099"/>
                </a:solidFill>
              </a:rPr>
              <a:t>СОВМЕСТНЫЕ ПРЕДПРИЯТИЯ (СП</a:t>
            </a:r>
            <a:r>
              <a:rPr lang="ru-RU" dirty="0" smtClean="0">
                <a:solidFill>
                  <a:srgbClr val="000099"/>
                </a:solidFill>
              </a:rPr>
              <a:t>) -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8496944" cy="5256584"/>
          </a:xfrm>
        </p:spPr>
        <p:txBody>
          <a:bodyPr/>
          <a:lstStyle/>
          <a:p>
            <a:pPr marL="457200" lvl="1" indent="0" algn="ctr">
              <a:spcBef>
                <a:spcPts val="0"/>
              </a:spcBef>
              <a:buNone/>
            </a:pPr>
            <a:r>
              <a:rPr lang="ru-RU" dirty="0" smtClean="0"/>
              <a:t>международное </a:t>
            </a:r>
            <a:r>
              <a:rPr lang="ru-RU" dirty="0"/>
              <a:t>производственное сотрудничество, предусматривающее создание общей собственности на материальные,  финансовые ресурсы и производимые </a:t>
            </a:r>
            <a:r>
              <a:rPr lang="ru-RU" dirty="0" err="1"/>
              <a:t>ТиУ</a:t>
            </a:r>
            <a:r>
              <a:rPr lang="ru-RU" dirty="0"/>
              <a:t>.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dirty="0">
                <a:solidFill>
                  <a:srgbClr val="000099"/>
                </a:solidFill>
              </a:rPr>
              <a:t>СП распространены в странах Запада - важнейшее средство специализации и кооперирования. 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2800" dirty="0" smtClean="0">
              <a:solidFill>
                <a:srgbClr val="000099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000099"/>
                </a:solidFill>
              </a:rPr>
              <a:t>«</a:t>
            </a:r>
            <a:r>
              <a:rPr lang="ru-RU" sz="2800" dirty="0">
                <a:solidFill>
                  <a:srgbClr val="000099"/>
                </a:solidFill>
              </a:rPr>
              <a:t>Проект века» -  </a:t>
            </a:r>
            <a:r>
              <a:rPr lang="ru-RU" sz="2800" dirty="0"/>
              <a:t>совместное производство суперсовременного аэробуса А-300 и его модификаций  странами </a:t>
            </a:r>
            <a:r>
              <a:rPr lang="ru-RU" sz="2800" dirty="0" smtClean="0"/>
              <a:t>Европы: </a:t>
            </a:r>
            <a:endParaRPr lang="ru-RU" sz="2800" dirty="0"/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dirty="0" smtClean="0"/>
              <a:t>Франция</a:t>
            </a:r>
            <a:r>
              <a:rPr lang="ru-RU" sz="2800" dirty="0"/>
              <a:t>, ФРГ, Великобритания, Бельгия, Испания, </a:t>
            </a:r>
            <a:r>
              <a:rPr lang="ru-RU" sz="2800" dirty="0" smtClean="0"/>
              <a:t>Нидерланды. </a:t>
            </a:r>
            <a:endParaRPr lang="ru-RU" sz="2800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09693406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 Международная космическая станция (МКС)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8712968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364088" y="6021288"/>
            <a:ext cx="3528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 Международная </a:t>
            </a:r>
          </a:p>
          <a:p>
            <a:r>
              <a:rPr lang="ru-RU" dirty="0" smtClean="0"/>
              <a:t>      космическая станция (МКС)</a:t>
            </a:r>
            <a:endParaRPr lang="ru-RU" dirty="0"/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8568952" cy="5832648"/>
          </a:xfrm>
        </p:spPr>
        <p:txBody>
          <a:bodyPr/>
          <a:lstStyle/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800" dirty="0"/>
              <a:t>Купля-продажа научно-технических знаний - </a:t>
            </a:r>
            <a:r>
              <a:rPr lang="ru-RU" sz="2800" dirty="0">
                <a:solidFill>
                  <a:srgbClr val="003399"/>
                </a:solidFill>
              </a:rPr>
              <a:t>трансфер</a:t>
            </a:r>
            <a:r>
              <a:rPr lang="ru-RU" sz="2800" dirty="0"/>
              <a:t> или </a:t>
            </a:r>
            <a:r>
              <a:rPr lang="ru-RU" sz="2800" dirty="0">
                <a:solidFill>
                  <a:srgbClr val="003399"/>
                </a:solidFill>
              </a:rPr>
              <a:t>трансферт.</a:t>
            </a: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800" dirty="0"/>
              <a:t>Под </a:t>
            </a:r>
            <a:r>
              <a:rPr lang="ru-RU" sz="2800" dirty="0">
                <a:solidFill>
                  <a:srgbClr val="003399"/>
                </a:solidFill>
              </a:rPr>
              <a:t>трансфером технологий  </a:t>
            </a:r>
            <a:r>
              <a:rPr lang="ru-RU" sz="2800" dirty="0"/>
              <a:t>имеют в виду торговлю </a:t>
            </a:r>
            <a:r>
              <a:rPr lang="ru-RU" sz="2800" dirty="0">
                <a:solidFill>
                  <a:srgbClr val="003399"/>
                </a:solidFill>
              </a:rPr>
              <a:t>патентами и лицензиями</a:t>
            </a:r>
            <a:r>
              <a:rPr lang="ru-RU" sz="2800" dirty="0"/>
              <a:t>.</a:t>
            </a: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800" dirty="0" smtClean="0"/>
              <a:t>Ведущую </a:t>
            </a:r>
            <a:r>
              <a:rPr lang="ru-RU" sz="2800" dirty="0"/>
              <a:t>роль в этой торговле играют ТНК.</a:t>
            </a:r>
          </a:p>
          <a:p>
            <a:pPr marL="0" lv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sz="2400" dirty="0" smtClean="0">
              <a:solidFill>
                <a:prstClr val="black"/>
              </a:solidFill>
            </a:endParaRPr>
          </a:p>
          <a:p>
            <a:pPr marL="177800" lv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003399"/>
                </a:solidFill>
              </a:rPr>
              <a:t>Лицензии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>
                <a:solidFill>
                  <a:prstClr val="black"/>
                </a:solidFill>
              </a:rPr>
              <a:t>– </a:t>
            </a:r>
            <a:r>
              <a:rPr lang="ru-RU" sz="2400" b="0" dirty="0">
                <a:effectLst/>
              </a:rPr>
              <a:t> </a:t>
            </a:r>
            <a:r>
              <a:rPr lang="ru-RU" sz="2400" dirty="0"/>
              <a:t>разрешение </a:t>
            </a:r>
            <a:r>
              <a:rPr lang="ru-RU" sz="2400" dirty="0" smtClean="0"/>
              <a:t>право </a:t>
            </a:r>
            <a:r>
              <a:rPr lang="ru-RU" sz="2400" dirty="0"/>
              <a:t>на выполнение </a:t>
            </a:r>
            <a:r>
              <a:rPr lang="ru-RU" sz="2400" dirty="0" smtClean="0"/>
              <a:t>конкретного вида деятельности</a:t>
            </a:r>
            <a:r>
              <a:rPr lang="ru-RU" sz="2400" dirty="0" smtClean="0">
                <a:solidFill>
                  <a:prstClr val="black"/>
                </a:solidFill>
              </a:rPr>
              <a:t>.</a:t>
            </a:r>
            <a:endParaRPr lang="ru-RU" sz="2400" dirty="0">
              <a:solidFill>
                <a:prstClr val="black"/>
              </a:solidFill>
            </a:endParaRPr>
          </a:p>
          <a:p>
            <a:pPr marL="17780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dirty="0">
                <a:solidFill>
                  <a:srgbClr val="003399"/>
                </a:solidFill>
              </a:rPr>
              <a:t>Патенты</a:t>
            </a:r>
            <a:r>
              <a:rPr lang="ru-RU" sz="2400" i="1" dirty="0"/>
              <a:t> </a:t>
            </a:r>
            <a:r>
              <a:rPr lang="ru-RU" sz="2400" dirty="0"/>
              <a:t>– документы, содержащие описание того или иного изобретения и условия его применения и продажи.</a:t>
            </a:r>
          </a:p>
          <a:p>
            <a:pPr marL="0" indent="0" algn="ctr">
              <a:buNone/>
            </a:pPr>
            <a:endParaRPr lang="ru-RU" sz="2800" dirty="0">
              <a:solidFill>
                <a:srgbClr val="003399"/>
              </a:solidFill>
            </a:endParaRPr>
          </a:p>
          <a:p>
            <a:pPr marL="0" indent="0" algn="ctr">
              <a:buNone/>
            </a:pPr>
            <a:endParaRPr lang="ru-RU" sz="2800" dirty="0" smtClean="0">
              <a:solidFill>
                <a:srgbClr val="003399"/>
              </a:solidFill>
            </a:endParaRPr>
          </a:p>
          <a:p>
            <a:pPr marL="0" indent="0" algn="ctr">
              <a:buNone/>
            </a:pPr>
            <a:endParaRPr lang="ru-RU" sz="2800" dirty="0">
              <a:solidFill>
                <a:srgbClr val="003399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3833914"/>
              </p:ext>
            </p:extLst>
          </p:nvPr>
        </p:nvGraphicFramePr>
        <p:xfrm>
          <a:off x="323528" y="3933056"/>
          <a:ext cx="8496944" cy="2560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44963"/>
                <a:gridCol w="7151981"/>
              </a:tblGrid>
              <a:tr h="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Центры трансферта технологий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 smtClean="0">
                        <a:solidFill>
                          <a:srgbClr val="003399"/>
                        </a:solidFill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Первый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Северная Америка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при л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идерстве ША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Второй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Западная Европа: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ФРГ, Франция, Великобритания, Италия, Нидерланды, Швеция и Швейцария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Третий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Япония, страны НИС</a:t>
                      </a:r>
                      <a:endParaRPr lang="ru-RU" sz="18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696215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712968" cy="201622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МЕЖДУНАРОДНАЯ ЭКОНОМИЧЕСКАЯ ИНТЕГРАЦИЯ -</a:t>
            </a:r>
            <a:r>
              <a:rPr lang="ru-RU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процесс развития глубоких и устойчивых взаимосвязей отдельных групп стран, основанный на проведении ими согласованной </a:t>
            </a:r>
            <a:br>
              <a:rPr lang="ru-RU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международной политики</a:t>
            </a:r>
            <a:r>
              <a:rPr lang="ru-RU" sz="2600" dirty="0" smtClean="0">
                <a:solidFill>
                  <a:schemeClr val="tx1"/>
                </a:solidFill>
              </a:rPr>
              <a:t/>
            </a:r>
            <a:br>
              <a:rPr lang="ru-RU" sz="2600" dirty="0" smtClean="0">
                <a:solidFill>
                  <a:schemeClr val="tx1"/>
                </a:solidFill>
              </a:rPr>
            </a:br>
            <a:endParaRPr lang="ru-RU" sz="2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118375"/>
              </p:ext>
            </p:extLst>
          </p:nvPr>
        </p:nvGraphicFramePr>
        <p:xfrm>
          <a:off x="316258" y="2504444"/>
          <a:ext cx="8504214" cy="3596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47287"/>
                <a:gridCol w="4356927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8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Региональный группировки</a:t>
                      </a:r>
                      <a:endParaRPr lang="ru-RU" sz="2800" b="1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8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Отраслевые группировки</a:t>
                      </a:r>
                      <a:endParaRPr lang="ru-RU" sz="2800" b="1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1200128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ЕС,</a:t>
                      </a:r>
                      <a:r>
                        <a:rPr lang="ru-RU" sz="28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НАТО, АСЕАН, НАФТА, Шанхайская организация сотрудничества, </a:t>
                      </a:r>
                      <a:r>
                        <a:rPr lang="ru-RU" sz="2800" b="1" baseline="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ЕвраЭС</a:t>
                      </a:r>
                      <a:endParaRPr lang="ru-RU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МАГАТЭ 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(М</a:t>
                      </a: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еждународное агентство по атомной энергии),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ОПЕК, Интерпол,</a:t>
                      </a:r>
                      <a:r>
                        <a:rPr lang="ru-RU" sz="2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Всемирный банк развития,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Азиатский банк развития</a:t>
                      </a:r>
                      <a:endParaRPr lang="ru-RU" sz="28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3261891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07288" cy="634082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СТУПЕНИ ИНТЕГРАЦИИ  </a:t>
            </a:r>
            <a:r>
              <a:rPr lang="ru-RU" sz="24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(СТР. 200 -2001</a:t>
            </a:r>
            <a:r>
              <a:rPr lang="ru-RU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32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0660213"/>
              </p:ext>
            </p:extLst>
          </p:nvPr>
        </p:nvGraphicFramePr>
        <p:xfrm>
          <a:off x="251520" y="908720"/>
          <a:ext cx="8568952" cy="55290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0"/>
                <a:gridCol w="4248472"/>
                <a:gridCol w="2160240"/>
              </a:tblGrid>
              <a:tr h="824116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Зона свободной</a:t>
                      </a:r>
                      <a:r>
                        <a:rPr lang="ru-RU" sz="2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торговли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Территория</a:t>
                      </a:r>
                      <a:r>
                        <a:rPr lang="ru-RU" sz="2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 </a:t>
                      </a:r>
                      <a:r>
                        <a:rPr lang="ru-RU" sz="22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свободной</a:t>
                      </a:r>
                      <a:r>
                        <a:rPr lang="ru-RU" sz="2200" b="1" baseline="0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 </a:t>
                      </a:r>
                      <a:r>
                        <a:rPr lang="ru-RU" sz="22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беспошлинной торговли </a:t>
                      </a: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между странами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АТЭС,</a:t>
                      </a:r>
                      <a:r>
                        <a:rPr lang="ru-RU" sz="2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НАФТА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1784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Таможенный союз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defRPr/>
                      </a:pP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Общая таможенная территория стран с единым таможенным тарифом в отношении третьих стран и отменной пошлины во взаимных отношениях</a:t>
                      </a:r>
                      <a:endParaRPr lang="ru-RU" sz="2200" b="1" cap="none" spc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Арабский общий рынок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16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Общий рынок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22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С</a:t>
                      </a:r>
                      <a:r>
                        <a:rPr lang="en-US" altLang="ru-RU" sz="2200" b="1" cap="none" spc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вободно</a:t>
                      </a:r>
                      <a:r>
                        <a:rPr lang="ru-RU" altLang="ru-RU" sz="22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е</a:t>
                      </a:r>
                      <a:r>
                        <a:rPr lang="en-US" altLang="ru-RU" sz="22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 </a:t>
                      </a:r>
                      <a:r>
                        <a:rPr lang="ru-RU" altLang="ru-RU" sz="22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перемещение</a:t>
                      </a:r>
                      <a:r>
                        <a:rPr lang="ru-RU" altLang="ru-RU" sz="2200" b="1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  между странами участницами</a:t>
                      </a:r>
                      <a:r>
                        <a:rPr lang="en-US" altLang="ru-RU" sz="22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  </a:t>
                      </a:r>
                      <a:r>
                        <a:rPr lang="ru-RU" altLang="ru-RU" sz="22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не только</a:t>
                      </a:r>
                      <a:r>
                        <a:rPr lang="en-US" altLang="ru-RU" sz="22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 </a:t>
                      </a:r>
                      <a:r>
                        <a:rPr lang="en-US" altLang="ru-RU" sz="2200" b="1" cap="none" spc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товаров</a:t>
                      </a:r>
                      <a:r>
                        <a:rPr lang="en-US" altLang="ru-RU" sz="22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 и </a:t>
                      </a:r>
                      <a:r>
                        <a:rPr lang="en-US" altLang="ru-RU" sz="2200" b="1" cap="none" spc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услуг</a:t>
                      </a:r>
                      <a:r>
                        <a:rPr lang="ru-RU" altLang="ru-RU" sz="22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,</a:t>
                      </a:r>
                      <a:r>
                        <a:rPr lang="ru-RU" altLang="ru-RU" sz="2200" b="1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 но и </a:t>
                      </a:r>
                      <a:r>
                        <a:rPr lang="ru-RU" altLang="ru-RU" sz="2200" b="1" cap="none" spc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факторов производства: </a:t>
                      </a:r>
                      <a:r>
                        <a:rPr lang="en-US" altLang="ru-RU" sz="2200" b="1" cap="none" spc="0" dirty="0" err="1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капитала</a:t>
                      </a:r>
                      <a:r>
                        <a:rPr lang="en-US" altLang="ru-RU" sz="2200" b="1" cap="none" spc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 и </a:t>
                      </a:r>
                      <a:r>
                        <a:rPr lang="en-US" altLang="ru-RU" sz="2200" b="1" cap="none" spc="0" dirty="0" err="1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рабочей</a:t>
                      </a:r>
                      <a:r>
                        <a:rPr lang="en-US" altLang="ru-RU" sz="2200" b="1" cap="none" spc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 </a:t>
                      </a:r>
                      <a:r>
                        <a:rPr lang="en-US" altLang="ru-RU" sz="2200" b="1" cap="none" spc="0" dirty="0" err="1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силы</a:t>
                      </a:r>
                      <a:endParaRPr lang="ru-RU" altLang="ru-RU" sz="2200" b="1" cap="none" spc="0" dirty="0" smtClean="0">
                        <a:ln>
                          <a:noFill/>
                        </a:ln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Карибское сообщество МЕРКОСУР</a:t>
                      </a:r>
                      <a:r>
                        <a:rPr lang="ru-RU" sz="2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</a:t>
                      </a:r>
                      <a:r>
                        <a:rPr lang="ru-RU" sz="2200" b="1" i="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ЕВРАЗЭС</a:t>
                      </a:r>
                      <a:endParaRPr lang="ru-RU" sz="22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endParaRPr lang="ru-RU" sz="22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16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Экономический</a:t>
                      </a:r>
                      <a:r>
                        <a:rPr lang="ru-RU" sz="2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союз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u="none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Свободное перемещение товаров, капиталов</a:t>
                      </a:r>
                      <a:r>
                        <a:rPr lang="ru-RU" sz="2200" b="1" u="non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 и</a:t>
                      </a:r>
                      <a:r>
                        <a:rPr lang="ru-RU" sz="2200" b="1" u="none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 рабочей силы между странами -участницами, единая валюта и согласование единой экономической</a:t>
                      </a:r>
                      <a:r>
                        <a:rPr lang="ru-RU" sz="2200" b="1" u="non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 </a:t>
                      </a:r>
                      <a:r>
                        <a:rPr lang="ru-RU" sz="2200" b="1" u="none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политики</a:t>
                      </a:r>
                      <a:endParaRPr lang="ru-RU" altLang="ru-RU" sz="2200" b="1" u="none" cap="none" spc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Европейский</a:t>
                      </a:r>
                      <a:r>
                        <a:rPr lang="ru-RU" sz="2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экономический союз (ЕС)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2412649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" name="Схема 38"/>
          <p:cNvGraphicFramePr/>
          <p:nvPr>
            <p:extLst>
              <p:ext uri="{D42A27DB-BD31-4B8C-83A1-F6EECF244321}">
                <p14:modId xmlns:p14="http://schemas.microsoft.com/office/powerpoint/2010/main" val="327786676"/>
              </p:ext>
            </p:extLst>
          </p:nvPr>
        </p:nvGraphicFramePr>
        <p:xfrm>
          <a:off x="1101930" y="1052736"/>
          <a:ext cx="7786742" cy="5128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9" name="Скругленный прямоугольник 28"/>
          <p:cNvSpPr/>
          <p:nvPr/>
        </p:nvSpPr>
        <p:spPr>
          <a:xfrm>
            <a:off x="1101930" y="1084712"/>
            <a:ext cx="7728938" cy="98930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Специализация отдельных стран на производстве определенного вида продукции, сырья и готовых изделий и обмен ими.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101930" y="2147676"/>
            <a:ext cx="7750480" cy="92584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Экспорт капитала, обмен научно-техническими знаниями, специализация и кооперирование, международный туризм, внешняя торговля 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1101930" y="3143248"/>
            <a:ext cx="7750480" cy="9338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еография мирового хозяйства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1115616" y="4149080"/>
            <a:ext cx="7678066" cy="92973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Совет Европы, ООН,</a:t>
            </a:r>
            <a:r>
              <a:rPr lang="ru-RU" sz="2000" b="1" dirty="0" smtClean="0"/>
              <a:t> Шанхайская организация сотрудничества (ШОС),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СНГ, </a:t>
            </a:r>
            <a:r>
              <a:rPr lang="ru-RU" sz="2000" b="1" dirty="0" smtClean="0"/>
              <a:t>Организация Черноморского экономического сотрудничества (ОЧЭС), МАГАТЭ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85720" y="1142984"/>
            <a:ext cx="792088" cy="792088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chemeClr val="tx2">
                    <a:lumMod val="50000"/>
                  </a:schemeClr>
                </a:solidFill>
              </a:rPr>
              <a:t>1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285720" y="2214554"/>
            <a:ext cx="792088" cy="792088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chemeClr val="tx2">
                    <a:lumMod val="50000"/>
                  </a:schemeClr>
                </a:solidFill>
              </a:rPr>
              <a:t>2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85720" y="3286124"/>
            <a:ext cx="792088" cy="792088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chemeClr val="tx2">
                    <a:lumMod val="50000"/>
                  </a:schemeClr>
                </a:solidFill>
              </a:rPr>
              <a:t>3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285720" y="4286256"/>
            <a:ext cx="792088" cy="792088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chemeClr val="tx2">
                    <a:lumMod val="50000"/>
                  </a:schemeClr>
                </a:solidFill>
              </a:rPr>
              <a:t>4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251520" y="5301208"/>
            <a:ext cx="792088" cy="792088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chemeClr val="tx2">
                    <a:lumMod val="50000"/>
                  </a:schemeClr>
                </a:solidFill>
              </a:rPr>
              <a:t>5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1115616" y="5157192"/>
            <a:ext cx="7750480" cy="92175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Отраслевые и региональные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ВОПРОСЫ</a:t>
            </a:r>
          </a:p>
        </p:txBody>
      </p:sp>
      <p:pic>
        <p:nvPicPr>
          <p:cNvPr id="17" name="Picture 2" descr="C:\Users\Анна\Documents\Школа\иконки\ico_con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984668" cy="1008112"/>
          </a:xfrm>
          <a:prstGeom prst="rect">
            <a:avLst/>
          </a:prstGeom>
          <a:noFill/>
        </p:spPr>
      </p:pic>
      <p:pic>
        <p:nvPicPr>
          <p:cNvPr id="18" name="Picture 2" descr="C:\Users\Анна\Documents\Школа\иконки\ico_con.pn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79512" y="2132856"/>
            <a:ext cx="984668" cy="1008112"/>
          </a:xfrm>
          <a:prstGeom prst="rect">
            <a:avLst/>
          </a:prstGeom>
          <a:noFill/>
        </p:spPr>
      </p:pic>
      <p:pic>
        <p:nvPicPr>
          <p:cNvPr id="19" name="Picture 2" descr="C:\Users\Анна\Documents\Школа\иконки\ico_con.pn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79512" y="3212976"/>
            <a:ext cx="984668" cy="1008112"/>
          </a:xfrm>
          <a:prstGeom prst="rect">
            <a:avLst/>
          </a:prstGeom>
          <a:noFill/>
        </p:spPr>
      </p:pic>
      <p:pic>
        <p:nvPicPr>
          <p:cNvPr id="20" name="Picture 2" descr="C:\Users\Анна\Documents\Школа\иконки\ico_con.pn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79511" y="4221088"/>
            <a:ext cx="984668" cy="1008112"/>
          </a:xfrm>
          <a:prstGeom prst="rect">
            <a:avLst/>
          </a:prstGeom>
          <a:noFill/>
        </p:spPr>
      </p:pic>
      <p:pic>
        <p:nvPicPr>
          <p:cNvPr id="21" name="Picture 2" descr="C:\Users\Анна\Documents\Школа\иконки\ico_con.pn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79512" y="5229200"/>
            <a:ext cx="984668" cy="10081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59850258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Прямая со стрелкой 26"/>
          <p:cNvCxnSpPr>
            <a:endCxn id="9" idx="0"/>
          </p:cNvCxnSpPr>
          <p:nvPr/>
        </p:nvCxnSpPr>
        <p:spPr>
          <a:xfrm flipH="1">
            <a:off x="2444456" y="1052736"/>
            <a:ext cx="2201502" cy="387072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5" idx="2"/>
            <a:endCxn id="8" idx="0"/>
          </p:cNvCxnSpPr>
          <p:nvPr/>
        </p:nvCxnSpPr>
        <p:spPr>
          <a:xfrm flipH="1">
            <a:off x="2444456" y="1052736"/>
            <a:ext cx="2163548" cy="2304256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611560" y="1744573"/>
            <a:ext cx="3669100" cy="72008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Внешняя торговля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8252" y="3356992"/>
            <a:ext cx="3672408" cy="864096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Кредитно-финансовые отношения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8252" y="4923459"/>
            <a:ext cx="3672408" cy="72008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Обмен рабочей силы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7" name="Прямая со стрелкой 16"/>
          <p:cNvCxnSpPr>
            <a:stCxn id="5" idx="2"/>
          </p:cNvCxnSpPr>
          <p:nvPr/>
        </p:nvCxnSpPr>
        <p:spPr>
          <a:xfrm>
            <a:off x="4608004" y="1052736"/>
            <a:ext cx="2196244" cy="691837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5" idx="2"/>
          </p:cNvCxnSpPr>
          <p:nvPr/>
        </p:nvCxnSpPr>
        <p:spPr>
          <a:xfrm flipH="1">
            <a:off x="2339752" y="1052736"/>
            <a:ext cx="2268252" cy="691837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4863340" y="3356992"/>
            <a:ext cx="3672408" cy="115212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кономическое и 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научно-техническое сотрудничество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3" name="Прямая со стрелкой 32"/>
          <p:cNvCxnSpPr>
            <a:endCxn id="11" idx="0"/>
          </p:cNvCxnSpPr>
          <p:nvPr/>
        </p:nvCxnSpPr>
        <p:spPr>
          <a:xfrm>
            <a:off x="4645958" y="1052736"/>
            <a:ext cx="2053586" cy="2304256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4863340" y="1757025"/>
            <a:ext cx="3672408" cy="72008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Международный туризм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404664"/>
            <a:ext cx="7560840" cy="64807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МЕЖДУНАРОДНЫЕ ЭКОНОМИЧЕСКИЕ ОТНОШЕНИЯ</a:t>
            </a:r>
            <a:endParaRPr lang="ru-RU" sz="24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35699983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ГОТОВИМСЯ К ЕГЭ</a:t>
            </a:r>
            <a:endParaRPr lang="ru-RU" sz="32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1910" y="764704"/>
            <a:ext cx="8488561" cy="5361459"/>
          </a:xfrm>
        </p:spPr>
        <p:txBody>
          <a:bodyPr/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В какой период произошло зарождение мирового </a:t>
            </a: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рынка?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 18-19 вв.       Б. Начало 20 в.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В. 15-17 вв.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Конец 20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в.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0099"/>
                </a:solidFill>
              </a:rPr>
              <a:t>2</a:t>
            </a:r>
            <a:r>
              <a:rPr lang="ru-RU" sz="2400" b="1" dirty="0">
                <a:solidFill>
                  <a:srgbClr val="000099"/>
                </a:solidFill>
              </a:rPr>
              <a:t>. </a:t>
            </a:r>
            <a:r>
              <a:rPr lang="ru-RU" sz="2400" dirty="0">
                <a:solidFill>
                  <a:srgbClr val="000099"/>
                </a:solidFill>
              </a:rPr>
              <a:t>Специализация отдельных стран в производстве определённых видов продукции </a:t>
            </a:r>
            <a:r>
              <a:rPr lang="ru-RU" sz="2400" dirty="0" smtClean="0">
                <a:solidFill>
                  <a:srgbClr val="000099"/>
                </a:solidFill>
              </a:rPr>
              <a:t>называется:</a:t>
            </a:r>
            <a:endParaRPr lang="ru-RU" sz="2400" dirty="0">
              <a:solidFill>
                <a:srgbClr val="000099"/>
              </a:solidFill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dirty="0" smtClean="0"/>
              <a:t>А</a:t>
            </a:r>
            <a:r>
              <a:rPr lang="ru-RU" sz="2400" dirty="0"/>
              <a:t>.</a:t>
            </a:r>
            <a:r>
              <a:rPr lang="ru-RU" sz="2400" dirty="0" smtClean="0"/>
              <a:t> геополитикой            Б. международной </a:t>
            </a:r>
            <a:r>
              <a:rPr lang="ru-RU" sz="2400" dirty="0"/>
              <a:t>торговлей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dirty="0"/>
              <a:t>С</a:t>
            </a:r>
            <a:r>
              <a:rPr lang="ru-RU" sz="2400" dirty="0" smtClean="0"/>
              <a:t>. </a:t>
            </a:r>
            <a:r>
              <a:rPr lang="ru-RU" sz="2400" dirty="0"/>
              <a:t>международным географическим разделением </a:t>
            </a:r>
            <a:r>
              <a:rPr lang="ru-RU" sz="2400" dirty="0" smtClean="0"/>
              <a:t>труда</a:t>
            </a:r>
            <a:endParaRPr lang="ru-RU" sz="2400" dirty="0"/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dirty="0" smtClean="0"/>
              <a:t>Д. </a:t>
            </a:r>
            <a:r>
              <a:rPr lang="ru-RU" sz="2400" dirty="0"/>
              <a:t>научно-техническими связями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dirty="0" smtClean="0"/>
              <a:t>Е. </a:t>
            </a:r>
            <a:r>
              <a:rPr lang="ru-RU" sz="2400" dirty="0"/>
              <a:t>международными экономическими отношениями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Международная интеграция может проявляться в </a:t>
            </a: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группировках: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региональных 			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В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отраслевых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по государственному устройству	Г. политических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Какая из международных организаций включает наибольшее число стран-участниц?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НАФТА				В. ООН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НАТО			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Г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Европейский Союз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Определите ошибку в перечне стран, специализирующихся на </a:t>
            </a: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машиностроении:</a:t>
            </a:r>
            <a:endParaRPr lang="ru-RU" sz="24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США	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В. Шри-Ланка           Б. Япония     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Китай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4672364" y="1087724"/>
            <a:ext cx="359983" cy="279374"/>
          </a:xfrm>
          <a:prstGeom prst="star5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359500" y="2276872"/>
            <a:ext cx="359983" cy="279374"/>
          </a:xfrm>
          <a:prstGeom prst="star5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359501" y="3717032"/>
            <a:ext cx="359983" cy="279374"/>
          </a:xfrm>
          <a:prstGeom prst="star5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5837766" y="3717032"/>
            <a:ext cx="359983" cy="279374"/>
          </a:xfrm>
          <a:prstGeom prst="star5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4848655" y="4862969"/>
            <a:ext cx="359983" cy="279374"/>
          </a:xfrm>
          <a:prstGeom prst="star5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2136524" y="6040891"/>
            <a:ext cx="359983" cy="279374"/>
          </a:xfrm>
          <a:prstGeom prst="star5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80249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432048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000099"/>
                </a:solidFill>
              </a:rPr>
              <a:t>Выберите два правильных ответа: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08720"/>
            <a:ext cx="8424936" cy="5217443"/>
          </a:xfrm>
        </p:spPr>
        <p:txBody>
          <a:bodyPr/>
          <a:lstStyle/>
          <a:p>
            <a:pPr marL="0" lv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000099"/>
                </a:solidFill>
              </a:rPr>
              <a:t>1. Крупнейшие </a:t>
            </a:r>
            <a:r>
              <a:rPr lang="ru-RU" sz="2400" dirty="0">
                <a:solidFill>
                  <a:srgbClr val="000099"/>
                </a:solidFill>
              </a:rPr>
              <a:t>страны-лидеры по масштабам финансовых операций: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 smtClean="0"/>
              <a:t>    А</a:t>
            </a:r>
            <a:r>
              <a:rPr lang="ru-RU" sz="2400" dirty="0"/>
              <a:t>) Франция </a:t>
            </a:r>
            <a:r>
              <a:rPr lang="ru-RU" sz="2400" dirty="0" smtClean="0"/>
              <a:t>           Б</a:t>
            </a:r>
            <a:r>
              <a:rPr lang="ru-RU" sz="2400" dirty="0"/>
              <a:t>) США </a:t>
            </a:r>
            <a:r>
              <a:rPr lang="ru-RU" sz="2400" dirty="0" smtClean="0"/>
              <a:t>             В</a:t>
            </a:r>
            <a:r>
              <a:rPr lang="ru-RU" sz="2400" dirty="0"/>
              <a:t>) Австралия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 smtClean="0"/>
              <a:t>    Г</a:t>
            </a:r>
            <a:r>
              <a:rPr lang="ru-RU" sz="2400" dirty="0"/>
              <a:t>)  Индия </a:t>
            </a:r>
            <a:r>
              <a:rPr lang="ru-RU" sz="2400" dirty="0" smtClean="0"/>
              <a:t>               Д</a:t>
            </a:r>
            <a:r>
              <a:rPr lang="ru-RU" sz="2400" dirty="0"/>
              <a:t>) Китай </a:t>
            </a:r>
            <a:r>
              <a:rPr lang="ru-RU" sz="2400" dirty="0" smtClean="0"/>
              <a:t>           Е</a:t>
            </a:r>
            <a:r>
              <a:rPr lang="ru-RU" sz="2400" dirty="0"/>
              <a:t>) Сингапур</a:t>
            </a:r>
          </a:p>
          <a:p>
            <a:pPr marL="0" lv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000099"/>
                </a:solidFill>
              </a:rPr>
              <a:t>2. Страны</a:t>
            </a:r>
            <a:r>
              <a:rPr lang="ru-RU" sz="2400" dirty="0">
                <a:solidFill>
                  <a:srgbClr val="000099"/>
                </a:solidFill>
              </a:rPr>
              <a:t>, не входящие в группу стран по производству суперсовременного аэробуса А-300: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 smtClean="0"/>
              <a:t>    А</a:t>
            </a:r>
            <a:r>
              <a:rPr lang="ru-RU" sz="2400" dirty="0"/>
              <a:t>) Франция </a:t>
            </a:r>
            <a:r>
              <a:rPr lang="ru-RU" sz="2400" dirty="0" smtClean="0"/>
              <a:t>      Б</a:t>
            </a:r>
            <a:r>
              <a:rPr lang="ru-RU" sz="2400" dirty="0"/>
              <a:t>) Бельгия </a:t>
            </a:r>
            <a:r>
              <a:rPr lang="ru-RU" sz="2400" dirty="0" smtClean="0"/>
              <a:t>          В</a:t>
            </a:r>
            <a:r>
              <a:rPr lang="ru-RU" sz="2400" dirty="0"/>
              <a:t>) Испания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 smtClean="0"/>
              <a:t>    Г</a:t>
            </a:r>
            <a:r>
              <a:rPr lang="ru-RU" sz="2400" dirty="0"/>
              <a:t>) Дания    </a:t>
            </a:r>
            <a:r>
              <a:rPr lang="ru-RU" sz="2400" dirty="0" smtClean="0"/>
              <a:t>        </a:t>
            </a:r>
            <a:r>
              <a:rPr lang="ru-RU" sz="2400" dirty="0"/>
              <a:t>Д) Греция     </a:t>
            </a:r>
            <a:r>
              <a:rPr lang="ru-RU" sz="2400" dirty="0" smtClean="0"/>
              <a:t>        Е</a:t>
            </a:r>
            <a:r>
              <a:rPr lang="ru-RU" sz="2400" dirty="0"/>
              <a:t>) Германия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>
                <a:solidFill>
                  <a:srgbClr val="000099"/>
                </a:solidFill>
              </a:rPr>
              <a:t>3. Страны, привлекательные для трудовых иммигрантов: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 smtClean="0"/>
              <a:t>    А</a:t>
            </a:r>
            <a:r>
              <a:rPr lang="ru-RU" sz="2400" dirty="0"/>
              <a:t>) Индия                Б) Германия                    В) США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 smtClean="0"/>
              <a:t>    Г</a:t>
            </a:r>
            <a:r>
              <a:rPr lang="ru-RU" sz="2400" dirty="0"/>
              <a:t>)  Китай                Д) Тунис                         </a:t>
            </a:r>
            <a:r>
              <a:rPr lang="ru-RU" sz="2400" dirty="0" smtClean="0"/>
              <a:t>   </a:t>
            </a:r>
            <a:r>
              <a:rPr lang="ru-RU" sz="2400" dirty="0"/>
              <a:t>Е) Аргентина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>
                <a:solidFill>
                  <a:srgbClr val="000099"/>
                </a:solidFill>
              </a:rPr>
              <a:t>4. Страны с наибольшим развитием мирового туризма: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 smtClean="0"/>
              <a:t>    А</a:t>
            </a:r>
            <a:r>
              <a:rPr lang="ru-RU" sz="2400" dirty="0"/>
              <a:t>) Куба </a:t>
            </a:r>
            <a:r>
              <a:rPr lang="ru-RU" sz="2400" dirty="0" smtClean="0"/>
              <a:t>              Б</a:t>
            </a:r>
            <a:r>
              <a:rPr lang="ru-RU" sz="2400" dirty="0"/>
              <a:t>) Египет </a:t>
            </a:r>
            <a:r>
              <a:rPr lang="ru-RU" sz="2400" dirty="0" smtClean="0"/>
              <a:t>                В</a:t>
            </a:r>
            <a:r>
              <a:rPr lang="ru-RU" sz="2400" dirty="0"/>
              <a:t>) Франция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 smtClean="0"/>
              <a:t>    Г</a:t>
            </a:r>
            <a:r>
              <a:rPr lang="ru-RU" sz="2400" dirty="0"/>
              <a:t>) </a:t>
            </a:r>
            <a:r>
              <a:rPr lang="ru-RU" sz="2400" dirty="0" smtClean="0"/>
              <a:t>Япония          </a:t>
            </a:r>
            <a:r>
              <a:rPr lang="ru-RU" sz="2400" dirty="0"/>
              <a:t>Д) Бразилия </a:t>
            </a:r>
            <a:r>
              <a:rPr lang="ru-RU" sz="2400" dirty="0" smtClean="0"/>
              <a:t>          Е</a:t>
            </a:r>
            <a:r>
              <a:rPr lang="ru-RU" sz="2400" dirty="0"/>
              <a:t>) США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Плюс 4"/>
          <p:cNvSpPr/>
          <p:nvPr/>
        </p:nvSpPr>
        <p:spPr>
          <a:xfrm>
            <a:off x="611560" y="1556792"/>
            <a:ext cx="410344" cy="457200"/>
          </a:xfrm>
          <a:prstGeom prst="mathPl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люс 6"/>
          <p:cNvSpPr/>
          <p:nvPr/>
        </p:nvSpPr>
        <p:spPr>
          <a:xfrm>
            <a:off x="611560" y="3233936"/>
            <a:ext cx="410344" cy="457200"/>
          </a:xfrm>
          <a:prstGeom prst="mathPl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люс 7"/>
          <p:cNvSpPr/>
          <p:nvPr/>
        </p:nvSpPr>
        <p:spPr>
          <a:xfrm>
            <a:off x="2987824" y="1555252"/>
            <a:ext cx="410344" cy="457200"/>
          </a:xfrm>
          <a:prstGeom prst="mathPl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люс 8"/>
          <p:cNvSpPr/>
          <p:nvPr/>
        </p:nvSpPr>
        <p:spPr>
          <a:xfrm>
            <a:off x="2596509" y="3233936"/>
            <a:ext cx="410344" cy="457200"/>
          </a:xfrm>
          <a:prstGeom prst="mathPl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люс 9"/>
          <p:cNvSpPr/>
          <p:nvPr/>
        </p:nvSpPr>
        <p:spPr>
          <a:xfrm>
            <a:off x="2856413" y="3861162"/>
            <a:ext cx="410344" cy="457200"/>
          </a:xfrm>
          <a:prstGeom prst="mathPl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люс 10"/>
          <p:cNvSpPr/>
          <p:nvPr/>
        </p:nvSpPr>
        <p:spPr>
          <a:xfrm>
            <a:off x="5868144" y="3843536"/>
            <a:ext cx="410344" cy="457200"/>
          </a:xfrm>
          <a:prstGeom prst="mathPl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люс 11"/>
          <p:cNvSpPr/>
          <p:nvPr/>
        </p:nvSpPr>
        <p:spPr>
          <a:xfrm>
            <a:off x="4932040" y="4869160"/>
            <a:ext cx="410344" cy="457200"/>
          </a:xfrm>
          <a:prstGeom prst="mathPl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люс 12"/>
          <p:cNvSpPr/>
          <p:nvPr/>
        </p:nvSpPr>
        <p:spPr>
          <a:xfrm>
            <a:off x="4996820" y="5157192"/>
            <a:ext cx="410344" cy="457200"/>
          </a:xfrm>
          <a:prstGeom prst="mathPl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106896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003399"/>
                </a:solidFill>
              </a:rPr>
              <a:t>Подготовка к ЕНТ</a:t>
            </a:r>
            <a:endParaRPr lang="ru-RU" b="1" dirty="0">
              <a:solidFill>
                <a:srgbClr val="003399"/>
              </a:solidFill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499164075"/>
              </p:ext>
            </p:extLst>
          </p:nvPr>
        </p:nvGraphicFramePr>
        <p:xfrm>
          <a:off x="323528" y="980728"/>
          <a:ext cx="8233295" cy="5266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Овал 8"/>
          <p:cNvSpPr/>
          <p:nvPr/>
        </p:nvSpPr>
        <p:spPr>
          <a:xfrm>
            <a:off x="395536" y="1216696"/>
            <a:ext cx="862010" cy="86409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3399"/>
                </a:solidFill>
              </a:rPr>
              <a:t>1</a:t>
            </a:r>
            <a:endParaRPr lang="ru-RU" sz="3200" b="1" dirty="0">
              <a:solidFill>
                <a:srgbClr val="003399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57546" y="1216696"/>
            <a:ext cx="7490918" cy="7560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Мировая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торговля, финансово-кредитные отношения, трудовая миграция, туризм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12415" y="2191985"/>
            <a:ext cx="862010" cy="86409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3399"/>
                </a:solidFill>
              </a:rPr>
              <a:t>2</a:t>
            </a:r>
            <a:endParaRPr lang="ru-RU" sz="3200" b="1" dirty="0">
              <a:solidFill>
                <a:srgbClr val="003399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74426" y="2300033"/>
            <a:ext cx="7074038" cy="7560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Система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международных товарно-денежных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отношений между странами мира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010498" y="3202857"/>
            <a:ext cx="862010" cy="86409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3399"/>
                </a:solidFill>
              </a:rPr>
              <a:t>3</a:t>
            </a:r>
            <a:endParaRPr lang="ru-RU" sz="3200" b="1" dirty="0">
              <a:solidFill>
                <a:srgbClr val="003399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872508" y="3202857"/>
            <a:ext cx="6875956" cy="7560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Международный валютный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фонд и Группа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Всемирного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банка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826541" y="4148799"/>
            <a:ext cx="862011" cy="87933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3399"/>
                </a:solidFill>
              </a:rPr>
              <a:t>4</a:t>
            </a:r>
            <a:endParaRPr lang="ru-RU" sz="3200" b="1" dirty="0">
              <a:solidFill>
                <a:srgbClr val="003399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674425" y="4221088"/>
            <a:ext cx="7074039" cy="7347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Низкий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размер заработной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платы или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отсутствие рабочих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395536" y="5169250"/>
            <a:ext cx="862010" cy="86409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3399"/>
                </a:solidFill>
              </a:rPr>
              <a:t>5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257546" y="5169250"/>
            <a:ext cx="7490918" cy="76001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Оздоровительный, познавательный, деловой, научный, экстремальный, религиозный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91090438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  <p:bldP spid="16" grpId="0" animBg="1"/>
      <p:bldP spid="1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072608" cy="360040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000099"/>
                </a:solidFill>
              </a:rPr>
              <a:t>Готовимся к ЕГЭ</a:t>
            </a:r>
            <a:endParaRPr lang="ru-RU" dirty="0">
              <a:solidFill>
                <a:srgbClr val="000099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764704"/>
            <a:ext cx="8352928" cy="5688632"/>
          </a:xfrm>
        </p:spPr>
        <p:txBody>
          <a:bodyPr/>
          <a:lstStyle/>
          <a:p>
            <a:pPr marL="0" lv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000099"/>
                </a:solidFill>
              </a:rPr>
              <a:t>1. Главным </a:t>
            </a:r>
            <a:r>
              <a:rPr lang="ru-RU" sz="2400" dirty="0">
                <a:solidFill>
                  <a:srgbClr val="000099"/>
                </a:solidFill>
              </a:rPr>
              <a:t>«морским извозчиком в мире является: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 smtClean="0"/>
              <a:t>   А</a:t>
            </a:r>
            <a:r>
              <a:rPr lang="ru-RU" sz="2400" dirty="0"/>
              <a:t>) Судан     Б) Бразилия      В) Норвегия        Г) Япония</a:t>
            </a:r>
          </a:p>
          <a:p>
            <a:pPr marL="0" lv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000099"/>
                </a:solidFill>
              </a:rPr>
              <a:t>2. Страна </a:t>
            </a:r>
            <a:r>
              <a:rPr lang="ru-RU" sz="2400" dirty="0">
                <a:solidFill>
                  <a:srgbClr val="000099"/>
                </a:solidFill>
              </a:rPr>
              <a:t>банкир - это: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 smtClean="0"/>
              <a:t>    А</a:t>
            </a:r>
            <a:r>
              <a:rPr lang="ru-RU" sz="2400" dirty="0"/>
              <a:t>) Великобритания    Б) США     В) Япония     Г) Швейцария</a:t>
            </a:r>
          </a:p>
          <a:p>
            <a:pPr marL="0" lv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000099"/>
                </a:solidFill>
              </a:rPr>
              <a:t>3. Какой </a:t>
            </a:r>
            <a:r>
              <a:rPr lang="ru-RU" sz="2400" dirty="0">
                <a:solidFill>
                  <a:srgbClr val="000099"/>
                </a:solidFill>
              </a:rPr>
              <a:t>регион принимает больше всего туристов: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 smtClean="0"/>
              <a:t>   А</a:t>
            </a:r>
            <a:r>
              <a:rPr lang="ru-RU" sz="2400" dirty="0"/>
              <a:t>) Европа   </a:t>
            </a:r>
            <a:r>
              <a:rPr lang="ru-RU" sz="2400" dirty="0" smtClean="0"/>
              <a:t>  Б</a:t>
            </a:r>
            <a:r>
              <a:rPr lang="ru-RU" sz="2400" dirty="0"/>
              <a:t>) Азия  </a:t>
            </a:r>
            <a:r>
              <a:rPr lang="ru-RU" sz="2400" dirty="0" smtClean="0"/>
              <a:t>    В</a:t>
            </a:r>
            <a:r>
              <a:rPr lang="ru-RU" sz="2400" dirty="0"/>
              <a:t>) </a:t>
            </a:r>
            <a:r>
              <a:rPr lang="ru-RU" sz="2400" dirty="0" smtClean="0"/>
              <a:t>Лат. </a:t>
            </a:r>
            <a:r>
              <a:rPr lang="ru-RU" sz="2400" dirty="0"/>
              <a:t>Америка </a:t>
            </a:r>
            <a:r>
              <a:rPr lang="ru-RU" sz="2400" dirty="0" smtClean="0"/>
              <a:t>         Г) Сев. </a:t>
            </a:r>
            <a:r>
              <a:rPr lang="ru-RU" sz="2400" dirty="0"/>
              <a:t>Америка</a:t>
            </a:r>
          </a:p>
          <a:p>
            <a:pPr marL="0" lv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000099"/>
                </a:solidFill>
              </a:rPr>
              <a:t>4. Какой </a:t>
            </a:r>
            <a:r>
              <a:rPr lang="ru-RU" sz="2400" dirty="0">
                <a:solidFill>
                  <a:srgbClr val="000099"/>
                </a:solidFill>
              </a:rPr>
              <a:t>вид туризма появился позднее: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 smtClean="0"/>
              <a:t>   А</a:t>
            </a:r>
            <a:r>
              <a:rPr lang="ru-RU" sz="2400" dirty="0"/>
              <a:t>) познавательный   </a:t>
            </a:r>
            <a:r>
              <a:rPr lang="ru-RU" sz="2400" dirty="0" smtClean="0"/>
              <a:t>   </a:t>
            </a:r>
            <a:r>
              <a:rPr lang="ru-RU" sz="2400" dirty="0"/>
              <a:t>Б) экстремальный    </a:t>
            </a:r>
            <a:endParaRPr lang="ru-RU" sz="2400" dirty="0" smtClean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/>
              <a:t> </a:t>
            </a:r>
            <a:r>
              <a:rPr lang="ru-RU" sz="2400" dirty="0" smtClean="0"/>
              <a:t>  В</a:t>
            </a:r>
            <a:r>
              <a:rPr lang="ru-RU" sz="2400" dirty="0"/>
              <a:t>) деловой    </a:t>
            </a:r>
            <a:r>
              <a:rPr lang="ru-RU" sz="2400" dirty="0" smtClean="0"/>
              <a:t>                  Г</a:t>
            </a:r>
            <a:r>
              <a:rPr lang="ru-RU" sz="2400" dirty="0"/>
              <a:t>) оздоровительный</a:t>
            </a:r>
          </a:p>
          <a:p>
            <a:pPr marL="0" lv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000099"/>
                </a:solidFill>
              </a:rPr>
              <a:t>5. Страны</a:t>
            </a:r>
            <a:r>
              <a:rPr lang="ru-RU" sz="2400" dirty="0">
                <a:solidFill>
                  <a:srgbClr val="000099"/>
                </a:solidFill>
              </a:rPr>
              <a:t>, которые больше других в мире  посещаются туристами</a:t>
            </a:r>
            <a:r>
              <a:rPr lang="ru-RU" sz="2400" dirty="0"/>
              <a:t>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 smtClean="0"/>
              <a:t>    А</a:t>
            </a:r>
            <a:r>
              <a:rPr lang="ru-RU" sz="2400" dirty="0"/>
              <a:t>) Франция, Италия  </a:t>
            </a:r>
            <a:r>
              <a:rPr lang="ru-RU" sz="2400" dirty="0" smtClean="0"/>
              <a:t>                 Б</a:t>
            </a:r>
            <a:r>
              <a:rPr lang="ru-RU" sz="2400" dirty="0"/>
              <a:t>) Япония, Иран     </a:t>
            </a:r>
            <a:endParaRPr lang="ru-RU" sz="2400" dirty="0" smtClean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/>
              <a:t> </a:t>
            </a:r>
            <a:r>
              <a:rPr lang="ru-RU" sz="2400" dirty="0" smtClean="0"/>
              <a:t>   В</a:t>
            </a:r>
            <a:r>
              <a:rPr lang="ru-RU" sz="2400" dirty="0"/>
              <a:t>) Бразилия, США </a:t>
            </a:r>
            <a:r>
              <a:rPr lang="ru-RU" sz="2400" dirty="0" smtClean="0"/>
              <a:t>                      Г</a:t>
            </a:r>
            <a:r>
              <a:rPr lang="ru-RU" sz="2400" dirty="0"/>
              <a:t>) Россия, Турция</a:t>
            </a:r>
          </a:p>
          <a:p>
            <a:pPr marL="0" lv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000099"/>
                </a:solidFill>
              </a:rPr>
              <a:t>6. Наиболее </a:t>
            </a:r>
            <a:r>
              <a:rPr lang="ru-RU" sz="2400" dirty="0">
                <a:solidFill>
                  <a:srgbClr val="000099"/>
                </a:solidFill>
              </a:rPr>
              <a:t>привлекательным районом для туристов в мире является полуостров: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/>
              <a:t>А) Скандинавский     </a:t>
            </a:r>
            <a:r>
              <a:rPr lang="ru-RU" sz="2400" dirty="0" smtClean="0"/>
              <a:t>  </a:t>
            </a:r>
            <a:r>
              <a:rPr lang="ru-RU" sz="2400" dirty="0"/>
              <a:t>Б) Аляска     </a:t>
            </a:r>
            <a:r>
              <a:rPr lang="ru-RU" sz="2400" dirty="0" smtClean="0"/>
              <a:t> </a:t>
            </a:r>
            <a:r>
              <a:rPr lang="ru-RU" sz="2400" dirty="0"/>
              <a:t>В) Флорида      Г) Сомали</a:t>
            </a:r>
            <a:r>
              <a:rPr lang="ru-RU" sz="2400" dirty="0">
                <a:effectLst/>
              </a:rPr>
              <a:t> 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Плюс 4"/>
          <p:cNvSpPr/>
          <p:nvPr/>
        </p:nvSpPr>
        <p:spPr>
          <a:xfrm>
            <a:off x="4197660" y="1099592"/>
            <a:ext cx="410344" cy="457200"/>
          </a:xfrm>
          <a:prstGeom prst="mathPl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люс 5"/>
          <p:cNvSpPr/>
          <p:nvPr/>
        </p:nvSpPr>
        <p:spPr>
          <a:xfrm>
            <a:off x="6444208" y="1700808"/>
            <a:ext cx="410344" cy="457200"/>
          </a:xfrm>
          <a:prstGeom prst="mathPl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люс 6"/>
          <p:cNvSpPr/>
          <p:nvPr/>
        </p:nvSpPr>
        <p:spPr>
          <a:xfrm>
            <a:off x="755576" y="2420888"/>
            <a:ext cx="410344" cy="457200"/>
          </a:xfrm>
          <a:prstGeom prst="mathPl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люс 7"/>
          <p:cNvSpPr/>
          <p:nvPr/>
        </p:nvSpPr>
        <p:spPr>
          <a:xfrm>
            <a:off x="3635896" y="3068960"/>
            <a:ext cx="410344" cy="457200"/>
          </a:xfrm>
          <a:prstGeom prst="mathPl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люс 8"/>
          <p:cNvSpPr/>
          <p:nvPr/>
        </p:nvSpPr>
        <p:spPr>
          <a:xfrm>
            <a:off x="634472" y="4365104"/>
            <a:ext cx="410344" cy="457200"/>
          </a:xfrm>
          <a:prstGeom prst="mathPl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люс 9"/>
          <p:cNvSpPr/>
          <p:nvPr/>
        </p:nvSpPr>
        <p:spPr>
          <a:xfrm>
            <a:off x="5076056" y="5661248"/>
            <a:ext cx="410344" cy="457200"/>
          </a:xfrm>
          <a:prstGeom prst="mathPl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819922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04056"/>
          </a:xfrm>
        </p:spPr>
        <p:txBody>
          <a:bodyPr>
            <a:noAutofit/>
          </a:bodyPr>
          <a:lstStyle/>
          <a:p>
            <a:r>
              <a:rPr lang="ru-RU" sz="4000" b="1" dirty="0" smtClean="0"/>
              <a:t> </a:t>
            </a:r>
            <a:r>
              <a:rPr lang="ru-RU" b="1" dirty="0" smtClean="0">
                <a:solidFill>
                  <a:srgbClr val="000099"/>
                </a:solidFill>
              </a:rPr>
              <a:t>«Да» или «нет»:</a:t>
            </a:r>
            <a:endParaRPr lang="ru-RU" b="1" dirty="0">
              <a:solidFill>
                <a:srgbClr val="000099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4013931"/>
              </p:ext>
            </p:extLst>
          </p:nvPr>
        </p:nvGraphicFramePr>
        <p:xfrm>
          <a:off x="322758" y="764704"/>
          <a:ext cx="8353698" cy="603504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6673450"/>
                <a:gridCol w="876651"/>
                <a:gridCol w="803597"/>
              </a:tblGrid>
              <a:tr h="370840">
                <a:tc>
                  <a:txBody>
                    <a:bodyPr/>
                    <a:lstStyle/>
                    <a:p>
                      <a:pPr lvl="0" algn="ctr"/>
                      <a:r>
                        <a:rPr lang="ru-RU" sz="2400" b="1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Вопросы</a:t>
                      </a:r>
                      <a:endParaRPr lang="ru-RU" sz="2400" b="1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Нет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ru-RU" sz="2400" b="1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1. Темпы развития международных экономических отношений</a:t>
                      </a:r>
                      <a:r>
                        <a:rPr lang="ru-RU" sz="2400" b="1" kern="12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значительно уступают темпам роста материального производства</a:t>
                      </a:r>
                      <a:endParaRPr lang="ru-RU" sz="2400" b="1" kern="1200" dirty="0" smtClean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2. Степень открытости экономики определяется экспортной квотой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3. Одно из ярких проявления открытой экономики является создание СЭЗ (свободных экономических зон)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ru-RU" sz="2400" b="1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4. По общим масштабам финансовых операций впереди находится</a:t>
                      </a:r>
                      <a:r>
                        <a:rPr lang="ru-RU" sz="2400" b="1" kern="12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Зарубежная Азия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5. Крупнейшими странами по приему туристов в Азии являются Индия, Сингапур и Корея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Овал 4"/>
          <p:cNvSpPr/>
          <p:nvPr/>
        </p:nvSpPr>
        <p:spPr>
          <a:xfrm>
            <a:off x="7164287" y="1317226"/>
            <a:ext cx="576064" cy="504056"/>
          </a:xfrm>
          <a:prstGeom prst="ellipse">
            <a:avLst/>
          </a:prstGeom>
          <a:ln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7980758" y="1317226"/>
            <a:ext cx="576064" cy="504056"/>
          </a:xfrm>
          <a:prstGeom prst="ellipse">
            <a:avLst/>
          </a:prstGeom>
          <a:ln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7164287" y="2825660"/>
            <a:ext cx="576064" cy="504056"/>
          </a:xfrm>
          <a:prstGeom prst="ellipse">
            <a:avLst/>
          </a:prstGeom>
          <a:ln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7980758" y="2832602"/>
            <a:ext cx="576064" cy="504056"/>
          </a:xfrm>
          <a:prstGeom prst="ellipse">
            <a:avLst/>
          </a:prstGeom>
          <a:ln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7164287" y="3826255"/>
            <a:ext cx="576064" cy="504056"/>
          </a:xfrm>
          <a:prstGeom prst="ellipse">
            <a:avLst/>
          </a:prstGeom>
          <a:ln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7980758" y="3826255"/>
            <a:ext cx="576064" cy="504056"/>
          </a:xfrm>
          <a:prstGeom prst="ellipse">
            <a:avLst/>
          </a:prstGeom>
          <a:ln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7192865" y="4869160"/>
            <a:ext cx="576064" cy="504056"/>
          </a:xfrm>
          <a:prstGeom prst="ellipse">
            <a:avLst/>
          </a:prstGeom>
          <a:ln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7980758" y="4869160"/>
            <a:ext cx="576064" cy="504056"/>
          </a:xfrm>
          <a:prstGeom prst="ellipse">
            <a:avLst/>
          </a:prstGeom>
          <a:ln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7218463" y="5596805"/>
            <a:ext cx="576064" cy="504056"/>
          </a:xfrm>
          <a:prstGeom prst="ellipse">
            <a:avLst/>
          </a:prstGeom>
          <a:ln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7980758" y="5597451"/>
            <a:ext cx="576064" cy="504056"/>
          </a:xfrm>
          <a:prstGeom prst="ellipse">
            <a:avLst/>
          </a:prstGeom>
          <a:ln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0000"/>
                </a:solidFill>
              </a:ln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649452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EA3FF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A3FF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EA3FF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A3FF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EA3FF"/>
                                      </p:to>
                                    </p:animClr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A3FF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EA3FF"/>
                                      </p:to>
                                    </p:animClr>
                                    <p:animClr clrSpc="rgb" dir="cw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A3FF"/>
                                      </p:to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animClr clrSpc="rgb" dir="cw">
                                      <p:cBhvr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EA3FF"/>
                                      </p:to>
                                    </p:animClr>
                                    <p:animClr clrSpc="rgb" dir="cw">
                                      <p:cBhvr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A3FF"/>
                                      </p:to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88632" cy="432048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000099"/>
                </a:solidFill>
              </a:rPr>
              <a:t>Готовимся к ЕГЭ</a:t>
            </a:r>
            <a:endParaRPr lang="ru-RU" dirty="0">
              <a:solidFill>
                <a:srgbClr val="000099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435280" cy="5400600"/>
          </a:xfrm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>
                <a:solidFill>
                  <a:srgbClr val="000099"/>
                </a:solidFill>
              </a:rPr>
              <a:t>1</a:t>
            </a:r>
            <a:r>
              <a:rPr lang="ru-RU" sz="2400" dirty="0" smtClean="0">
                <a:solidFill>
                  <a:srgbClr val="000099"/>
                </a:solidFill>
              </a:rPr>
              <a:t>.  Что </a:t>
            </a:r>
            <a:r>
              <a:rPr lang="ru-RU" sz="2400" dirty="0">
                <a:solidFill>
                  <a:srgbClr val="000099"/>
                </a:solidFill>
              </a:rPr>
              <a:t>такое свободная экономическая зона:</a:t>
            </a:r>
          </a:p>
          <a:p>
            <a:pPr marL="17780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/>
              <a:t>а) увеличение финансирования со стороны государства;</a:t>
            </a:r>
          </a:p>
          <a:p>
            <a:pPr marL="17780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/>
              <a:t>б) льготный налоговый и таможенный режим;</a:t>
            </a:r>
          </a:p>
          <a:p>
            <a:pPr marL="17780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/>
              <a:t>в) образование совместных предприятий;</a:t>
            </a:r>
          </a:p>
          <a:p>
            <a:pPr marL="17780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/>
              <a:t>г) свободный рынок трудовых ресурсов;</a:t>
            </a:r>
          </a:p>
          <a:p>
            <a:pPr marL="17780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/>
              <a:t>д) обеспечение социально-транспортной инфраструктурой?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ru-RU" sz="2400" dirty="0" smtClean="0">
              <a:solidFill>
                <a:srgbClr val="000099"/>
              </a:solidFill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000099"/>
                </a:solidFill>
              </a:rPr>
              <a:t>2.   </a:t>
            </a:r>
            <a:r>
              <a:rPr lang="ru-RU" sz="2400" dirty="0">
                <a:solidFill>
                  <a:srgbClr val="000099"/>
                </a:solidFill>
              </a:rPr>
              <a:t>Какова функция финансово-кредитных отношений:</a:t>
            </a:r>
          </a:p>
          <a:p>
            <a:pPr marL="17780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/>
              <a:t>а) выделение займов и кредитов;</a:t>
            </a:r>
          </a:p>
          <a:p>
            <a:pPr marL="17780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/>
              <a:t>б) осуществление развитыми странами финансовой помощи разви­вающимся странам;</a:t>
            </a:r>
          </a:p>
          <a:p>
            <a:pPr marL="17780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/>
              <a:t>в) обмен экономической информацией;</a:t>
            </a:r>
          </a:p>
          <a:p>
            <a:pPr marL="17780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/>
              <a:t>г)  формирование в развивающихся странах банковской системы по европейскому образцу;</a:t>
            </a:r>
          </a:p>
          <a:p>
            <a:pPr marL="17780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/>
              <a:t>д)  вложение средств в развитие горнодобывающей промыш­ленности?</a:t>
            </a:r>
          </a:p>
          <a:p>
            <a:pPr marL="177800" indent="0">
              <a:buNone/>
            </a:pPr>
            <a:endParaRPr lang="ru-RU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565578" y="1691370"/>
            <a:ext cx="228600" cy="228600"/>
          </a:xfrm>
          <a:prstGeom prst="star5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565578" y="3713343"/>
            <a:ext cx="228600" cy="228600"/>
          </a:xfrm>
          <a:prstGeom prst="star5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760325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568" y="404664"/>
            <a:ext cx="8229600" cy="432048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000099"/>
                </a:solidFill>
              </a:rPr>
              <a:t>Готовимся к ЕГЭ</a:t>
            </a:r>
            <a:endParaRPr lang="ru-RU" dirty="0">
              <a:solidFill>
                <a:srgbClr val="000099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3154" y="836712"/>
            <a:ext cx="8850845" cy="4857403"/>
          </a:xfrm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>
                <a:solidFill>
                  <a:srgbClr val="000099"/>
                </a:solidFill>
              </a:rPr>
              <a:t>1</a:t>
            </a:r>
            <a:r>
              <a:rPr lang="ru-RU" sz="2400" dirty="0" smtClean="0">
                <a:solidFill>
                  <a:srgbClr val="000099"/>
                </a:solidFill>
              </a:rPr>
              <a:t>.   </a:t>
            </a:r>
            <a:r>
              <a:rPr lang="ru-RU" sz="2400" dirty="0">
                <a:solidFill>
                  <a:srgbClr val="000099"/>
                </a:solidFill>
              </a:rPr>
              <a:t>Укажите основные регионы распространения международного туризма: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 smtClean="0"/>
              <a:t>  а</a:t>
            </a:r>
            <a:r>
              <a:rPr lang="ru-RU" sz="2400" dirty="0"/>
              <a:t>) США, </a:t>
            </a:r>
            <a:r>
              <a:rPr lang="ru-RU" sz="2400" dirty="0" smtClean="0"/>
              <a:t>Канада;   б</a:t>
            </a:r>
            <a:r>
              <a:rPr lang="ru-RU" sz="2400" dirty="0"/>
              <a:t>)  </a:t>
            </a:r>
            <a:r>
              <a:rPr lang="ru-RU" sz="2400" dirty="0" smtClean="0"/>
              <a:t>Багамские</a:t>
            </a:r>
            <a:r>
              <a:rPr lang="ru-RU" sz="2400" dirty="0"/>
              <a:t>, </a:t>
            </a:r>
            <a:r>
              <a:rPr lang="ru-RU" sz="2400" dirty="0" smtClean="0"/>
              <a:t>Гавайские</a:t>
            </a:r>
            <a:r>
              <a:rPr lang="ru-RU" sz="2400" dirty="0"/>
              <a:t> </a:t>
            </a:r>
            <a:r>
              <a:rPr lang="ru-RU" sz="2400" dirty="0" smtClean="0"/>
              <a:t>острова</a:t>
            </a:r>
            <a:endParaRPr lang="ru-RU" sz="2400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 smtClean="0"/>
              <a:t>  в</a:t>
            </a:r>
            <a:r>
              <a:rPr lang="ru-RU" sz="2400" dirty="0"/>
              <a:t>)  </a:t>
            </a:r>
            <a:r>
              <a:rPr lang="ru-RU" sz="2400" dirty="0" smtClean="0"/>
              <a:t>Европа;       г</a:t>
            </a:r>
            <a:r>
              <a:rPr lang="ru-RU" sz="2400" dirty="0"/>
              <a:t>)  Юго-Восточная </a:t>
            </a:r>
            <a:r>
              <a:rPr lang="ru-RU" sz="2400" dirty="0" smtClean="0"/>
              <a:t>Азия;      д</a:t>
            </a:r>
            <a:r>
              <a:rPr lang="ru-RU" sz="2400" dirty="0"/>
              <a:t>)  Южная </a:t>
            </a:r>
            <a:r>
              <a:rPr lang="ru-RU" sz="2400" dirty="0" smtClean="0"/>
              <a:t>Азия</a:t>
            </a:r>
            <a:endParaRPr lang="ru-RU" sz="2400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>
                <a:solidFill>
                  <a:srgbClr val="000099"/>
                </a:solidFill>
              </a:rPr>
              <a:t>2</a:t>
            </a:r>
            <a:r>
              <a:rPr lang="ru-RU" sz="2400" dirty="0" smtClean="0">
                <a:solidFill>
                  <a:srgbClr val="000099"/>
                </a:solidFill>
              </a:rPr>
              <a:t>. </a:t>
            </a:r>
            <a:r>
              <a:rPr lang="ru-RU" sz="2400" dirty="0">
                <a:solidFill>
                  <a:srgbClr val="000099"/>
                </a:solidFill>
              </a:rPr>
              <a:t>Процесс глубоких и постоянных межгосударственных взаимо­отношений в международной </a:t>
            </a:r>
            <a:r>
              <a:rPr lang="ru-RU" sz="2400" dirty="0" smtClean="0">
                <a:solidFill>
                  <a:srgbClr val="000099"/>
                </a:solidFill>
              </a:rPr>
              <a:t>экономике и политике:</a:t>
            </a:r>
            <a:endParaRPr lang="ru-RU" sz="2400" dirty="0">
              <a:solidFill>
                <a:srgbClr val="000099"/>
              </a:solidFill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/>
              <a:t>а) международная </a:t>
            </a:r>
            <a:r>
              <a:rPr lang="ru-RU" sz="2400" dirty="0" smtClean="0"/>
              <a:t>организация;    б</a:t>
            </a:r>
            <a:r>
              <a:rPr lang="ru-RU" sz="2400" dirty="0"/>
              <a:t>) экономические связи;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/>
              <a:t>в) международная торговля</a:t>
            </a:r>
            <a:r>
              <a:rPr lang="ru-RU" sz="2400" dirty="0" smtClean="0"/>
              <a:t>;             </a:t>
            </a:r>
            <a:r>
              <a:rPr lang="ru-RU" sz="2400" dirty="0"/>
              <a:t>г) отраслевая </a:t>
            </a:r>
            <a:r>
              <a:rPr lang="ru-RU" sz="2400" dirty="0" smtClean="0"/>
              <a:t>группа;</a:t>
            </a:r>
            <a:endParaRPr lang="ru-RU" sz="2400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 smtClean="0"/>
              <a:t>д) </a:t>
            </a:r>
            <a:r>
              <a:rPr lang="ru-RU" sz="2400" dirty="0"/>
              <a:t>международная экономическая </a:t>
            </a:r>
            <a:r>
              <a:rPr lang="ru-RU" sz="2400" dirty="0" smtClean="0"/>
              <a:t>интеграция</a:t>
            </a:r>
            <a:endParaRPr lang="ru-RU" sz="2400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>
                <a:solidFill>
                  <a:srgbClr val="000099"/>
                </a:solidFill>
              </a:rPr>
              <a:t>3</a:t>
            </a:r>
            <a:r>
              <a:rPr lang="ru-RU" sz="2400" dirty="0" smtClean="0">
                <a:solidFill>
                  <a:srgbClr val="000099"/>
                </a:solidFill>
              </a:rPr>
              <a:t>.  Ресурсы</a:t>
            </a:r>
            <a:r>
              <a:rPr lang="ru-RU" sz="2400" dirty="0">
                <a:solidFill>
                  <a:srgbClr val="000099"/>
                </a:solidFill>
              </a:rPr>
              <a:t>, используемые для отдыха, туризма, лечения: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 smtClean="0"/>
              <a:t>   а</a:t>
            </a:r>
            <a:r>
              <a:rPr lang="ru-RU" sz="2400" dirty="0"/>
              <a:t>) </a:t>
            </a:r>
            <a:r>
              <a:rPr lang="ru-RU" sz="2400" dirty="0" smtClean="0"/>
              <a:t>культура;                   б</a:t>
            </a:r>
            <a:r>
              <a:rPr lang="ru-RU" sz="2400" dirty="0"/>
              <a:t>) природные ресурсы;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 smtClean="0"/>
              <a:t>   в</a:t>
            </a:r>
            <a:r>
              <a:rPr lang="ru-RU" sz="2400" dirty="0"/>
              <a:t>) рекреационные</a:t>
            </a:r>
            <a:r>
              <a:rPr lang="ru-RU" sz="2400" dirty="0" smtClean="0"/>
              <a:t>;     г) исторические;      д</a:t>
            </a:r>
            <a:r>
              <a:rPr lang="ru-RU" sz="2400" dirty="0"/>
              <a:t>) </a:t>
            </a:r>
            <a:r>
              <a:rPr lang="ru-RU" sz="2400" dirty="0" smtClean="0"/>
              <a:t>познавательные.</a:t>
            </a:r>
            <a:endParaRPr lang="ru-RU" sz="2400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/>
              <a:t>2</a:t>
            </a:r>
            <a:r>
              <a:rPr lang="ru-RU" sz="2400" dirty="0" smtClean="0"/>
              <a:t>.  </a:t>
            </a:r>
            <a:r>
              <a:rPr lang="ru-RU" sz="2400" dirty="0"/>
              <a:t>Наиболее посещаемые туристами государства: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 smtClean="0"/>
              <a:t>  а</a:t>
            </a:r>
            <a:r>
              <a:rPr lang="ru-RU" sz="2400" dirty="0"/>
              <a:t>) Лаос, Турция, </a:t>
            </a:r>
            <a:r>
              <a:rPr lang="ru-RU" sz="2400" dirty="0" smtClean="0"/>
              <a:t>Албания;             б</a:t>
            </a:r>
            <a:r>
              <a:rPr lang="ru-RU" sz="2400" dirty="0"/>
              <a:t>) Испания, Франция, Италия;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 smtClean="0"/>
              <a:t>  в</a:t>
            </a:r>
            <a:r>
              <a:rPr lang="ru-RU" sz="2400" dirty="0"/>
              <a:t>) Венесуэла, Колумбия, </a:t>
            </a:r>
            <a:r>
              <a:rPr lang="ru-RU" sz="2400" dirty="0" smtClean="0"/>
              <a:t>Эквадор;  г</a:t>
            </a:r>
            <a:r>
              <a:rPr lang="ru-RU" sz="2400" dirty="0"/>
              <a:t>) Индия, Ливия, Монголия;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 smtClean="0"/>
              <a:t>  д</a:t>
            </a:r>
            <a:r>
              <a:rPr lang="ru-RU" sz="2400" dirty="0"/>
              <a:t>) Швеция, Дания, Австрия.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303527" y="1916832"/>
            <a:ext cx="228600" cy="228600"/>
          </a:xfrm>
          <a:prstGeom prst="star5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5-конечная звезда 4"/>
          <p:cNvSpPr/>
          <p:nvPr/>
        </p:nvSpPr>
        <p:spPr>
          <a:xfrm>
            <a:off x="189227" y="3561833"/>
            <a:ext cx="228600" cy="228600"/>
          </a:xfrm>
          <a:prstGeom prst="star5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5-конечная звезда 5"/>
          <p:cNvSpPr/>
          <p:nvPr/>
        </p:nvSpPr>
        <p:spPr>
          <a:xfrm>
            <a:off x="417827" y="4620249"/>
            <a:ext cx="228600" cy="228600"/>
          </a:xfrm>
          <a:prstGeom prst="star5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5-конечная звезда 6"/>
          <p:cNvSpPr/>
          <p:nvPr/>
        </p:nvSpPr>
        <p:spPr>
          <a:xfrm>
            <a:off x="4832138" y="5205091"/>
            <a:ext cx="228600" cy="228600"/>
          </a:xfrm>
          <a:prstGeom prst="star5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2393526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0099"/>
                </a:solidFill>
              </a:rPr>
              <a:t>ИНТЕРНЕТ-РЕСУРСЫ</a:t>
            </a:r>
            <a:endParaRPr lang="ru-RU" dirty="0">
              <a:solidFill>
                <a:srgbClr val="000099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24744"/>
            <a:ext cx="8291264" cy="5001419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1400" b="0" dirty="0">
                <a:effectLst/>
                <a:hlinkClick r:id="rId2"/>
              </a:rPr>
              <a:t>http://</a:t>
            </a:r>
            <a:r>
              <a:rPr lang="en-US" sz="1400" b="0" dirty="0" smtClean="0">
                <a:effectLst/>
                <a:hlinkClick r:id="rId2"/>
              </a:rPr>
              <a:t>www.profi-forex.org/system/user_files/Images/Journals/Market%20Leader%2015/st10/J10-4.jpg</a:t>
            </a:r>
            <a:r>
              <a:rPr lang="ru-RU" sz="1400" b="0" dirty="0" smtClean="0">
                <a:effectLst/>
              </a:rPr>
              <a:t>  Карта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b="0" dirty="0">
                <a:effectLst/>
                <a:hlinkClick r:id="rId3"/>
              </a:rPr>
              <a:t>http://</a:t>
            </a:r>
            <a:r>
              <a:rPr lang="en-US" sz="1400" b="0" dirty="0" smtClean="0">
                <a:effectLst/>
                <a:hlinkClick r:id="rId3"/>
              </a:rPr>
              <a:t>sci-book.com/files/uch_group70/uch_pgroup168/uch_uch476/image/1832.png</a:t>
            </a:r>
            <a:r>
              <a:rPr lang="ru-RU" sz="1400" b="0" dirty="0" smtClean="0">
                <a:effectLst/>
              </a:rPr>
              <a:t>  Основные направления миграций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b="0" dirty="0" smtClean="0">
                <a:effectLst/>
                <a:hlinkClick r:id="rId4"/>
              </a:rPr>
              <a:t>http</a:t>
            </a:r>
            <a:r>
              <a:rPr lang="en-US" sz="1400" b="0" dirty="0">
                <a:effectLst/>
                <a:hlinkClick r:id="rId4"/>
              </a:rPr>
              <a:t>://www.conceptconsult.ru/offshore/compare/map</a:t>
            </a:r>
            <a:r>
              <a:rPr lang="en-US" sz="1400" b="0" dirty="0" smtClean="0">
                <a:effectLst/>
                <a:hlinkClick r:id="rId4"/>
              </a:rPr>
              <a:t>/</a:t>
            </a:r>
            <a:r>
              <a:rPr lang="ru-RU" sz="1400" b="0" dirty="0" smtClean="0">
                <a:effectLst/>
              </a:rPr>
              <a:t>  Карта офшорных территорий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b="0" dirty="0">
                <a:effectLst/>
                <a:hlinkClick r:id="rId5"/>
              </a:rPr>
              <a:t>http://</a:t>
            </a:r>
            <a:r>
              <a:rPr lang="en-US" sz="1400" b="0" dirty="0" smtClean="0">
                <a:effectLst/>
                <a:hlinkClick r:id="rId5"/>
              </a:rPr>
              <a:t>topxlist.ru/wp-content/uploads/2013/01/NYSE.gif</a:t>
            </a:r>
            <a:r>
              <a:rPr lang="ru-RU" sz="1400" b="0" dirty="0" smtClean="0">
                <a:effectLst/>
              </a:rPr>
              <a:t>  Биржа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b="0" dirty="0">
                <a:effectLst/>
                <a:hlinkClick r:id="rId6"/>
              </a:rPr>
              <a:t>http://</a:t>
            </a:r>
            <a:r>
              <a:rPr lang="en-US" sz="1400" b="0" dirty="0" smtClean="0">
                <a:effectLst/>
                <a:hlinkClick r:id="rId6"/>
              </a:rPr>
              <a:t>asit.aerospace.pagesperso-orange.fr/DeffillementCivil/0.jpg</a:t>
            </a:r>
            <a:r>
              <a:rPr lang="ru-RU" sz="1400" b="0" dirty="0" smtClean="0">
                <a:effectLst/>
              </a:rPr>
              <a:t>  Аэробус</a:t>
            </a:r>
            <a:endParaRPr lang="ru-RU" sz="1400" b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40364915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9452" y="148820"/>
            <a:ext cx="8640960" cy="6383062"/>
          </a:xfrm>
        </p:spPr>
        <p:txBody>
          <a:bodyPr>
            <a:norm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     </a:t>
            </a:r>
            <a:r>
              <a:rPr lang="ru-RU" sz="4100" b="1" dirty="0" smtClean="0">
                <a:solidFill>
                  <a:srgbClr val="003399"/>
                </a:solidFill>
              </a:rPr>
              <a:t>МИРОВАЯ ТОРГОВЛЯ -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b="1" dirty="0" smtClean="0"/>
              <a:t>  самая старая и традиционная форма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b="1" dirty="0" smtClean="0"/>
              <a:t> внешних экономических связей, 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b="1" dirty="0" smtClean="0"/>
              <a:t>сохранившая свое значение до наших дней. 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b="1" dirty="0" smtClean="0"/>
              <a:t>     Наиболее динамичная сфера мирового хозяйства. 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3399"/>
                </a:solidFill>
              </a:rPr>
              <a:t>     По темпам роста мировая торговля опережает и промышленное производство.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b="1" dirty="0" smtClean="0"/>
              <a:t>      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259632" y="4132182"/>
            <a:ext cx="6552727" cy="457200"/>
          </a:xfrm>
          <a:prstGeom prst="rect">
            <a:avLst/>
          </a:prstGeom>
          <a:solidFill>
            <a:srgbClr val="00009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мировой торговли характерно: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84168" y="5063126"/>
            <a:ext cx="2653466" cy="1378121"/>
          </a:xfrm>
          <a:prstGeom prst="rect">
            <a:avLst/>
          </a:prstGeom>
          <a:solidFill>
            <a:srgbClr val="00009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8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Более быстрый рост торговли услугами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58664" y="5085184"/>
            <a:ext cx="2554659" cy="1356063"/>
          </a:xfrm>
          <a:prstGeom prst="rect">
            <a:avLst/>
          </a:prstGeom>
          <a:solidFill>
            <a:srgbClr val="00009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8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Увеличение </a:t>
            </a:r>
          </a:p>
          <a:p>
            <a:pPr lvl="0" algn="ctr">
              <a:lnSpc>
                <a:spcPct val="8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доли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готовых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изделий </a:t>
            </a:r>
          </a:p>
        </p:txBody>
      </p:sp>
      <p:cxnSp>
        <p:nvCxnSpPr>
          <p:cNvPr id="9" name="Прямая со стрелкой 8"/>
          <p:cNvCxnSpPr>
            <a:stCxn id="2" idx="2"/>
            <a:endCxn id="7" idx="0"/>
          </p:cNvCxnSpPr>
          <p:nvPr/>
        </p:nvCxnSpPr>
        <p:spPr>
          <a:xfrm flipH="1">
            <a:off x="4535994" y="4589382"/>
            <a:ext cx="2" cy="49580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1697696" y="4615254"/>
            <a:ext cx="2838300" cy="4478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420367" y="5085184"/>
            <a:ext cx="2554659" cy="1356063"/>
          </a:xfrm>
          <a:prstGeom prst="rect">
            <a:avLst/>
          </a:prstGeom>
          <a:solidFill>
            <a:srgbClr val="00009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Уменьшение доли сырья и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продовольствия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4535996" y="4615254"/>
            <a:ext cx="2874905" cy="4478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3991184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Прямая со стрелкой 24"/>
          <p:cNvCxnSpPr>
            <a:stCxn id="2" idx="2"/>
          </p:cNvCxnSpPr>
          <p:nvPr/>
        </p:nvCxnSpPr>
        <p:spPr>
          <a:xfrm>
            <a:off x="4572000" y="1005880"/>
            <a:ext cx="2304256" cy="20153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708920"/>
            <a:ext cx="9001156" cy="39347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r>
              <a:rPr lang="ru-RU" dirty="0" smtClean="0">
                <a:solidFill>
                  <a:srgbClr val="003399"/>
                </a:solidFill>
              </a:rPr>
              <a:t>                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dirty="0" smtClean="0">
              <a:solidFill>
                <a:srgbClr val="003399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 smtClean="0">
                <a:solidFill>
                  <a:srgbClr val="003399"/>
                </a:solidFill>
              </a:rPr>
              <a:t>Всемирная </a:t>
            </a:r>
            <a:r>
              <a:rPr lang="ru-RU" dirty="0">
                <a:solidFill>
                  <a:srgbClr val="003399"/>
                </a:solidFill>
              </a:rPr>
              <a:t>торговая организация (ВТО</a:t>
            </a:r>
            <a:r>
              <a:rPr lang="ru-RU" dirty="0" smtClean="0">
                <a:solidFill>
                  <a:srgbClr val="003399"/>
                </a:solidFill>
              </a:rPr>
              <a:t>) -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/>
              <a:t>регулирует вопросы мировой торговли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404664"/>
            <a:ext cx="7776864" cy="601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ГЛАВНЫЕ РЕГИОНЫ </a:t>
            </a:r>
            <a:r>
              <a:rPr lang="ru-RU" sz="32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МИРОВОЙ ТОРГОВЛИ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084168" y="1726880"/>
            <a:ext cx="2520280" cy="9804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Северная Америка</a:t>
            </a:r>
            <a:endParaRPr lang="ru-RU" sz="32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54464" y="2996953"/>
            <a:ext cx="2016224" cy="6572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lnSpc>
                <a:spcPct val="70000"/>
              </a:lnSpc>
              <a:buNone/>
            </a:pP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Латинская Америка</a:t>
            </a:r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55509" y="3021232"/>
            <a:ext cx="2016224" cy="6330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lnSpc>
                <a:spcPct val="80000"/>
              </a:lnSpc>
              <a:buNone/>
            </a:pP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Австралия</a:t>
            </a:r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84168" y="3013703"/>
            <a:ext cx="2011340" cy="62379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lnSpc>
                <a:spcPct val="80000"/>
              </a:lnSpc>
              <a:buNone/>
            </a:pP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Африка</a:t>
            </a:r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1" name="Прямая со стрелкой 10"/>
          <p:cNvCxnSpPr>
            <a:stCxn id="2" idx="2"/>
          </p:cNvCxnSpPr>
          <p:nvPr/>
        </p:nvCxnSpPr>
        <p:spPr>
          <a:xfrm flipH="1">
            <a:off x="1799692" y="1005880"/>
            <a:ext cx="2772308" cy="71939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2" idx="2"/>
          </p:cNvCxnSpPr>
          <p:nvPr/>
        </p:nvCxnSpPr>
        <p:spPr>
          <a:xfrm flipH="1">
            <a:off x="1984093" y="1005880"/>
            <a:ext cx="2587907" cy="19910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2" idx="2"/>
          </p:cNvCxnSpPr>
          <p:nvPr/>
        </p:nvCxnSpPr>
        <p:spPr>
          <a:xfrm flipH="1">
            <a:off x="4563621" y="1005880"/>
            <a:ext cx="8379" cy="19910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4563621" y="1045074"/>
            <a:ext cx="0" cy="72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2" idx="2"/>
            <a:endCxn id="6" idx="0"/>
          </p:cNvCxnSpPr>
          <p:nvPr/>
        </p:nvCxnSpPr>
        <p:spPr>
          <a:xfrm>
            <a:off x="4572000" y="1005880"/>
            <a:ext cx="2772308" cy="72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3311860" y="1726880"/>
            <a:ext cx="2520280" cy="98204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Зарубежная Азия</a:t>
            </a:r>
            <a:endParaRPr lang="ru-RU" sz="32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725272"/>
            <a:ext cx="2520280" cy="98204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Западная Европа</a:t>
            </a:r>
            <a:endParaRPr lang="ru-RU" sz="32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33816" y="3861048"/>
            <a:ext cx="8424936" cy="2685173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54000">
                <a:schemeClr val="bg1"/>
              </a:gs>
              <a:gs pos="80000">
                <a:schemeClr val="bg1">
                  <a:lumMod val="95000"/>
                </a:schemeClr>
              </a:gs>
              <a:gs pos="8000">
                <a:schemeClr val="accent1">
                  <a:lumMod val="20000"/>
                  <a:lumOff val="80000"/>
                </a:schemeClr>
              </a:gs>
              <a:gs pos="25000">
                <a:schemeClr val="bg1">
                  <a:lumMod val="95000"/>
                </a:schemeClr>
              </a:gs>
              <a:gs pos="92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5400000" scaled="0"/>
          </a:gra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ru-RU" sz="2800" b="1" dirty="0" smtClean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0488">
              <a:lnSpc>
                <a:spcPct val="80000"/>
              </a:lnSpc>
              <a:buAutoNum type="arabicPeriod"/>
            </a:pPr>
            <a:endPara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80975">
              <a:lnSpc>
                <a:spcPct val="90000"/>
              </a:lnSpc>
            </a:pPr>
            <a:endParaRPr lang="ru-RU" sz="20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80975">
              <a:lnSpc>
                <a:spcPct val="90000"/>
              </a:lnSpc>
            </a:pPr>
            <a:endParaRPr lang="ru-RU" sz="20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843807" y="2072175"/>
            <a:ext cx="720081" cy="504056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54000">
                <a:schemeClr val="bg1"/>
              </a:gs>
              <a:gs pos="80000">
                <a:schemeClr val="bg1">
                  <a:lumMod val="95000"/>
                </a:schemeClr>
              </a:gs>
              <a:gs pos="8000">
                <a:schemeClr val="accent1">
                  <a:lumMod val="20000"/>
                  <a:lumOff val="80000"/>
                </a:schemeClr>
              </a:gs>
              <a:gs pos="25000">
                <a:schemeClr val="bg1">
                  <a:lumMod val="95000"/>
                </a:schemeClr>
              </a:gs>
              <a:gs pos="92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5400000" scaled="0"/>
          </a:gra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72%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8167640" y="2072175"/>
            <a:ext cx="652832" cy="504056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54000">
                <a:schemeClr val="bg1"/>
              </a:gs>
              <a:gs pos="80000">
                <a:schemeClr val="bg1">
                  <a:lumMod val="95000"/>
                </a:schemeClr>
              </a:gs>
              <a:gs pos="8000">
                <a:schemeClr val="accent1">
                  <a:lumMod val="20000"/>
                  <a:lumOff val="80000"/>
                </a:schemeClr>
              </a:gs>
              <a:gs pos="25000">
                <a:schemeClr val="bg1">
                  <a:lumMod val="95000"/>
                </a:schemeClr>
              </a:gs>
              <a:gs pos="92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5400000" scaled="0"/>
          </a:gra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17%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00015699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7" grpId="0" animBg="1"/>
      <p:bldP spid="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95736" y="468278"/>
            <a:ext cx="4824536" cy="5844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МИРОВОЙ ТОРГОВЛИ</a:t>
            </a:r>
            <a:endParaRPr lang="ru-RU" sz="28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573291"/>
            <a:ext cx="3572980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Оптовая торговля</a:t>
            </a:r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67901" y="3429000"/>
            <a:ext cx="6367088" cy="6753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Товарные биржи – купля продажа биржевых товаров (100 видов товаров)</a:t>
            </a:r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60094" y="4509120"/>
            <a:ext cx="6349546" cy="67428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Фондовые биржи – купля продажа ценных бумаг</a:t>
            </a:r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63908" y="1520131"/>
            <a:ext cx="1768513" cy="4593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Ярмарка </a:t>
            </a:r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89135" y="5545724"/>
            <a:ext cx="6349546" cy="6927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Валютная торговля: купля - продажа национальных валют   </a:t>
            </a:r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21514" y="2636912"/>
            <a:ext cx="3572980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Биржевая торговля</a:t>
            </a:r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3" name="Прямая соединительная линия 12"/>
          <p:cNvCxnSpPr>
            <a:stCxn id="4" idx="2"/>
            <a:endCxn id="5" idx="0"/>
          </p:cNvCxnSpPr>
          <p:nvPr/>
        </p:nvCxnSpPr>
        <p:spPr>
          <a:xfrm flipH="1">
            <a:off x="2398050" y="1052736"/>
            <a:ext cx="2209954" cy="52055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4" idx="2"/>
            <a:endCxn id="11" idx="0"/>
          </p:cNvCxnSpPr>
          <p:nvPr/>
        </p:nvCxnSpPr>
        <p:spPr>
          <a:xfrm>
            <a:off x="4608004" y="1052736"/>
            <a:ext cx="0" cy="15841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4" idx="2"/>
            <a:endCxn id="9" idx="0"/>
          </p:cNvCxnSpPr>
          <p:nvPr/>
        </p:nvCxnSpPr>
        <p:spPr>
          <a:xfrm>
            <a:off x="4608004" y="1052736"/>
            <a:ext cx="1040161" cy="46739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962020" y="2852936"/>
            <a:ext cx="9580" cy="30391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endCxn id="11" idx="1"/>
          </p:cNvCxnSpPr>
          <p:nvPr/>
        </p:nvCxnSpPr>
        <p:spPr>
          <a:xfrm>
            <a:off x="971600" y="2852936"/>
            <a:ext cx="184991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>
            <a:endCxn id="6" idx="1"/>
          </p:cNvCxnSpPr>
          <p:nvPr/>
        </p:nvCxnSpPr>
        <p:spPr>
          <a:xfrm>
            <a:off x="971600" y="3766698"/>
            <a:ext cx="59630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endCxn id="10" idx="1"/>
          </p:cNvCxnSpPr>
          <p:nvPr/>
        </p:nvCxnSpPr>
        <p:spPr>
          <a:xfrm>
            <a:off x="962020" y="5892103"/>
            <a:ext cx="62711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962020" y="4846261"/>
            <a:ext cx="59630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6947177" y="1495175"/>
            <a:ext cx="1768513" cy="4593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Аукцион </a:t>
            </a:r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6" name="Прямая соединительная линия 45"/>
          <p:cNvCxnSpPr>
            <a:endCxn id="45" idx="0"/>
          </p:cNvCxnSpPr>
          <p:nvPr/>
        </p:nvCxnSpPr>
        <p:spPr>
          <a:xfrm>
            <a:off x="4608003" y="1079315"/>
            <a:ext cx="3223431" cy="41586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8" name="Рисунок 4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80"/>
          <a:stretch/>
        </p:blipFill>
        <p:spPr>
          <a:xfrm>
            <a:off x="-3252" y="57645"/>
            <a:ext cx="9147251" cy="6800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31861005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204864"/>
            <a:ext cx="8640960" cy="3921299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600" dirty="0" smtClean="0"/>
              <a:t>соотношение стоимости ввезенных в страну и вывезенных из нее товаров за один год</a:t>
            </a:r>
            <a:endParaRPr lang="ru-RU" sz="260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95536" y="1268760"/>
            <a:ext cx="3816424" cy="5040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 cap="none" spc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3399"/>
                </a:solidFill>
              </a:rPr>
              <a:t>Стоимость экспорта</a:t>
            </a:r>
            <a:endParaRPr lang="ru-RU" dirty="0">
              <a:solidFill>
                <a:srgbClr val="003399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004048" y="1268760"/>
            <a:ext cx="3677400" cy="5040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 cap="none" spc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3399"/>
                </a:solidFill>
              </a:rPr>
              <a:t>Стоимость импорта</a:t>
            </a:r>
            <a:endParaRPr lang="ru-RU" dirty="0">
              <a:solidFill>
                <a:srgbClr val="003399"/>
              </a:solidFill>
            </a:endParaRPr>
          </a:p>
        </p:txBody>
      </p:sp>
      <p:sp>
        <p:nvSpPr>
          <p:cNvPr id="4" name="Минус 3"/>
          <p:cNvSpPr/>
          <p:nvPr/>
        </p:nvSpPr>
        <p:spPr>
          <a:xfrm>
            <a:off x="4343367" y="1315616"/>
            <a:ext cx="558446" cy="457200"/>
          </a:xfrm>
          <a:prstGeom prst="mathMinu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259632" y="3501008"/>
            <a:ext cx="2376264" cy="5040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 cap="none" spc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3399"/>
                </a:solidFill>
              </a:rPr>
              <a:t>Активный</a:t>
            </a:r>
            <a:endParaRPr lang="ru-RU" dirty="0">
              <a:solidFill>
                <a:srgbClr val="003399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5436096" y="3429000"/>
            <a:ext cx="2376264" cy="5040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 cap="none" spc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rgbClr val="003399"/>
                </a:solidFill>
              </a:rPr>
              <a:t>П</a:t>
            </a:r>
            <a:r>
              <a:rPr lang="ru-RU" dirty="0" smtClean="0">
                <a:solidFill>
                  <a:srgbClr val="003399"/>
                </a:solidFill>
              </a:rPr>
              <a:t>ассивный</a:t>
            </a:r>
            <a:endParaRPr lang="ru-RU" dirty="0">
              <a:solidFill>
                <a:srgbClr val="003399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043608" y="4221088"/>
            <a:ext cx="3137927" cy="1008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 cap="none" spc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ru-RU" sz="2400" dirty="0" smtClean="0">
                <a:solidFill>
                  <a:srgbClr val="003399"/>
                </a:solidFill>
              </a:rPr>
              <a:t>Стоимость экспорта больше </a:t>
            </a:r>
          </a:p>
          <a:p>
            <a:pPr>
              <a:lnSpc>
                <a:spcPct val="80000"/>
              </a:lnSpc>
            </a:pPr>
            <a:r>
              <a:rPr lang="ru-RU" sz="2400" dirty="0" smtClean="0">
                <a:solidFill>
                  <a:srgbClr val="003399"/>
                </a:solidFill>
              </a:rPr>
              <a:t>стоимости импорта</a:t>
            </a:r>
            <a:endParaRPr lang="ru-RU" sz="2400" dirty="0">
              <a:solidFill>
                <a:srgbClr val="003399"/>
              </a:solidFill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4932040" y="4293096"/>
            <a:ext cx="3137927" cy="1008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 cap="none" spc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ru-RU" sz="2400" dirty="0" smtClean="0">
                <a:solidFill>
                  <a:srgbClr val="003399"/>
                </a:solidFill>
              </a:rPr>
              <a:t>Стоимость импорта больше </a:t>
            </a:r>
          </a:p>
          <a:p>
            <a:pPr>
              <a:lnSpc>
                <a:spcPct val="80000"/>
              </a:lnSpc>
            </a:pPr>
            <a:r>
              <a:rPr lang="ru-RU" sz="2400" dirty="0" smtClean="0">
                <a:solidFill>
                  <a:srgbClr val="003399"/>
                </a:solidFill>
              </a:rPr>
              <a:t>стоимости экспорта</a:t>
            </a:r>
            <a:endParaRPr lang="ru-RU" sz="2400" dirty="0">
              <a:solidFill>
                <a:srgbClr val="003399"/>
              </a:solidFill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1115616" y="5517232"/>
            <a:ext cx="3137927" cy="7116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 cap="none" spc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ru-RU" sz="2400" dirty="0" smtClean="0">
                <a:solidFill>
                  <a:schemeClr val="tx1"/>
                </a:solidFill>
              </a:rPr>
              <a:t>Сальдо торговли положительное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4932040" y="5517232"/>
            <a:ext cx="3137927" cy="7116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 cap="none" spc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ru-RU" sz="2400" dirty="0" smtClean="0">
                <a:solidFill>
                  <a:schemeClr val="tx1"/>
                </a:solidFill>
              </a:rPr>
              <a:t>Сальдо торговли отрицательное</a:t>
            </a:r>
            <a:endParaRPr lang="ru-RU" sz="2400" dirty="0">
              <a:solidFill>
                <a:schemeClr val="tx1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>
            <a:off x="611560" y="3861048"/>
            <a:ext cx="62728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7812360" y="3717032"/>
            <a:ext cx="62728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611560" y="3861048"/>
            <a:ext cx="0" cy="184361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8460432" y="3717032"/>
            <a:ext cx="26441" cy="184361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611560" y="4725144"/>
            <a:ext cx="4264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611560" y="5661248"/>
            <a:ext cx="4264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>
            <a:off x="8100392" y="4869160"/>
            <a:ext cx="4264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>
            <a:off x="8028384" y="5661248"/>
            <a:ext cx="4264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2303748" y="656692"/>
            <a:ext cx="27952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6416190" y="656692"/>
            <a:ext cx="3136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>
            <a:endCxn id="7" idx="0"/>
          </p:cNvCxnSpPr>
          <p:nvPr/>
        </p:nvCxnSpPr>
        <p:spPr>
          <a:xfrm>
            <a:off x="2303748" y="656692"/>
            <a:ext cx="0" cy="6120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Заголовок 1"/>
          <p:cNvSpPr txBox="1">
            <a:spLocks/>
          </p:cNvSpPr>
          <p:nvPr/>
        </p:nvSpPr>
        <p:spPr>
          <a:xfrm>
            <a:off x="2555776" y="404664"/>
            <a:ext cx="3873902" cy="5040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 cap="none" spc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3399"/>
                </a:solidFill>
              </a:rPr>
              <a:t>ТОРГОВЫЙ БАЛАНС</a:t>
            </a:r>
            <a:endParaRPr lang="ru-RU" dirty="0">
              <a:solidFill>
                <a:srgbClr val="003399"/>
              </a:solidFill>
            </a:endParaRPr>
          </a:p>
        </p:txBody>
      </p:sp>
      <p:cxnSp>
        <p:nvCxnSpPr>
          <p:cNvPr id="68" name="Прямая соединительная линия 67"/>
          <p:cNvCxnSpPr/>
          <p:nvPr/>
        </p:nvCxnSpPr>
        <p:spPr>
          <a:xfrm>
            <a:off x="6715296" y="656692"/>
            <a:ext cx="0" cy="6120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Заголовок 26"/>
          <p:cNvSpPr>
            <a:spLocks noGrp="1"/>
          </p:cNvSpPr>
          <p:nvPr>
            <p:ph type="title"/>
          </p:nvPr>
        </p:nvSpPr>
        <p:spPr>
          <a:xfrm>
            <a:off x="454568" y="404664"/>
            <a:ext cx="8229600" cy="936104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3612145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512168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ru-RU" sz="3600" dirty="0" smtClean="0">
                <a:solidFill>
                  <a:srgbClr val="003399"/>
                </a:solidFill>
              </a:rPr>
              <a:t>СТРАНЫ С ОТКРЫТОЙ ЭКОНОМИКОЙ </a:t>
            </a:r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900" dirty="0" smtClean="0">
                <a:solidFill>
                  <a:schemeClr val="tx1"/>
                </a:solidFill>
              </a:rPr>
              <a:t>активно участвуют в  международных экономических связях, что позволяет им обеспечивать значительную, а иногда преобладающую долю в своих доходах.</a:t>
            </a:r>
            <a:endParaRPr lang="ru-RU" sz="29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844824"/>
            <a:ext cx="8280920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Степень открытости определяется </a:t>
            </a:r>
            <a:r>
              <a:rPr lang="ru-RU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экспортной квотой 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долей экспорта в создании ВВП страны </a:t>
            </a:r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76120" y="2947791"/>
            <a:ext cx="3816424" cy="457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ЭКСПОРТНАЯ КВОТА</a:t>
            </a:r>
            <a:endParaRPr lang="ru-RU" sz="32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9672" y="3773539"/>
            <a:ext cx="2592288" cy="5652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Более 50%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33772" y="3767130"/>
            <a:ext cx="2592288" cy="5652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Менее 50%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41376" y="4332342"/>
            <a:ext cx="2570584" cy="136815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Сингапур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Бельгия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Нидерланды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2915816" y="3404991"/>
            <a:ext cx="1668516" cy="3685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6" idx="2"/>
            <a:endCxn id="8" idx="0"/>
          </p:cNvCxnSpPr>
          <p:nvPr/>
        </p:nvCxnSpPr>
        <p:spPr>
          <a:xfrm>
            <a:off x="4584332" y="3404991"/>
            <a:ext cx="1545584" cy="3621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4860032" y="4332342"/>
            <a:ext cx="2570584" cy="136815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ФРГ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Франция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США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619672" y="5877272"/>
            <a:ext cx="5810944" cy="5652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Выше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0% - Казахстан,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оссия 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545213371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>
            <a:stCxn id="2" idx="2"/>
            <a:endCxn id="5" idx="0"/>
          </p:cNvCxnSpPr>
          <p:nvPr/>
        </p:nvCxnSpPr>
        <p:spPr>
          <a:xfrm>
            <a:off x="4572000" y="1340768"/>
            <a:ext cx="0" cy="105406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0"/>
            <a:endCxn id="2" idx="2"/>
          </p:cNvCxnSpPr>
          <p:nvPr/>
        </p:nvCxnSpPr>
        <p:spPr>
          <a:xfrm flipH="1" flipV="1">
            <a:off x="4572000" y="1340768"/>
            <a:ext cx="2376264" cy="36096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stCxn id="2" idx="2"/>
            <a:endCxn id="4" idx="0"/>
          </p:cNvCxnSpPr>
          <p:nvPr/>
        </p:nvCxnSpPr>
        <p:spPr>
          <a:xfrm flipH="1">
            <a:off x="2164029" y="1340768"/>
            <a:ext cx="2407971" cy="3588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632848" cy="93610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dirty="0">
                <a:solidFill>
                  <a:srgbClr val="003399"/>
                </a:solidFill>
              </a:rPr>
              <a:t>МЕЖДУНАРОДНЫЕ </a:t>
            </a:r>
            <a:r>
              <a:rPr lang="ru-RU" dirty="0" smtClean="0">
                <a:solidFill>
                  <a:srgbClr val="003399"/>
                </a:solidFill>
              </a:rPr>
              <a:t>ФИНАНСОВЫЕ ОТНОШЕНИЯ</a:t>
            </a:r>
            <a:endParaRPr lang="ru-RU" dirty="0">
              <a:solidFill>
                <a:srgbClr val="003399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5837" y="1699618"/>
            <a:ext cx="3456384" cy="5652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Валютная система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75756" y="2394830"/>
            <a:ext cx="4392488" cy="5652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нвестиционная система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20072" y="1701733"/>
            <a:ext cx="3456384" cy="5652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Кредитная система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03847" y="3341269"/>
            <a:ext cx="5679147" cy="308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Международные валютные отношения </a:t>
            </a:r>
            <a:r>
              <a:rPr lang="ru-RU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–</a:t>
            </a:r>
            <a:r>
              <a:rPr lang="ru-RU" sz="3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это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предоставление кредитов, расчет валютой и инвестирование, осуществляемые с помощью новых электронных средств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между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крупными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банкам.</a:t>
            </a:r>
            <a:endParaRPr lang="ru-RU" sz="28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51" y="3385930"/>
            <a:ext cx="3024334" cy="31160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50347439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iz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biz</Template>
  <TotalTime>1025</TotalTime>
  <Words>2235</Words>
  <Application>Microsoft Office PowerPoint</Application>
  <PresentationFormat>Экран (4:3)</PresentationFormat>
  <Paragraphs>422</Paragraphs>
  <Slides>37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biz</vt:lpstr>
      <vt:lpstr>        МЕЖДУНАРОДНЫЕ (ВСЕМИРНЫЕ)  ЭКОНОМИЧЕСКИЕ  ОТНОШЕНИЯ </vt:lpstr>
      <vt:lpstr>ЧТО НАМ ПРЕДСТОИТ УЗНАТЬ?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СТРАНЫ С ОТКРЫТОЙ ЭКОНОМИКОЙ  активно участвуют в  международных экономических связях, что позволяет им обеспечивать значительную, а иногда преобладающую долю в своих доходах.</vt:lpstr>
      <vt:lpstr>МЕЖДУНАРОДНЫЕ ФИНАНСОВЫЕ ОТНОШЕНИЯ</vt:lpstr>
      <vt:lpstr>Презентация PowerPoint</vt:lpstr>
      <vt:lpstr>МЕЖДУНАРОДНЫЙ КРЕДИТНЫЙ РЫНОК - </vt:lpstr>
      <vt:lpstr>Презентация PowerPoint</vt:lpstr>
      <vt:lpstr>МЕЖДУНАРОДНЫЕ БАНКИ -</vt:lpstr>
      <vt:lpstr>Презентация PowerPoint</vt:lpstr>
      <vt:lpstr>ОФШОРНАЯ ЗОНА</vt:lpstr>
      <vt:lpstr>ТРАНСНАЦИОНАЛЬНАЯ КОРПОРАЦИЯ -</vt:lpstr>
      <vt:lpstr>ТРАНСНАЦИОНАЛЬНАЯ КОРПОРАЦИЯ </vt:lpstr>
      <vt:lpstr>ТРАНСНАЦИОНАЛЬНАЯ КОРПОРАЦИЯ </vt:lpstr>
      <vt:lpstr>СВОБОДНЫЕ ЭКОНОМИЧЕСКИЕ ЗОНЫ </vt:lpstr>
      <vt:lpstr>Презентация PowerPoint</vt:lpstr>
      <vt:lpstr>ТУРИЗМ</vt:lpstr>
      <vt:lpstr>Презентация PowerPoint</vt:lpstr>
      <vt:lpstr>ДРУГИЕ ФОРМЫ МЕЖДУНАРОДНОГО ЭКОНОМИЧЕСКОГО СОТРУДНИЧЕСТВА</vt:lpstr>
      <vt:lpstr>СОВМЕСТНЫЕ ПРЕДПРИЯТИЯ (СП) -</vt:lpstr>
      <vt:lpstr>Презентация PowerPoint</vt:lpstr>
      <vt:lpstr>Презентация PowerPoint</vt:lpstr>
      <vt:lpstr>МЕЖДУНАРОДНАЯ ЭКОНОМИЧЕСКАЯ ИНТЕГРАЦИЯ - это процесс развития глубоких и устойчивых взаимосвязей отдельных групп стран, основанный на проведении ими согласованной  международной политики </vt:lpstr>
      <vt:lpstr>СТУПЕНИ ИНТЕГРАЦИИ  (СТР. 200 -2001)</vt:lpstr>
      <vt:lpstr>ВОПРОСЫ</vt:lpstr>
      <vt:lpstr>ГОТОВИМСЯ К ЕГЭ</vt:lpstr>
      <vt:lpstr>Выберите два правильных ответа:</vt:lpstr>
      <vt:lpstr>Подготовка к ЕНТ</vt:lpstr>
      <vt:lpstr>Готовимся к ЕГЭ</vt:lpstr>
      <vt:lpstr> «Да» или «нет»:</vt:lpstr>
      <vt:lpstr>Готовимся к ЕГЭ</vt:lpstr>
      <vt:lpstr>Готовимся к ЕГЭ</vt:lpstr>
      <vt:lpstr>ИНТЕРНЕТ-РЕСУРСЫ</vt:lpstr>
    </vt:vector>
  </TitlesOfParts>
  <Manager>АКТАУ</Manager>
  <Company>ЭКЛИЦЕЙ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МЕЖДУНАРОДНЫЕ ЭКОНОМИЧЕСКИЕ ОТНОШЕНИЯ</dc:title>
  <dc:subject>ГЕОГРАФИЯ МИРА</dc:subject>
  <dc:creator>РЯБОВА Л.Н.</dc:creator>
  <cp:keywords>НИКИТА</cp:keywords>
  <cp:lastModifiedBy>0000</cp:lastModifiedBy>
  <cp:revision>97</cp:revision>
  <dcterms:created xsi:type="dcterms:W3CDTF">2013-10-31T06:36:21Z</dcterms:created>
  <dcterms:modified xsi:type="dcterms:W3CDTF">2020-04-18T10:58:06Z</dcterms:modified>
  <cp:category>10 КЛАСС</cp:category>
</cp:coreProperties>
</file>