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7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D15046C-E29C-4B98-A786-04EBC1315708}" type="datetimeFigureOut">
              <a:rPr lang="ru-RU" smtClean="0"/>
              <a:t>18.04.2020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5545BE8-622C-4EEC-B8F6-79A62074560E}" type="slidenum">
              <a:rPr lang="ru-RU" smtClean="0"/>
              <a:t>‹#›</a:t>
            </a:fld>
            <a:endParaRPr lang="ru-RU"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D15046C-E29C-4B98-A786-04EBC1315708}" type="datetimeFigureOut">
              <a:rPr lang="ru-RU" smtClean="0"/>
              <a:t>18.04.2020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5545BE8-622C-4EEC-B8F6-79A62074560E}"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D15046C-E29C-4B98-A786-04EBC1315708}" type="datetimeFigureOut">
              <a:rPr lang="ru-RU" smtClean="0"/>
              <a:t>18.04.2020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5545BE8-622C-4EEC-B8F6-79A62074560E}"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D15046C-E29C-4B98-A786-04EBC1315708}" type="datetimeFigureOut">
              <a:rPr lang="ru-RU" smtClean="0"/>
              <a:t>18.04.2020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5545BE8-622C-4EEC-B8F6-79A62074560E}"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15046C-E29C-4B98-A786-04EBC1315708}" type="datetimeFigureOut">
              <a:rPr lang="ru-RU" smtClean="0"/>
              <a:t>18.04.2020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5545BE8-622C-4EEC-B8F6-79A62074560E}" type="slidenum">
              <a:rPr lang="ru-RU" smtClean="0"/>
              <a:t>‹#›</a:t>
            </a:fld>
            <a:endParaRPr lang="ru-RU"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2D15046C-E29C-4B98-A786-04EBC1315708}" type="datetimeFigureOut">
              <a:rPr lang="ru-RU" smtClean="0"/>
              <a:t>18.04.2020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5545BE8-622C-4EEC-B8F6-79A62074560E}"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2D15046C-E29C-4B98-A786-04EBC1315708}" type="datetimeFigureOut">
              <a:rPr lang="ru-RU" smtClean="0"/>
              <a:t>18.04.2020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C5545BE8-622C-4EEC-B8F6-79A62074560E}" type="slidenum">
              <a:rPr lang="ru-RU" smtClean="0"/>
              <a:t>‹#›</a:t>
            </a:fld>
            <a:endParaRPr lang="ru-RU"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D15046C-E29C-4B98-A786-04EBC1315708}" type="datetimeFigureOut">
              <a:rPr lang="ru-RU" smtClean="0"/>
              <a:t>18.04.2020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C5545BE8-622C-4EEC-B8F6-79A62074560E}"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5046C-E29C-4B98-A786-04EBC1315708}" type="datetimeFigureOut">
              <a:rPr lang="ru-RU" smtClean="0"/>
              <a:t>18.04.2020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C5545BE8-622C-4EEC-B8F6-79A62074560E}"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15046C-E29C-4B98-A786-04EBC1315708}" type="datetimeFigureOut">
              <a:rPr lang="ru-RU" smtClean="0"/>
              <a:t>18.04.2020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5545BE8-622C-4EEC-B8F6-79A62074560E}" type="slidenum">
              <a:rPr lang="ru-RU" smtClean="0"/>
              <a:t>‹#›</a:t>
            </a:fld>
            <a:endParaRPr lang="ru-RU"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15046C-E29C-4B98-A786-04EBC1315708}" type="datetimeFigureOut">
              <a:rPr lang="ru-RU" smtClean="0"/>
              <a:t>18.04.2020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5545BE8-622C-4EEC-B8F6-79A62074560E}"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D15046C-E29C-4B98-A786-04EBC1315708}" type="datetimeFigureOut">
              <a:rPr lang="ru-RU" smtClean="0"/>
              <a:t>18.04.2020</a:t>
            </a:fld>
            <a:endParaRPr lang="ru-RU"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5545BE8-622C-4EEC-B8F6-79A62074560E}" type="slidenum">
              <a:rPr lang="ru-RU" smtClean="0"/>
              <a:t>‹#›</a:t>
            </a:fld>
            <a:endParaRPr lang="ru-RU"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3559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0" y="0"/>
            <a:ext cx="4788024" cy="2924943"/>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3200" b="1" dirty="0" smtClean="0">
                <a:solidFill>
                  <a:schemeClr val="accent5">
                    <a:lumMod val="50000"/>
                  </a:schemeClr>
                </a:solidFill>
              </a:rPr>
              <a:t/>
            </a:r>
            <a:br>
              <a:rPr lang="en-US" sz="3200" b="1" dirty="0" smtClean="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smtClean="0">
                <a:solidFill>
                  <a:schemeClr val="accent5">
                    <a:lumMod val="50000"/>
                  </a:schemeClr>
                </a:solidFill>
              </a:rPr>
              <a:t/>
            </a:r>
            <a:br>
              <a:rPr lang="en-US" sz="3200" b="1" dirty="0" smtClean="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ru-RU" sz="3200" b="1" dirty="0" smtClean="0">
                <a:solidFill>
                  <a:schemeClr val="accent5">
                    <a:lumMod val="50000"/>
                  </a:schemeClr>
                </a:solidFill>
              </a:rPr>
              <a:t>Active and Passive Voices. </a:t>
            </a:r>
            <a:br>
              <a:rPr lang="ru-RU" sz="3200" b="1" dirty="0" smtClean="0">
                <a:solidFill>
                  <a:schemeClr val="accent5">
                    <a:lumMod val="50000"/>
                  </a:schemeClr>
                </a:solidFill>
              </a:rPr>
            </a:br>
            <a:r>
              <a:rPr lang="ru-RU" sz="3200" b="1" dirty="0" smtClean="0">
                <a:solidFill>
                  <a:srgbClr val="C00000"/>
                </a:solidFill>
              </a:rPr>
              <a:t>Действительный и cтрадательный залоги.</a:t>
            </a:r>
            <a:r>
              <a:rPr lang="en-US" sz="3200" b="1" dirty="0" smtClean="0">
                <a:solidFill>
                  <a:srgbClr val="C00000"/>
                </a:solidFill>
              </a:rPr>
              <a:t/>
            </a:r>
            <a:br>
              <a:rPr lang="en-US" sz="3200" b="1" dirty="0" smtClean="0">
                <a:solidFill>
                  <a:srgbClr val="C00000"/>
                </a:solidFill>
              </a:rPr>
            </a:br>
            <a:r>
              <a:rPr lang="en-US" sz="3200" b="1" dirty="0">
                <a:solidFill>
                  <a:srgbClr val="C00000"/>
                </a:solidFill>
              </a:rPr>
              <a:t/>
            </a:r>
            <a:br>
              <a:rPr lang="en-US" sz="3200" b="1" dirty="0">
                <a:solidFill>
                  <a:srgbClr val="C00000"/>
                </a:solidFill>
              </a:rPr>
            </a:br>
            <a:endParaRPr lang="ru-RU" sz="3200" b="1" dirty="0">
              <a:solidFill>
                <a:srgbClr val="C00000"/>
              </a:solidFill>
            </a:endParaRPr>
          </a:p>
        </p:txBody>
      </p:sp>
      <p:sp>
        <p:nvSpPr>
          <p:cNvPr id="3" name="Подзаголовок 2"/>
          <p:cNvSpPr>
            <a:spLocks noGrp="1"/>
          </p:cNvSpPr>
          <p:nvPr>
            <p:ph type="subTitle" idx="1"/>
          </p:nvPr>
        </p:nvSpPr>
        <p:spPr>
          <a:xfrm>
            <a:off x="0" y="2969568"/>
            <a:ext cx="5436096" cy="3888432"/>
          </a:xfrm>
        </p:spPr>
        <p:style>
          <a:lnRef idx="2">
            <a:schemeClr val="accent1"/>
          </a:lnRef>
          <a:fillRef idx="1">
            <a:schemeClr val="lt1"/>
          </a:fillRef>
          <a:effectRef idx="0">
            <a:schemeClr val="accent1"/>
          </a:effectRef>
          <a:fontRef idx="minor">
            <a:schemeClr val="dk1"/>
          </a:fontRef>
        </p:style>
        <p:txBody>
          <a:bodyPr>
            <a:normAutofit fontScale="92500"/>
          </a:bodyPr>
          <a:lstStyle/>
          <a:p>
            <a:pPr algn="ctr"/>
            <a:r>
              <a:rPr lang="ru-RU" sz="2400" b="1" i="1" u="sng" dirty="0" smtClean="0">
                <a:solidFill>
                  <a:srgbClr val="C00000"/>
                </a:solidFill>
              </a:rPr>
              <a:t>Залог</a:t>
            </a:r>
            <a:r>
              <a:rPr lang="ru-RU" sz="2400" b="1" dirty="0" smtClean="0">
                <a:solidFill>
                  <a:srgbClr val="002060"/>
                </a:solidFill>
              </a:rPr>
              <a:t> - это форма глагола, которая показывает, является ли подлежащее предложения производителем или объектом действия, выраженного сказуемым. Как уже было сказано выше, в английском языке имеется два залога: </a:t>
            </a:r>
          </a:p>
          <a:p>
            <a:pPr algn="ctr"/>
            <a:r>
              <a:rPr lang="ru-RU" sz="2400" b="1" u="sng" dirty="0" smtClean="0">
                <a:solidFill>
                  <a:srgbClr val="C00000"/>
                </a:solidFill>
              </a:rPr>
              <a:t>the</a:t>
            </a:r>
            <a:r>
              <a:rPr lang="ru-RU" sz="2400" b="1" dirty="0" smtClean="0">
                <a:solidFill>
                  <a:srgbClr val="C00000"/>
                </a:solidFill>
              </a:rPr>
              <a:t> </a:t>
            </a:r>
            <a:r>
              <a:rPr lang="ru-RU" sz="2400" b="1" u="sng" dirty="0" smtClean="0">
                <a:solidFill>
                  <a:srgbClr val="C00000"/>
                </a:solidFill>
              </a:rPr>
              <a:t>Active</a:t>
            </a:r>
            <a:r>
              <a:rPr lang="ru-RU" sz="2400" b="1" dirty="0" smtClean="0">
                <a:solidFill>
                  <a:srgbClr val="C00000"/>
                </a:solidFill>
              </a:rPr>
              <a:t> </a:t>
            </a:r>
            <a:r>
              <a:rPr lang="ru-RU" sz="2400" b="1" u="sng" dirty="0" smtClean="0">
                <a:solidFill>
                  <a:srgbClr val="C00000"/>
                </a:solidFill>
              </a:rPr>
              <a:t>Voice</a:t>
            </a:r>
            <a:r>
              <a:rPr lang="ru-RU" sz="2400" b="1" dirty="0" smtClean="0">
                <a:solidFill>
                  <a:srgbClr val="C00000"/>
                </a:solidFill>
              </a:rPr>
              <a:t> </a:t>
            </a:r>
            <a:r>
              <a:rPr lang="ru-RU" sz="2400" b="1" dirty="0" smtClean="0">
                <a:solidFill>
                  <a:srgbClr val="002060"/>
                </a:solidFill>
              </a:rPr>
              <a:t>(действительный залог) </a:t>
            </a:r>
          </a:p>
          <a:p>
            <a:pPr algn="ctr"/>
            <a:r>
              <a:rPr lang="ru-RU" sz="2400" b="1" dirty="0" smtClean="0">
                <a:solidFill>
                  <a:srgbClr val="002060"/>
                </a:solidFill>
              </a:rPr>
              <a:t>и </a:t>
            </a:r>
          </a:p>
          <a:p>
            <a:pPr algn="ctr"/>
            <a:r>
              <a:rPr lang="ru-RU" sz="2400" b="1" u="sng" dirty="0" smtClean="0">
                <a:solidFill>
                  <a:srgbClr val="C00000"/>
                </a:solidFill>
              </a:rPr>
              <a:t>the Passive Voice </a:t>
            </a:r>
            <a:r>
              <a:rPr lang="ru-RU" sz="2400" b="1" dirty="0" smtClean="0">
                <a:solidFill>
                  <a:srgbClr val="002060"/>
                </a:solidFill>
              </a:rPr>
              <a:t>(страдательный залог). </a:t>
            </a:r>
            <a:endParaRPr lang="ru-RU" sz="2400" b="1" dirty="0">
              <a:solidFill>
                <a:srgbClr val="002060"/>
              </a:solidFill>
            </a:endParaRPr>
          </a:p>
        </p:txBody>
      </p:sp>
    </p:spTree>
    <p:extLst>
      <p:ext uri="{BB962C8B-B14F-4D97-AF65-F5344CB8AC3E}">
        <p14:creationId xmlns:p14="http://schemas.microsoft.com/office/powerpoint/2010/main" val="2241697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40960" cy="6408712"/>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2400" b="1" dirty="0" smtClean="0">
                <a:solidFill>
                  <a:srgbClr val="002060"/>
                </a:solidFill>
              </a:rPr>
              <a:t/>
            </a:r>
            <a:br>
              <a:rPr lang="en-US" sz="2400" b="1" dirty="0" smtClean="0">
                <a:solidFill>
                  <a:srgbClr val="002060"/>
                </a:solidFill>
              </a:rPr>
            </a:br>
            <a:r>
              <a:rPr lang="ru-RU" sz="2400" b="1" dirty="0">
                <a:solidFill>
                  <a:srgbClr val="C00000"/>
                </a:solidFill>
              </a:rPr>
              <a:t>Выбрать правильный вариант ответа</a:t>
            </a:r>
            <a:r>
              <a:rPr lang="ru-RU" sz="2400" b="1" dirty="0" smtClean="0">
                <a:solidFill>
                  <a:srgbClr val="C00000"/>
                </a:solidFill>
              </a:rPr>
              <a:t>:</a:t>
            </a:r>
            <a:r>
              <a:rPr lang="en-US" sz="2400" b="1" dirty="0" smtClean="0">
                <a:solidFill>
                  <a:srgbClr val="C00000"/>
                </a:solidFill>
              </a:rPr>
              <a:t/>
            </a:r>
            <a:br>
              <a:rPr lang="en-US" sz="2400" b="1" dirty="0" smtClean="0">
                <a:solidFill>
                  <a:srgbClr val="C00000"/>
                </a:solidFill>
              </a:rPr>
            </a:br>
            <a:r>
              <a:rPr lang="ru-RU" sz="2400" b="1" dirty="0">
                <a:solidFill>
                  <a:srgbClr val="C00000"/>
                </a:solidFill>
              </a:rPr>
              <a:t/>
            </a:r>
            <a:br>
              <a:rPr lang="ru-RU" sz="2400" b="1" dirty="0">
                <a:solidFill>
                  <a:srgbClr val="C00000"/>
                </a:solidFill>
              </a:rPr>
            </a:br>
            <a:r>
              <a:rPr lang="en-US" sz="2400" b="1" dirty="0" smtClean="0">
                <a:solidFill>
                  <a:srgbClr val="002060"/>
                </a:solidFill>
              </a:rPr>
              <a:t>11</a:t>
            </a:r>
            <a:r>
              <a:rPr lang="en-US" sz="2400" b="1" dirty="0">
                <a:solidFill>
                  <a:srgbClr val="002060"/>
                </a:solidFill>
              </a:rPr>
              <a:t>. The secretary _____ to her new boss yesterday</a:t>
            </a:r>
            <a:r>
              <a:rPr lang="en-US" sz="2400" dirty="0"/>
              <a:t>.</a:t>
            </a:r>
            <a:br>
              <a:rPr lang="en-US" sz="2400" dirty="0"/>
            </a:br>
            <a:r>
              <a:rPr lang="en-US" sz="2400" dirty="0" smtClean="0"/>
              <a:t>1/ introduced  2/ was </a:t>
            </a:r>
            <a:r>
              <a:rPr lang="en-US" sz="2400" dirty="0"/>
              <a:t>introduced </a:t>
            </a:r>
            <a:r>
              <a:rPr lang="en-US" sz="2400" dirty="0" smtClean="0"/>
              <a:t>is </a:t>
            </a:r>
            <a:r>
              <a:rPr lang="en-US" sz="2400" dirty="0"/>
              <a:t>introduced</a:t>
            </a:r>
            <a:br>
              <a:rPr lang="en-US" sz="2400" dirty="0"/>
            </a:br>
            <a:r>
              <a:rPr lang="en-US" sz="2400" dirty="0"/>
              <a:t/>
            </a:r>
            <a:br>
              <a:rPr lang="en-US" sz="2400" dirty="0"/>
            </a:br>
            <a:r>
              <a:rPr lang="en-US" sz="2400" b="1" dirty="0">
                <a:solidFill>
                  <a:srgbClr val="002060"/>
                </a:solidFill>
              </a:rPr>
              <a:t>12. A prize _____ to whoever solves this equation.</a:t>
            </a:r>
            <a:br>
              <a:rPr lang="en-US" sz="2400" b="1" dirty="0">
                <a:solidFill>
                  <a:srgbClr val="002060"/>
                </a:solidFill>
              </a:rPr>
            </a:br>
            <a:r>
              <a:rPr lang="en-US" sz="2400" dirty="0" smtClean="0"/>
              <a:t>               1/will </a:t>
            </a:r>
            <a:r>
              <a:rPr lang="en-US" sz="2400" dirty="0"/>
              <a:t>be </a:t>
            </a:r>
            <a:r>
              <a:rPr lang="en-US" sz="2400" dirty="0" smtClean="0"/>
              <a:t>giving  2/ will </a:t>
            </a:r>
            <a:r>
              <a:rPr lang="en-US" sz="2400" dirty="0"/>
              <a:t>be given </a:t>
            </a:r>
            <a:r>
              <a:rPr lang="en-US" sz="2400" dirty="0" smtClean="0"/>
              <a:t>3/ gives</a:t>
            </a:r>
            <a:br>
              <a:rPr lang="en-US" sz="2400" dirty="0" smtClean="0"/>
            </a:br>
            <a:r>
              <a:rPr lang="en-US" sz="2400" dirty="0"/>
              <a:t/>
            </a:r>
            <a:br>
              <a:rPr lang="en-US" sz="2400" dirty="0"/>
            </a:br>
            <a:r>
              <a:rPr lang="en-US" sz="2400" b="1" dirty="0" smtClean="0">
                <a:solidFill>
                  <a:srgbClr val="002060"/>
                </a:solidFill>
              </a:rPr>
              <a:t>13</a:t>
            </a:r>
            <a:r>
              <a:rPr lang="en-US" sz="2400" b="1" dirty="0">
                <a:solidFill>
                  <a:srgbClr val="002060"/>
                </a:solidFill>
              </a:rPr>
              <a:t>. Tom _____ his key.</a:t>
            </a:r>
            <a:br>
              <a:rPr lang="en-US" sz="2400" b="1" dirty="0">
                <a:solidFill>
                  <a:srgbClr val="002060"/>
                </a:solidFill>
              </a:rPr>
            </a:br>
            <a:r>
              <a:rPr lang="en-US" sz="2400" dirty="0" smtClean="0"/>
              <a:t>               1/has lost   2/ has </a:t>
            </a:r>
            <a:r>
              <a:rPr lang="en-US" sz="2400" dirty="0"/>
              <a:t>been </a:t>
            </a:r>
            <a:r>
              <a:rPr lang="en-US" sz="2400" dirty="0" smtClean="0"/>
              <a:t>lost   3/was </a:t>
            </a:r>
            <a:r>
              <a:rPr lang="en-US" sz="2400" dirty="0"/>
              <a:t>lost</a:t>
            </a:r>
            <a:br>
              <a:rPr lang="en-US" sz="2400" dirty="0"/>
            </a:br>
            <a:r>
              <a:rPr lang="en-US" sz="2400" dirty="0"/>
              <a:t/>
            </a:r>
            <a:br>
              <a:rPr lang="en-US" sz="2400" dirty="0"/>
            </a:br>
            <a:r>
              <a:rPr lang="en-US" sz="2400" b="1" dirty="0" smtClean="0">
                <a:solidFill>
                  <a:srgbClr val="002060"/>
                </a:solidFill>
              </a:rPr>
              <a:t>14</a:t>
            </a:r>
            <a:r>
              <a:rPr lang="en-US" sz="2400" b="1" dirty="0">
                <a:solidFill>
                  <a:srgbClr val="002060"/>
                </a:solidFill>
              </a:rPr>
              <a:t>. A cinema is a place where films _____</a:t>
            </a:r>
            <a:br>
              <a:rPr lang="en-US" sz="2400" b="1" dirty="0">
                <a:solidFill>
                  <a:srgbClr val="002060"/>
                </a:solidFill>
              </a:rPr>
            </a:br>
            <a:r>
              <a:rPr lang="en-US" sz="2400" dirty="0" smtClean="0"/>
              <a:t>                 1/ show  2/ are </a:t>
            </a:r>
            <a:r>
              <a:rPr lang="en-US" sz="2400" dirty="0"/>
              <a:t>shown </a:t>
            </a:r>
            <a:r>
              <a:rPr lang="en-US" sz="2400" dirty="0" smtClean="0"/>
              <a:t> 3/have </a:t>
            </a:r>
            <a:r>
              <a:rPr lang="en-US" sz="2400" dirty="0"/>
              <a:t>been shown</a:t>
            </a:r>
            <a:br>
              <a:rPr lang="en-US" sz="2400" dirty="0"/>
            </a:br>
            <a:r>
              <a:rPr lang="en-US" sz="2400" dirty="0"/>
              <a:t/>
            </a:r>
            <a:br>
              <a:rPr lang="en-US" sz="2400" dirty="0"/>
            </a:br>
            <a:r>
              <a:rPr lang="en-US" sz="2400" b="1" dirty="0" smtClean="0">
                <a:solidFill>
                  <a:srgbClr val="002060"/>
                </a:solidFill>
              </a:rPr>
              <a:t>15</a:t>
            </a:r>
            <a:r>
              <a:rPr lang="en-US" sz="2400" b="1" dirty="0">
                <a:solidFill>
                  <a:srgbClr val="002060"/>
                </a:solidFill>
              </a:rPr>
              <a:t>. A new supermarket _____ next year.</a:t>
            </a:r>
            <a:br>
              <a:rPr lang="en-US" sz="2400" b="1" dirty="0">
                <a:solidFill>
                  <a:srgbClr val="002060"/>
                </a:solidFill>
              </a:rPr>
            </a:br>
            <a:r>
              <a:rPr lang="en-US" sz="2400" dirty="0" smtClean="0"/>
              <a:t>             1/will </a:t>
            </a:r>
            <a:r>
              <a:rPr lang="en-US" sz="2400" dirty="0"/>
              <a:t>be built </a:t>
            </a:r>
            <a:r>
              <a:rPr lang="en-US" sz="2400" dirty="0" smtClean="0"/>
              <a:t> 2/ will built  3/ is </a:t>
            </a:r>
            <a:r>
              <a:rPr lang="en-US" sz="2400" dirty="0"/>
              <a:t>building</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376860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6696744"/>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3100" b="1" dirty="0" smtClean="0">
                <a:solidFill>
                  <a:srgbClr val="C00000"/>
                </a:solidFill>
              </a:rPr>
              <a:t>Тест:</a:t>
            </a:r>
            <a:r>
              <a:rPr lang="ru-RU" sz="3100" b="1" dirty="0" smtClean="0">
                <a:solidFill>
                  <a:srgbClr val="C00000"/>
                </a:solidFill>
              </a:rPr>
              <a:t>Выберите правильный ответ</a:t>
            </a:r>
            <a:br>
              <a:rPr lang="ru-RU" sz="3100" b="1" dirty="0" smtClean="0">
                <a:solidFill>
                  <a:srgbClr val="C00000"/>
                </a:solidFill>
              </a:rPr>
            </a:br>
            <a:r>
              <a:rPr lang="ru-RU" sz="3100" b="1" dirty="0">
                <a:solidFill>
                  <a:srgbClr val="C00000"/>
                </a:solidFill>
              </a:rPr>
              <a:t/>
            </a:r>
            <a:br>
              <a:rPr lang="ru-RU" sz="3100" b="1" dirty="0">
                <a:solidFill>
                  <a:srgbClr val="C00000"/>
                </a:solidFill>
              </a:rPr>
            </a:br>
            <a:r>
              <a:rPr lang="en-US" sz="2400" dirty="0">
                <a:solidFill>
                  <a:srgbClr val="C00000"/>
                </a:solidFill>
              </a:rPr>
              <a:t/>
            </a:r>
            <a:br>
              <a:rPr lang="en-US" sz="2400" dirty="0">
                <a:solidFill>
                  <a:srgbClr val="C00000"/>
                </a:solidFill>
              </a:rPr>
            </a:br>
            <a:r>
              <a:rPr lang="en-US" sz="2400" b="1" dirty="0" smtClean="0">
                <a:solidFill>
                  <a:srgbClr val="002060"/>
                </a:solidFill>
              </a:rPr>
              <a:t>1</a:t>
            </a:r>
            <a:r>
              <a:rPr lang="en-US" sz="2400" b="1" dirty="0">
                <a:solidFill>
                  <a:srgbClr val="002060"/>
                </a:solidFill>
              </a:rPr>
              <a:t>. Окно разбито.</a:t>
            </a:r>
            <a:br>
              <a:rPr lang="en-US" sz="2400" b="1" dirty="0">
                <a:solidFill>
                  <a:srgbClr val="002060"/>
                </a:solidFill>
              </a:rPr>
            </a:br>
            <a:r>
              <a:rPr lang="en-US" sz="2000" b="1" dirty="0"/>
              <a:t>а) The window is broken</a:t>
            </a:r>
            <a:r>
              <a:rPr lang="en-US" sz="2000" b="1" dirty="0" smtClean="0"/>
              <a:t>. </a:t>
            </a:r>
            <a:r>
              <a:rPr lang="en-US" sz="2000" b="1" dirty="0"/>
              <a:t>b) The window was broken</a:t>
            </a:r>
            <a:r>
              <a:rPr lang="en-US" sz="2000" b="1" dirty="0" smtClean="0"/>
              <a:t>.  </a:t>
            </a:r>
            <a:r>
              <a:rPr lang="en-US" sz="2000" b="1" dirty="0"/>
              <a:t>c) The window will be broken</a:t>
            </a:r>
            <a:r>
              <a:rPr lang="en-US" sz="2000" b="1" dirty="0" smtClean="0"/>
              <a:t>.</a:t>
            </a:r>
            <a:r>
              <a:rPr lang="ru-RU" sz="2000" b="1" dirty="0" smtClean="0"/>
              <a:t/>
            </a:r>
            <a:br>
              <a:rPr lang="ru-RU" sz="2000" b="1" dirty="0" smtClean="0"/>
            </a:br>
            <a:r>
              <a:rPr lang="en-US" sz="2000" b="1" dirty="0"/>
              <a:t/>
            </a:r>
            <a:br>
              <a:rPr lang="en-US" sz="2000" b="1" dirty="0"/>
            </a:br>
            <a:r>
              <a:rPr lang="en-US" sz="2400" dirty="0" smtClean="0"/>
              <a:t> </a:t>
            </a:r>
            <a:r>
              <a:rPr lang="en-US" sz="2400" b="1" dirty="0">
                <a:solidFill>
                  <a:srgbClr val="002060"/>
                </a:solidFill>
              </a:rPr>
              <a:t>2. Окно было разбито.</a:t>
            </a:r>
            <a:br>
              <a:rPr lang="en-US" sz="2400" b="1" dirty="0">
                <a:solidFill>
                  <a:srgbClr val="002060"/>
                </a:solidFill>
              </a:rPr>
            </a:br>
            <a:r>
              <a:rPr lang="en-US" sz="2000" b="1" dirty="0"/>
              <a:t>а) The window is broken</a:t>
            </a:r>
            <a:r>
              <a:rPr lang="en-US" sz="2000" b="1" dirty="0" smtClean="0"/>
              <a:t>.  </a:t>
            </a:r>
            <a:r>
              <a:rPr lang="en-US" sz="2000" b="1" dirty="0"/>
              <a:t>b) The window was broken</a:t>
            </a:r>
            <a:r>
              <a:rPr lang="en-US" sz="2000" b="1" dirty="0" smtClean="0"/>
              <a:t>.  </a:t>
            </a:r>
            <a:r>
              <a:rPr lang="en-US" sz="2000" b="1" dirty="0"/>
              <a:t>c) The window will be broken</a:t>
            </a:r>
            <a:r>
              <a:rPr lang="en-US" sz="2000" b="1" dirty="0" smtClean="0"/>
              <a:t>.</a:t>
            </a:r>
            <a:r>
              <a:rPr lang="ru-RU" sz="2000" b="1" dirty="0" smtClean="0"/>
              <a:t/>
            </a:r>
            <a:br>
              <a:rPr lang="ru-RU" sz="2000" b="1" dirty="0" smtClean="0"/>
            </a:br>
            <a:r>
              <a:rPr lang="en-US" sz="2000" b="1" dirty="0" smtClean="0"/>
              <a:t/>
            </a:r>
            <a:br>
              <a:rPr lang="en-US" sz="2000" b="1" dirty="0" smtClean="0"/>
            </a:br>
            <a:r>
              <a:rPr lang="en-US" sz="2400" b="1" dirty="0" smtClean="0">
                <a:solidFill>
                  <a:srgbClr val="002060"/>
                </a:solidFill>
              </a:rPr>
              <a:t> </a:t>
            </a:r>
            <a:r>
              <a:rPr lang="en-US" sz="2400" b="1" dirty="0">
                <a:solidFill>
                  <a:srgbClr val="002060"/>
                </a:solidFill>
              </a:rPr>
              <a:t>3. Окно будет разбито.</a:t>
            </a:r>
            <a:br>
              <a:rPr lang="en-US" sz="2400" b="1" dirty="0">
                <a:solidFill>
                  <a:srgbClr val="002060"/>
                </a:solidFill>
              </a:rPr>
            </a:br>
            <a:r>
              <a:rPr lang="en-US" sz="2000" b="1" dirty="0"/>
              <a:t>а) The window is broken</a:t>
            </a:r>
            <a:r>
              <a:rPr lang="en-US" sz="2000" b="1" dirty="0" smtClean="0"/>
              <a:t>.  </a:t>
            </a:r>
            <a:r>
              <a:rPr lang="en-US" sz="2000" b="1" dirty="0"/>
              <a:t>b) The window was broken</a:t>
            </a:r>
            <a:r>
              <a:rPr lang="en-US" sz="2000" b="1" dirty="0" smtClean="0"/>
              <a:t>.  </a:t>
            </a:r>
            <a:r>
              <a:rPr lang="en-US" sz="2000" b="1" dirty="0"/>
              <a:t>c) The window will be broken</a:t>
            </a:r>
            <a:r>
              <a:rPr lang="en-US" sz="2000" b="1" dirty="0" smtClean="0"/>
              <a:t>.</a:t>
            </a:r>
            <a:r>
              <a:rPr lang="ru-RU" sz="2000" b="1" dirty="0" smtClean="0"/>
              <a:t/>
            </a:r>
            <a:br>
              <a:rPr lang="ru-RU" sz="2000" b="1" dirty="0" smtClean="0"/>
            </a:br>
            <a:r>
              <a:rPr lang="en-US" sz="2000" b="1" dirty="0"/>
              <a:t/>
            </a:r>
            <a:br>
              <a:rPr lang="en-US" sz="2000" b="1" dirty="0"/>
            </a:br>
            <a:r>
              <a:rPr lang="en-US" sz="2400" b="1" dirty="0" smtClean="0">
                <a:solidFill>
                  <a:srgbClr val="002060"/>
                </a:solidFill>
              </a:rPr>
              <a:t>4</a:t>
            </a:r>
            <a:r>
              <a:rPr lang="en-US" sz="2400" b="1" dirty="0">
                <a:solidFill>
                  <a:srgbClr val="002060"/>
                </a:solidFill>
              </a:rPr>
              <a:t>. Камень брошен.</a:t>
            </a:r>
            <a:br>
              <a:rPr lang="en-US" sz="2400" b="1" dirty="0">
                <a:solidFill>
                  <a:srgbClr val="002060"/>
                </a:solidFill>
              </a:rPr>
            </a:br>
            <a:r>
              <a:rPr lang="en-US" sz="2000" b="1" dirty="0"/>
              <a:t>а) The stone is thrown</a:t>
            </a:r>
            <a:r>
              <a:rPr lang="en-US" sz="2000" b="1" dirty="0" smtClean="0"/>
              <a:t>.  </a:t>
            </a:r>
            <a:r>
              <a:rPr lang="en-US" sz="2000" b="1" dirty="0"/>
              <a:t>b) The stone was thrown</a:t>
            </a:r>
            <a:r>
              <a:rPr lang="en-US" sz="2000" b="1" dirty="0" smtClean="0"/>
              <a:t>. </a:t>
            </a:r>
            <a:r>
              <a:rPr lang="en-US" sz="2000" b="1" dirty="0"/>
              <a:t>c) The stone will be thrown</a:t>
            </a:r>
            <a:r>
              <a:rPr lang="en-US" sz="2000" b="1" dirty="0" smtClean="0"/>
              <a:t>.</a:t>
            </a:r>
            <a:r>
              <a:rPr lang="ru-RU" sz="2000" b="1" dirty="0" smtClean="0"/>
              <a:t/>
            </a:r>
            <a:br>
              <a:rPr lang="ru-RU" sz="2000" b="1" dirty="0" smtClean="0"/>
            </a:br>
            <a:r>
              <a:rPr lang="en-US" sz="2000" b="1" dirty="0"/>
              <a:t/>
            </a:r>
            <a:br>
              <a:rPr lang="en-US" sz="2000" b="1" dirty="0"/>
            </a:br>
            <a:r>
              <a:rPr lang="en-US" sz="2400" b="1" dirty="0" smtClean="0">
                <a:solidFill>
                  <a:srgbClr val="002060"/>
                </a:solidFill>
              </a:rPr>
              <a:t>5</a:t>
            </a:r>
            <a:r>
              <a:rPr lang="en-US" sz="2400" b="1" dirty="0">
                <a:solidFill>
                  <a:srgbClr val="002060"/>
                </a:solidFill>
              </a:rPr>
              <a:t>. Фильм будет просмотрен.</a:t>
            </a:r>
            <a:r>
              <a:rPr lang="en-US" sz="2000" dirty="0">
                <a:solidFill>
                  <a:srgbClr val="002060"/>
                </a:solidFill>
              </a:rPr>
              <a:t/>
            </a:r>
            <a:br>
              <a:rPr lang="en-US" sz="2000" dirty="0">
                <a:solidFill>
                  <a:srgbClr val="002060"/>
                </a:solidFill>
              </a:rPr>
            </a:br>
            <a:r>
              <a:rPr lang="en-US" sz="2000" b="1" dirty="0"/>
              <a:t>a) The film was seen</a:t>
            </a:r>
            <a:r>
              <a:rPr lang="en-US" sz="2000" b="1" dirty="0" smtClean="0"/>
              <a:t>.  </a:t>
            </a:r>
            <a:r>
              <a:rPr lang="en-US" sz="2000" b="1" dirty="0"/>
              <a:t>b) The film will be seen</a:t>
            </a:r>
            <a:r>
              <a:rPr lang="en-US" sz="2000" b="1" dirty="0" smtClean="0"/>
              <a:t>. </a:t>
            </a:r>
            <a:r>
              <a:rPr lang="en-US" sz="2000" b="1" dirty="0"/>
              <a:t>c) The film is seen</a:t>
            </a:r>
            <a:r>
              <a:rPr lang="en-US" sz="2000" b="1" dirty="0" smtClean="0"/>
              <a:t>.</a:t>
            </a:r>
            <a:r>
              <a:rPr lang="ru-RU" sz="2000" b="1" dirty="0" smtClean="0"/>
              <a:t/>
            </a:r>
            <a:br>
              <a:rPr lang="ru-RU" sz="2000" b="1" dirty="0" smtClean="0"/>
            </a:br>
            <a:r>
              <a:rPr lang="ru-RU" sz="2000" b="1" dirty="0"/>
              <a:t/>
            </a:r>
            <a:br>
              <a:rPr lang="ru-RU" sz="2000" b="1" dirty="0"/>
            </a:br>
            <a:endParaRPr lang="en-US" sz="2000" b="1" dirty="0"/>
          </a:p>
        </p:txBody>
      </p:sp>
    </p:spTree>
    <p:extLst>
      <p:ext uri="{BB962C8B-B14F-4D97-AF65-F5344CB8AC3E}">
        <p14:creationId xmlns:p14="http://schemas.microsoft.com/office/powerpoint/2010/main" val="2913637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784976" cy="6264696"/>
          </a:xfrm>
        </p:spPr>
        <p:style>
          <a:lnRef idx="2">
            <a:schemeClr val="accent1"/>
          </a:lnRef>
          <a:fillRef idx="1">
            <a:schemeClr val="lt1"/>
          </a:fillRef>
          <a:effectRef idx="0">
            <a:schemeClr val="accent1"/>
          </a:effectRef>
          <a:fontRef idx="minor">
            <a:schemeClr val="dk1"/>
          </a:fontRef>
        </p:style>
        <p:txBody>
          <a:bodyPr>
            <a:normAutofit/>
          </a:bodyPr>
          <a:lstStyle/>
          <a:p>
            <a:pPr algn="ctr"/>
            <a:r>
              <a:rPr lang="ru-RU" sz="3100" b="1" dirty="0" smtClean="0">
                <a:solidFill>
                  <a:srgbClr val="C00000"/>
                </a:solidFill>
              </a:rPr>
              <a:t>Тест2: Выберите </a:t>
            </a:r>
            <a:r>
              <a:rPr lang="ru-RU" sz="3100" b="1" dirty="0">
                <a:solidFill>
                  <a:srgbClr val="C00000"/>
                </a:solidFill>
              </a:rPr>
              <a:t>правильный ответ</a:t>
            </a:r>
            <a:br>
              <a:rPr lang="ru-RU" sz="3100" b="1" dirty="0">
                <a:solidFill>
                  <a:srgbClr val="C00000"/>
                </a:solidFill>
              </a:rPr>
            </a:br>
            <a:r>
              <a:rPr lang="ru-RU" sz="2400" b="1" dirty="0">
                <a:solidFill>
                  <a:srgbClr val="002060"/>
                </a:solidFill>
              </a:rPr>
              <a:t/>
            </a:r>
            <a:br>
              <a:rPr lang="ru-RU" sz="2400" b="1" dirty="0">
                <a:solidFill>
                  <a:srgbClr val="002060"/>
                </a:solidFill>
              </a:rPr>
            </a:br>
            <a:r>
              <a:rPr lang="en-US" sz="2400" b="1" dirty="0" smtClean="0">
                <a:solidFill>
                  <a:srgbClr val="002060"/>
                </a:solidFill>
              </a:rPr>
              <a:t>6</a:t>
            </a:r>
            <a:r>
              <a:rPr lang="en-US" sz="2400" b="1" dirty="0">
                <a:solidFill>
                  <a:srgbClr val="002060"/>
                </a:solidFill>
              </a:rPr>
              <a:t>. Дом будет построе</a:t>
            </a:r>
            <a:r>
              <a:rPr lang="en-US" sz="2400" dirty="0"/>
              <a:t>н.</a:t>
            </a:r>
            <a:br>
              <a:rPr lang="en-US" sz="2400" dirty="0"/>
            </a:br>
            <a:r>
              <a:rPr lang="en-US" sz="2000" b="1" dirty="0"/>
              <a:t>a) The house will be built</a:t>
            </a:r>
            <a:r>
              <a:rPr lang="en-US" sz="2000" b="1" dirty="0" smtClean="0"/>
              <a:t>.</a:t>
            </a:r>
            <a:r>
              <a:rPr lang="ru-RU" sz="2000" b="1" dirty="0" smtClean="0"/>
              <a:t> </a:t>
            </a:r>
            <a:r>
              <a:rPr lang="en-US" sz="2000" b="1" dirty="0" smtClean="0"/>
              <a:t> </a:t>
            </a:r>
            <a:r>
              <a:rPr lang="en-US" sz="2000" b="1" dirty="0"/>
              <a:t>b) The house is built</a:t>
            </a:r>
            <a:r>
              <a:rPr lang="en-US" sz="2000" b="1" dirty="0" smtClean="0"/>
              <a:t>.</a:t>
            </a:r>
            <a:r>
              <a:rPr lang="ru-RU" sz="2000" b="1" dirty="0" smtClean="0"/>
              <a:t> </a:t>
            </a:r>
            <a:r>
              <a:rPr lang="en-US" sz="2000" b="1" dirty="0" smtClean="0"/>
              <a:t> </a:t>
            </a:r>
            <a:r>
              <a:rPr lang="en-US" sz="2000" b="1" dirty="0"/>
              <a:t>c) The house was built</a:t>
            </a:r>
            <a:r>
              <a:rPr lang="en-US" sz="2000" b="1" dirty="0" smtClean="0"/>
              <a:t>.</a:t>
            </a:r>
            <a:r>
              <a:rPr lang="ru-RU" sz="2000" b="1" dirty="0" smtClean="0"/>
              <a:t/>
            </a:r>
            <a:br>
              <a:rPr lang="ru-RU" sz="2000" b="1" dirty="0" smtClean="0"/>
            </a:br>
            <a:r>
              <a:rPr lang="en-US" sz="2000" b="1" dirty="0">
                <a:solidFill>
                  <a:srgbClr val="002060"/>
                </a:solidFill>
              </a:rPr>
              <a:t/>
            </a:r>
            <a:br>
              <a:rPr lang="en-US" sz="2000" b="1" dirty="0">
                <a:solidFill>
                  <a:srgbClr val="002060"/>
                </a:solidFill>
              </a:rPr>
            </a:br>
            <a:r>
              <a:rPr lang="en-US" sz="2400" dirty="0" smtClean="0"/>
              <a:t> </a:t>
            </a:r>
            <a:r>
              <a:rPr lang="en-US" sz="2400" b="1" dirty="0">
                <a:solidFill>
                  <a:srgbClr val="002060"/>
                </a:solidFill>
              </a:rPr>
              <a:t>7. Дом строится.</a:t>
            </a:r>
            <a:br>
              <a:rPr lang="en-US" sz="2400" b="1" dirty="0">
                <a:solidFill>
                  <a:srgbClr val="002060"/>
                </a:solidFill>
              </a:rPr>
            </a:br>
            <a:r>
              <a:rPr lang="en-US" sz="2000" b="1" dirty="0">
                <a:solidFill>
                  <a:schemeClr val="tx1"/>
                </a:solidFill>
              </a:rPr>
              <a:t>a) The house is built</a:t>
            </a:r>
            <a:r>
              <a:rPr lang="en-US" sz="2000" b="1" dirty="0" smtClean="0">
                <a:solidFill>
                  <a:schemeClr val="tx1"/>
                </a:solidFill>
              </a:rPr>
              <a:t>.</a:t>
            </a:r>
            <a:r>
              <a:rPr lang="ru-RU" sz="2000" b="1" dirty="0" smtClean="0">
                <a:solidFill>
                  <a:schemeClr val="tx1"/>
                </a:solidFill>
              </a:rPr>
              <a:t> </a:t>
            </a:r>
            <a:r>
              <a:rPr lang="en-US" sz="2000" b="1" dirty="0" smtClean="0">
                <a:solidFill>
                  <a:schemeClr val="tx1"/>
                </a:solidFill>
              </a:rPr>
              <a:t> </a:t>
            </a:r>
            <a:r>
              <a:rPr lang="en-US" sz="2000" b="1" dirty="0">
                <a:solidFill>
                  <a:schemeClr val="tx1"/>
                </a:solidFill>
              </a:rPr>
              <a:t>b) The house is being built</a:t>
            </a:r>
            <a:r>
              <a:rPr lang="en-US" sz="2000" b="1" dirty="0" smtClean="0">
                <a:solidFill>
                  <a:schemeClr val="tx1"/>
                </a:solidFill>
              </a:rPr>
              <a:t>.</a:t>
            </a:r>
            <a:r>
              <a:rPr lang="ru-RU" sz="2000" b="1" dirty="0" smtClean="0">
                <a:solidFill>
                  <a:schemeClr val="tx1"/>
                </a:solidFill>
              </a:rPr>
              <a:t> </a:t>
            </a:r>
            <a:r>
              <a:rPr lang="en-US" sz="2000" b="1" dirty="0" smtClean="0">
                <a:solidFill>
                  <a:schemeClr val="tx1"/>
                </a:solidFill>
              </a:rPr>
              <a:t> </a:t>
            </a:r>
            <a:r>
              <a:rPr lang="en-US" sz="2000" b="1" dirty="0">
                <a:solidFill>
                  <a:schemeClr val="tx1"/>
                </a:solidFill>
              </a:rPr>
              <a:t>c) The house was built</a:t>
            </a:r>
            <a:r>
              <a:rPr lang="en-US" sz="2000" b="1" dirty="0" smtClean="0">
                <a:solidFill>
                  <a:schemeClr val="tx1"/>
                </a:solidFill>
              </a:rPr>
              <a:t>.</a:t>
            </a:r>
            <a:r>
              <a:rPr lang="ru-RU" sz="2000" b="1" dirty="0" smtClean="0">
                <a:solidFill>
                  <a:schemeClr val="tx1"/>
                </a:solidFill>
              </a:rPr>
              <a:t/>
            </a:r>
            <a:br>
              <a:rPr lang="ru-RU" sz="2000" b="1" dirty="0" smtClean="0">
                <a:solidFill>
                  <a:schemeClr val="tx1"/>
                </a:solidFill>
              </a:rPr>
            </a:br>
            <a:r>
              <a:rPr lang="en-US" sz="2000" b="1" dirty="0">
                <a:solidFill>
                  <a:schemeClr val="tx1"/>
                </a:solidFill>
              </a:rPr>
              <a:t/>
            </a:r>
            <a:br>
              <a:rPr lang="en-US" sz="2000" b="1" dirty="0">
                <a:solidFill>
                  <a:schemeClr val="tx1"/>
                </a:solidFill>
              </a:rPr>
            </a:br>
            <a:r>
              <a:rPr lang="en-US" sz="2400" dirty="0" smtClean="0"/>
              <a:t> </a:t>
            </a:r>
            <a:r>
              <a:rPr lang="en-US" sz="2400" b="1" dirty="0">
                <a:solidFill>
                  <a:srgbClr val="002060"/>
                </a:solidFill>
              </a:rPr>
              <a:t>8. Дом строился какое-то время.</a:t>
            </a:r>
            <a:br>
              <a:rPr lang="en-US" sz="2400" b="1" dirty="0">
                <a:solidFill>
                  <a:srgbClr val="002060"/>
                </a:solidFill>
              </a:rPr>
            </a:br>
            <a:r>
              <a:rPr lang="en-US" sz="2000" b="1" dirty="0"/>
              <a:t>a) The house is being built</a:t>
            </a:r>
            <a:r>
              <a:rPr lang="en-US" sz="2000" b="1" dirty="0" smtClean="0"/>
              <a:t>.</a:t>
            </a:r>
            <a:r>
              <a:rPr lang="ru-RU" sz="2000" b="1" dirty="0" smtClean="0"/>
              <a:t> </a:t>
            </a:r>
            <a:r>
              <a:rPr lang="en-US" sz="2000" b="1" dirty="0" smtClean="0"/>
              <a:t> </a:t>
            </a:r>
            <a:r>
              <a:rPr lang="en-US" sz="2000" b="1" dirty="0"/>
              <a:t>b) The house was being built</a:t>
            </a:r>
            <a:r>
              <a:rPr lang="en-US" sz="2000" b="1" dirty="0" smtClean="0"/>
              <a:t>.</a:t>
            </a:r>
            <a:r>
              <a:rPr lang="ru-RU" sz="2000" b="1" dirty="0" smtClean="0"/>
              <a:t> </a:t>
            </a:r>
            <a:r>
              <a:rPr lang="en-US" sz="2000" b="1" dirty="0" smtClean="0"/>
              <a:t> </a:t>
            </a:r>
            <a:r>
              <a:rPr lang="en-US" sz="2000" b="1" dirty="0"/>
              <a:t>c) The house was built</a:t>
            </a:r>
            <a:r>
              <a:rPr lang="en-US" sz="2000" b="1" dirty="0" smtClean="0"/>
              <a:t>.</a:t>
            </a:r>
            <a:r>
              <a:rPr lang="ru-RU" sz="2000" b="1" dirty="0" smtClean="0"/>
              <a:t/>
            </a:r>
            <a:br>
              <a:rPr lang="ru-RU" sz="2000" b="1" dirty="0" smtClean="0"/>
            </a:br>
            <a:r>
              <a:rPr lang="en-US" sz="2000" b="1" dirty="0"/>
              <a:t/>
            </a:r>
            <a:br>
              <a:rPr lang="en-US" sz="2000" b="1" dirty="0"/>
            </a:br>
            <a:r>
              <a:rPr lang="en-US" sz="2400" dirty="0" smtClean="0"/>
              <a:t> </a:t>
            </a:r>
            <a:r>
              <a:rPr lang="en-US" sz="2400" b="1" dirty="0">
                <a:solidFill>
                  <a:srgbClr val="002060"/>
                </a:solidFill>
              </a:rPr>
              <a:t>9. Статья прочитана.</a:t>
            </a:r>
            <a:br>
              <a:rPr lang="en-US" sz="2400" b="1" dirty="0">
                <a:solidFill>
                  <a:srgbClr val="002060"/>
                </a:solidFill>
              </a:rPr>
            </a:br>
            <a:r>
              <a:rPr lang="en-US" sz="2000" b="1" dirty="0"/>
              <a:t>a) The article is read</a:t>
            </a:r>
            <a:r>
              <a:rPr lang="en-US" sz="2000" b="1" dirty="0" smtClean="0"/>
              <a:t>. </a:t>
            </a:r>
            <a:r>
              <a:rPr lang="en-US" sz="2000" b="1" dirty="0"/>
              <a:t>b) The article was read</a:t>
            </a:r>
            <a:r>
              <a:rPr lang="en-US" sz="2000" b="1" dirty="0" smtClean="0"/>
              <a:t>. </a:t>
            </a:r>
            <a:r>
              <a:rPr lang="en-US" sz="2000" b="1" dirty="0"/>
              <a:t>c) The article was being read</a:t>
            </a:r>
            <a:r>
              <a:rPr lang="en-US" sz="2000" b="1" dirty="0" smtClean="0"/>
              <a:t>.</a:t>
            </a:r>
            <a:r>
              <a:rPr lang="ru-RU" sz="2000" b="1" dirty="0" smtClean="0"/>
              <a:t/>
            </a:r>
            <a:br>
              <a:rPr lang="ru-RU" sz="2000" b="1" dirty="0" smtClean="0"/>
            </a:br>
            <a:r>
              <a:rPr lang="en-US" sz="2000" b="1" dirty="0"/>
              <a:t/>
            </a:r>
            <a:br>
              <a:rPr lang="en-US" sz="2000" b="1" dirty="0"/>
            </a:br>
            <a:r>
              <a:rPr lang="en-US" sz="2400" dirty="0" smtClean="0"/>
              <a:t> </a:t>
            </a:r>
            <a:r>
              <a:rPr lang="en-US" sz="2400" b="1" dirty="0">
                <a:solidFill>
                  <a:srgbClr val="002060"/>
                </a:solidFill>
              </a:rPr>
              <a:t>10. Статья читается.</a:t>
            </a:r>
            <a:br>
              <a:rPr lang="en-US" sz="2400" b="1" dirty="0">
                <a:solidFill>
                  <a:srgbClr val="002060"/>
                </a:solidFill>
              </a:rPr>
            </a:br>
            <a:r>
              <a:rPr lang="en-US" sz="2000" b="1" dirty="0"/>
              <a:t>a) The article is read</a:t>
            </a:r>
            <a:r>
              <a:rPr lang="en-US" sz="2000" b="1" dirty="0" smtClean="0"/>
              <a:t>.</a:t>
            </a:r>
            <a:r>
              <a:rPr lang="ru-RU" sz="2000" b="1" dirty="0" smtClean="0"/>
              <a:t> </a:t>
            </a:r>
            <a:r>
              <a:rPr lang="en-US" sz="2000" b="1" dirty="0" smtClean="0"/>
              <a:t> </a:t>
            </a:r>
            <a:r>
              <a:rPr lang="en-US" sz="2000" b="1" dirty="0"/>
              <a:t>b) The article is being read</a:t>
            </a:r>
            <a:r>
              <a:rPr lang="en-US" sz="2000" b="1" dirty="0" smtClean="0"/>
              <a:t>. </a:t>
            </a:r>
            <a:r>
              <a:rPr lang="en-US" sz="2000" b="1" dirty="0"/>
              <a:t>c) The article was read</a:t>
            </a:r>
            <a:r>
              <a:rPr lang="en-US" sz="2000" b="1" dirty="0" smtClean="0"/>
              <a:t>.</a:t>
            </a:r>
            <a:r>
              <a:rPr lang="ru-RU" sz="2000" b="1" dirty="0" smtClean="0"/>
              <a:t/>
            </a:r>
            <a:br>
              <a:rPr lang="ru-RU" sz="2000" b="1" dirty="0" smtClean="0"/>
            </a:br>
            <a:endParaRPr lang="en-US" sz="2000" b="1" dirty="0"/>
          </a:p>
        </p:txBody>
      </p:sp>
    </p:spTree>
    <p:extLst>
      <p:ext uri="{BB962C8B-B14F-4D97-AF65-F5344CB8AC3E}">
        <p14:creationId xmlns:p14="http://schemas.microsoft.com/office/powerpoint/2010/main" val="1973347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8928992" cy="6336704"/>
          </a:xfrm>
        </p:spPr>
        <p:style>
          <a:lnRef idx="2">
            <a:schemeClr val="accent1"/>
          </a:lnRef>
          <a:fillRef idx="1">
            <a:schemeClr val="lt1"/>
          </a:fillRef>
          <a:effectRef idx="0">
            <a:schemeClr val="accent1"/>
          </a:effectRef>
          <a:fontRef idx="minor">
            <a:schemeClr val="dk1"/>
          </a:fontRef>
        </p:style>
        <p:txBody>
          <a:bodyPr>
            <a:normAutofit/>
          </a:bodyPr>
          <a:lstStyle/>
          <a:p>
            <a:pPr algn="ctr"/>
            <a:r>
              <a:rPr lang="ru-RU" sz="2800" b="1" dirty="0">
                <a:solidFill>
                  <a:srgbClr val="C00000"/>
                </a:solidFill>
              </a:rPr>
              <a:t>Тест: Выберите правильный </a:t>
            </a:r>
            <a:r>
              <a:rPr lang="ru-RU" sz="2800" b="1" dirty="0" smtClean="0">
                <a:solidFill>
                  <a:srgbClr val="C00000"/>
                </a:solidFill>
              </a:rPr>
              <a:t>ответ</a:t>
            </a:r>
            <a:br>
              <a:rPr lang="ru-RU" sz="2800" b="1" dirty="0" smtClean="0">
                <a:solidFill>
                  <a:srgbClr val="C00000"/>
                </a:solidFill>
              </a:rPr>
            </a:br>
            <a:r>
              <a:rPr lang="ru-RU" sz="2800" b="1" dirty="0">
                <a:solidFill>
                  <a:srgbClr val="C00000"/>
                </a:solidFill>
              </a:rPr>
              <a:t/>
            </a:r>
            <a:br>
              <a:rPr lang="ru-RU" sz="2800" b="1" dirty="0">
                <a:solidFill>
                  <a:srgbClr val="C00000"/>
                </a:solidFill>
              </a:rPr>
            </a:br>
            <a:r>
              <a:rPr lang="ru-RU" sz="2800" b="1" dirty="0" smtClean="0">
                <a:solidFill>
                  <a:srgbClr val="C00000"/>
                </a:solidFill>
              </a:rPr>
              <a:t/>
            </a:r>
            <a:br>
              <a:rPr lang="ru-RU" sz="2800" b="1" dirty="0" smtClean="0">
                <a:solidFill>
                  <a:srgbClr val="C00000"/>
                </a:solidFill>
              </a:rPr>
            </a:br>
            <a:r>
              <a:rPr lang="en-US" sz="2400" b="1" dirty="0" smtClean="0">
                <a:solidFill>
                  <a:srgbClr val="002060"/>
                </a:solidFill>
              </a:rPr>
              <a:t>11</a:t>
            </a:r>
            <a:r>
              <a:rPr lang="en-US" sz="2400" b="1" dirty="0">
                <a:solidFill>
                  <a:srgbClr val="002060"/>
                </a:solidFill>
              </a:rPr>
              <a:t>. Статья была прочитана.</a:t>
            </a:r>
            <a:br>
              <a:rPr lang="en-US" sz="2400" b="1" dirty="0">
                <a:solidFill>
                  <a:srgbClr val="002060"/>
                </a:solidFill>
              </a:rPr>
            </a:br>
            <a:r>
              <a:rPr lang="en-US" sz="2000" b="1" dirty="0"/>
              <a:t>a) The article was read</a:t>
            </a:r>
            <a:r>
              <a:rPr lang="en-US" sz="2000" b="1" dirty="0" smtClean="0"/>
              <a:t>.</a:t>
            </a:r>
            <a:r>
              <a:rPr lang="ru-RU" sz="2000" b="1" dirty="0" smtClean="0"/>
              <a:t>  </a:t>
            </a:r>
            <a:r>
              <a:rPr lang="en-US" sz="2000" b="1" dirty="0" smtClean="0"/>
              <a:t> </a:t>
            </a:r>
            <a:r>
              <a:rPr lang="en-US" sz="2000" b="1" dirty="0"/>
              <a:t>b) The article is read</a:t>
            </a:r>
            <a:r>
              <a:rPr lang="en-US" sz="2000" b="1" dirty="0" smtClean="0"/>
              <a:t>.</a:t>
            </a:r>
            <a:r>
              <a:rPr lang="ru-RU" sz="2000" b="1" dirty="0" smtClean="0"/>
              <a:t>  </a:t>
            </a:r>
            <a:r>
              <a:rPr lang="en-US" sz="2000" b="1" dirty="0" smtClean="0"/>
              <a:t> </a:t>
            </a:r>
            <a:r>
              <a:rPr lang="en-US" sz="2000" b="1" dirty="0"/>
              <a:t>c) The article was being read.</a:t>
            </a:r>
            <a:br>
              <a:rPr lang="en-US" sz="2000" b="1" dirty="0"/>
            </a:br>
            <a:r>
              <a:rPr lang="en-US" sz="2400" dirty="0">
                <a:solidFill>
                  <a:srgbClr val="002060"/>
                </a:solidFill>
              </a:rPr>
              <a:t/>
            </a:r>
            <a:br>
              <a:rPr lang="en-US" sz="2400" dirty="0">
                <a:solidFill>
                  <a:srgbClr val="002060"/>
                </a:solidFill>
              </a:rPr>
            </a:br>
            <a:r>
              <a:rPr lang="en-US" sz="2400" dirty="0">
                <a:solidFill>
                  <a:srgbClr val="002060"/>
                </a:solidFill>
              </a:rPr>
              <a:t> </a:t>
            </a:r>
            <a:r>
              <a:rPr lang="en-US" sz="2400" b="1" dirty="0">
                <a:solidFill>
                  <a:srgbClr val="002060"/>
                </a:solidFill>
              </a:rPr>
              <a:t>12. Статья читалась в течение какого-то времени.</a:t>
            </a:r>
            <a:r>
              <a:rPr lang="en-US" sz="2400" b="1" dirty="0"/>
              <a:t/>
            </a:r>
            <a:br>
              <a:rPr lang="en-US" sz="2400" b="1" dirty="0"/>
            </a:br>
            <a:r>
              <a:rPr lang="en-US" sz="2000" b="1" dirty="0"/>
              <a:t>a) The article was read</a:t>
            </a:r>
            <a:r>
              <a:rPr lang="en-US" sz="2000" b="1" dirty="0" smtClean="0"/>
              <a:t>.</a:t>
            </a:r>
            <a:r>
              <a:rPr lang="ru-RU" sz="2000" b="1" dirty="0" smtClean="0"/>
              <a:t>  </a:t>
            </a:r>
            <a:r>
              <a:rPr lang="en-US" sz="2000" b="1" dirty="0" smtClean="0"/>
              <a:t> </a:t>
            </a:r>
            <a:r>
              <a:rPr lang="en-US" sz="2000" b="1" dirty="0"/>
              <a:t>b) The article is read</a:t>
            </a:r>
            <a:r>
              <a:rPr lang="en-US" sz="2000" b="1" dirty="0" smtClean="0"/>
              <a:t>.</a:t>
            </a:r>
            <a:r>
              <a:rPr lang="ru-RU" sz="2000" b="1" dirty="0" smtClean="0"/>
              <a:t>  </a:t>
            </a:r>
            <a:r>
              <a:rPr lang="en-US" sz="2000" b="1" dirty="0" smtClean="0"/>
              <a:t> </a:t>
            </a:r>
            <a:r>
              <a:rPr lang="en-US" sz="2000" b="1" dirty="0"/>
              <a:t>c) The article was being read.</a:t>
            </a:r>
            <a:br>
              <a:rPr lang="en-US" sz="2000" b="1" dirty="0"/>
            </a:br>
            <a:r>
              <a:rPr lang="en-US" sz="2400" b="1" dirty="0">
                <a:solidFill>
                  <a:srgbClr val="002060"/>
                </a:solidFill>
              </a:rPr>
              <a:t/>
            </a:r>
            <a:br>
              <a:rPr lang="en-US" sz="2400" b="1" dirty="0">
                <a:solidFill>
                  <a:srgbClr val="002060"/>
                </a:solidFill>
              </a:rPr>
            </a:br>
            <a:r>
              <a:rPr lang="en-US" sz="2400" b="1" dirty="0">
                <a:solidFill>
                  <a:srgbClr val="002060"/>
                </a:solidFill>
              </a:rPr>
              <a:t> 13. Статья будет прочитана.</a:t>
            </a:r>
            <a:br>
              <a:rPr lang="en-US" sz="2400" b="1" dirty="0">
                <a:solidFill>
                  <a:srgbClr val="002060"/>
                </a:solidFill>
              </a:rPr>
            </a:br>
            <a:r>
              <a:rPr lang="en-US" sz="2000" b="1" dirty="0"/>
              <a:t>a) The article is read</a:t>
            </a:r>
            <a:r>
              <a:rPr lang="en-US" sz="2000" b="1" dirty="0" smtClean="0"/>
              <a:t>.</a:t>
            </a:r>
            <a:r>
              <a:rPr lang="ru-RU" sz="2000" b="1" dirty="0" smtClean="0"/>
              <a:t> </a:t>
            </a:r>
            <a:r>
              <a:rPr lang="en-US" sz="2000" b="1" dirty="0" smtClean="0"/>
              <a:t> </a:t>
            </a:r>
            <a:r>
              <a:rPr lang="en-US" sz="2000" b="1" dirty="0"/>
              <a:t>b) The article will be read</a:t>
            </a:r>
            <a:r>
              <a:rPr lang="en-US" sz="2000" b="1" dirty="0" smtClean="0"/>
              <a:t>.</a:t>
            </a:r>
            <a:r>
              <a:rPr lang="ru-RU" sz="2000" b="1" dirty="0" smtClean="0"/>
              <a:t> </a:t>
            </a:r>
            <a:r>
              <a:rPr lang="en-US" sz="2000" b="1" dirty="0" smtClean="0"/>
              <a:t> </a:t>
            </a:r>
            <a:r>
              <a:rPr lang="en-US" sz="2000" b="1" dirty="0"/>
              <a:t>c) The article was read.</a:t>
            </a:r>
            <a:br>
              <a:rPr lang="en-US" sz="2000" b="1" dirty="0"/>
            </a:br>
            <a:r>
              <a:rPr lang="en-US" sz="2400" dirty="0"/>
              <a:t/>
            </a:r>
            <a:br>
              <a:rPr lang="en-US" sz="2400" dirty="0"/>
            </a:br>
            <a:r>
              <a:rPr lang="en-US" sz="2400" dirty="0"/>
              <a:t> </a:t>
            </a:r>
            <a:r>
              <a:rPr lang="ru-RU" sz="2400" dirty="0" smtClean="0"/>
              <a:t/>
            </a:r>
            <a:br>
              <a:rPr lang="ru-RU" sz="2400" dirty="0" smtClean="0"/>
            </a:br>
            <a:r>
              <a:rPr lang="ru-RU" sz="2400" dirty="0"/>
              <a:t/>
            </a:r>
            <a:br>
              <a:rPr lang="ru-RU" sz="2400" dirty="0"/>
            </a:br>
            <a:endParaRPr lang="en-US" sz="2400" dirty="0"/>
          </a:p>
        </p:txBody>
      </p:sp>
    </p:spTree>
    <p:extLst>
      <p:ext uri="{BB962C8B-B14F-4D97-AF65-F5344CB8AC3E}">
        <p14:creationId xmlns:p14="http://schemas.microsoft.com/office/powerpoint/2010/main" val="1603532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4860032" cy="6813376"/>
          </a:xfrm>
        </p:spPr>
        <p:style>
          <a:lnRef idx="2">
            <a:schemeClr val="accent1"/>
          </a:lnRef>
          <a:fillRef idx="1">
            <a:schemeClr val="lt1"/>
          </a:fillRef>
          <a:effectRef idx="0">
            <a:schemeClr val="accent1"/>
          </a:effectRef>
          <a:fontRef idx="minor">
            <a:schemeClr val="dk1"/>
          </a:fontRef>
        </p:style>
        <p:txBody>
          <a:bodyPr>
            <a:normAutofit/>
          </a:bodyPr>
          <a:lstStyle/>
          <a:p>
            <a:pPr algn="ctr"/>
            <a:r>
              <a:rPr lang="ru-RU" sz="2400" b="1" dirty="0">
                <a:solidFill>
                  <a:srgbClr val="C00000"/>
                </a:solidFill>
              </a:rPr>
              <a:t>Страдательный залог </a:t>
            </a:r>
            <a:r>
              <a:rPr lang="ru-RU" sz="2400" b="1" dirty="0">
                <a:solidFill>
                  <a:srgbClr val="002060"/>
                </a:solidFill>
              </a:rPr>
              <a:t>употребляется, когда исполнитель действия очевиден или несуществен, или когда действие или его результат более интересны, чем исполнитель. </a:t>
            </a:r>
            <a:r>
              <a:rPr lang="ru-RU" sz="2400" b="1" dirty="0" smtClean="0">
                <a:solidFill>
                  <a:srgbClr val="002060"/>
                </a:solidFill>
              </a:rPr>
              <a:t/>
            </a:r>
            <a:br>
              <a:rPr lang="ru-RU" sz="2400" b="1" dirty="0" smtClean="0">
                <a:solidFill>
                  <a:srgbClr val="002060"/>
                </a:solidFill>
              </a:rPr>
            </a:br>
            <a:r>
              <a:rPr lang="ru-RU" sz="2400" b="1" dirty="0" smtClean="0">
                <a:solidFill>
                  <a:srgbClr val="C00000"/>
                </a:solidFill>
              </a:rPr>
              <a:t>Страдательный </a:t>
            </a:r>
            <a:r>
              <a:rPr lang="ru-RU" sz="2400" b="1" dirty="0">
                <a:solidFill>
                  <a:srgbClr val="C00000"/>
                </a:solidFill>
              </a:rPr>
              <a:t>залог образуется с помощью глагола </a:t>
            </a:r>
            <a:r>
              <a:rPr lang="en-US" sz="2400" b="1" dirty="0" smtClean="0">
                <a:solidFill>
                  <a:srgbClr val="C00000"/>
                </a:solidFill>
              </a:rPr>
              <a:t/>
            </a:r>
            <a:br>
              <a:rPr lang="en-US" sz="2400" b="1" dirty="0" smtClean="0">
                <a:solidFill>
                  <a:srgbClr val="C00000"/>
                </a:solidFill>
              </a:rPr>
            </a:br>
            <a:r>
              <a:rPr lang="ru-RU" sz="2400" b="1" i="1" dirty="0" smtClean="0">
                <a:solidFill>
                  <a:srgbClr val="0070C0"/>
                </a:solidFill>
              </a:rPr>
              <a:t>to </a:t>
            </a:r>
            <a:r>
              <a:rPr lang="ru-RU" sz="2400" b="1" i="1" dirty="0">
                <a:solidFill>
                  <a:srgbClr val="0070C0"/>
                </a:solidFill>
              </a:rPr>
              <a:t>be в соответствующем времени и III формы глагола </a:t>
            </a:r>
            <a:r>
              <a:rPr lang="ru-RU" sz="2400" b="1" i="1" dirty="0" smtClean="0">
                <a:solidFill>
                  <a:srgbClr val="0070C0"/>
                </a:solidFill>
              </a:rPr>
              <a:t/>
            </a:r>
            <a:br>
              <a:rPr lang="ru-RU" sz="2400" b="1" i="1" dirty="0" smtClean="0">
                <a:solidFill>
                  <a:srgbClr val="0070C0"/>
                </a:solidFill>
              </a:rPr>
            </a:br>
            <a:r>
              <a:rPr lang="ru-RU" sz="2400" b="1" i="1" dirty="0" smtClean="0">
                <a:solidFill>
                  <a:srgbClr val="0070C0"/>
                </a:solidFill>
              </a:rPr>
              <a:t>(причастие </a:t>
            </a:r>
            <a:r>
              <a:rPr lang="ru-RU" sz="2400" b="1" i="1" dirty="0">
                <a:solidFill>
                  <a:srgbClr val="0070C0"/>
                </a:solidFill>
              </a:rPr>
              <a:t>II ). </a:t>
            </a:r>
            <a:r>
              <a:rPr lang="ru-RU" sz="2400" b="1" i="1" dirty="0" smtClean="0">
                <a:solidFill>
                  <a:srgbClr val="0070C0"/>
                </a:solidFill>
              </a:rPr>
              <a:t/>
            </a:r>
            <a:br>
              <a:rPr lang="ru-RU" sz="2400" b="1" i="1" dirty="0" smtClean="0">
                <a:solidFill>
                  <a:srgbClr val="0070C0"/>
                </a:solidFill>
              </a:rPr>
            </a:br>
            <a:r>
              <a:rPr lang="ru-RU" sz="2400" b="1" dirty="0">
                <a:solidFill>
                  <a:srgbClr val="C00000"/>
                </a:solidFill>
              </a:rPr>
              <a:t/>
            </a:r>
            <a:br>
              <a:rPr lang="ru-RU" sz="2400" b="1" dirty="0">
                <a:solidFill>
                  <a:srgbClr val="C00000"/>
                </a:solidFill>
              </a:rPr>
            </a:br>
            <a:r>
              <a:rPr lang="ru-RU" sz="2400" b="1" dirty="0" smtClean="0">
                <a:solidFill>
                  <a:srgbClr val="C00000"/>
                </a:solidFill>
              </a:rPr>
              <a:t/>
            </a:r>
            <a:br>
              <a:rPr lang="ru-RU" sz="2400" b="1" dirty="0" smtClean="0">
                <a:solidFill>
                  <a:srgbClr val="C00000"/>
                </a:solidFill>
              </a:rPr>
            </a:br>
            <a:endParaRPr lang="ru-RU" sz="2400" b="1"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666"/>
            <a:ext cx="4250254" cy="3634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670309"/>
            <a:ext cx="4250254" cy="318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4736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1124744"/>
            <a:ext cx="7482408" cy="5047456"/>
          </a:xfrm>
        </p:spPr>
        <p:style>
          <a:lnRef idx="2">
            <a:schemeClr val="accent1"/>
          </a:lnRef>
          <a:fillRef idx="1">
            <a:schemeClr val="lt1"/>
          </a:fillRef>
          <a:effectRef idx="0">
            <a:schemeClr val="accent1"/>
          </a:effectRef>
          <a:fontRef idx="minor">
            <a:schemeClr val="dk1"/>
          </a:fontRef>
        </p:style>
        <p:txBody>
          <a:bodyPr>
            <a:normAutofit/>
          </a:bodyPr>
          <a:lstStyle/>
          <a:p>
            <a:pPr algn="ctr"/>
            <a:endParaRPr lang="ru-RU" sz="2400" dirty="0">
              <a:solidFill>
                <a:srgbClr val="00206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49406869"/>
              </p:ext>
            </p:extLst>
          </p:nvPr>
        </p:nvGraphicFramePr>
        <p:xfrm>
          <a:off x="107502" y="116634"/>
          <a:ext cx="8928996" cy="6628601"/>
        </p:xfrm>
        <a:graphic>
          <a:graphicData uri="http://schemas.openxmlformats.org/drawingml/2006/table">
            <a:tbl>
              <a:tblPr>
                <a:tableStyleId>{0505E3EF-67EA-436B-97B2-0124C06EBD24}</a:tableStyleId>
              </a:tblPr>
              <a:tblGrid>
                <a:gridCol w="2232249"/>
                <a:gridCol w="2232249"/>
                <a:gridCol w="2232249"/>
                <a:gridCol w="2232249"/>
              </a:tblGrid>
              <a:tr h="381713">
                <a:tc rowSpan="2">
                  <a:txBody>
                    <a:bodyPr/>
                    <a:lstStyle/>
                    <a:p>
                      <a:endParaRPr lang="ru-RU" sz="1100" dirty="0"/>
                    </a:p>
                  </a:txBody>
                  <a:tcPr marL="0" marR="0" marT="0" marB="0"/>
                </a:tc>
                <a:tc>
                  <a:txBody>
                    <a:bodyPr/>
                    <a:lstStyle/>
                    <a:p>
                      <a:endParaRPr lang="ru-RU" sz="1100" dirty="0"/>
                    </a:p>
                  </a:txBody>
                  <a:tcPr marL="56595" marR="56595" marT="28298" marB="28298"/>
                </a:tc>
                <a:tc>
                  <a:txBody>
                    <a:bodyPr/>
                    <a:lstStyle/>
                    <a:p>
                      <a:endParaRPr lang="ru-RU" sz="1100" dirty="0"/>
                    </a:p>
                  </a:txBody>
                  <a:tcPr marL="56595" marR="56595" marT="28298" marB="28298"/>
                </a:tc>
                <a:tc>
                  <a:txBody>
                    <a:bodyPr/>
                    <a:lstStyle/>
                    <a:p>
                      <a:endParaRPr lang="ru-RU" sz="1100" dirty="0"/>
                    </a:p>
                  </a:txBody>
                  <a:tcPr marL="56595" marR="56595" marT="28298" marB="28298"/>
                </a:tc>
              </a:tr>
              <a:tr h="445331">
                <a:tc vMerge="1">
                  <a:txBody>
                    <a:bodyPr/>
                    <a:lstStyle/>
                    <a:p>
                      <a:endParaRPr lang="ru-RU"/>
                    </a:p>
                  </a:txBody>
                  <a:tcPr/>
                </a:tc>
                <a:tc>
                  <a:txBody>
                    <a:bodyPr/>
                    <a:lstStyle/>
                    <a:p>
                      <a:endParaRPr lang="ru-RU" sz="1100" dirty="0"/>
                    </a:p>
                  </a:txBody>
                  <a:tcPr marL="47163" marR="47163" marT="47163" marB="47163"/>
                </a:tc>
                <a:tc>
                  <a:txBody>
                    <a:bodyPr/>
                    <a:lstStyle/>
                    <a:p>
                      <a:endParaRPr lang="ru-RU" sz="1100" dirty="0"/>
                    </a:p>
                  </a:txBody>
                  <a:tcPr marL="56595" marR="56595" marT="28298" marB="28298"/>
                </a:tc>
                <a:tc>
                  <a:txBody>
                    <a:bodyPr/>
                    <a:lstStyle/>
                    <a:p>
                      <a:endParaRPr lang="ru-RU" sz="1100" dirty="0"/>
                    </a:p>
                  </a:txBody>
                  <a:tcPr marL="56595" marR="56595" marT="28298" marB="28298"/>
                </a:tc>
              </a:tr>
              <a:tr h="381713">
                <a:tc gridSpan="4">
                  <a:txBody>
                    <a:bodyPr/>
                    <a:lstStyle/>
                    <a:p>
                      <a:pPr algn="ctr"/>
                      <a:r>
                        <a:rPr lang="en-US" sz="2000" b="1" dirty="0">
                          <a:solidFill>
                            <a:srgbClr val="C00000"/>
                          </a:solidFill>
                        </a:rPr>
                        <a:t>PASSIVE VOICE</a:t>
                      </a:r>
                    </a:p>
                  </a:txBody>
                  <a:tcPr marL="56595" marR="56595" marT="28298" marB="28298" anchor="ctr"/>
                </a:tc>
                <a:tc hMerge="1">
                  <a:txBody>
                    <a:bodyPr/>
                    <a:lstStyle/>
                    <a:p>
                      <a:endParaRPr lang="ru-RU"/>
                    </a:p>
                  </a:txBody>
                  <a:tcPr/>
                </a:tc>
                <a:tc hMerge="1">
                  <a:txBody>
                    <a:bodyPr/>
                    <a:lstStyle/>
                    <a:p>
                      <a:endParaRPr lang="ru-RU"/>
                    </a:p>
                  </a:txBody>
                  <a:tcPr/>
                </a:tc>
                <a:tc hMerge="1">
                  <a:txBody>
                    <a:bodyPr/>
                    <a:lstStyle/>
                    <a:p>
                      <a:endParaRPr lang="ru-RU"/>
                    </a:p>
                  </a:txBody>
                  <a:tcPr/>
                </a:tc>
              </a:tr>
              <a:tr h="381713">
                <a:tc>
                  <a:txBody>
                    <a:bodyPr/>
                    <a:lstStyle/>
                    <a:p>
                      <a:pPr algn="ctr"/>
                      <a:r>
                        <a:rPr lang="ru-RU" sz="1100" dirty="0"/>
                        <a:t> </a:t>
                      </a:r>
                    </a:p>
                  </a:txBody>
                  <a:tcPr marL="56595" marR="56595" marT="28298" marB="28298" anchor="ctr"/>
                </a:tc>
                <a:tc>
                  <a:txBody>
                    <a:bodyPr/>
                    <a:lstStyle/>
                    <a:p>
                      <a:pPr algn="ctr"/>
                      <a:r>
                        <a:rPr lang="en-US" sz="2400" b="1" dirty="0">
                          <a:solidFill>
                            <a:schemeClr val="accent3">
                              <a:lumMod val="50000"/>
                            </a:schemeClr>
                          </a:solidFill>
                        </a:rPr>
                        <a:t>Indefinite</a:t>
                      </a:r>
                    </a:p>
                  </a:txBody>
                  <a:tcPr marL="56595" marR="56595" marT="28298" marB="28298" anchor="ctr"/>
                </a:tc>
                <a:tc>
                  <a:txBody>
                    <a:bodyPr/>
                    <a:lstStyle/>
                    <a:p>
                      <a:pPr algn="ctr"/>
                      <a:r>
                        <a:rPr lang="en-US" sz="2400" b="1" dirty="0">
                          <a:solidFill>
                            <a:schemeClr val="accent3">
                              <a:lumMod val="50000"/>
                            </a:schemeClr>
                          </a:solidFill>
                        </a:rPr>
                        <a:t>Continuous</a:t>
                      </a:r>
                    </a:p>
                  </a:txBody>
                  <a:tcPr marL="56595" marR="56595" marT="28298" marB="28298" anchor="ctr"/>
                </a:tc>
                <a:tc>
                  <a:txBody>
                    <a:bodyPr/>
                    <a:lstStyle/>
                    <a:p>
                      <a:pPr algn="ctr"/>
                      <a:r>
                        <a:rPr lang="en-US" sz="2400" b="1" dirty="0">
                          <a:solidFill>
                            <a:schemeClr val="accent3">
                              <a:lumMod val="50000"/>
                            </a:schemeClr>
                          </a:solidFill>
                        </a:rPr>
                        <a:t>Perfect </a:t>
                      </a:r>
                    </a:p>
                  </a:txBody>
                  <a:tcPr marL="56595" marR="56595" marT="28298" marB="28298" anchor="ctr"/>
                </a:tc>
              </a:tr>
              <a:tr h="1240564">
                <a:tc>
                  <a:txBody>
                    <a:bodyPr/>
                    <a:lstStyle/>
                    <a:p>
                      <a:r>
                        <a:rPr lang="en-US" sz="2000" b="1" dirty="0">
                          <a:solidFill>
                            <a:srgbClr val="002060"/>
                          </a:solidFill>
                        </a:rPr>
                        <a:t>Present</a:t>
                      </a:r>
                    </a:p>
                  </a:txBody>
                  <a:tcPr marL="56595" marR="56595" marT="28298" marB="28298" anchor="ctr"/>
                </a:tc>
                <a:tc>
                  <a:txBody>
                    <a:bodyPr/>
                    <a:lstStyle/>
                    <a:p>
                      <a:r>
                        <a:rPr lang="en-US" sz="2000" b="1" dirty="0">
                          <a:solidFill>
                            <a:srgbClr val="002060"/>
                          </a:solidFill>
                        </a:rPr>
                        <a:t>am </a:t>
                      </a:r>
                      <a:br>
                        <a:rPr lang="en-US" sz="2000" b="1" dirty="0">
                          <a:solidFill>
                            <a:srgbClr val="002060"/>
                          </a:solidFill>
                        </a:rPr>
                      </a:br>
                      <a:r>
                        <a:rPr lang="en-US" sz="2000" b="1" dirty="0">
                          <a:solidFill>
                            <a:srgbClr val="002060"/>
                          </a:solidFill>
                        </a:rPr>
                        <a:t>is           + V3 </a:t>
                      </a:r>
                      <a:br>
                        <a:rPr lang="en-US" sz="2000" b="1" dirty="0">
                          <a:solidFill>
                            <a:srgbClr val="002060"/>
                          </a:solidFill>
                        </a:rPr>
                      </a:br>
                      <a:r>
                        <a:rPr lang="en-US" sz="2000" b="1" dirty="0">
                          <a:solidFill>
                            <a:srgbClr val="002060"/>
                          </a:solidFill>
                        </a:rPr>
                        <a:t>are </a:t>
                      </a:r>
                    </a:p>
                  </a:txBody>
                  <a:tcPr marL="56595" marR="56595" marT="28298" marB="28298" anchor="ctr"/>
                </a:tc>
                <a:tc>
                  <a:txBody>
                    <a:bodyPr/>
                    <a:lstStyle/>
                    <a:p>
                      <a:r>
                        <a:rPr lang="en-US" sz="2000" b="1" dirty="0">
                          <a:solidFill>
                            <a:srgbClr val="002060"/>
                          </a:solidFill>
                        </a:rPr>
                        <a:t>am </a:t>
                      </a:r>
                      <a:br>
                        <a:rPr lang="en-US" sz="2000" b="1" dirty="0">
                          <a:solidFill>
                            <a:srgbClr val="002060"/>
                          </a:solidFill>
                        </a:rPr>
                      </a:br>
                      <a:r>
                        <a:rPr lang="en-US" sz="2000" b="1" dirty="0">
                          <a:solidFill>
                            <a:srgbClr val="002060"/>
                          </a:solidFill>
                        </a:rPr>
                        <a:t>is         + being  + V3 </a:t>
                      </a:r>
                      <a:br>
                        <a:rPr lang="en-US" sz="2000" b="1" dirty="0">
                          <a:solidFill>
                            <a:srgbClr val="002060"/>
                          </a:solidFill>
                        </a:rPr>
                      </a:br>
                      <a:r>
                        <a:rPr lang="en-US" sz="2000" b="1" dirty="0">
                          <a:solidFill>
                            <a:srgbClr val="002060"/>
                          </a:solidFill>
                        </a:rPr>
                        <a:t>are</a:t>
                      </a:r>
                    </a:p>
                  </a:txBody>
                  <a:tcPr marL="56595" marR="56595" marT="28298" marB="28298" anchor="ctr"/>
                </a:tc>
                <a:tc>
                  <a:txBody>
                    <a:bodyPr/>
                    <a:lstStyle/>
                    <a:p>
                      <a:r>
                        <a:rPr lang="en-US" sz="2000" b="1" dirty="0">
                          <a:solidFill>
                            <a:srgbClr val="002060"/>
                          </a:solidFill>
                        </a:rPr>
                        <a:t>have (has) + been + V3</a:t>
                      </a:r>
                    </a:p>
                  </a:txBody>
                  <a:tcPr marL="56595" marR="56595" marT="28298" marB="28298" anchor="ctr"/>
                </a:tc>
              </a:tr>
              <a:tr h="1240564">
                <a:tc>
                  <a:txBody>
                    <a:bodyPr/>
                    <a:lstStyle/>
                    <a:p>
                      <a:r>
                        <a:rPr lang="en-US" sz="2000" b="1" dirty="0">
                          <a:solidFill>
                            <a:srgbClr val="002060"/>
                          </a:solidFill>
                        </a:rPr>
                        <a:t>Past</a:t>
                      </a:r>
                    </a:p>
                  </a:txBody>
                  <a:tcPr marL="56595" marR="56595" marT="28298" marB="28298" anchor="ctr"/>
                </a:tc>
                <a:tc>
                  <a:txBody>
                    <a:bodyPr/>
                    <a:lstStyle/>
                    <a:p>
                      <a:r>
                        <a:rPr lang="en-US" sz="2000" b="1" dirty="0">
                          <a:solidFill>
                            <a:srgbClr val="002060"/>
                          </a:solidFill>
                        </a:rPr>
                        <a:t>was </a:t>
                      </a:r>
                      <a:br>
                        <a:rPr lang="en-US" sz="2000" b="1" dirty="0">
                          <a:solidFill>
                            <a:srgbClr val="002060"/>
                          </a:solidFill>
                        </a:rPr>
                      </a:br>
                      <a:r>
                        <a:rPr lang="en-US" sz="2000" b="1" dirty="0">
                          <a:solidFill>
                            <a:srgbClr val="002060"/>
                          </a:solidFill>
                        </a:rPr>
                        <a:t>            + V3 </a:t>
                      </a:r>
                      <a:br>
                        <a:rPr lang="en-US" sz="2000" b="1" dirty="0">
                          <a:solidFill>
                            <a:srgbClr val="002060"/>
                          </a:solidFill>
                        </a:rPr>
                      </a:br>
                      <a:r>
                        <a:rPr lang="en-US" sz="2000" b="1" dirty="0">
                          <a:solidFill>
                            <a:srgbClr val="002060"/>
                          </a:solidFill>
                        </a:rPr>
                        <a:t>were </a:t>
                      </a:r>
                    </a:p>
                  </a:txBody>
                  <a:tcPr marL="56595" marR="56595" marT="28298" marB="28298" anchor="ctr"/>
                </a:tc>
                <a:tc>
                  <a:txBody>
                    <a:bodyPr/>
                    <a:lstStyle/>
                    <a:p>
                      <a:r>
                        <a:rPr lang="en-US" sz="2000" b="1" dirty="0">
                          <a:solidFill>
                            <a:srgbClr val="002060"/>
                          </a:solidFill>
                        </a:rPr>
                        <a:t>was </a:t>
                      </a:r>
                      <a:br>
                        <a:rPr lang="en-US" sz="2000" b="1" dirty="0">
                          <a:solidFill>
                            <a:srgbClr val="002060"/>
                          </a:solidFill>
                        </a:rPr>
                      </a:br>
                      <a:r>
                        <a:rPr lang="en-US" sz="2000" b="1" dirty="0">
                          <a:solidFill>
                            <a:srgbClr val="002060"/>
                          </a:solidFill>
                        </a:rPr>
                        <a:t>         + being  + V3 </a:t>
                      </a:r>
                      <a:br>
                        <a:rPr lang="en-US" sz="2000" b="1" dirty="0">
                          <a:solidFill>
                            <a:srgbClr val="002060"/>
                          </a:solidFill>
                        </a:rPr>
                      </a:br>
                      <a:r>
                        <a:rPr lang="en-US" sz="2000" b="1" dirty="0">
                          <a:solidFill>
                            <a:srgbClr val="002060"/>
                          </a:solidFill>
                        </a:rPr>
                        <a:t>were </a:t>
                      </a:r>
                    </a:p>
                  </a:txBody>
                  <a:tcPr marL="56595" marR="56595" marT="28298" marB="28298" anchor="ctr"/>
                </a:tc>
                <a:tc>
                  <a:txBody>
                    <a:bodyPr/>
                    <a:lstStyle/>
                    <a:p>
                      <a:r>
                        <a:rPr lang="en-US" sz="2000" b="1" dirty="0">
                          <a:solidFill>
                            <a:srgbClr val="002060"/>
                          </a:solidFill>
                        </a:rPr>
                        <a:t>had + been + V3</a:t>
                      </a:r>
                    </a:p>
                  </a:txBody>
                  <a:tcPr marL="56595" marR="56595" marT="28298" marB="28298" anchor="ctr"/>
                </a:tc>
              </a:tr>
              <a:tr h="1240564">
                <a:tc>
                  <a:txBody>
                    <a:bodyPr/>
                    <a:lstStyle/>
                    <a:p>
                      <a:r>
                        <a:rPr lang="en-US" sz="2000" b="1" dirty="0">
                          <a:solidFill>
                            <a:srgbClr val="002060"/>
                          </a:solidFill>
                        </a:rPr>
                        <a:t>Future</a:t>
                      </a:r>
                    </a:p>
                  </a:txBody>
                  <a:tcPr marL="56595" marR="56595" marT="28298" marB="28298" anchor="ctr"/>
                </a:tc>
                <a:tc>
                  <a:txBody>
                    <a:bodyPr/>
                    <a:lstStyle/>
                    <a:p>
                      <a:r>
                        <a:rPr lang="en-US" sz="2000" b="1" dirty="0">
                          <a:solidFill>
                            <a:srgbClr val="002060"/>
                          </a:solidFill>
                        </a:rPr>
                        <a:t>shall </a:t>
                      </a:r>
                      <a:br>
                        <a:rPr lang="en-US" sz="2000" b="1" dirty="0">
                          <a:solidFill>
                            <a:srgbClr val="002060"/>
                          </a:solidFill>
                        </a:rPr>
                      </a:br>
                      <a:r>
                        <a:rPr lang="en-US" sz="2000" b="1" dirty="0">
                          <a:solidFill>
                            <a:srgbClr val="002060"/>
                          </a:solidFill>
                        </a:rPr>
                        <a:t>          + be + V3 </a:t>
                      </a:r>
                      <a:br>
                        <a:rPr lang="en-US" sz="2000" b="1" dirty="0">
                          <a:solidFill>
                            <a:srgbClr val="002060"/>
                          </a:solidFill>
                        </a:rPr>
                      </a:br>
                      <a:r>
                        <a:rPr lang="en-US" sz="2000" b="1" dirty="0">
                          <a:solidFill>
                            <a:srgbClr val="002060"/>
                          </a:solidFill>
                        </a:rPr>
                        <a:t>will</a:t>
                      </a:r>
                    </a:p>
                  </a:txBody>
                  <a:tcPr marL="56595" marR="56595" marT="28298" marB="28298" anchor="ctr"/>
                </a:tc>
                <a:tc>
                  <a:txBody>
                    <a:bodyPr/>
                    <a:lstStyle/>
                    <a:p>
                      <a:r>
                        <a:rPr lang="ru-RU" sz="2000" b="1" dirty="0">
                          <a:solidFill>
                            <a:srgbClr val="002060"/>
                          </a:solidFill>
                        </a:rPr>
                        <a:t> </a:t>
                      </a:r>
                    </a:p>
                  </a:txBody>
                  <a:tcPr marL="56595" marR="56595" marT="28298" marB="28298" anchor="ctr"/>
                </a:tc>
                <a:tc>
                  <a:txBody>
                    <a:bodyPr/>
                    <a:lstStyle/>
                    <a:p>
                      <a:r>
                        <a:rPr lang="en-US" sz="1600" b="1" dirty="0">
                          <a:solidFill>
                            <a:srgbClr val="002060"/>
                          </a:solidFill>
                        </a:rPr>
                        <a:t>shall </a:t>
                      </a:r>
                      <a:br>
                        <a:rPr lang="en-US" sz="1600" b="1" dirty="0">
                          <a:solidFill>
                            <a:srgbClr val="002060"/>
                          </a:solidFill>
                        </a:rPr>
                      </a:br>
                      <a:r>
                        <a:rPr lang="en-US" sz="1600" b="1" dirty="0">
                          <a:solidFill>
                            <a:srgbClr val="002060"/>
                          </a:solidFill>
                        </a:rPr>
                        <a:t>        + have + been + V3 </a:t>
                      </a:r>
                      <a:br>
                        <a:rPr lang="en-US" sz="1600" b="1" dirty="0">
                          <a:solidFill>
                            <a:srgbClr val="002060"/>
                          </a:solidFill>
                        </a:rPr>
                      </a:br>
                      <a:r>
                        <a:rPr lang="en-US" sz="1600" b="1" dirty="0">
                          <a:solidFill>
                            <a:srgbClr val="002060"/>
                          </a:solidFill>
                        </a:rPr>
                        <a:t>will</a:t>
                      </a:r>
                    </a:p>
                  </a:txBody>
                  <a:tcPr marL="56595" marR="56595" marT="28298" marB="28298" anchor="ctr"/>
                </a:tc>
              </a:tr>
              <a:tr h="1240564">
                <a:tc>
                  <a:txBody>
                    <a:bodyPr/>
                    <a:lstStyle/>
                    <a:p>
                      <a:r>
                        <a:rPr lang="en-US" sz="2000" b="1" dirty="0">
                          <a:solidFill>
                            <a:srgbClr val="002060"/>
                          </a:solidFill>
                        </a:rPr>
                        <a:t>Future-in-the-Past</a:t>
                      </a:r>
                    </a:p>
                  </a:txBody>
                  <a:tcPr marL="56595" marR="56595" marT="28298" marB="28298" anchor="ctr"/>
                </a:tc>
                <a:tc>
                  <a:txBody>
                    <a:bodyPr/>
                    <a:lstStyle/>
                    <a:p>
                      <a:r>
                        <a:rPr lang="en-US" sz="2000" b="1" dirty="0">
                          <a:solidFill>
                            <a:srgbClr val="002060"/>
                          </a:solidFill>
                        </a:rPr>
                        <a:t>should + be + V3</a:t>
                      </a:r>
                    </a:p>
                  </a:txBody>
                  <a:tcPr marL="56595" marR="56595" marT="28298" marB="28298" anchor="ctr"/>
                </a:tc>
                <a:tc>
                  <a:txBody>
                    <a:bodyPr/>
                    <a:lstStyle/>
                    <a:p>
                      <a:r>
                        <a:rPr lang="ru-RU" sz="2000" b="1" dirty="0">
                          <a:solidFill>
                            <a:srgbClr val="002060"/>
                          </a:solidFill>
                        </a:rPr>
                        <a:t> </a:t>
                      </a:r>
                    </a:p>
                  </a:txBody>
                  <a:tcPr marL="56595" marR="56595" marT="28298" marB="28298" anchor="ctr"/>
                </a:tc>
                <a:tc>
                  <a:txBody>
                    <a:bodyPr/>
                    <a:lstStyle/>
                    <a:p>
                      <a:r>
                        <a:rPr lang="en-US" sz="1600" b="1" dirty="0">
                          <a:solidFill>
                            <a:srgbClr val="002060"/>
                          </a:solidFill>
                        </a:rPr>
                        <a:t>should </a:t>
                      </a:r>
                      <a:br>
                        <a:rPr lang="en-US" sz="1600" b="1" dirty="0">
                          <a:solidFill>
                            <a:srgbClr val="002060"/>
                          </a:solidFill>
                        </a:rPr>
                      </a:br>
                      <a:r>
                        <a:rPr lang="en-US" sz="1600" b="1" dirty="0">
                          <a:solidFill>
                            <a:srgbClr val="002060"/>
                          </a:solidFill>
                        </a:rPr>
                        <a:t>        + have + been + V3 </a:t>
                      </a:r>
                      <a:br>
                        <a:rPr lang="en-US" sz="1600" b="1" dirty="0">
                          <a:solidFill>
                            <a:srgbClr val="002060"/>
                          </a:solidFill>
                        </a:rPr>
                      </a:br>
                      <a:r>
                        <a:rPr lang="en-US" sz="1600" b="1" dirty="0">
                          <a:solidFill>
                            <a:srgbClr val="002060"/>
                          </a:solidFill>
                        </a:rPr>
                        <a:t>would </a:t>
                      </a:r>
                    </a:p>
                  </a:txBody>
                  <a:tcPr marL="56595" marR="56595" marT="28298" marB="28298" anchor="ctr"/>
                </a:tc>
              </a:tr>
            </a:tbl>
          </a:graphicData>
        </a:graphic>
      </p:graphicFrame>
    </p:spTree>
    <p:extLst>
      <p:ext uri="{BB962C8B-B14F-4D97-AF65-F5344CB8AC3E}">
        <p14:creationId xmlns:p14="http://schemas.microsoft.com/office/powerpoint/2010/main" val="3478859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92696"/>
            <a:ext cx="8712968" cy="5400600"/>
          </a:xfrm>
        </p:spPr>
        <p:style>
          <a:lnRef idx="2">
            <a:schemeClr val="accent1"/>
          </a:lnRef>
          <a:fillRef idx="1">
            <a:schemeClr val="lt1"/>
          </a:fillRef>
          <a:effectRef idx="0">
            <a:schemeClr val="accent1"/>
          </a:effectRef>
          <a:fontRef idx="minor">
            <a:schemeClr val="dk1"/>
          </a:fontRef>
        </p:style>
        <p:txBody>
          <a:bodyPr>
            <a:normAutofit/>
          </a:bodyPr>
          <a:lstStyle/>
          <a:p>
            <a:pPr algn="ctr"/>
            <a:r>
              <a:rPr lang="ru-RU" sz="2400" b="1" dirty="0">
                <a:solidFill>
                  <a:srgbClr val="002060"/>
                </a:solidFill>
              </a:rPr>
              <a:t>Вопросительная форма </a:t>
            </a:r>
            <a:r>
              <a:rPr lang="ru-RU" sz="2400" b="1" i="1" dirty="0"/>
              <a:t>образуется путём переноса (первого) вспомогательного глагола на место перед подлежащим, например: </a:t>
            </a:r>
            <a:br>
              <a:rPr lang="ru-RU" sz="2400" b="1" i="1" dirty="0"/>
            </a:br>
            <a:r>
              <a:rPr lang="en-US" sz="2400" b="1" dirty="0">
                <a:solidFill>
                  <a:srgbClr val="002060"/>
                </a:solidFill>
              </a:rPr>
              <a:t>When </a:t>
            </a:r>
            <a:r>
              <a:rPr lang="en-US" sz="2400" b="1" u="sng" dirty="0">
                <a:solidFill>
                  <a:srgbClr val="C00000"/>
                </a:solidFill>
              </a:rPr>
              <a:t>was</a:t>
            </a:r>
            <a:r>
              <a:rPr lang="en-US" sz="2400" b="1" dirty="0">
                <a:solidFill>
                  <a:srgbClr val="002060"/>
                </a:solidFill>
              </a:rPr>
              <a:t> the work </a:t>
            </a:r>
            <a:r>
              <a:rPr lang="en-US" sz="2400" b="1" u="sng" dirty="0">
                <a:solidFill>
                  <a:srgbClr val="C00000"/>
                </a:solidFill>
              </a:rPr>
              <a:t>done</a:t>
            </a:r>
            <a:r>
              <a:rPr lang="en-US" sz="2400" b="1" dirty="0">
                <a:solidFill>
                  <a:srgbClr val="002060"/>
                </a:solidFill>
              </a:rPr>
              <a:t>? </a:t>
            </a:r>
            <a:br>
              <a:rPr lang="en-US" sz="2400" b="1" dirty="0">
                <a:solidFill>
                  <a:srgbClr val="002060"/>
                </a:solidFill>
              </a:rPr>
            </a:br>
            <a:r>
              <a:rPr lang="en-US" sz="2400" b="1" dirty="0">
                <a:solidFill>
                  <a:srgbClr val="002060"/>
                </a:solidFill>
              </a:rPr>
              <a:t> </a:t>
            </a:r>
            <a:r>
              <a:rPr lang="en-US" sz="2400" b="1" u="sng" dirty="0">
                <a:solidFill>
                  <a:srgbClr val="C00000"/>
                </a:solidFill>
              </a:rPr>
              <a:t>Has</a:t>
            </a:r>
            <a:r>
              <a:rPr lang="en-US" sz="2400" b="1" dirty="0">
                <a:solidFill>
                  <a:srgbClr val="002060"/>
                </a:solidFill>
              </a:rPr>
              <a:t> the work </a:t>
            </a:r>
            <a:r>
              <a:rPr lang="en-US" sz="2400" b="1" u="sng" dirty="0">
                <a:solidFill>
                  <a:srgbClr val="C00000"/>
                </a:solidFill>
              </a:rPr>
              <a:t>been done? </a:t>
            </a:r>
            <a:br>
              <a:rPr lang="en-US" sz="2400" b="1" u="sng" dirty="0">
                <a:solidFill>
                  <a:srgbClr val="C00000"/>
                </a:solidFill>
              </a:rPr>
            </a:br>
            <a:r>
              <a:rPr lang="en-US" sz="2400" dirty="0"/>
              <a:t/>
            </a:r>
            <a:br>
              <a:rPr lang="en-US" sz="2400" dirty="0"/>
            </a:br>
            <a:r>
              <a:rPr lang="ru-RU" sz="2400" b="1" dirty="0">
                <a:solidFill>
                  <a:srgbClr val="002060"/>
                </a:solidFill>
              </a:rPr>
              <a:t>Отрицательная форма </a:t>
            </a:r>
            <a:r>
              <a:rPr lang="ru-RU" sz="2400" b="1" i="1" dirty="0"/>
              <a:t>образуется с помощью отрицания </a:t>
            </a:r>
            <a:r>
              <a:rPr lang="en-US" sz="2400" b="1" i="1" dirty="0"/>
              <a:t>not, </a:t>
            </a:r>
            <a:r>
              <a:rPr lang="ru-RU" sz="2400" b="1" i="1" dirty="0"/>
              <a:t>которое ставится после первого вспомогательного глагола, например: </a:t>
            </a:r>
            <a:r>
              <a:rPr lang="ru-RU" sz="2400" dirty="0"/>
              <a:t/>
            </a:r>
            <a:br>
              <a:rPr lang="ru-RU" sz="2400" dirty="0"/>
            </a:br>
            <a:r>
              <a:rPr lang="en-US" sz="2400" b="1" dirty="0">
                <a:solidFill>
                  <a:srgbClr val="002060"/>
                </a:solidFill>
              </a:rPr>
              <a:t>The work </a:t>
            </a:r>
            <a:r>
              <a:rPr lang="en-US" sz="2400" b="1" u="sng" dirty="0">
                <a:solidFill>
                  <a:srgbClr val="C00000"/>
                </a:solidFill>
              </a:rPr>
              <a:t>was not done </a:t>
            </a:r>
            <a:r>
              <a:rPr lang="en-US" sz="2400" b="1" dirty="0">
                <a:solidFill>
                  <a:srgbClr val="002060"/>
                </a:solidFill>
              </a:rPr>
              <a:t>last week. </a:t>
            </a:r>
            <a:br>
              <a:rPr lang="en-US" sz="2400" b="1" dirty="0">
                <a:solidFill>
                  <a:srgbClr val="002060"/>
                </a:solidFill>
              </a:rPr>
            </a:br>
            <a:r>
              <a:rPr lang="en-US" sz="2400" b="1" dirty="0">
                <a:solidFill>
                  <a:srgbClr val="002060"/>
                </a:solidFill>
              </a:rPr>
              <a:t> The work </a:t>
            </a:r>
            <a:r>
              <a:rPr lang="en-US" sz="2400" b="1" u="sng" dirty="0">
                <a:solidFill>
                  <a:srgbClr val="C00000"/>
                </a:solidFill>
              </a:rPr>
              <a:t>will not done </a:t>
            </a:r>
            <a:r>
              <a:rPr lang="en-US" sz="2400" b="1" dirty="0">
                <a:solidFill>
                  <a:srgbClr val="002060"/>
                </a:solidFill>
              </a:rPr>
              <a:t>tomorrow. </a:t>
            </a:r>
            <a:r>
              <a:rPr lang="ru-RU" sz="2400" b="1" dirty="0" smtClean="0">
                <a:solidFill>
                  <a:srgbClr val="002060"/>
                </a:solidFill>
              </a:rPr>
              <a:t/>
            </a:r>
            <a:br>
              <a:rPr lang="ru-RU" sz="2400" b="1" dirty="0" smtClean="0">
                <a:solidFill>
                  <a:srgbClr val="002060"/>
                </a:solidFill>
              </a:rPr>
            </a:br>
            <a:r>
              <a:rPr lang="en-US" sz="2400" dirty="0"/>
              <a:t/>
            </a:r>
            <a:br>
              <a:rPr lang="en-US" sz="2400" dirty="0"/>
            </a:br>
            <a:endParaRPr lang="ru-RU" sz="2400" dirty="0"/>
          </a:p>
        </p:txBody>
      </p:sp>
    </p:spTree>
    <p:extLst>
      <p:ext uri="{BB962C8B-B14F-4D97-AF65-F5344CB8AC3E}">
        <p14:creationId xmlns:p14="http://schemas.microsoft.com/office/powerpoint/2010/main" val="3023900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148064" cy="6840844"/>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ru-RU" sz="2400" b="1" i="1" dirty="0">
                <a:solidFill>
                  <a:srgbClr val="0070C0"/>
                </a:solidFill>
              </a:rPr>
              <a:t>Сравним действительный залог со страдательным залогом: </a:t>
            </a:r>
            <a:br>
              <a:rPr lang="ru-RU" sz="2400" b="1" i="1" dirty="0">
                <a:solidFill>
                  <a:srgbClr val="0070C0"/>
                </a:solidFill>
              </a:rPr>
            </a:br>
            <a:r>
              <a:rPr lang="ru-RU" sz="2400" b="1" i="1" dirty="0">
                <a:solidFill>
                  <a:srgbClr val="0070C0"/>
                </a:solidFill>
              </a:rPr>
              <a:t/>
            </a:r>
            <a:br>
              <a:rPr lang="ru-RU" sz="2400" b="1" i="1" dirty="0">
                <a:solidFill>
                  <a:srgbClr val="0070C0"/>
                </a:solidFill>
              </a:rPr>
            </a:br>
            <a:r>
              <a:rPr lang="en-US" sz="2400" b="1" dirty="0" smtClean="0">
                <a:solidFill>
                  <a:srgbClr val="C00000"/>
                </a:solidFill>
              </a:rPr>
              <a:t>Active </a:t>
            </a:r>
            <a:r>
              <a:rPr lang="en-US" sz="2400" b="1" dirty="0">
                <a:solidFill>
                  <a:srgbClr val="C00000"/>
                </a:solidFill>
              </a:rPr>
              <a:t>Voice </a:t>
            </a:r>
            <a:br>
              <a:rPr lang="en-US" sz="2400" b="1" dirty="0">
                <a:solidFill>
                  <a:srgbClr val="C00000"/>
                </a:solidFill>
              </a:rPr>
            </a:br>
            <a:r>
              <a:rPr lang="en-US" sz="2400" dirty="0"/>
              <a:t> Tom </a:t>
            </a:r>
            <a:r>
              <a:rPr lang="en-US" sz="2400" b="1" u="sng" dirty="0">
                <a:solidFill>
                  <a:srgbClr val="C00000"/>
                </a:solidFill>
              </a:rPr>
              <a:t>delivers</a:t>
            </a:r>
            <a:r>
              <a:rPr lang="en-US" sz="2400" dirty="0"/>
              <a:t> the mail. </a:t>
            </a:r>
            <a:r>
              <a:rPr lang="ru-RU" sz="2400" dirty="0"/>
              <a:t>Том доставляет почту. </a:t>
            </a:r>
            <a:br>
              <a:rPr lang="ru-RU" sz="2400" dirty="0"/>
            </a:br>
            <a:r>
              <a:rPr lang="en-US" sz="2400" dirty="0"/>
              <a:t>Tom </a:t>
            </a:r>
            <a:r>
              <a:rPr lang="en-US" sz="2400" b="1" u="sng" dirty="0">
                <a:solidFill>
                  <a:srgbClr val="002060"/>
                </a:solidFill>
              </a:rPr>
              <a:t>delivered</a:t>
            </a:r>
            <a:r>
              <a:rPr lang="en-US" sz="2400" dirty="0"/>
              <a:t> the mail. </a:t>
            </a:r>
            <a:r>
              <a:rPr lang="ru-RU" sz="2400" dirty="0"/>
              <a:t>Том доставлял почту. </a:t>
            </a:r>
            <a:br>
              <a:rPr lang="ru-RU" sz="2400" dirty="0"/>
            </a:br>
            <a:r>
              <a:rPr lang="en-US" sz="2400" dirty="0"/>
              <a:t>Tom </a:t>
            </a:r>
            <a:r>
              <a:rPr lang="en-US" sz="2400" b="1" u="sng" dirty="0">
                <a:solidFill>
                  <a:srgbClr val="7030A0"/>
                </a:solidFill>
              </a:rPr>
              <a:t>will deliver </a:t>
            </a:r>
            <a:r>
              <a:rPr lang="en-US" sz="2400" dirty="0"/>
              <a:t>the mail. </a:t>
            </a:r>
            <a:r>
              <a:rPr lang="ru-RU" sz="2400" dirty="0"/>
              <a:t>Том доставит почту. </a:t>
            </a:r>
            <a:br>
              <a:rPr lang="ru-RU" sz="2400" dirty="0"/>
            </a:br>
            <a:r>
              <a:rPr lang="en-US" sz="2400" b="1" dirty="0" smtClean="0">
                <a:solidFill>
                  <a:srgbClr val="C00000"/>
                </a:solidFill>
              </a:rPr>
              <a:t>Passive </a:t>
            </a:r>
            <a:r>
              <a:rPr lang="en-US" sz="2400" b="1" dirty="0">
                <a:solidFill>
                  <a:srgbClr val="C00000"/>
                </a:solidFill>
              </a:rPr>
              <a:t>Voice </a:t>
            </a:r>
            <a:r>
              <a:rPr lang="ru-RU" sz="2400" b="1" dirty="0" smtClean="0">
                <a:solidFill>
                  <a:srgbClr val="C00000"/>
                </a:solidFill>
              </a:rPr>
              <a:t/>
            </a:r>
            <a:br>
              <a:rPr lang="ru-RU" sz="2400" b="1" dirty="0" smtClean="0">
                <a:solidFill>
                  <a:srgbClr val="C00000"/>
                </a:solidFill>
              </a:rPr>
            </a:br>
            <a:r>
              <a:rPr lang="en-US" sz="2400" dirty="0" smtClean="0"/>
              <a:t> </a:t>
            </a:r>
            <a:r>
              <a:rPr lang="en-US" sz="2400" dirty="0"/>
              <a:t>The mail </a:t>
            </a:r>
            <a:r>
              <a:rPr lang="en-US" sz="2400" b="1" u="sng" dirty="0">
                <a:solidFill>
                  <a:srgbClr val="C00000"/>
                </a:solidFill>
              </a:rPr>
              <a:t>is delivered by</a:t>
            </a:r>
            <a:r>
              <a:rPr lang="en-US" sz="2400" dirty="0"/>
              <a:t> Tom. </a:t>
            </a:r>
            <a:r>
              <a:rPr lang="ru-RU" sz="2400" dirty="0"/>
              <a:t>Почта доставляется Томом. </a:t>
            </a:r>
            <a:br>
              <a:rPr lang="ru-RU" sz="2400" dirty="0"/>
            </a:br>
            <a:r>
              <a:rPr lang="en-US" sz="2400" dirty="0"/>
              <a:t>The mail </a:t>
            </a:r>
            <a:r>
              <a:rPr lang="en-US" sz="2400" b="1" u="sng" dirty="0">
                <a:solidFill>
                  <a:srgbClr val="002060"/>
                </a:solidFill>
              </a:rPr>
              <a:t>was delivered by </a:t>
            </a:r>
            <a:r>
              <a:rPr lang="en-US" sz="2400" dirty="0"/>
              <a:t>Tom. </a:t>
            </a:r>
            <a:r>
              <a:rPr lang="ru-RU" sz="2400" dirty="0"/>
              <a:t>Почта доставлялась Томом. </a:t>
            </a:r>
            <a:br>
              <a:rPr lang="ru-RU" sz="2400" dirty="0"/>
            </a:br>
            <a:r>
              <a:rPr lang="en-US" sz="2400" dirty="0"/>
              <a:t>The mail </a:t>
            </a:r>
            <a:r>
              <a:rPr lang="en-US" sz="2400" b="1" u="sng" dirty="0">
                <a:solidFill>
                  <a:srgbClr val="7030A0"/>
                </a:solidFill>
              </a:rPr>
              <a:t>will be delivered by </a:t>
            </a:r>
            <a:r>
              <a:rPr lang="en-US" sz="2400" dirty="0"/>
              <a:t>Tom. </a:t>
            </a:r>
            <a:r>
              <a:rPr lang="ru-RU" sz="2400" dirty="0"/>
              <a:t>Почта будет доставляться Томом. </a:t>
            </a:r>
            <a:r>
              <a:rPr lang="ru-RU" sz="2400" dirty="0" smtClean="0"/>
              <a:t/>
            </a:r>
            <a:br>
              <a:rPr lang="ru-RU" sz="2400" dirty="0" smtClean="0"/>
            </a:br>
            <a:r>
              <a:rPr lang="ru-RU" sz="2400" dirty="0"/>
              <a:t/>
            </a:r>
            <a:br>
              <a:rPr lang="ru-RU" sz="2400" dirty="0"/>
            </a:br>
            <a:endParaRPr lang="ru-RU"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836712"/>
            <a:ext cx="399593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173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568952" cy="6597352"/>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ru-RU" sz="2400" b="1" dirty="0">
                <a:solidFill>
                  <a:schemeClr val="accent5">
                    <a:lumMod val="50000"/>
                  </a:schemeClr>
                </a:solidFill>
              </a:rPr>
              <a:t>Как и в русском языке, существительное, играющее роль дополнения в предложении действительного залога, в предложении страдательного залога становится обычно подлежащим</a:t>
            </a:r>
            <a:r>
              <a:rPr lang="ru-RU" sz="2400" b="1" dirty="0" smtClean="0">
                <a:solidFill>
                  <a:schemeClr val="accent5">
                    <a:lumMod val="50000"/>
                  </a:schemeClr>
                </a:solidFill>
              </a:rPr>
              <a:t>.</a:t>
            </a:r>
            <a:r>
              <a:rPr lang="en-US" sz="2400" b="1" dirty="0" smtClean="0">
                <a:solidFill>
                  <a:schemeClr val="accent5">
                    <a:lumMod val="50000"/>
                  </a:schemeClr>
                </a:solidFill>
              </a:rPr>
              <a:t/>
            </a:r>
            <a:br>
              <a:rPr lang="en-US" sz="2400" b="1" dirty="0" smtClean="0">
                <a:solidFill>
                  <a:schemeClr val="accent5">
                    <a:lumMod val="50000"/>
                  </a:schemeClr>
                </a:solidFill>
              </a:rPr>
            </a:br>
            <a:r>
              <a:rPr lang="ru-RU" sz="2400" b="1" dirty="0" smtClean="0">
                <a:solidFill>
                  <a:schemeClr val="accent5">
                    <a:lumMod val="50000"/>
                  </a:schemeClr>
                </a:solidFill>
              </a:rPr>
              <a:t/>
            </a:r>
            <a:br>
              <a:rPr lang="ru-RU" sz="2400" b="1" dirty="0" smtClean="0">
                <a:solidFill>
                  <a:schemeClr val="accent5">
                    <a:lumMod val="50000"/>
                  </a:schemeClr>
                </a:solidFill>
              </a:rPr>
            </a:br>
            <a:r>
              <a:rPr lang="ru-RU" sz="2400" b="1" dirty="0" smtClean="0">
                <a:solidFill>
                  <a:schemeClr val="accent5">
                    <a:lumMod val="50000"/>
                  </a:schemeClr>
                </a:solidFill>
              </a:rPr>
              <a:t> </a:t>
            </a:r>
            <a:r>
              <a:rPr lang="ru-RU" sz="2400" b="1" dirty="0">
                <a:solidFill>
                  <a:schemeClr val="accent5">
                    <a:lumMod val="50000"/>
                  </a:schemeClr>
                </a:solidFill>
              </a:rPr>
              <a:t>Если в оборотах со страдательным залогом указан </a:t>
            </a:r>
            <a:r>
              <a:rPr lang="ru-RU" sz="2400" b="1" u="sng" dirty="0">
                <a:solidFill>
                  <a:srgbClr val="7030A0"/>
                </a:solidFill>
              </a:rPr>
              <a:t>производитель действия,</a:t>
            </a:r>
            <a:r>
              <a:rPr lang="ru-RU" sz="2400" dirty="0"/>
              <a:t> </a:t>
            </a:r>
            <a:r>
              <a:rPr lang="ru-RU" sz="2400" b="1" dirty="0">
                <a:solidFill>
                  <a:schemeClr val="accent5">
                    <a:lumMod val="50000"/>
                  </a:schemeClr>
                </a:solidFill>
              </a:rPr>
              <a:t>то в русском языке он обозначается творительным падежом, а в английском ему предшествует предлог</a:t>
            </a:r>
            <a:r>
              <a:rPr lang="ru-RU" sz="2400" dirty="0"/>
              <a:t> </a:t>
            </a:r>
            <a:r>
              <a:rPr lang="ru-RU" sz="2400" b="1" u="sng" dirty="0">
                <a:solidFill>
                  <a:srgbClr val="7030A0"/>
                </a:solidFill>
              </a:rPr>
              <a:t>by.</a:t>
            </a:r>
            <a:r>
              <a:rPr lang="ru-RU" sz="2400" dirty="0"/>
              <a:t> </a:t>
            </a:r>
            <a:r>
              <a:rPr lang="en-US" sz="2400" dirty="0" smtClean="0"/>
              <a:t/>
            </a:r>
            <a:br>
              <a:rPr lang="en-US" sz="2400" dirty="0" smtClean="0"/>
            </a:br>
            <a:r>
              <a:rPr lang="ru-RU" sz="2400" dirty="0"/>
              <a:t/>
            </a:r>
            <a:br>
              <a:rPr lang="ru-RU" sz="2400" dirty="0"/>
            </a:br>
            <a:r>
              <a:rPr lang="ru-RU" sz="2400" b="1" dirty="0"/>
              <a:t>Дополнение с предлогом </a:t>
            </a:r>
            <a:r>
              <a:rPr lang="ru-RU" sz="2400" b="1" u="sng" dirty="0">
                <a:solidFill>
                  <a:srgbClr val="C00000"/>
                </a:solidFill>
              </a:rPr>
              <a:t>with</a:t>
            </a:r>
            <a:r>
              <a:rPr lang="ru-RU" sz="2400" b="1" dirty="0"/>
              <a:t> выражает орудие действия:</a:t>
            </a:r>
            <a:br>
              <a:rPr lang="ru-RU" sz="2400" b="1" dirty="0"/>
            </a:br>
            <a:r>
              <a:rPr lang="ru-RU" sz="2400" b="1" i="1" dirty="0" smtClean="0">
                <a:solidFill>
                  <a:srgbClr val="002060"/>
                </a:solidFill>
              </a:rPr>
              <a:t>Shafts </a:t>
            </a:r>
            <a:r>
              <a:rPr lang="ru-RU" sz="2400" b="1" i="1" dirty="0">
                <a:solidFill>
                  <a:srgbClr val="002060"/>
                </a:solidFill>
              </a:rPr>
              <a:t>are turned </a:t>
            </a:r>
            <a:r>
              <a:rPr lang="ru-RU" sz="2400" b="1" i="1" u="sng" dirty="0">
                <a:solidFill>
                  <a:srgbClr val="C00000"/>
                </a:solidFill>
              </a:rPr>
              <a:t>with</a:t>
            </a:r>
            <a:r>
              <a:rPr lang="ru-RU" sz="2400" b="1" i="1" dirty="0">
                <a:solidFill>
                  <a:srgbClr val="002060"/>
                </a:solidFill>
              </a:rPr>
              <a:t> cutters</a:t>
            </a:r>
            <a:r>
              <a:rPr lang="ru-RU" sz="2400" b="1" dirty="0"/>
              <a:t>.</a:t>
            </a:r>
            <a:br>
              <a:rPr lang="ru-RU" sz="2400" b="1" dirty="0"/>
            </a:br>
            <a:r>
              <a:rPr lang="ru-RU" sz="2400" b="1" i="1" dirty="0"/>
              <a:t>Валы обтачиваются резцами. </a:t>
            </a:r>
            <a:r>
              <a:rPr lang="en-US" sz="2400" b="1" i="1" dirty="0" smtClean="0"/>
              <a:t/>
            </a:r>
            <a:br>
              <a:rPr lang="en-US" sz="2400" b="1" i="1" dirty="0" smtClean="0"/>
            </a:br>
            <a:r>
              <a:rPr lang="ru-RU" sz="2400" b="1" dirty="0" smtClean="0"/>
              <a:t/>
            </a:r>
            <a:br>
              <a:rPr lang="ru-RU" sz="2400" b="1" dirty="0" smtClean="0"/>
            </a:br>
            <a:r>
              <a:rPr lang="ru-RU" sz="2400" b="1" dirty="0" smtClean="0">
                <a:solidFill>
                  <a:schemeClr val="accent5">
                    <a:lumMod val="50000"/>
                  </a:schemeClr>
                </a:solidFill>
              </a:rPr>
              <a:t>Употребление </a:t>
            </a:r>
            <a:r>
              <a:rPr lang="ru-RU" sz="2400" b="1" dirty="0">
                <a:solidFill>
                  <a:schemeClr val="accent5">
                    <a:lumMod val="50000"/>
                  </a:schemeClr>
                </a:solidFill>
              </a:rPr>
              <a:t>времени в английском страдательном залоге принципиально не отличается от его употребления в действительном залоге. </a:t>
            </a:r>
            <a:r>
              <a:rPr lang="ru-RU" sz="2400" b="1" dirty="0" smtClean="0">
                <a:solidFill>
                  <a:schemeClr val="accent5">
                    <a:lumMod val="50000"/>
                  </a:schemeClr>
                </a:solidFill>
              </a:rPr>
              <a:t/>
            </a:r>
            <a:br>
              <a:rPr lang="ru-RU" sz="2400" b="1" dirty="0" smtClean="0">
                <a:solidFill>
                  <a:schemeClr val="accent5">
                    <a:lumMod val="50000"/>
                  </a:schemeClr>
                </a:solidFill>
              </a:rPr>
            </a:br>
            <a:r>
              <a:rPr lang="ru-RU" sz="2400" dirty="0"/>
              <a:t/>
            </a:r>
            <a:br>
              <a:rPr lang="ru-RU" sz="2400" dirty="0"/>
            </a:br>
            <a:endParaRPr lang="ru-RU" sz="2400" dirty="0"/>
          </a:p>
        </p:txBody>
      </p:sp>
    </p:spTree>
    <p:extLst>
      <p:ext uri="{BB962C8B-B14F-4D97-AF65-F5344CB8AC3E}">
        <p14:creationId xmlns:p14="http://schemas.microsoft.com/office/powerpoint/2010/main" val="2440309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856984" cy="648072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ru-RU" sz="2400" b="1" dirty="0" smtClean="0">
                <a:solidFill>
                  <a:srgbClr val="002060"/>
                </a:solidFill>
              </a:rPr>
              <a:t/>
            </a:r>
            <a:br>
              <a:rPr lang="ru-RU" sz="2400" b="1" dirty="0" smtClean="0">
                <a:solidFill>
                  <a:srgbClr val="002060"/>
                </a:solidFill>
              </a:rPr>
            </a:br>
            <a:r>
              <a:rPr lang="ru-RU" sz="2400" b="1" dirty="0">
                <a:solidFill>
                  <a:srgbClr val="002060"/>
                </a:solidFill>
              </a:rPr>
              <a:t/>
            </a:r>
            <a:br>
              <a:rPr lang="ru-RU" sz="2400" b="1" dirty="0">
                <a:solidFill>
                  <a:srgbClr val="002060"/>
                </a:solidFill>
              </a:rPr>
            </a:br>
            <a:r>
              <a:rPr lang="ru-RU" sz="2400" b="1" dirty="0" smtClean="0">
                <a:solidFill>
                  <a:srgbClr val="002060"/>
                </a:solidFill>
              </a:rPr>
              <a:t/>
            </a:r>
            <a:br>
              <a:rPr lang="ru-RU" sz="2400" b="1" dirty="0" smtClean="0">
                <a:solidFill>
                  <a:srgbClr val="002060"/>
                </a:solidFill>
              </a:rPr>
            </a:br>
            <a:r>
              <a:rPr lang="ru-RU" sz="2400" b="1" dirty="0" smtClean="0">
                <a:solidFill>
                  <a:srgbClr val="002060"/>
                </a:solidFill>
              </a:rPr>
              <a:t>При </a:t>
            </a:r>
            <a:r>
              <a:rPr lang="ru-RU" sz="2400" b="1" dirty="0">
                <a:solidFill>
                  <a:srgbClr val="002060"/>
                </a:solidFill>
              </a:rPr>
              <a:t>переводе страдательного залога на русский язык возможны следующие варианты: </a:t>
            </a:r>
            <a:r>
              <a:rPr lang="ru-RU" sz="2400" b="1" dirty="0" smtClean="0">
                <a:solidFill>
                  <a:srgbClr val="002060"/>
                </a:solidFill>
              </a:rPr>
              <a:t/>
            </a:r>
            <a:br>
              <a:rPr lang="ru-RU" sz="2400" b="1" dirty="0" smtClean="0">
                <a:solidFill>
                  <a:srgbClr val="002060"/>
                </a:solidFill>
              </a:rPr>
            </a:br>
            <a:r>
              <a:rPr lang="ru-RU" sz="2400" dirty="0"/>
              <a:t/>
            </a:r>
            <a:br>
              <a:rPr lang="ru-RU" sz="2400" dirty="0"/>
            </a:br>
            <a:r>
              <a:rPr lang="ru-RU" sz="2400" dirty="0">
                <a:solidFill>
                  <a:schemeClr val="accent5">
                    <a:lumMod val="50000"/>
                  </a:schemeClr>
                </a:solidFill>
              </a:rPr>
              <a:t>1. </a:t>
            </a:r>
            <a:r>
              <a:rPr lang="ru-RU" sz="2400" b="1" i="1" dirty="0">
                <a:solidFill>
                  <a:schemeClr val="accent5">
                    <a:lumMod val="50000"/>
                  </a:schemeClr>
                </a:solidFill>
              </a:rPr>
              <a:t>Краткая форма причастий страдательного залога </a:t>
            </a:r>
            <a:r>
              <a:rPr lang="ru-RU" sz="2400" b="1" i="1" dirty="0" smtClean="0">
                <a:solidFill>
                  <a:schemeClr val="accent5">
                    <a:lumMod val="50000"/>
                  </a:schemeClr>
                </a:solidFill>
              </a:rPr>
              <a:t/>
            </a:r>
            <a:br>
              <a:rPr lang="ru-RU" sz="2400" b="1" i="1" dirty="0" smtClean="0">
                <a:solidFill>
                  <a:schemeClr val="accent5">
                    <a:lumMod val="50000"/>
                  </a:schemeClr>
                </a:solidFill>
              </a:rPr>
            </a:br>
            <a:r>
              <a:rPr lang="ru-RU" sz="2400" b="1" dirty="0" smtClean="0"/>
              <a:t>I</a:t>
            </a:r>
            <a:r>
              <a:rPr lang="ru-RU" sz="2400" dirty="0" smtClean="0"/>
              <a:t> </a:t>
            </a:r>
            <a:r>
              <a:rPr lang="ru-RU" sz="2400" b="1" u="sng" dirty="0">
                <a:solidFill>
                  <a:srgbClr val="002060"/>
                </a:solidFill>
              </a:rPr>
              <a:t>am invited </a:t>
            </a:r>
            <a:r>
              <a:rPr lang="ru-RU" sz="2400" b="1" dirty="0"/>
              <a:t>to a party. </a:t>
            </a:r>
            <a:r>
              <a:rPr lang="ru-RU" sz="2400" dirty="0"/>
              <a:t/>
            </a:r>
            <a:br>
              <a:rPr lang="ru-RU" sz="2400" dirty="0"/>
            </a:br>
            <a:r>
              <a:rPr lang="ru-RU" sz="2400" b="1" dirty="0"/>
              <a:t>Я</a:t>
            </a:r>
            <a:r>
              <a:rPr lang="ru-RU" sz="2400" dirty="0"/>
              <a:t> </a:t>
            </a:r>
            <a:r>
              <a:rPr lang="ru-RU" sz="2400" b="1" u="sng" dirty="0">
                <a:solidFill>
                  <a:srgbClr val="002060"/>
                </a:solidFill>
              </a:rPr>
              <a:t>приглашён</a:t>
            </a:r>
            <a:r>
              <a:rPr lang="ru-RU" sz="2400" dirty="0"/>
              <a:t> </a:t>
            </a:r>
            <a:r>
              <a:rPr lang="ru-RU" sz="2400" b="1" dirty="0"/>
              <a:t>на вечеринку. </a:t>
            </a:r>
            <a:r>
              <a:rPr lang="ru-RU" sz="2400" b="1" dirty="0" smtClean="0"/>
              <a:t/>
            </a:r>
            <a:br>
              <a:rPr lang="ru-RU" sz="2400" b="1" dirty="0" smtClean="0"/>
            </a:br>
            <a:r>
              <a:rPr lang="ru-RU" sz="2400" b="1" dirty="0" smtClean="0"/>
              <a:t/>
            </a:r>
            <a:br>
              <a:rPr lang="ru-RU" sz="2400" b="1" dirty="0" smtClean="0"/>
            </a:br>
            <a:r>
              <a:rPr lang="ru-RU" sz="2400" b="1" i="1" dirty="0" smtClean="0">
                <a:solidFill>
                  <a:schemeClr val="accent5">
                    <a:lumMod val="50000"/>
                  </a:schemeClr>
                </a:solidFill>
              </a:rPr>
              <a:t>2</a:t>
            </a:r>
            <a:r>
              <a:rPr lang="ru-RU" sz="2400" b="1" i="1" dirty="0">
                <a:solidFill>
                  <a:schemeClr val="accent5">
                    <a:lumMod val="50000"/>
                  </a:schemeClr>
                </a:solidFill>
              </a:rPr>
              <a:t>. Глаголы, оканчивающие на </a:t>
            </a:r>
            <a:r>
              <a:rPr lang="ru-RU" sz="2400" b="1" i="1" u="sng" dirty="0">
                <a:solidFill>
                  <a:srgbClr val="C00000"/>
                </a:solidFill>
              </a:rPr>
              <a:t>-ся- </a:t>
            </a:r>
            <a:r>
              <a:rPr lang="ru-RU" sz="2400" b="1" i="1" u="sng" dirty="0" smtClean="0">
                <a:solidFill>
                  <a:srgbClr val="C00000"/>
                </a:solidFill>
              </a:rPr>
              <a:t/>
            </a:r>
            <a:br>
              <a:rPr lang="ru-RU" sz="2400" b="1" i="1" u="sng" dirty="0" smtClean="0">
                <a:solidFill>
                  <a:srgbClr val="C00000"/>
                </a:solidFill>
              </a:rPr>
            </a:br>
            <a:r>
              <a:rPr lang="ru-RU" sz="2400" b="1" dirty="0" smtClean="0"/>
              <a:t>All </a:t>
            </a:r>
            <a:r>
              <a:rPr lang="ru-RU" sz="2400" b="1" dirty="0"/>
              <a:t>observations </a:t>
            </a:r>
            <a:r>
              <a:rPr lang="ru-RU" sz="2400" b="1" u="sng" dirty="0">
                <a:solidFill>
                  <a:srgbClr val="C00000"/>
                </a:solidFill>
              </a:rPr>
              <a:t>were made by </a:t>
            </a:r>
            <a:r>
              <a:rPr lang="ru-RU" sz="2400" b="1" dirty="0"/>
              <a:t>a team of famous scientists. </a:t>
            </a:r>
            <a:r>
              <a:rPr lang="ru-RU" sz="2400" dirty="0"/>
              <a:t/>
            </a:r>
            <a:br>
              <a:rPr lang="ru-RU" sz="2400" dirty="0"/>
            </a:br>
            <a:r>
              <a:rPr lang="ru-RU" sz="2400" b="1" dirty="0"/>
              <a:t>Все наблюдения </a:t>
            </a:r>
            <a:r>
              <a:rPr lang="ru-RU" sz="2400" b="1" u="sng" dirty="0">
                <a:solidFill>
                  <a:srgbClr val="C00000"/>
                </a:solidFill>
              </a:rPr>
              <a:t>проводились </a:t>
            </a:r>
            <a:r>
              <a:rPr lang="ru-RU" sz="2400" b="1" dirty="0"/>
              <a:t>группой знаменитых учёных</a:t>
            </a:r>
            <a:r>
              <a:rPr lang="ru-RU" sz="2400" b="1" dirty="0" smtClean="0"/>
              <a:t>.</a:t>
            </a:r>
            <a:br>
              <a:rPr lang="ru-RU" sz="2400" b="1" dirty="0" smtClean="0"/>
            </a:br>
            <a:r>
              <a:rPr lang="ru-RU" sz="2400" b="1" i="1" dirty="0" smtClean="0">
                <a:solidFill>
                  <a:schemeClr val="accent2">
                    <a:lumMod val="50000"/>
                  </a:schemeClr>
                </a:solidFill>
              </a:rPr>
              <a:t>3. </a:t>
            </a:r>
            <a:r>
              <a:rPr lang="ru-RU" sz="2400" b="1" i="1" dirty="0">
                <a:solidFill>
                  <a:schemeClr val="accent2">
                    <a:lumMod val="50000"/>
                  </a:schemeClr>
                </a:solidFill>
              </a:rPr>
              <a:t>Неопределённо-личные предложения ( этот способ перевода применим лишь в тех случаях, если производитель действия в английском страдательном залоге не упомянут</a:t>
            </a:r>
            <a:r>
              <a:rPr lang="ru-RU" sz="2400" b="1" i="1" dirty="0" smtClean="0">
                <a:solidFill>
                  <a:schemeClr val="accent2">
                    <a:lumMod val="50000"/>
                  </a:schemeClr>
                </a:solidFill>
              </a:rPr>
              <a:t>).</a:t>
            </a:r>
            <a:br>
              <a:rPr lang="ru-RU" sz="2400" b="1" i="1" dirty="0" smtClean="0">
                <a:solidFill>
                  <a:schemeClr val="accent2">
                    <a:lumMod val="50000"/>
                  </a:schemeClr>
                </a:solidFill>
              </a:rPr>
            </a:br>
            <a:r>
              <a:rPr lang="ru-RU" sz="2400" b="1" i="1" dirty="0" smtClean="0">
                <a:solidFill>
                  <a:schemeClr val="accent2">
                    <a:lumMod val="50000"/>
                  </a:schemeClr>
                </a:solidFill>
              </a:rPr>
              <a:t> </a:t>
            </a:r>
            <a:r>
              <a:rPr lang="ru-RU" sz="2400" b="1" i="1" dirty="0">
                <a:solidFill>
                  <a:schemeClr val="accent2">
                    <a:lumMod val="50000"/>
                  </a:schemeClr>
                </a:solidFill>
              </a:rPr>
              <a:t/>
            </a:r>
            <a:br>
              <a:rPr lang="ru-RU" sz="2400" b="1" i="1" dirty="0">
                <a:solidFill>
                  <a:schemeClr val="accent2">
                    <a:lumMod val="50000"/>
                  </a:schemeClr>
                </a:solidFill>
              </a:rPr>
            </a:br>
            <a:r>
              <a:rPr lang="ru-RU" sz="2400" b="1" dirty="0"/>
              <a:t>We</a:t>
            </a:r>
            <a:r>
              <a:rPr lang="ru-RU" sz="2400" dirty="0"/>
              <a:t> </a:t>
            </a:r>
            <a:r>
              <a:rPr lang="ru-RU" sz="2400" b="1" u="sng" dirty="0">
                <a:solidFill>
                  <a:srgbClr val="C00000"/>
                </a:solidFill>
              </a:rPr>
              <a:t>were asked </a:t>
            </a:r>
            <a:r>
              <a:rPr lang="ru-RU" sz="2400" b="1" dirty="0"/>
              <a:t>to come as early as possible.  </a:t>
            </a:r>
            <a:r>
              <a:rPr lang="ru-RU" sz="2400" dirty="0"/>
              <a:t/>
            </a:r>
            <a:br>
              <a:rPr lang="ru-RU" sz="2400" dirty="0"/>
            </a:br>
            <a:r>
              <a:rPr lang="ru-RU" sz="2400" b="1" dirty="0"/>
              <a:t>Нас</a:t>
            </a:r>
            <a:r>
              <a:rPr lang="ru-RU" sz="2400" dirty="0"/>
              <a:t> </a:t>
            </a:r>
            <a:r>
              <a:rPr lang="ru-RU" sz="2400" b="1" u="sng" dirty="0">
                <a:solidFill>
                  <a:srgbClr val="C00000"/>
                </a:solidFill>
              </a:rPr>
              <a:t>попросили</a:t>
            </a:r>
            <a:r>
              <a:rPr lang="ru-RU" sz="2400" dirty="0"/>
              <a:t> </a:t>
            </a:r>
            <a:r>
              <a:rPr lang="ru-RU" sz="2400" b="1" dirty="0"/>
              <a:t>прийти как можно раньше. </a:t>
            </a:r>
            <a:br>
              <a:rPr lang="ru-RU" sz="2400" b="1" dirty="0"/>
            </a:br>
            <a:r>
              <a:rPr lang="ru-RU" sz="2400" dirty="0"/>
              <a:t/>
            </a:r>
            <a:br>
              <a:rPr lang="ru-RU" sz="2400" dirty="0"/>
            </a:br>
            <a:r>
              <a:rPr lang="ru-RU" sz="2400" dirty="0"/>
              <a:t> </a:t>
            </a:r>
            <a:br>
              <a:rPr lang="ru-RU" sz="2400" dirty="0"/>
            </a:br>
            <a:r>
              <a:rPr lang="ru-RU" sz="2400" dirty="0"/>
              <a:t> </a:t>
            </a:r>
          </a:p>
        </p:txBody>
      </p:sp>
    </p:spTree>
    <p:extLst>
      <p:ext uri="{BB962C8B-B14F-4D97-AF65-F5344CB8AC3E}">
        <p14:creationId xmlns:p14="http://schemas.microsoft.com/office/powerpoint/2010/main" val="2578608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8680"/>
            <a:ext cx="8784976" cy="619268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ru-RU" sz="2400" b="1" dirty="0" smtClean="0">
                <a:solidFill>
                  <a:srgbClr val="C00000"/>
                </a:solidFill>
              </a:rPr>
              <a:t>Выбрать правильный вариант ответа:</a:t>
            </a:r>
            <a:br>
              <a:rPr lang="ru-RU" sz="2400" b="1" dirty="0" smtClean="0">
                <a:solidFill>
                  <a:srgbClr val="C00000"/>
                </a:solidFill>
              </a:rPr>
            </a:br>
            <a:r>
              <a:rPr lang="en-US" sz="2400" b="1" dirty="0" smtClean="0">
                <a:solidFill>
                  <a:srgbClr val="002060"/>
                </a:solidFill>
              </a:rPr>
              <a:t>1</a:t>
            </a:r>
            <a:r>
              <a:rPr lang="en-US" sz="2400" b="1" dirty="0">
                <a:solidFill>
                  <a:srgbClr val="002060"/>
                </a:solidFill>
              </a:rPr>
              <a:t>. A new book _____ by that company next year. </a:t>
            </a:r>
            <a:br>
              <a:rPr lang="en-US" sz="2400" b="1" dirty="0">
                <a:solidFill>
                  <a:srgbClr val="002060"/>
                </a:solidFill>
              </a:rPr>
            </a:br>
            <a:r>
              <a:rPr lang="en-US" sz="2400" dirty="0" smtClean="0">
                <a:solidFill>
                  <a:schemeClr val="tx1"/>
                </a:solidFill>
              </a:rPr>
              <a:t>1/</a:t>
            </a:r>
            <a:r>
              <a:rPr lang="en-US" sz="2400" dirty="0" smtClean="0"/>
              <a:t>will publish 2/ will </a:t>
            </a:r>
            <a:r>
              <a:rPr lang="en-US" sz="2400" dirty="0"/>
              <a:t>be published </a:t>
            </a:r>
            <a:r>
              <a:rPr lang="en-US" sz="2400" dirty="0" smtClean="0"/>
              <a:t>2/is publishing</a:t>
            </a:r>
            <a:br>
              <a:rPr lang="en-US" sz="2400" dirty="0" smtClean="0"/>
            </a:br>
            <a:r>
              <a:rPr lang="en-US" sz="2400" dirty="0"/>
              <a:t/>
            </a:r>
            <a:br>
              <a:rPr lang="en-US" sz="2400" dirty="0"/>
            </a:br>
            <a:r>
              <a:rPr lang="en-US" sz="2400" b="1" dirty="0" smtClean="0">
                <a:solidFill>
                  <a:srgbClr val="002060"/>
                </a:solidFill>
              </a:rPr>
              <a:t>2</a:t>
            </a:r>
            <a:r>
              <a:rPr lang="en-US" sz="2400" b="1" dirty="0">
                <a:solidFill>
                  <a:srgbClr val="002060"/>
                </a:solidFill>
              </a:rPr>
              <a:t>. When the manager arrived, the problem ____</a:t>
            </a:r>
            <a:br>
              <a:rPr lang="en-US" sz="2400" b="1" dirty="0">
                <a:solidFill>
                  <a:srgbClr val="002060"/>
                </a:solidFill>
              </a:rPr>
            </a:br>
            <a:r>
              <a:rPr lang="en-US" sz="2400" dirty="0" smtClean="0"/>
              <a:t>1/had </a:t>
            </a:r>
            <a:r>
              <a:rPr lang="en-US" sz="2400" dirty="0"/>
              <a:t>already been solved </a:t>
            </a:r>
            <a:r>
              <a:rPr lang="en-US" sz="2400" dirty="0" smtClean="0"/>
              <a:t>2/ had </a:t>
            </a:r>
            <a:r>
              <a:rPr lang="en-US" sz="2400" dirty="0"/>
              <a:t>already </a:t>
            </a:r>
            <a:r>
              <a:rPr lang="en-US" sz="2400" dirty="0" smtClean="0"/>
              <a:t>solved 3/ had solved</a:t>
            </a:r>
            <a:br>
              <a:rPr lang="en-US" sz="2400" dirty="0" smtClean="0"/>
            </a:br>
            <a:r>
              <a:rPr lang="en-US" sz="2400" dirty="0"/>
              <a:t/>
            </a:r>
            <a:br>
              <a:rPr lang="en-US" sz="2400" dirty="0"/>
            </a:br>
            <a:r>
              <a:rPr lang="en-US" sz="2400" b="1" dirty="0" smtClean="0">
                <a:solidFill>
                  <a:srgbClr val="002060"/>
                </a:solidFill>
              </a:rPr>
              <a:t>3</a:t>
            </a:r>
            <a:r>
              <a:rPr lang="en-US" sz="2400" b="1" dirty="0">
                <a:solidFill>
                  <a:srgbClr val="002060"/>
                </a:solidFill>
              </a:rPr>
              <a:t>. In more than 200 years the USA Constitution _____ 26 times.</a:t>
            </a:r>
            <a:br>
              <a:rPr lang="en-US" sz="2400" b="1" dirty="0">
                <a:solidFill>
                  <a:srgbClr val="002060"/>
                </a:solidFill>
              </a:rPr>
            </a:br>
            <a:r>
              <a:rPr lang="en-US" sz="2400" dirty="0" smtClean="0"/>
              <a:t>   1/is amended   2/ is </a:t>
            </a:r>
            <a:r>
              <a:rPr lang="en-US" sz="2400" dirty="0"/>
              <a:t>being </a:t>
            </a:r>
            <a:r>
              <a:rPr lang="en-US" sz="2400" dirty="0" smtClean="0">
                <a:solidFill>
                  <a:schemeClr val="tx1"/>
                </a:solidFill>
              </a:rPr>
              <a:t>amended 3/ has </a:t>
            </a:r>
            <a:r>
              <a:rPr lang="en-US" sz="2400" dirty="0">
                <a:solidFill>
                  <a:schemeClr val="tx1"/>
                </a:solidFill>
              </a:rPr>
              <a:t>been amended </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b="1" dirty="0" smtClean="0">
                <a:solidFill>
                  <a:srgbClr val="002060"/>
                </a:solidFill>
              </a:rPr>
              <a:t>4</a:t>
            </a:r>
            <a:r>
              <a:rPr lang="en-US" sz="2400" b="1" dirty="0">
                <a:solidFill>
                  <a:srgbClr val="002060"/>
                </a:solidFill>
              </a:rPr>
              <a:t>. They _____ this clock now.</a:t>
            </a:r>
            <a:br>
              <a:rPr lang="en-US" sz="2400" b="1" dirty="0">
                <a:solidFill>
                  <a:srgbClr val="002060"/>
                </a:solidFill>
              </a:rPr>
            </a:br>
            <a:r>
              <a:rPr lang="en-US" sz="2400" dirty="0" smtClean="0">
                <a:solidFill>
                  <a:schemeClr val="tx1"/>
                </a:solidFill>
              </a:rPr>
              <a:t> 1/ are repaid </a:t>
            </a:r>
            <a:r>
              <a:rPr lang="ru-RU" sz="2400" dirty="0" smtClean="0"/>
              <a:t>2. </a:t>
            </a:r>
            <a:r>
              <a:rPr lang="en-US" sz="2400" dirty="0" smtClean="0"/>
              <a:t>are </a:t>
            </a:r>
            <a:r>
              <a:rPr lang="en-US" sz="2400" dirty="0"/>
              <a:t>repairing </a:t>
            </a:r>
            <a:r>
              <a:rPr lang="en-US" sz="2400" dirty="0" smtClean="0"/>
              <a:t>3/are </a:t>
            </a:r>
            <a:r>
              <a:rPr lang="en-US" sz="2400" dirty="0"/>
              <a:t>being </a:t>
            </a:r>
            <a:r>
              <a:rPr lang="en-US" sz="2400" dirty="0" smtClean="0"/>
              <a:t>repaired</a:t>
            </a:r>
            <a:br>
              <a:rPr lang="en-US" sz="2400" dirty="0" smtClean="0"/>
            </a:br>
            <a:r>
              <a:rPr lang="en-US" sz="2400" b="1" dirty="0">
                <a:solidFill>
                  <a:srgbClr val="002060"/>
                </a:solidFill>
              </a:rPr>
              <a:t/>
            </a:r>
            <a:br>
              <a:rPr lang="en-US" sz="2400" b="1" dirty="0">
                <a:solidFill>
                  <a:srgbClr val="002060"/>
                </a:solidFill>
              </a:rPr>
            </a:br>
            <a:r>
              <a:rPr lang="en-US" sz="2400" b="1" dirty="0" smtClean="0">
                <a:solidFill>
                  <a:srgbClr val="002060"/>
                </a:solidFill>
              </a:rPr>
              <a:t>5</a:t>
            </a:r>
            <a:r>
              <a:rPr lang="en-US" sz="2400" b="1" dirty="0">
                <a:solidFill>
                  <a:srgbClr val="002060"/>
                </a:solidFill>
              </a:rPr>
              <a:t>. It's a big company. It _____ two hundred people.</a:t>
            </a:r>
            <a:r>
              <a:rPr lang="en-US" sz="2400" dirty="0"/>
              <a:t/>
            </a:r>
            <a:br>
              <a:rPr lang="en-US" sz="2400" dirty="0"/>
            </a:br>
            <a:r>
              <a:rPr lang="en-US" sz="2400" dirty="0" smtClean="0"/>
              <a:t>1/ is </a:t>
            </a:r>
            <a:r>
              <a:rPr lang="en-US" sz="2400" dirty="0"/>
              <a:t>employed </a:t>
            </a:r>
            <a:r>
              <a:rPr lang="en-US" sz="2400" dirty="0" smtClean="0"/>
              <a:t>2/ employs 3/employing</a:t>
            </a:r>
            <a:br>
              <a:rPr lang="en-US" sz="2400" dirty="0" smtClean="0"/>
            </a:br>
            <a:r>
              <a:rPr lang="en-US" sz="2400" dirty="0"/>
              <a:t/>
            </a:r>
            <a:br>
              <a:rPr lang="en-US" sz="2400" dirty="0"/>
            </a:br>
            <a:endParaRPr lang="ru-RU" sz="2400" dirty="0"/>
          </a:p>
        </p:txBody>
      </p:sp>
    </p:spTree>
    <p:extLst>
      <p:ext uri="{BB962C8B-B14F-4D97-AF65-F5344CB8AC3E}">
        <p14:creationId xmlns:p14="http://schemas.microsoft.com/office/powerpoint/2010/main" val="2021674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712968" cy="6408712"/>
          </a:xfrm>
        </p:spPr>
        <p:style>
          <a:lnRef idx="2">
            <a:schemeClr val="accent1"/>
          </a:lnRef>
          <a:fillRef idx="1">
            <a:schemeClr val="lt1"/>
          </a:fillRef>
          <a:effectRef idx="0">
            <a:schemeClr val="accent1"/>
          </a:effectRef>
          <a:fontRef idx="minor">
            <a:schemeClr val="dk1"/>
          </a:fontRef>
        </p:style>
        <p:txBody>
          <a:bodyPr>
            <a:normAutofit/>
          </a:bodyPr>
          <a:lstStyle/>
          <a:p>
            <a:pPr algn="ctr"/>
            <a:r>
              <a:rPr lang="ru-RU" sz="2400" b="1" smtClean="0">
                <a:solidFill>
                  <a:srgbClr val="C00000"/>
                </a:solidFill>
              </a:rPr>
              <a:t>Тест 1. Выбрать </a:t>
            </a:r>
            <a:r>
              <a:rPr lang="ru-RU" sz="2400" b="1" dirty="0">
                <a:solidFill>
                  <a:srgbClr val="C00000"/>
                </a:solidFill>
              </a:rPr>
              <a:t>правильный вариант ответа:</a:t>
            </a:r>
            <a:br>
              <a:rPr lang="ru-RU" sz="2400" b="1" dirty="0">
                <a:solidFill>
                  <a:srgbClr val="C00000"/>
                </a:solidFill>
              </a:rPr>
            </a:br>
            <a:r>
              <a:rPr lang="en-US" sz="2400" b="1" dirty="0" smtClean="0">
                <a:solidFill>
                  <a:srgbClr val="002060"/>
                </a:solidFill>
              </a:rPr>
              <a:t>6</a:t>
            </a:r>
            <a:r>
              <a:rPr lang="en-US" sz="2400" b="1" dirty="0">
                <a:solidFill>
                  <a:srgbClr val="002060"/>
                </a:solidFill>
              </a:rPr>
              <a:t>. Our plan _____ by the members of the committee.</a:t>
            </a:r>
            <a:br>
              <a:rPr lang="en-US" sz="2400" b="1" dirty="0">
                <a:solidFill>
                  <a:srgbClr val="002060"/>
                </a:solidFill>
              </a:rPr>
            </a:br>
            <a:r>
              <a:rPr lang="en-US" sz="2400" dirty="0" smtClean="0"/>
              <a:t>1/ considers 2/ is </a:t>
            </a:r>
            <a:r>
              <a:rPr lang="en-US" sz="2400" dirty="0"/>
              <a:t>being considered </a:t>
            </a:r>
            <a:r>
              <a:rPr lang="en-US" sz="2400" dirty="0" smtClean="0"/>
              <a:t> 3/is considered</a:t>
            </a:r>
            <a:br>
              <a:rPr lang="en-US" sz="2400" dirty="0" smtClean="0"/>
            </a:br>
            <a:r>
              <a:rPr lang="en-US" sz="2400" dirty="0"/>
              <a:t/>
            </a:r>
            <a:br>
              <a:rPr lang="en-US" sz="2400" dirty="0"/>
            </a:br>
            <a:r>
              <a:rPr lang="en-US" sz="2400" b="1" dirty="0" smtClean="0">
                <a:solidFill>
                  <a:srgbClr val="002060"/>
                </a:solidFill>
              </a:rPr>
              <a:t>7</a:t>
            </a:r>
            <a:r>
              <a:rPr lang="en-US" sz="2400" b="1" dirty="0">
                <a:solidFill>
                  <a:srgbClr val="002060"/>
                </a:solidFill>
              </a:rPr>
              <a:t>. This is a large hall. Many parties _____ here.</a:t>
            </a:r>
            <a:br>
              <a:rPr lang="en-US" sz="2400" b="1" dirty="0">
                <a:solidFill>
                  <a:srgbClr val="002060"/>
                </a:solidFill>
              </a:rPr>
            </a:br>
            <a:r>
              <a:rPr lang="en-US" sz="2400" dirty="0" smtClean="0"/>
              <a:t>                     1/ are </a:t>
            </a:r>
            <a:r>
              <a:rPr lang="en-US" sz="2400" dirty="0"/>
              <a:t>held </a:t>
            </a:r>
            <a:r>
              <a:rPr lang="en-US" sz="2400" dirty="0" smtClean="0"/>
              <a:t>2/ are </a:t>
            </a:r>
            <a:r>
              <a:rPr lang="en-US" sz="2400" dirty="0"/>
              <a:t>being </a:t>
            </a:r>
            <a:r>
              <a:rPr lang="en-US" sz="2400" dirty="0" smtClean="0"/>
              <a:t>held 3/ has </a:t>
            </a:r>
            <a:r>
              <a:rPr lang="en-US" sz="2400" dirty="0"/>
              <a:t>been held</a:t>
            </a:r>
            <a:br>
              <a:rPr lang="en-US" sz="2400" dirty="0"/>
            </a:br>
            <a:r>
              <a:rPr lang="en-US" sz="2400" dirty="0"/>
              <a:t/>
            </a:r>
            <a:br>
              <a:rPr lang="en-US" sz="2400" dirty="0"/>
            </a:br>
            <a:r>
              <a:rPr lang="en-US" sz="2400" b="1" dirty="0" smtClean="0">
                <a:solidFill>
                  <a:srgbClr val="002060"/>
                </a:solidFill>
              </a:rPr>
              <a:t>8</a:t>
            </a:r>
            <a:r>
              <a:rPr lang="en-US" sz="2400" b="1" dirty="0">
                <a:solidFill>
                  <a:srgbClr val="002060"/>
                </a:solidFill>
              </a:rPr>
              <a:t>. I don't think we must _____ everything tomorrow.</a:t>
            </a:r>
            <a:br>
              <a:rPr lang="en-US" sz="2400" b="1" dirty="0">
                <a:solidFill>
                  <a:srgbClr val="002060"/>
                </a:solidFill>
              </a:rPr>
            </a:br>
            <a:r>
              <a:rPr lang="en-US" sz="2400" dirty="0" smtClean="0"/>
              <a:t>               1/ finish 2/ have finished 3/be </a:t>
            </a:r>
            <a:r>
              <a:rPr lang="en-US" sz="2400" dirty="0"/>
              <a:t>finished</a:t>
            </a:r>
            <a:br>
              <a:rPr lang="en-US" sz="2400" dirty="0"/>
            </a:br>
            <a:r>
              <a:rPr lang="en-US" sz="2400" dirty="0"/>
              <a:t/>
            </a:r>
            <a:br>
              <a:rPr lang="en-US" sz="2400" dirty="0"/>
            </a:br>
            <a:r>
              <a:rPr lang="en-US" sz="2400" b="1" dirty="0" smtClean="0">
                <a:solidFill>
                  <a:srgbClr val="002060"/>
                </a:solidFill>
              </a:rPr>
              <a:t>9</a:t>
            </a:r>
            <a:r>
              <a:rPr lang="en-US" sz="2400" b="1" dirty="0">
                <a:solidFill>
                  <a:srgbClr val="002060"/>
                </a:solidFill>
              </a:rPr>
              <a:t>. America's first college, Harvard, _____ in Massachusetts in 1636.</a:t>
            </a:r>
            <a:br>
              <a:rPr lang="en-US" sz="2400" b="1" dirty="0">
                <a:solidFill>
                  <a:srgbClr val="002060"/>
                </a:solidFill>
              </a:rPr>
            </a:br>
            <a:r>
              <a:rPr lang="en-US" sz="2400" dirty="0" smtClean="0"/>
              <a:t>               1/  is </a:t>
            </a:r>
            <a:r>
              <a:rPr lang="en-US" sz="2400" dirty="0"/>
              <a:t>being </a:t>
            </a:r>
            <a:r>
              <a:rPr lang="en-US" sz="2400" dirty="0" smtClean="0"/>
              <a:t>founded 2/  had </a:t>
            </a:r>
            <a:r>
              <a:rPr lang="en-US" sz="2400" dirty="0"/>
              <a:t>been </a:t>
            </a:r>
            <a:r>
              <a:rPr lang="en-US" sz="2400" dirty="0" smtClean="0"/>
              <a:t>founded 3/  was founded</a:t>
            </a:r>
            <a:br>
              <a:rPr lang="en-US" sz="2400" dirty="0" smtClean="0"/>
            </a:br>
            <a:r>
              <a:rPr lang="en-US" sz="2400" dirty="0"/>
              <a:t/>
            </a:r>
            <a:br>
              <a:rPr lang="en-US" sz="2400" dirty="0"/>
            </a:br>
            <a:r>
              <a:rPr lang="en-US" sz="2400" b="1" dirty="0" smtClean="0">
                <a:solidFill>
                  <a:srgbClr val="002060"/>
                </a:solidFill>
              </a:rPr>
              <a:t>10</a:t>
            </a:r>
            <a:r>
              <a:rPr lang="en-US" sz="2400" b="1" dirty="0">
                <a:solidFill>
                  <a:srgbClr val="002060"/>
                </a:solidFill>
              </a:rPr>
              <a:t>. The university of Michigan is one of the best universities in the United States and it _____ in Ann Arbor.</a:t>
            </a:r>
            <a:br>
              <a:rPr lang="en-US" sz="2400" b="1" dirty="0">
                <a:solidFill>
                  <a:srgbClr val="002060"/>
                </a:solidFill>
              </a:rPr>
            </a:br>
            <a:r>
              <a:rPr lang="en-US" sz="2400" dirty="0" smtClean="0"/>
              <a:t>                   1/located  2/location  3/ is located</a:t>
            </a:r>
            <a:endParaRPr lang="ru-RU" sz="2400" dirty="0"/>
          </a:p>
        </p:txBody>
      </p:sp>
    </p:spTree>
    <p:extLst>
      <p:ext uri="{BB962C8B-B14F-4D97-AF65-F5344CB8AC3E}">
        <p14:creationId xmlns:p14="http://schemas.microsoft.com/office/powerpoint/2010/main" val="2373381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126</TotalTime>
  <Words>181</Words>
  <Application>Microsoft Office PowerPoint</Application>
  <PresentationFormat>Экран (4:3)</PresentationFormat>
  <Paragraphs>37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NewsPrint</vt:lpstr>
      <vt:lpstr>    Active and Passive Voices.  Действительный и cтрадательный залоги.  </vt:lpstr>
      <vt:lpstr>Страдательный залог употребляется, когда исполнитель действия очевиден или несуществен, или когда действие или его результат более интересны, чем исполнитель.  Страдательный залог образуется с помощью глагола  to be в соответствующем времени и III формы глагола  (причастие II ).    </vt:lpstr>
      <vt:lpstr>Презентация PowerPoint</vt:lpstr>
      <vt:lpstr>Вопросительная форма образуется путём переноса (первого) вспомогательного глагола на место перед подлежащим, например:  When was the work done?   Has the work been done?   Отрицательная форма образуется с помощью отрицания not, которое ставится после первого вспомогательного глагола, например:  The work was not done last week.   The work will not done tomorrow.   </vt:lpstr>
      <vt:lpstr>Сравним действительный залог со страдательным залогом:   Active Voice   Tom delivers the mail. Том доставляет почту.  Tom delivered the mail. Том доставлял почту.  Tom will deliver the mail. Том доставит почту.  Passive Voice   The mail is delivered by Tom. Почта доставляется Томом.  The mail was delivered by Tom. Почта доставлялась Томом.  The mail will be delivered by Tom. Почта будет доставляться Томом.   </vt:lpstr>
      <vt:lpstr>Как и в русском языке, существительное, играющее роль дополнения в предложении действительного залога, в предложении страдательного залога становится обычно подлежащим.   Если в оборотах со страдательным залогом указан производитель действия, то в русском языке он обозначается творительным падежом, а в английском ему предшествует предлог by.   Дополнение с предлогом with выражает орудие действия: Shafts are turned with cutters. Валы обтачиваются резцами.   Употребление времени в английском страдательном залоге принципиально не отличается от его употребления в действительном залоге.   </vt:lpstr>
      <vt:lpstr>   При переводе страдательного залога на русский язык возможны следующие варианты:   1. Краткая форма причастий страдательного залога  I am invited to a party.  Я приглашён на вечеринку.   2. Глаголы, оканчивающие на -ся-  All observations were made by a team of famous scientists.  Все наблюдения проводились группой знаменитых учёных. 3. Неопределённо-личные предложения ( этот способ перевода применим лишь в тех случаях, если производитель действия в английском страдательном залоге не упомянут).   We were asked to come as early as possible.   Нас попросили прийти как можно раньше.      </vt:lpstr>
      <vt:lpstr>Выбрать правильный вариант ответа: 1. A new book _____ by that company next year.  1/will publish 2/ will be published 2/is publishing  2. When the manager arrived, the problem ____ 1/had already been solved 2/ had already solved 3/ had solved  3. In more than 200 years the USA Constitution _____ 26 times.    1/is amended   2/ is being amended 3/ has been amended   4. They _____ this clock now.  1/ are repaid 2. are repairing 3/are being repaired  5. It's a big company. It _____ two hundred people. 1/ is employed 2/ employs 3/employing  </vt:lpstr>
      <vt:lpstr>Тест 1. Выбрать правильный вариант ответа: 6. Our plan _____ by the members of the committee. 1/ considers 2/ is being considered  3/is considered  7. This is a large hall. Many parties _____ here.                      1/ are held 2/ are being held 3/ has been held  8. I don't think we must _____ everything tomorrow.                1/ finish 2/ have finished 3/be finished  9. America's first college, Harvard, _____ in Massachusetts in 1636.                1/  is being founded 2/  had been founded 3/  was founded  10. The university of Michigan is one of the best universities in the United States and it _____ in Ann Arbor.                    1/located  2/location  3/ is located</vt:lpstr>
      <vt:lpstr> Выбрать правильный вариант ответа:  11. The secretary _____ to her new boss yesterday. 1/ introduced  2/ was introduced is introduced  12. A prize _____ to whoever solves this equation.                1/will be giving  2/ will be given 3/ gives  13. Tom _____ his key.                1/has lost   2/ has been lost   3/was lost  14. A cinema is a place where films _____                  1/ show  2/ are shown  3/have been shown  15. A new supermarket _____ next year.              1/will be built  2/ will built  3/ is building  </vt:lpstr>
      <vt:lpstr>Тест:Выберите правильный ответ   1. Окно разбито. а) The window is broken. b) The window was broken.  c) The window will be broken.   2. Окно было разбито. а) The window is broken.  b) The window was broken.  c) The window will be broken.   3. Окно будет разбито. а) The window is broken.  b) The window was broken.  c) The window will be broken.  4. Камень брошен. а) The stone is thrown.  b) The stone was thrown. c) The stone will be thrown.  5. Фильм будет просмотрен. a) The film was seen.  b) The film will be seen. c) The film is seen.  </vt:lpstr>
      <vt:lpstr>Тест2: Выберите правильный ответ  6. Дом будет построен. a) The house will be built.  b) The house is built.  c) The house was built.   7. Дом строится. a) The house is built.  b) The house is being built.  c) The house was built.   8. Дом строился какое-то время. a) The house is being built.  b) The house was being built.  c) The house was built.   9. Статья прочитана. a) The article is read. b) The article was read. c) The article was being read.   10. Статья читается. a) The article is read.  b) The article is being read. c) The article was read. </vt:lpstr>
      <vt:lpstr>Тест: Выберите правильный ответ   11. Статья была прочитана. a) The article was read.   b) The article is read.   c) The article was being read.   12. Статья читалась в течение какого-то времени. a) The article was read.   b) The article is read.   c) The article was being read.   13. Статья будет прочитана. a) The article is read.  b) The article will be read.  c) The article was read.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and Passive Voices.  Действительный и cтрадательный залоги.</dc:title>
  <dc:creator>user1</dc:creator>
  <cp:lastModifiedBy>001</cp:lastModifiedBy>
  <cp:revision>13</cp:revision>
  <dcterms:created xsi:type="dcterms:W3CDTF">2013-02-23T09:18:40Z</dcterms:created>
  <dcterms:modified xsi:type="dcterms:W3CDTF">2020-04-18T12:14:43Z</dcterms:modified>
</cp:coreProperties>
</file>