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8" r:id="rId4"/>
    <p:sldMasterId id="2147483710" r:id="rId5"/>
    <p:sldMasterId id="2147483722" r:id="rId6"/>
    <p:sldMasterId id="2147483734" r:id="rId7"/>
  </p:sldMasterIdLst>
  <p:notesMasterIdLst>
    <p:notesMasterId r:id="rId36"/>
  </p:notesMasterIdLst>
  <p:sldIdLst>
    <p:sldId id="279" r:id="rId8"/>
    <p:sldId id="281" r:id="rId9"/>
    <p:sldId id="283" r:id="rId10"/>
    <p:sldId id="290" r:id="rId11"/>
    <p:sldId id="291" r:id="rId12"/>
    <p:sldId id="292" r:id="rId13"/>
    <p:sldId id="293" r:id="rId14"/>
    <p:sldId id="294" r:id="rId15"/>
    <p:sldId id="305" r:id="rId16"/>
    <p:sldId id="300" r:id="rId17"/>
    <p:sldId id="297" r:id="rId18"/>
    <p:sldId id="298" r:id="rId19"/>
    <p:sldId id="287" r:id="rId20"/>
    <p:sldId id="271" r:id="rId21"/>
    <p:sldId id="284" r:id="rId22"/>
    <p:sldId id="269" r:id="rId23"/>
    <p:sldId id="312" r:id="rId24"/>
    <p:sldId id="313" r:id="rId25"/>
    <p:sldId id="314" r:id="rId26"/>
    <p:sldId id="276" r:id="rId27"/>
    <p:sldId id="304" r:id="rId28"/>
    <p:sldId id="307" r:id="rId29"/>
    <p:sldId id="308" r:id="rId30"/>
    <p:sldId id="311" r:id="rId31"/>
    <p:sldId id="303" r:id="rId32"/>
    <p:sldId id="309" r:id="rId33"/>
    <p:sldId id="285" r:id="rId34"/>
    <p:sldId id="27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1" autoAdjust="0"/>
  </p:normalViewPr>
  <p:slideViewPr>
    <p:cSldViewPr>
      <p:cViewPr>
        <p:scale>
          <a:sx n="93" d="100"/>
          <a:sy n="93" d="100"/>
        </p:scale>
        <p:origin x="-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207D9-CD1C-42A7-947D-9B905147AAAE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C9C79-CC4A-429A-A87A-1A35E0BE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4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0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745145-E8D9-49A6-B07B-EF57A5F80DF4}" type="slidenum">
              <a:rPr lang="ru-RU" altLang="ru-RU">
                <a:solidFill>
                  <a:prstClr val="black"/>
                </a:solidFill>
              </a:rPr>
              <a:pPr eaLnBrk="1" hangingPunct="1"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0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745145-E8D9-49A6-B07B-EF57A5F80DF4}" type="slidenum">
              <a:rPr lang="ru-RU" alt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0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745145-E8D9-49A6-B07B-EF57A5F80DF4}" type="slidenum">
              <a:rPr lang="ru-RU" alt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C37EF1-E0C8-486A-9C13-698C65C85745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558D-034F-4145-8CCE-0FA0D08FD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5C62-B280-4223-B0A7-D4B06E983B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6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B526-1E62-4CA4-911F-B883C76540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8DA1-9506-4DC8-B209-9E61B2A067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66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87D8-8EED-4858-8C6E-4B48AEE9D9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BDD3-0456-44F0-AAC3-B874E1E922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66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F370-AD74-4F90-A175-2F9ED8A4C3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80027-E2FF-4923-806B-22321B6B74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1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88877-F43C-4861-A247-5559F28311C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15D3-5031-4C28-91C7-107F7A2602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2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636B-6318-4103-846C-C9036B77E3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FC3A-7C33-4D5B-981F-B12BE186D9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21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68EF-1D61-4EA3-8D60-21E8BC02AB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5AC5-50E4-4E51-B90D-A6DA7C451D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5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44DB-DFE3-4334-8E20-5032F0DC55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E384-3678-43B6-9C04-4B2C5DE552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8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070B-041B-4188-9D13-F770418467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3A0A-FE2A-432E-9EE8-6B163E8C51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78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CD7E-A35C-4E44-85AA-DF43399114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4300-18A0-43AD-85D4-DC4902B48D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9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71BA-7DD7-454F-AF0D-9B83516F47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C777-B74E-4D51-8900-7D2E606944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55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8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5DB6F-9CCA-44E0-94A4-BF29A01D3CFB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320B-FFB8-4320-9AEE-046F2EC941E0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4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DE90-D34B-42C5-93A4-7E482AD1A26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598CE-0191-4A8F-B846-3DEF49AC1F9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67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A47F-7C4B-4DA0-B31F-28E1F925CA83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34D80-F97E-4561-B564-6767C9958BFD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63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D359-21BF-43C0-B53E-FCF6781C478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C802-1238-4B64-94D7-7C7717E1D89C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06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44E7-0446-4F48-B8FF-5B721FF00140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4FF0-7DBD-453D-8156-B270F73D7BB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21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D8EA-3F57-4B39-9807-F40CBC8685D1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40018-AA6A-4490-9727-9440F44C10EE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16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9483-3F95-4373-BAB7-BBE0A1D1C3C2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FE38-4C3C-40D0-B0EB-8F617EB50ED7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0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BFC20-C53C-44ED-9091-0557E5E7502E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4297B-B49D-48E7-B37B-22998A57B21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19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A15B6-5357-4B00-AA17-48956B109D1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6449-212B-4CB5-B8B7-D667A887AE54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40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95D9-34DC-4848-A641-6F6633173F57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E71AC-F7A1-4306-9103-C31F5FF6D10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35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5637-0DEE-4BD9-AA34-21DD2D00DF0A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C771-088C-4227-8ADB-E0B06FA13D58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79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C137-705A-4D52-8DC8-7F836E5B734C}" type="datetimeFigureOut">
              <a:rPr lang="ru-RU">
                <a:solidFill>
                  <a:srgbClr val="F8F8F8"/>
                </a:solidFill>
              </a:rPr>
              <a:pPr>
                <a:defRPr/>
              </a:pPr>
              <a:t>12.12.2013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57ED1-2D1D-49E8-A1F4-4C32A2C14C41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56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5733-0732-4EC2-BBE8-0A09AE930A99}" type="slidenum">
              <a:rPr lang="ru-RU">
                <a:solidFill>
                  <a:srgbClr val="F8F8F8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82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37900C5-F3F2-44E8-B2C0-F9AE2AC2E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13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BF16BE5-7845-4C92-BE72-73A270600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477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74BB897-0300-4476-9E46-A9159EFBC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52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0280B6-F09B-4D20-B82E-B1231E115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35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6631283-C99C-489D-AE1A-1B79358CC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355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9861746-BB4B-40A4-BAF0-5D04ACC39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46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2FF9F7-1ABC-4913-807D-4145192D8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43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EED1BCF-628F-4C3F-8D67-CB177DAC6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59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F4B5475-0C52-4FE4-A543-7A203EE3F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96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02E0E8-55F9-4B62-99CF-1C30A228B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16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9C23452-D322-428C-9D12-7184AF1D7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082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900-A16D-4972-BDAE-0C766A7AF596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44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55EC-3CDB-47B9-B7C0-9375EE692D42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25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C1A-DA2E-4201-B98E-28C5C6BB6E88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52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C4DF-CC5A-4AEA-82C2-1886DD4D667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47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D31-6989-4D16-975D-9E7518B92BE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7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569E-D111-47EF-980D-ACC6CCF6C58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6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6DB1-B343-467D-BDD6-F0E3FE0D15FF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82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88F1-17DF-41F7-ABA4-44FCA9DCA4B4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61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BEA4-A0ED-4FC1-825D-8F517374693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55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F6AB-1375-4BD6-8056-D30D4220806F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1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6EDA-3029-4595-BE2D-0FCD49010F4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391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900-A16D-4972-BDAE-0C766A7AF596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13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55EC-3CDB-47B9-B7C0-9375EE692D42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7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5C1A-DA2E-4201-B98E-28C5C6BB6E88}" type="datetime1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31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C4DF-CC5A-4AEA-82C2-1886DD4D667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771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D31-6989-4D16-975D-9E7518B92BE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95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569E-D111-47EF-980D-ACC6CCF6C58D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55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6DB1-B343-467D-BDD6-F0E3FE0D15FF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0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88F1-17DF-41F7-ABA4-44FCA9DCA4B4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70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BEA4-A0ED-4FC1-825D-8F5173746937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059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F6AB-1375-4BD6-8056-D30D4220806F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095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6EDA-3029-4595-BE2D-0FCD49010F4E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56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C89AD-2270-47A9-AF49-0D93562EE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5755-6A08-4D3D-8DC2-CA8BE0356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996E-2EDE-4248-A124-8189F439DA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F468-116C-49DE-80DA-9DBB8D1C38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8FAB-0F78-415B-862B-81E3480A72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2ABF-B56A-496B-8867-F43F3625D8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8D77-2842-4168-A414-F938419D9E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74E3-7075-4461-9EE0-96DD55DB4B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3802-7312-4422-BDA4-F37D44625F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90A7F-FC0F-4DEA-9088-D6E4C620C3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5300-5DE6-44DA-9C5C-9969C946C6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27D0-5B9A-4452-A764-CAB7663793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8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BC43-CFA4-4515-B4AE-C4B8C062D1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486D-3174-4DF6-9E4E-B494AB6485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2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A9041-A22F-4E15-97B1-1088869A9F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0FF7-AF95-4F82-AE36-C1F5770005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27A1-F8A3-4F63-846B-965A4F3FD1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99B2-6505-4E08-8D54-72EA454D7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1908-A9FE-45F6-8AC7-D11679B765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ACC2-D9B9-4DEA-8939-2E45C01471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2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CCAD-9B6D-4D04-B321-D841D40A27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AF455-551D-4AFF-A4E1-5D6F02C40E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1B654D-976A-4C13-A5ED-B08E8E50FC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BD2577-6336-4F9C-B102-01D596FE3A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9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4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8F8F8"/>
                </a:solidFill>
              </a:endParaRPr>
            </a:p>
          </p:txBody>
        </p:sp>
      </p:grpSp>
      <p:sp>
        <p:nvSpPr>
          <p:cNvPr id="27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AD188-F456-4D84-8823-C03F0F979CB7}" type="datetimeFigureOut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12.12.2013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27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B6535-0425-4B4A-B762-922BC3788BAB}" type="slidenum">
              <a:rPr lang="ru-RU">
                <a:solidFill>
                  <a:srgbClr val="F8F8F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8F8F8"/>
              </a:solidFill>
            </a:endParaRP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5495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9D176-55C0-4B4A-852B-6DD50767EB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07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7CEB7B-A119-4036-AE4F-AA15662020FA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82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7CEB7B-A119-4036-AE4F-AA15662020FA}" type="datetime1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13.12.2013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7296FF-A1CF-483A-BFBB-FBE2BEDBDF5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05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999A7C-51A0-47BA-BA12-F320A2CB57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87F333-7449-4BBF-9AC1-6804A8D42A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http://img-fotki.yandex.ru/get/4400/tatyanasalnickova.0/0_3b9b5_a9c497d_XL" TargetMode="External"/><Relationship Id="rId17" Type="http://schemas.openxmlformats.org/officeDocument/2006/relationships/hyperlink" Target="http://img-fotki.yandex.ru/get/4010/a2505a1977.11/0_43590_741b8cf_XL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eg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55.xml"/><Relationship Id="rId6" Type="http://schemas.openxmlformats.org/officeDocument/2006/relationships/hyperlink" Target="http://statics.photodom.com/photos/2010/03/15/1780484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5" Type="http://schemas.openxmlformats.org/officeDocument/2006/relationships/image" Target="../media/image18.png"/><Relationship Id="rId10" Type="http://schemas.openxmlformats.org/officeDocument/2006/relationships/image" Target="../media/image14.jpeg"/><Relationship Id="rId19" Type="http://schemas.openxmlformats.org/officeDocument/2006/relationships/image" Target="../media/image21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9138"/>
            <a:ext cx="8229600" cy="2087562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русского языка</a:t>
            </a:r>
            <a:b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3 классе</a:t>
            </a:r>
            <a:endParaRPr lang="ru-RU" sz="6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ru-RU" sz="7200" b="1" kern="1200" dirty="0" smtClean="0">
                <a:ln w="11430"/>
                <a:gradFill>
                  <a:gsLst>
                    <a:gs pos="0">
                      <a:srgbClr val="AA2B1E">
                        <a:tint val="70000"/>
                        <a:satMod val="245000"/>
                      </a:srgbClr>
                    </a:gs>
                    <a:gs pos="75000">
                      <a:srgbClr val="AA2B1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A2B1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Затруднение</a:t>
            </a:r>
            <a:endParaRPr lang="ru-RU" sz="7200" dirty="0"/>
          </a:p>
        </p:txBody>
      </p:sp>
      <p:sp>
        <p:nvSpPr>
          <p:cNvPr id="166915" name="Объект 2"/>
          <p:cNvSpPr>
            <a:spLocks noGrp="1"/>
          </p:cNvSpPr>
          <p:nvPr>
            <p:ph idx="1"/>
          </p:nvPr>
        </p:nvSpPr>
        <p:spPr>
          <a:xfrm>
            <a:off x="385763" y="1484313"/>
            <a:ext cx="8229600" cy="4641850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smtClean="0"/>
          </a:p>
        </p:txBody>
      </p:sp>
      <p:pic>
        <p:nvPicPr>
          <p:cNvPr id="166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34536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1398" y="1979082"/>
            <a:ext cx="6519413" cy="36933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текста </a:t>
            </a:r>
          </a:p>
          <a:p>
            <a:pPr algn="ctr"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основе </a:t>
            </a:r>
            <a:endParaRPr lang="ru-RU" sz="60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 </a:t>
            </a:r>
            <a:r>
              <a:rPr lang="ru-RU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главной </a:t>
            </a:r>
            <a:r>
              <a:rPr lang="ru-RU" sz="6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мысли</a:t>
            </a:r>
            <a:endParaRPr lang="ru-RU" sz="60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908720"/>
            <a:ext cx="4213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</a:rPr>
              <a:t>Тема урока:</a:t>
            </a:r>
            <a:endParaRPr lang="ru-RU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7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Цель: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3333CC"/>
              </a:solidFill>
              <a:latin typeface="Cambria"/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Научиться создавать текст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Times New Roman"/>
                <a:ea typeface="Times New Roman"/>
              </a:rPr>
              <a:t>на основе его главной мысли.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ru-RU" sz="7200" b="1" kern="1200" dirty="0" smtClean="0">
                <a:ln w="11430"/>
                <a:gradFill>
                  <a:gsLst>
                    <a:gs pos="0">
                      <a:srgbClr val="AA2B1E">
                        <a:tint val="70000"/>
                        <a:satMod val="245000"/>
                      </a:srgbClr>
                    </a:gs>
                    <a:gs pos="75000">
                      <a:srgbClr val="AA2B1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A2B1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Загадки</a:t>
            </a:r>
            <a:endParaRPr lang="ru-RU" sz="7200" dirty="0"/>
          </a:p>
        </p:txBody>
      </p:sp>
      <p:sp>
        <p:nvSpPr>
          <p:cNvPr id="166915" name="Объект 2"/>
          <p:cNvSpPr>
            <a:spLocks noGrp="1"/>
          </p:cNvSpPr>
          <p:nvPr>
            <p:ph idx="1"/>
          </p:nvPr>
        </p:nvSpPr>
        <p:spPr>
          <a:xfrm>
            <a:off x="385763" y="1484313"/>
            <a:ext cx="8229600" cy="4641850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smtClean="0"/>
          </a:p>
        </p:txBody>
      </p:sp>
      <p:pic>
        <p:nvPicPr>
          <p:cNvPr id="166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34536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2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НС\Download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Рисунок 4" descr="fond_18_1280x102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1268413"/>
          <a:ext cx="8496944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CE4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CE4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BCE4"/>
                    </a:solidFill>
                  </a:tcPr>
                </a:tc>
              </a:tr>
            </a:tbl>
          </a:graphicData>
        </a:graphic>
      </p:graphicFrame>
      <p:pic>
        <p:nvPicPr>
          <p:cNvPr id="29712" name="Рисунок 7" descr="20610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1275" y="1484313"/>
            <a:ext cx="193516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Рисунок 8" descr="клёст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484313"/>
            <a:ext cx="193357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2" descr="Картинка 17 из 3833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3141663"/>
            <a:ext cx="1912938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Рисунок 10" descr="0_7ba0_943519da_XL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8100" y="3141663"/>
            <a:ext cx="1920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Рисунок 11" descr="76453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1484313"/>
            <a:ext cx="19208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Рисунок 12" descr="%20ydrdafietf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9563" y="3141663"/>
            <a:ext cx="19208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Рисунок 13" descr="0_1fa7d_8860afcd_X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2900" y="4868863"/>
            <a:ext cx="18891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6" descr="Картинка 63 из 127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9688" y="4868863"/>
            <a:ext cx="1931987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Содержимое 7" descr="1334423_50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3438" y="1484313"/>
            <a:ext cx="19145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7038" y="109538"/>
            <a:ext cx="8004175" cy="1158875"/>
          </a:xfrm>
          <a:prstGeom prst="rect">
            <a:avLst/>
          </a:prstGeom>
          <a:noFill/>
        </p:spPr>
      </p:pic>
      <p:pic>
        <p:nvPicPr>
          <p:cNvPr id="29722" name="Рисунок 19" descr="07soyka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9750" y="4868863"/>
            <a:ext cx="1900238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Picture 2" descr="Картинка 78 из 815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43438" y="4868863"/>
            <a:ext cx="1916112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4" name="Рисунок 20" descr="1996198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43438" y="3141663"/>
            <a:ext cx="1906587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5" name="Рисунок 22" descr="17.gif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9388" y="623728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6" name="Рисунок 23" descr="17.gif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459788" y="623728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7" name="Рисунок 24" descr="17.gif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9388" y="112553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8" name="Рисунок 25" descr="17.gif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459788" y="1052513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9" name="TextBox 26"/>
          <p:cNvSpPr txBox="1">
            <a:spLocks noChangeArrowheads="1"/>
          </p:cNvSpPr>
          <p:nvPr/>
        </p:nvSpPr>
        <p:spPr bwMode="auto">
          <a:xfrm>
            <a:off x="1835150" y="4365625"/>
            <a:ext cx="615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prstClr val="white"/>
                </a:solidFill>
                <a:latin typeface="Garamond" pitchFamily="18" charset="0"/>
              </a:rPr>
              <a:t>щур</a:t>
            </a:r>
          </a:p>
        </p:txBody>
      </p:sp>
      <p:sp>
        <p:nvSpPr>
          <p:cNvPr id="29730" name="TextBox 27"/>
          <p:cNvSpPr txBox="1">
            <a:spLocks noChangeArrowheads="1"/>
          </p:cNvSpPr>
          <p:nvPr/>
        </p:nvSpPr>
        <p:spPr bwMode="auto">
          <a:xfrm>
            <a:off x="2555875" y="1412875"/>
            <a:ext cx="119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Garamond" pitchFamily="18" charset="0"/>
              </a:rPr>
              <a:t>поползень</a:t>
            </a:r>
          </a:p>
        </p:txBody>
      </p:sp>
      <p:sp>
        <p:nvSpPr>
          <p:cNvPr id="29731" name="TextBox 28"/>
          <p:cNvSpPr txBox="1">
            <a:spLocks noChangeArrowheads="1"/>
          </p:cNvSpPr>
          <p:nvPr/>
        </p:nvSpPr>
        <p:spPr bwMode="auto">
          <a:xfrm>
            <a:off x="5724525" y="1412875"/>
            <a:ext cx="80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prstClr val="white"/>
                </a:solidFill>
                <a:latin typeface="Garamond" pitchFamily="18" charset="0"/>
              </a:rPr>
              <a:t>щегол</a:t>
            </a:r>
          </a:p>
        </p:txBody>
      </p:sp>
      <p:sp>
        <p:nvSpPr>
          <p:cNvPr id="29732" name="TextBox 29"/>
          <p:cNvSpPr txBox="1">
            <a:spLocks noChangeArrowheads="1"/>
          </p:cNvSpPr>
          <p:nvPr/>
        </p:nvSpPr>
        <p:spPr bwMode="auto">
          <a:xfrm>
            <a:off x="7885113" y="2708275"/>
            <a:ext cx="68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Garamond" pitchFamily="18" charset="0"/>
              </a:rPr>
              <a:t>клёст</a:t>
            </a:r>
          </a:p>
        </p:txBody>
      </p:sp>
      <p:sp>
        <p:nvSpPr>
          <p:cNvPr id="29733" name="TextBox 30"/>
          <p:cNvSpPr txBox="1">
            <a:spLocks noChangeArrowheads="1"/>
          </p:cNvSpPr>
          <p:nvPr/>
        </p:nvSpPr>
        <p:spPr bwMode="auto">
          <a:xfrm>
            <a:off x="2555875" y="3068638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Garamond" pitchFamily="18" charset="0"/>
              </a:rPr>
              <a:t>чиж</a:t>
            </a:r>
          </a:p>
        </p:txBody>
      </p:sp>
      <p:sp>
        <p:nvSpPr>
          <p:cNvPr id="29734" name="TextBox 31"/>
          <p:cNvSpPr txBox="1">
            <a:spLocks noChangeArrowheads="1"/>
          </p:cNvSpPr>
          <p:nvPr/>
        </p:nvSpPr>
        <p:spPr bwMode="auto">
          <a:xfrm>
            <a:off x="5651500" y="4365625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prstClr val="white"/>
                </a:solidFill>
                <a:latin typeface="Garamond" pitchFamily="18" charset="0"/>
              </a:rPr>
              <a:t>синица</a:t>
            </a:r>
          </a:p>
        </p:txBody>
      </p:sp>
      <p:sp>
        <p:nvSpPr>
          <p:cNvPr id="29735" name="TextBox 32"/>
          <p:cNvSpPr txBox="1">
            <a:spLocks noChangeArrowheads="1"/>
          </p:cNvSpPr>
          <p:nvPr/>
        </p:nvSpPr>
        <p:spPr bwMode="auto">
          <a:xfrm>
            <a:off x="6659563" y="3068638"/>
            <a:ext cx="1350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prstClr val="white"/>
                </a:solidFill>
                <a:latin typeface="Garamond" pitchFamily="18" charset="0"/>
              </a:rPr>
              <a:t>свиристель</a:t>
            </a:r>
          </a:p>
        </p:txBody>
      </p:sp>
      <p:sp>
        <p:nvSpPr>
          <p:cNvPr id="29736" name="TextBox 33"/>
          <p:cNvSpPr txBox="1">
            <a:spLocks noChangeArrowheads="1"/>
          </p:cNvSpPr>
          <p:nvPr/>
        </p:nvSpPr>
        <p:spPr bwMode="auto">
          <a:xfrm>
            <a:off x="1692275" y="4797425"/>
            <a:ext cx="715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Garamond" pitchFamily="18" charset="0"/>
              </a:rPr>
              <a:t>сойка</a:t>
            </a:r>
          </a:p>
        </p:txBody>
      </p:sp>
      <p:sp>
        <p:nvSpPr>
          <p:cNvPr id="29737" name="TextBox 34"/>
          <p:cNvSpPr txBox="1">
            <a:spLocks noChangeArrowheads="1"/>
          </p:cNvSpPr>
          <p:nvPr/>
        </p:nvSpPr>
        <p:spPr bwMode="auto">
          <a:xfrm>
            <a:off x="3419475" y="4797425"/>
            <a:ext cx="1017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Garamond" pitchFamily="18" charset="0"/>
              </a:rPr>
              <a:t>кедровка</a:t>
            </a:r>
          </a:p>
        </p:txBody>
      </p:sp>
      <p:sp>
        <p:nvSpPr>
          <p:cNvPr id="29738" name="TextBox 35"/>
          <p:cNvSpPr txBox="1">
            <a:spLocks noChangeArrowheads="1"/>
          </p:cNvSpPr>
          <p:nvPr/>
        </p:nvSpPr>
        <p:spPr bwMode="auto">
          <a:xfrm>
            <a:off x="4643438" y="6092825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Garamond" pitchFamily="18" charset="0"/>
              </a:rPr>
              <a:t>пищуха</a:t>
            </a:r>
          </a:p>
        </p:txBody>
      </p:sp>
      <p:sp>
        <p:nvSpPr>
          <p:cNvPr id="29739" name="TextBox 36"/>
          <p:cNvSpPr txBox="1">
            <a:spLocks noChangeArrowheads="1"/>
          </p:cNvSpPr>
          <p:nvPr/>
        </p:nvSpPr>
        <p:spPr bwMode="auto">
          <a:xfrm>
            <a:off x="7596188" y="4797425"/>
            <a:ext cx="900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Garamond" pitchFamily="18" charset="0"/>
              </a:rPr>
              <a:t>чечётка</a:t>
            </a:r>
          </a:p>
        </p:txBody>
      </p:sp>
      <p:sp>
        <p:nvSpPr>
          <p:cNvPr id="29740" name="TextBox 37"/>
          <p:cNvSpPr txBox="1">
            <a:spLocks noChangeArrowheads="1"/>
          </p:cNvSpPr>
          <p:nvPr/>
        </p:nvSpPr>
        <p:spPr bwMode="auto">
          <a:xfrm>
            <a:off x="539750" y="1412875"/>
            <a:ext cx="925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Garamond" pitchFamily="18" charset="0"/>
              </a:rPr>
              <a:t>снегирь</a:t>
            </a:r>
          </a:p>
        </p:txBody>
      </p:sp>
    </p:spTree>
    <p:extLst>
      <p:ext uri="{BB962C8B-B14F-4D97-AF65-F5344CB8AC3E}">
        <p14:creationId xmlns:p14="http://schemas.microsoft.com/office/powerpoint/2010/main" val="393055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НС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912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Найдите ошибки и спишите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Си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ма.</a:t>
            </a:r>
            <a:endParaRPr lang="ru-RU" sz="20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  Наступил   </a:t>
            </a:r>
            <a:r>
              <a:rPr lang="ru-RU" dirty="0" err="1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си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ма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. 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Наулеце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холотно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.  Зимние дни 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кородкие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Кнам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насиму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астались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 зимовать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вароби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вароны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сароки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  <a:cs typeface="Times New Roman"/>
              </a:rPr>
              <a:t>, голуби, дятлы, синицы, снегири.</a:t>
            </a:r>
            <a:endParaRPr lang="ru-RU" sz="20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13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Зима.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   Наступила   зима.  На улице  холодно.  Зимние дни  короткие. К нам  на зиму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dirty="0" smtClean="0">
                <a:solidFill>
                  <a:schemeClr val="tx2"/>
                </a:solidFill>
                <a:effectLst/>
                <a:latin typeface="Times New Roman"/>
                <a:ea typeface="Times New Roman"/>
                <a:cs typeface="Times New Roman"/>
              </a:rPr>
              <a:t>стались зимовать воробьи, вороны, сороки, голуби, дятлы, синицы, снегири.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404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ФИЗКУЛЬТМИНУТКА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1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5652" name="Picture 4" descr="Картинка 172 из 7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3" name="AutoShape 5" descr="Почтовая бумага"/>
          <p:cNvSpPr>
            <a:spLocks noChangeArrowheads="1"/>
          </p:cNvSpPr>
          <p:nvPr/>
        </p:nvSpPr>
        <p:spPr bwMode="auto">
          <a:xfrm>
            <a:off x="323850" y="1052513"/>
            <a:ext cx="6769100" cy="5661025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333399"/>
                </a:solidFill>
              </a:rPr>
              <a:t>Мы – умные!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333399"/>
                </a:solidFill>
              </a:rPr>
              <a:t>Мы- дружные!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333399"/>
                </a:solidFill>
              </a:rPr>
              <a:t>Мы- внимательные!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333399"/>
                </a:solidFill>
              </a:rPr>
              <a:t>И</a:t>
            </a:r>
            <a:r>
              <a:rPr lang="ru-RU" altLang="ru-RU" sz="3200" b="1" dirty="0" smtClean="0">
                <a:solidFill>
                  <a:srgbClr val="333399"/>
                </a:solidFill>
              </a:rPr>
              <a:t> старательные!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333399"/>
                </a:solidFill>
              </a:rPr>
              <a:t>         Будем слушать, отвечать,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333399"/>
                </a:solidFill>
              </a:rPr>
              <a:t>  И пятёрки получать!</a:t>
            </a:r>
            <a:r>
              <a:rPr lang="ru-RU" altLang="ru-RU" sz="3600" dirty="0" smtClean="0">
                <a:solidFill>
                  <a:srgbClr val="333399"/>
                </a:solidFill>
              </a:rPr>
              <a:t> </a:t>
            </a:r>
          </a:p>
        </p:txBody>
      </p:sp>
      <p:pic>
        <p:nvPicPr>
          <p:cNvPr id="155654" name="Picture 6" descr="post-70101-1236449698_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0213"/>
            <a:ext cx="26527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8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§"/>
              <a:defRPr/>
            </a:pPr>
            <a:endParaRPr lang="ru-RU" sz="320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1" name="Picture 6" descr="Чаплина Вера Васильевна биография, фото, истории - известная детская писательница-анималист, жизнь и творчество которой непосредственно связаны с Московским зоопар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0"/>
            <a:ext cx="4630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323850" y="4797425"/>
            <a:ext cx="460216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EAEAEA"/>
                </a:solidFill>
              </a:rPr>
              <a:t>24 апреля 1908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EAEAEA"/>
                </a:solidFill>
              </a:rPr>
              <a:t>- 19 декабря 1994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EAEAEA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539750" y="2247900"/>
            <a:ext cx="253627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0000"/>
                </a:solidFill>
              </a:rPr>
              <a:t>Чаплина 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 smtClean="0">
                <a:solidFill>
                  <a:srgbClr val="FF0000"/>
                </a:solidFill>
                <a:latin typeface="Arial"/>
              </a:rPr>
              <a:t>Вера </a:t>
            </a:r>
            <a:endParaRPr lang="ru-RU" altLang="ru-RU" sz="3200" dirty="0">
              <a:solidFill>
                <a:srgbClr val="FF0000"/>
              </a:solidFill>
              <a:latin typeface="Arial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rgbClr val="FF0000"/>
                </a:solidFill>
                <a:latin typeface="Arial"/>
              </a:rPr>
              <a:t>Васильевна</a:t>
            </a:r>
            <a:r>
              <a:rPr lang="ru-RU" altLang="ru-RU" dirty="0">
                <a:solidFill>
                  <a:srgbClr val="FF0000"/>
                </a:solidFill>
                <a:latin typeface="Arial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 </a:t>
            </a:r>
            <a:endParaRPr lang="ru-RU" alt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5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Дивная  берёза </a:t>
            </a:r>
            <a:r>
              <a:rPr lang="ru-RU" dirty="0" smtClean="0"/>
              <a:t>–  чудесная, удивительная берёза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Развилка сучьев </a:t>
            </a:r>
            <a:r>
              <a:rPr lang="ru-RU" dirty="0" smtClean="0"/>
              <a:t>-  разветвление сучьев,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разветвляющийся в конце на два сучка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Диковинная кормушка </a:t>
            </a:r>
            <a:r>
              <a:rPr lang="ru-RU" dirty="0" smtClean="0"/>
              <a:t>-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необыкновенная, вызывающая удивление; небывалая, 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   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евиданная кормушка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451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7943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6083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43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ea typeface="Times New Roman"/>
              </a:rPr>
              <a:t>Составь план для воспроизведения содержания текста:</a:t>
            </a:r>
            <a:br>
              <a:rPr lang="ru-RU" sz="2400" b="1" dirty="0" smtClean="0">
                <a:solidFill>
                  <a:srgbClr val="7030A0"/>
                </a:solidFill>
                <a:effectLst/>
                <a:ea typeface="Times New Roman"/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333333"/>
                </a:solidFill>
                <a:effectLst/>
                <a:latin typeface="Arial"/>
                <a:ea typeface="Times New Roman"/>
              </a:rPr>
              <a:t>       </a:t>
            </a:r>
            <a:r>
              <a:rPr lang="ru-RU" sz="2000" b="1" dirty="0" smtClean="0">
                <a:effectLst/>
                <a:latin typeface="Arial"/>
                <a:ea typeface="Times New Roman"/>
              </a:rPr>
              <a:t>1. </a:t>
            </a:r>
            <a:r>
              <a:rPr lang="ru-RU" sz="2000" b="1" i="1" dirty="0" smtClean="0">
                <a:effectLst/>
                <a:latin typeface="Arial"/>
                <a:ea typeface="Times New Roman"/>
              </a:rPr>
              <a:t>Прогулка по зимнему лесу. 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effectLst/>
                <a:latin typeface="Arial"/>
                <a:ea typeface="Times New Roman"/>
              </a:rPr>
              <a:t>           Дивная берёза на поляне. 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effectLst/>
                <a:latin typeface="Arial"/>
                <a:ea typeface="Times New Roman"/>
              </a:rPr>
              <a:t>          На берёзе диво – грозди рябины краснеют.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effectLst/>
                <a:latin typeface="Arial"/>
                <a:ea typeface="Times New Roman"/>
              </a:rPr>
              <a:t>        2. Рябина на ветвях берёзы развешана.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effectLst/>
                <a:latin typeface="Arial"/>
                <a:ea typeface="Times New Roman"/>
              </a:rPr>
              <a:t>           Диковинная кормушка.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effectLst/>
                <a:latin typeface="Arial"/>
                <a:ea typeface="Times New Roman"/>
              </a:rPr>
              <a:t>           На берёзе кормушка устроена.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effectLst/>
                <a:latin typeface="Arial"/>
                <a:ea typeface="Times New Roman"/>
              </a:rPr>
              <a:t>         3. Радость.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effectLst/>
                <a:latin typeface="Arial"/>
                <a:ea typeface="Times New Roman"/>
              </a:rPr>
              <a:t>            Добрая рука диковинную кормушку устроила</a:t>
            </a: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3091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ПОМНИТЕ! главные правила при подкормке птиц: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b="1" u="sng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Нельзя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кормить птиц </a:t>
            </a:r>
            <a:r>
              <a:rPr lang="ru-RU" sz="1800" b="1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солёными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продуктами и </a:t>
            </a:r>
            <a:r>
              <a:rPr lang="ru-RU" sz="1800" b="1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ржаным хлебом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(это смертельно опасно для них)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начал подкармливать птиц однажды в начале зимы, следи за тем, чтобы 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каждый день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кормушке был корм!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Кормушка должна быть 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удобна и безопасна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для птиц (плотное крепление, никаких острых краёв, недоступность для соседской кошки)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Повесь кормушку так, чтобы туда могли попасть мелкие и ловкие птицы, но ни как не голуби и вороны (для которых корма достаточно и на улице)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возможности корм должен быть 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защищён от непогоды!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Кормушку необходимо 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регулярно чистить!</a:t>
            </a:r>
            <a:endParaRPr lang="ru-RU" sz="1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43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b="1" i="0" dirty="0" smtClean="0">
                <a:solidFill>
                  <a:schemeClr val="tx2"/>
                </a:solidFill>
                <a:effectLst/>
                <a:latin typeface="Times New Roman"/>
              </a:rPr>
              <a:t> 	</a:t>
            </a:r>
            <a:r>
              <a:rPr lang="ru-RU" sz="2800" b="1" i="0" dirty="0" smtClean="0">
                <a:solidFill>
                  <a:schemeClr val="tx2"/>
                </a:solidFill>
                <a:effectLst/>
                <a:latin typeface="Times New Roman"/>
              </a:rPr>
              <a:t>На дворе стоит зимняя стужа. Все дорожки покрылись снежным ковром. Пруд покрыт льдом. Ночью бывают сильные морозы.                                	Тяжело в такую пору птицам, которые зимуют в наших краях. Многие птички погибают.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 CYR"/>
              </a:rPr>
              <a:t> </a:t>
            </a:r>
            <a:r>
              <a:rPr lang="ru-RU" sz="2800" b="1" dirty="0">
                <a:solidFill>
                  <a:srgbClr val="1F497D"/>
                </a:solidFill>
                <a:latin typeface="Times New Roman CYR"/>
              </a:rPr>
              <a:t>Зимой птицам не только холодно, но и голодно. </a:t>
            </a:r>
          </a:p>
          <a:p>
            <a:pPr marL="0" indent="0">
              <a:buNone/>
            </a:pP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 CYR"/>
              </a:rPr>
              <a:t>          </a:t>
            </a:r>
            <a:r>
              <a:rPr lang="ru-RU" sz="2800" b="1" i="0" dirty="0" smtClean="0">
                <a:solidFill>
                  <a:schemeClr val="tx2"/>
                </a:solidFill>
                <a:effectLst/>
                <a:latin typeface="Times New Roman CYR"/>
              </a:rPr>
              <a:t>При наличии пищи птицы переносят даже сильные морозы. Чаще всего птицам самим сложно найти корм и тогда на помощь приходит человек. Потому-то так важны кормушки!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01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Итог  урока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/>
                </a:solidFill>
              </a:rPr>
              <a:t>- Понравился ли  тебе урок?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- Что нового узнал  на уроке?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- Чему научились на уроке?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- Оцените свою работу за урок.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23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амки для слайдов\0_7442d_3320f8c4_X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144836" y="-1144836"/>
            <a:ext cx="6858002" cy="914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extrusionH="101600" contourW="31750">
            <a:extrusionClr>
              <a:schemeClr val="bg2"/>
            </a:extrusionClr>
            <a:contourClr>
              <a:srgbClr val="002060"/>
            </a:contourClr>
          </a:sp3d>
        </p:spPr>
      </p:pic>
      <p:pic>
        <p:nvPicPr>
          <p:cNvPr id="3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357422" y="2000240"/>
            <a:ext cx="4572032" cy="215443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/>
          <a:scene3d>
            <a:camera prst="orthographicFront"/>
            <a:lightRig rig="threePt" dir="t"/>
          </a:scene3d>
          <a:sp3d>
            <a:bevelT h="12065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небу весело скользя,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Летят пернатые друзья,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пропоют, чирикая: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Спасибо вам великое!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6" descr="дятел проз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14480" y="1428736"/>
            <a:ext cx="1000132" cy="190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C:\Users\Admin\Desktop\0_3777c_2849e64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43604" y="3357562"/>
            <a:ext cx="3000396" cy="30003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Admin\Desktop\картиночки\eurasian-bullfinch-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6500826" y="1357298"/>
            <a:ext cx="1571636" cy="1186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1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 задание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сочинение </a:t>
            </a:r>
            <a:r>
              <a:rPr lang="ru-RU" sz="4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тему: «Покормите птиц зимой»</a:t>
            </a:r>
          </a:p>
          <a:p>
            <a:pPr marL="0" indent="0">
              <a:buNone/>
            </a:pPr>
            <a:endParaRPr lang="ru-RU" sz="4000" b="1" dirty="0">
              <a:solidFill>
                <a:srgbClr val="33333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Написать реферат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тему: «Покормите птиц зимой»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4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>Повторение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66915" name="Объект 2"/>
          <p:cNvSpPr>
            <a:spLocks noGrp="1"/>
          </p:cNvSpPr>
          <p:nvPr>
            <p:ph idx="1"/>
          </p:nvPr>
        </p:nvSpPr>
        <p:spPr>
          <a:xfrm>
            <a:off x="385763" y="1484313"/>
            <a:ext cx="8229600" cy="4641850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dirty="0" smtClean="0"/>
          </a:p>
        </p:txBody>
      </p:sp>
      <p:pic>
        <p:nvPicPr>
          <p:cNvPr id="166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345362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7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 Текст</a:t>
            </a:r>
            <a:r>
              <a:rPr lang="ru-RU" sz="4800" dirty="0" smtClean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 - это высказывание, которое состоит из нескольких предложений, объединённых одной темой.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В зависимости от назначения различают </a:t>
            </a:r>
            <a:r>
              <a:rPr lang="ru-RU" sz="48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3 типа </a:t>
            </a:r>
            <a:r>
              <a:rPr lang="ru-RU" sz="4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текстов - </a:t>
            </a:r>
            <a:r>
              <a:rPr lang="ru-RU" sz="48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повествование, описание, рассуждение.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9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Тема текста </a:t>
            </a:r>
            <a:r>
              <a:rPr lang="ru-RU" sz="4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– это то, о чём в нём говорится.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9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Главная мысль текста </a:t>
            </a:r>
            <a:r>
              <a:rPr lang="ru-RU" sz="4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- это то, ради чего этот текст написан.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8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Основную мысль текста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 автор сам выражает </a:t>
            </a:r>
            <a:r>
              <a:rPr lang="ru-RU" sz="4800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или </a:t>
            </a:r>
            <a:r>
              <a:rPr lang="ru-RU" sz="4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 </a:t>
            </a:r>
            <a:endParaRPr lang="ru-RU" sz="48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через героя 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21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ОСНОВНЫЕ  ПОНЯТИЯ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ТЕКСТ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ТИПЫ  ТЕКСТА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ТЕМА  ТЕКСТА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ГЛАВНАЯ МЫСЛЬ ТЕКСТА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СПОСОБЫ ВЫРАЖЕНИЯ ОСНОВНОЙ МЫСЛИ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63478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8_Склон">
  <a:themeElements>
    <a:clrScheme name="Склон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504</Words>
  <Application>Microsoft Office PowerPoint</Application>
  <PresentationFormat>Экран (4:3)</PresentationFormat>
  <Paragraphs>98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Тема Office</vt:lpstr>
      <vt:lpstr>1_Тема Office</vt:lpstr>
      <vt:lpstr>8_Склон</vt:lpstr>
      <vt:lpstr>4_Оформление по умолчанию</vt:lpstr>
      <vt:lpstr>Поток</vt:lpstr>
      <vt:lpstr>1_Поток</vt:lpstr>
      <vt:lpstr>2_Тема Office</vt:lpstr>
      <vt:lpstr>Урок русского языка  в 3 классе</vt:lpstr>
      <vt:lpstr>Презентация PowerPoint</vt:lpstr>
      <vt:lpstr>Повторение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 ПОНЯТИЯ</vt:lpstr>
      <vt:lpstr>Затруднение</vt:lpstr>
      <vt:lpstr>Презентация PowerPoint</vt:lpstr>
      <vt:lpstr> Цель:</vt:lpstr>
      <vt:lpstr>Загадки</vt:lpstr>
      <vt:lpstr>Презентация PowerPoint</vt:lpstr>
      <vt:lpstr>Презентация PowerPoint</vt:lpstr>
      <vt:lpstr>Презентация PowerPoint</vt:lpstr>
      <vt:lpstr>Найдите ошибки и спишите</vt:lpstr>
      <vt:lpstr>Презентация PowerPoint</vt:lpstr>
      <vt:lpstr>Презентация PowerPoint</vt:lpstr>
      <vt:lpstr>Презентация PowerPoint</vt:lpstr>
      <vt:lpstr>Словарная работа</vt:lpstr>
      <vt:lpstr>Презентация PowerPoint</vt:lpstr>
      <vt:lpstr>Составь план для воспроизведения содержания текста: </vt:lpstr>
      <vt:lpstr>ПОМНИТЕ! главные правила при подкормке птиц: </vt:lpstr>
      <vt:lpstr>Презентация PowerPoint</vt:lpstr>
      <vt:lpstr>Итог  урока</vt:lpstr>
      <vt:lpstr>Презентация PowerPoint</vt:lpstr>
      <vt:lpstr>Домашнее 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David</dc:creator>
  <cp:lastModifiedBy>ДНС</cp:lastModifiedBy>
  <cp:revision>31</cp:revision>
  <dcterms:created xsi:type="dcterms:W3CDTF">2013-12-12T17:01:58Z</dcterms:created>
  <dcterms:modified xsi:type="dcterms:W3CDTF">2013-12-13T02:07:20Z</dcterms:modified>
</cp:coreProperties>
</file>