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0" r:id="rId4"/>
    <p:sldId id="263" r:id="rId5"/>
    <p:sldId id="258" r:id="rId6"/>
    <p:sldId id="264" r:id="rId7"/>
    <p:sldId id="265" r:id="rId8"/>
    <p:sldId id="268" r:id="rId9"/>
    <p:sldId id="266" r:id="rId10"/>
    <p:sldId id="269" r:id="rId11"/>
    <p:sldId id="270" r:id="rId12"/>
    <p:sldId id="271" r:id="rId13"/>
    <p:sldId id="273" r:id="rId14"/>
    <p:sldId id="274" r:id="rId15"/>
    <p:sldId id="275" r:id="rId16"/>
    <p:sldId id="25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E66DC-B821-45CE-B6F6-E0D3EEB8F8AA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5E54-91E6-45B8-9AAC-4B9C96A16D9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E66DC-B821-45CE-B6F6-E0D3EEB8F8AA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5E54-91E6-45B8-9AAC-4B9C96A16D9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E66DC-B821-45CE-B6F6-E0D3EEB8F8AA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5E54-91E6-45B8-9AAC-4B9C96A16D9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E66DC-B821-45CE-B6F6-E0D3EEB8F8AA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5E54-91E6-45B8-9AAC-4B9C96A16D9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E66DC-B821-45CE-B6F6-E0D3EEB8F8AA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5E54-91E6-45B8-9AAC-4B9C96A16D9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E66DC-B821-45CE-B6F6-E0D3EEB8F8AA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5E54-91E6-45B8-9AAC-4B9C96A16D9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E66DC-B821-45CE-B6F6-E0D3EEB8F8AA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5E54-91E6-45B8-9AAC-4B9C96A16D9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E66DC-B821-45CE-B6F6-E0D3EEB8F8AA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5E54-91E6-45B8-9AAC-4B9C96A16D9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E66DC-B821-45CE-B6F6-E0D3EEB8F8AA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5E54-91E6-45B8-9AAC-4B9C96A16D9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E66DC-B821-45CE-B6F6-E0D3EEB8F8AA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5E54-91E6-45B8-9AAC-4B9C96A16D9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E66DC-B821-45CE-B6F6-E0D3EEB8F8AA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1E5E54-91E6-45B8-9AAC-4B9C96A16D9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A1E5E54-91E6-45B8-9AAC-4B9C96A16D91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A6E66DC-B821-45CE-B6F6-E0D3EEB8F8AA}" type="datetimeFigureOut">
              <a:rPr lang="ru-RU" smtClean="0"/>
              <a:t>01.05.2020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543800" cy="3950295"/>
          </a:xfrm>
        </p:spPr>
        <p:txBody>
          <a:bodyPr/>
          <a:lstStyle/>
          <a:p>
            <a:r>
              <a:rPr lang="ru-RU" sz="4800" dirty="0" smtClean="0"/>
              <a:t>Тема: «Обособление </a:t>
            </a:r>
            <a:r>
              <a:rPr lang="ru-RU" sz="4800" dirty="0" smtClean="0"/>
              <a:t>уточняющих членов </a:t>
            </a:r>
            <a:r>
              <a:rPr lang="ru-RU" sz="4800" dirty="0" smtClean="0"/>
              <a:t>предложения»</a:t>
            </a:r>
            <a:br>
              <a:rPr lang="ru-RU" sz="4800" dirty="0" smtClean="0"/>
            </a:br>
            <a:r>
              <a:rPr lang="ru-RU" sz="4800" dirty="0" smtClean="0"/>
              <a:t>(2 урока)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2751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994122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pPr algn="r"/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Прочитать предложения, выделив </a:t>
            </a:r>
            <a:b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интонационно уточняющие </a:t>
            </a:r>
            <a:r>
              <a:rPr lang="ru-RU" sz="3000" b="1" dirty="0" err="1" smtClean="0">
                <a:solidFill>
                  <a:schemeClr val="accent6">
                    <a:lumMod val="50000"/>
                  </a:schemeClr>
                </a:solidFill>
              </a:rPr>
              <a:t>ч.п</a:t>
            </a:r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ru-RU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340768"/>
            <a:ext cx="8496944" cy="4944616"/>
          </a:xfrm>
        </p:spPr>
        <p:txBody>
          <a:bodyPr>
            <a:noAutofit/>
          </a:bodyPr>
          <a:lstStyle/>
          <a:p>
            <a:pPr lvl="0"/>
            <a:r>
              <a:rPr lang="ru-RU" sz="2600" i="1" dirty="0" smtClean="0"/>
              <a:t>(Где?) </a:t>
            </a:r>
            <a:r>
              <a:rPr lang="ru-RU" sz="2600" i="1" u="dotDash" dirty="0" smtClean="0"/>
              <a:t>Внизу </a:t>
            </a:r>
            <a:r>
              <a:rPr lang="ru-RU" sz="2600" i="1" dirty="0" smtClean="0"/>
              <a:t>(а именно?), </a:t>
            </a:r>
            <a:r>
              <a:rPr lang="ru-RU" sz="2600" i="1" u="dotDash" dirty="0" smtClean="0"/>
              <a:t>у подножия сосен</a:t>
            </a:r>
            <a:r>
              <a:rPr lang="ru-RU" sz="2600" i="1" dirty="0" smtClean="0"/>
              <a:t>, уже темно и глухо. </a:t>
            </a:r>
          </a:p>
          <a:p>
            <a:pPr lvl="0"/>
            <a:r>
              <a:rPr lang="ru-RU" sz="2600" dirty="0" smtClean="0"/>
              <a:t>В углу, у окна за кроватью, кое-как свалены были всевозможные инструменты. </a:t>
            </a:r>
          </a:p>
          <a:p>
            <a:pPr lvl="0"/>
            <a:r>
              <a:rPr lang="ru-RU" sz="2600" dirty="0" smtClean="0"/>
              <a:t>Далеко, на том берегу, в непроглядной тьме, горело врассыпную несколько ярко-красных огней. </a:t>
            </a:r>
          </a:p>
          <a:p>
            <a:pPr lvl="0"/>
            <a:r>
              <a:rPr lang="ru-RU" sz="2600" dirty="0" smtClean="0"/>
              <a:t>Впереди нас, за срубленным лесом, открылась довольно большая поляна. </a:t>
            </a:r>
          </a:p>
          <a:p>
            <a:pPr lvl="0"/>
            <a:r>
              <a:rPr lang="ru-RU" sz="2600" dirty="0" smtClean="0"/>
              <a:t>Где-то близко, за последним холмом, слышатся гулкие всплески волн и тревожный крик чайки. </a:t>
            </a:r>
          </a:p>
          <a:p>
            <a:pPr lvl="0"/>
            <a:r>
              <a:rPr lang="ru-RU" sz="2600" dirty="0" smtClean="0"/>
              <a:t>Впереди, насколько хватило глаз, виднелись льды и впаянные в них айсберги.</a:t>
            </a:r>
          </a:p>
          <a:p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00786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000" b="1" dirty="0" smtClean="0"/>
              <a:t>Составьте предложения, используя данные слова в качестве уточняющих обстоятельств и приложений:</a:t>
            </a:r>
            <a:endParaRPr lang="ru-RU" sz="3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Во время каникул</a:t>
            </a:r>
          </a:p>
          <a:p>
            <a:r>
              <a:rPr lang="ru-RU" sz="2800" b="1" dirty="0" smtClean="0"/>
              <a:t>У самой воды</a:t>
            </a:r>
          </a:p>
          <a:p>
            <a:r>
              <a:rPr lang="ru-RU" sz="2800" b="1" dirty="0" smtClean="0"/>
              <a:t>После уроков</a:t>
            </a:r>
          </a:p>
          <a:p>
            <a:r>
              <a:rPr lang="ru-RU" sz="2800" b="1" dirty="0" smtClean="0"/>
              <a:t>То есть наука о растениях</a:t>
            </a:r>
          </a:p>
          <a:p>
            <a:r>
              <a:rPr lang="ru-RU" sz="2800" b="1" dirty="0" smtClean="0"/>
              <a:t>Даже больные</a:t>
            </a:r>
          </a:p>
          <a:p>
            <a:r>
              <a:rPr lang="ru-RU" sz="2800" b="1" dirty="0" smtClean="0"/>
              <a:t>Особенно стихотворения Пушкина</a:t>
            </a:r>
          </a:p>
          <a:p>
            <a:r>
              <a:rPr lang="ru-RU" sz="2800" b="1" dirty="0" smtClean="0"/>
              <a:t>Или гиппопотам</a:t>
            </a:r>
          </a:p>
          <a:p>
            <a:r>
              <a:rPr lang="ru-RU" sz="2800" b="1" dirty="0" smtClean="0"/>
              <a:t>Особенно на берегу Чёрного моря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2881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emel1.ru/asp/blog/query/image.asp?id=62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802390"/>
            <a:ext cx="2592288" cy="218043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33726"/>
          </a:xfrm>
        </p:spPr>
        <p:txBody>
          <a:bodyPr/>
          <a:lstStyle/>
          <a:p>
            <a:r>
              <a:rPr lang="ru-RU" dirty="0" smtClean="0"/>
              <a:t>Объяснительный  диктант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21508"/>
            <a:ext cx="8208912" cy="5375844"/>
          </a:xfrm>
        </p:spPr>
        <p:txBody>
          <a:bodyPr>
            <a:noAutofit/>
          </a:bodyPr>
          <a:lstStyle/>
          <a:p>
            <a:pPr marL="114300" lvl="0" indent="0">
              <a:buNone/>
            </a:pPr>
            <a:r>
              <a:rPr lang="ru-RU" sz="2600" b="1" dirty="0" smtClean="0"/>
              <a:t>Задание: списать, расставить знаки препинания.</a:t>
            </a:r>
          </a:p>
          <a:p>
            <a:pPr marL="114300" lvl="0" indent="0">
              <a:buNone/>
            </a:pPr>
            <a:r>
              <a:rPr lang="ru-RU" sz="2600" dirty="0" smtClean="0"/>
              <a:t>1. В деревне рано утром начинают петь петухи.</a:t>
            </a:r>
          </a:p>
          <a:p>
            <a:pPr marL="114300" lvl="0" indent="0">
              <a:buNone/>
            </a:pPr>
            <a:r>
              <a:rPr lang="ru-RU" sz="2600" dirty="0" smtClean="0"/>
              <a:t>2. В доме в комнате отца находилась большая библиотека.</a:t>
            </a:r>
          </a:p>
          <a:p>
            <a:pPr marL="114300" lvl="0" indent="0">
              <a:buNone/>
            </a:pPr>
            <a:r>
              <a:rPr lang="ru-RU" sz="2600" dirty="0" smtClean="0"/>
              <a:t>3. Вечером часов в шесть зазвенел телефон.</a:t>
            </a:r>
          </a:p>
          <a:p>
            <a:pPr marL="114300" lvl="0" indent="0">
              <a:buNone/>
            </a:pPr>
            <a:r>
              <a:rPr lang="ru-RU" sz="2600" dirty="0" smtClean="0"/>
              <a:t>4. На даче в домике у них хранился весь инвентарь.</a:t>
            </a:r>
          </a:p>
          <a:p>
            <a:pPr marL="114300" lvl="0" indent="0">
              <a:buNone/>
            </a:pPr>
            <a:r>
              <a:rPr lang="ru-RU" sz="2600" dirty="0" smtClean="0"/>
              <a:t>5. В школе вечером состоится родительское собрание.</a:t>
            </a:r>
          </a:p>
          <a:p>
            <a:pPr marL="114300" lvl="0" indent="0">
              <a:buNone/>
            </a:pPr>
            <a:r>
              <a:rPr lang="ru-RU" sz="2600" dirty="0" smtClean="0"/>
              <a:t>6. Из дома вчера вывезли всю мебель.</a:t>
            </a:r>
          </a:p>
          <a:p>
            <a:pPr marL="114300" indent="0">
              <a:buNone/>
            </a:pP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78398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alfa-rems.ru/images/stroyka_ico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348880"/>
            <a:ext cx="3744416" cy="4084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460432" cy="1143000"/>
          </a:xfrm>
          <a:solidFill>
            <a:schemeClr val="accent3">
              <a:lumMod val="75000"/>
            </a:schemeClr>
          </a:solidFill>
        </p:spPr>
        <p:txBody>
          <a:bodyPr>
            <a:noAutofit/>
          </a:bodyPr>
          <a:lstStyle/>
          <a:p>
            <a:pPr algn="r"/>
            <a:r>
              <a:rPr lang="ru-RU" sz="2600" b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Конструирование предложений с обособленными уточняющими обстоятельствами</a:t>
            </a:r>
            <a:endParaRPr lang="ru-RU" sz="26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5393" y="1412776"/>
            <a:ext cx="8712968" cy="544522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600" b="1" dirty="0" smtClean="0">
                <a:solidFill>
                  <a:srgbClr val="0000FF"/>
                </a:solidFill>
              </a:rPr>
              <a:t>1. В предложения ввести уточняющие члены, дополненные предложения записать, расставить знаки препинания.</a:t>
            </a:r>
          </a:p>
          <a:p>
            <a:pPr lvl="0"/>
            <a:r>
              <a:rPr lang="ru-RU" sz="2600" b="1" dirty="0" smtClean="0"/>
              <a:t>Вечером зашел разговор о рыбной ловле.</a:t>
            </a:r>
          </a:p>
          <a:p>
            <a:pPr lvl="0"/>
            <a:r>
              <a:rPr lang="ru-RU" sz="2600" b="1" dirty="0" smtClean="0"/>
              <a:t>Справа находилась небольшая березовая рощица.</a:t>
            </a:r>
          </a:p>
          <a:p>
            <a:pPr lvl="0"/>
            <a:r>
              <a:rPr lang="ru-RU" sz="2600" b="1" dirty="0" smtClean="0"/>
              <a:t>Высокие и толстые деревья окружали нас со всех сторон.</a:t>
            </a:r>
          </a:p>
          <a:p>
            <a:pPr>
              <a:buNone/>
            </a:pPr>
            <a:r>
              <a:rPr lang="ru-RU" sz="2600" b="1" dirty="0" smtClean="0">
                <a:solidFill>
                  <a:srgbClr val="0000FF"/>
                </a:solidFill>
              </a:rPr>
              <a:t>2. В предложения ввести обороты со значением включения, исключения. Правильно расставить знаки препинания.</a:t>
            </a:r>
          </a:p>
          <a:p>
            <a:pPr lvl="0"/>
            <a:r>
              <a:rPr lang="ru-RU" sz="2600" b="1" dirty="0" smtClean="0"/>
              <a:t>Все деревья уже покрылись зелеными листочками.</a:t>
            </a:r>
          </a:p>
          <a:p>
            <a:pPr lvl="0"/>
            <a:r>
              <a:rPr lang="ru-RU" sz="2600" b="1" dirty="0" smtClean="0"/>
              <a:t>Все учащиеся дружно работали во дворе школы.</a:t>
            </a:r>
          </a:p>
          <a:p>
            <a:endParaRPr lang="ru-RU" sz="2600" b="1" dirty="0"/>
          </a:p>
        </p:txBody>
      </p:sp>
    </p:spTree>
    <p:extLst>
      <p:ext uri="{BB962C8B-B14F-4D97-AF65-F5344CB8AC3E}">
        <p14:creationId xmlns:p14="http://schemas.microsoft.com/office/powerpoint/2010/main" val="425486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0"/>
            <a:ext cx="7620000" cy="11430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3200" dirty="0" smtClean="0"/>
              <a:t>Вставьте пропущенные запятые и найдите обособленные члены</a:t>
            </a:r>
            <a:endParaRPr lang="ru-RU" sz="3200" dirty="0"/>
          </a:p>
        </p:txBody>
      </p:sp>
      <p:pic>
        <p:nvPicPr>
          <p:cNvPr id="3074" name="Picture 2" descr="http://iconizer.net/files/Sticky_pack/orig/check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7346" y="188640"/>
            <a:ext cx="1944214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612576" y="1124744"/>
            <a:ext cx="9073008" cy="4800600"/>
          </a:xfrm>
        </p:spPr>
        <p:txBody>
          <a:bodyPr>
            <a:noAutofit/>
          </a:bodyPr>
          <a:lstStyle/>
          <a:p>
            <a:pPr lvl="2">
              <a:buNone/>
            </a:pPr>
            <a:r>
              <a:rPr lang="ru-RU" sz="2500" dirty="0" smtClean="0"/>
              <a:t>Здесь среди болот поросших богатой растительностью и глухих лесов изгибаясь пробирается тоненький ручеёк. Так начинает Волга самая большая река в Европе свой далёкий путь. Пройдя через несколько озёр она набирает силу и разливается могуче величаво. Семь тысяч больших и малых рек несут Волге-матушке свои воды.</a:t>
            </a:r>
          </a:p>
          <a:p>
            <a:pPr lvl="2">
              <a:buNone/>
            </a:pPr>
            <a:r>
              <a:rPr lang="ru-RU" sz="2500" dirty="0" smtClean="0"/>
              <a:t>Человек путешествующий по Волге не перестаёт удивляться красоте её берегов разнообразных живописных. В верховьях сжимают реку жёлто-красные сосновые леса наполняя воздух запахом сосны. Живописен правый берег гористый круто обрывающийся к реке прорезанный глубокими долинами. Ближе к югу где-то после Саратова заросли уступают место хлебам уходящим в бесконечную даль.</a:t>
            </a: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66185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92888" cy="418058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Проверь себя!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612576" y="692696"/>
            <a:ext cx="9145016" cy="4800600"/>
          </a:xfrm>
        </p:spPr>
        <p:txBody>
          <a:bodyPr>
            <a:noAutofit/>
          </a:bodyPr>
          <a:lstStyle/>
          <a:p>
            <a:pPr lvl="2">
              <a:buNone/>
            </a:pPr>
            <a:r>
              <a:rPr lang="ru-RU" sz="2500" dirty="0" smtClean="0"/>
              <a:t>		Здесь</a:t>
            </a:r>
            <a:r>
              <a:rPr lang="ru-RU" sz="2500" b="1" dirty="0" smtClean="0"/>
              <a:t>, среди болот</a:t>
            </a:r>
            <a:r>
              <a:rPr lang="ru-RU" sz="2500" dirty="0" smtClean="0"/>
              <a:t>, </a:t>
            </a:r>
            <a:r>
              <a:rPr lang="ru-RU" sz="2500" b="1" dirty="0" smtClean="0"/>
              <a:t>поросших богатой растительностью, и глухих лесов</a:t>
            </a:r>
            <a:r>
              <a:rPr lang="ru-RU" sz="2500" dirty="0" smtClean="0"/>
              <a:t>, </a:t>
            </a:r>
            <a:r>
              <a:rPr lang="ru-RU" sz="2500" b="1" dirty="0" smtClean="0"/>
              <a:t>изгибаясь</a:t>
            </a:r>
            <a:r>
              <a:rPr lang="ru-RU" sz="2500" dirty="0" smtClean="0"/>
              <a:t>, пробирается тоненький ручеёк. Так начинает Волга, </a:t>
            </a:r>
            <a:r>
              <a:rPr lang="ru-RU" sz="2500" b="1" dirty="0" smtClean="0"/>
              <a:t>самая большая река в Европе</a:t>
            </a:r>
            <a:r>
              <a:rPr lang="ru-RU" sz="2500" dirty="0" smtClean="0"/>
              <a:t>, свой далёкий путь</a:t>
            </a:r>
            <a:r>
              <a:rPr lang="ru-RU" sz="2500" b="1" dirty="0" smtClean="0"/>
              <a:t>. Пройдя через несколько озёр</a:t>
            </a:r>
            <a:r>
              <a:rPr lang="ru-RU" sz="2500" dirty="0" smtClean="0"/>
              <a:t>, она набирает силу и разливается могуче, величаво. Семь тысяч больших и малых рек несут Волге-матушке свои воды.</a:t>
            </a:r>
          </a:p>
          <a:p>
            <a:pPr lvl="2">
              <a:buNone/>
            </a:pPr>
            <a:r>
              <a:rPr lang="ru-RU" sz="2500" dirty="0" smtClean="0"/>
              <a:t>		Человек, </a:t>
            </a:r>
            <a:r>
              <a:rPr lang="ru-RU" sz="2500" b="1" dirty="0" smtClean="0"/>
              <a:t>путешествующий по Волге</a:t>
            </a:r>
            <a:r>
              <a:rPr lang="ru-RU" sz="2500" dirty="0" smtClean="0"/>
              <a:t>, не перестаёт удивляться красоте её берегов, </a:t>
            </a:r>
            <a:r>
              <a:rPr lang="ru-RU" sz="2500" b="1" dirty="0" smtClean="0"/>
              <a:t>разнообразных, живописных</a:t>
            </a:r>
            <a:r>
              <a:rPr lang="ru-RU" sz="2500" dirty="0" smtClean="0"/>
              <a:t>. В верховьях сжимают реку жёлто-красные сосновые леса, </a:t>
            </a:r>
            <a:r>
              <a:rPr lang="ru-RU" sz="2500" b="1" dirty="0" smtClean="0"/>
              <a:t>наполняя воздух запахом сосны</a:t>
            </a:r>
            <a:r>
              <a:rPr lang="ru-RU" sz="2500" dirty="0" smtClean="0"/>
              <a:t>. Живописен правый берег, </a:t>
            </a:r>
            <a:r>
              <a:rPr lang="ru-RU" sz="2500" b="1" dirty="0" smtClean="0"/>
              <a:t>гористый, круто обрывающийся к реке, прорезанный глубокими долинами.</a:t>
            </a:r>
            <a:r>
              <a:rPr lang="ru-RU" sz="2500" dirty="0" smtClean="0"/>
              <a:t> Ближе к югу, </a:t>
            </a:r>
            <a:r>
              <a:rPr lang="ru-RU" sz="2500" b="1" dirty="0" smtClean="0"/>
              <a:t>где-то после Саратова</a:t>
            </a:r>
            <a:r>
              <a:rPr lang="ru-RU" sz="2500" dirty="0" smtClean="0"/>
              <a:t>, заросли уступают место хлебам, </a:t>
            </a:r>
            <a:r>
              <a:rPr lang="ru-RU" sz="2500" b="1" dirty="0" smtClean="0"/>
              <a:t>уходящим в бесконечную даль</a:t>
            </a:r>
            <a:r>
              <a:rPr lang="ru-RU" sz="2500" dirty="0" smtClean="0"/>
              <a:t>.</a:t>
            </a: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177264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задание. Расставить ударения.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ru-RU" b="1" dirty="0" smtClean="0"/>
              <a:t>1) Орфоэпия</a:t>
            </a:r>
          </a:p>
          <a:p>
            <a:r>
              <a:rPr lang="ru-RU" dirty="0" smtClean="0"/>
              <a:t>бухгалтеров</a:t>
            </a:r>
            <a:endParaRPr lang="ru-RU" dirty="0"/>
          </a:p>
          <a:p>
            <a:r>
              <a:rPr lang="ru-RU" dirty="0" smtClean="0"/>
              <a:t>вероисповедание</a:t>
            </a:r>
            <a:endParaRPr lang="ru-RU" dirty="0"/>
          </a:p>
          <a:p>
            <a:r>
              <a:rPr lang="ru-RU" dirty="0" smtClean="0"/>
              <a:t>дефис</a:t>
            </a:r>
            <a:endParaRPr lang="ru-RU" dirty="0"/>
          </a:p>
          <a:p>
            <a:pPr>
              <a:lnSpc>
                <a:spcPct val="150000"/>
              </a:lnSpc>
            </a:pPr>
            <a:r>
              <a:rPr lang="ru-RU" dirty="0" smtClean="0"/>
              <a:t>красивейший</a:t>
            </a:r>
            <a:endParaRPr lang="ru-RU" dirty="0"/>
          </a:p>
          <a:p>
            <a:pPr>
              <a:lnSpc>
                <a:spcPct val="150000"/>
              </a:lnSpc>
            </a:pPr>
            <a:r>
              <a:rPr lang="ru-RU" dirty="0" smtClean="0"/>
              <a:t>кровоточащий</a:t>
            </a:r>
            <a:endParaRPr lang="ru-RU" dirty="0"/>
          </a:p>
          <a:p>
            <a:r>
              <a:rPr lang="ru-RU" dirty="0" smtClean="0"/>
              <a:t>разбаловать</a:t>
            </a:r>
            <a:endParaRPr lang="ru-RU" dirty="0"/>
          </a:p>
          <a:p>
            <a:r>
              <a:rPr lang="ru-RU" dirty="0" smtClean="0"/>
              <a:t>баловень</a:t>
            </a:r>
            <a:endParaRPr lang="ru-RU" dirty="0"/>
          </a:p>
          <a:p>
            <a:r>
              <a:rPr lang="ru-RU" dirty="0" smtClean="0"/>
              <a:t>браться </a:t>
            </a:r>
            <a:r>
              <a:rPr lang="ru-RU" dirty="0"/>
              <a:t>– </a:t>
            </a:r>
            <a:r>
              <a:rPr lang="ru-RU" dirty="0" smtClean="0"/>
              <a:t>бралась</a:t>
            </a:r>
            <a:endParaRPr lang="ru-RU" dirty="0"/>
          </a:p>
          <a:p>
            <a:r>
              <a:rPr lang="ru-RU" dirty="0" smtClean="0"/>
              <a:t>взяться </a:t>
            </a:r>
            <a:r>
              <a:rPr lang="ru-RU" dirty="0"/>
              <a:t>– </a:t>
            </a:r>
            <a:r>
              <a:rPr lang="ru-RU" dirty="0" smtClean="0"/>
              <a:t>взялась</a:t>
            </a:r>
            <a:endParaRPr lang="ru-RU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067944" y="1536192"/>
            <a:ext cx="4009256" cy="459028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Упражнение 326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124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Орфоэпия. Проверка. </a:t>
            </a:r>
            <a:br>
              <a:rPr lang="ru-RU" sz="3200" dirty="0" smtClean="0"/>
            </a:b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</a:rPr>
              <a:t>Перепишите, расставьте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ударения. </a:t>
            </a:r>
            <a:r>
              <a:rPr lang="ru-RU" sz="3200" b="1" u="sng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sz="3200" b="1" u="sng" dirty="0">
                <a:solidFill>
                  <a:schemeClr val="accent5">
                    <a:lumMod val="50000"/>
                  </a:schemeClr>
                </a:solidFill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апостроф</a:t>
            </a:r>
            <a:endParaRPr lang="ru-RU" sz="3600" b="1" dirty="0"/>
          </a:p>
          <a:p>
            <a:r>
              <a:rPr lang="ru-RU" sz="3600" b="1" dirty="0" smtClean="0"/>
              <a:t>аэропорты</a:t>
            </a:r>
            <a:endParaRPr lang="ru-RU" sz="3600" b="1" dirty="0"/>
          </a:p>
          <a:p>
            <a:r>
              <a:rPr lang="ru-RU" sz="3600" b="1" dirty="0" smtClean="0"/>
              <a:t>банты</a:t>
            </a:r>
            <a:endParaRPr lang="ru-RU" sz="3600" b="1" dirty="0"/>
          </a:p>
          <a:p>
            <a:pPr>
              <a:lnSpc>
                <a:spcPct val="150000"/>
              </a:lnSpc>
            </a:pPr>
            <a:r>
              <a:rPr lang="ru-RU" sz="3600" b="1" dirty="0" smtClean="0"/>
              <a:t>давнишний</a:t>
            </a:r>
          </a:p>
          <a:p>
            <a:pPr>
              <a:lnSpc>
                <a:spcPct val="150000"/>
              </a:lnSpc>
            </a:pPr>
            <a:r>
              <a:rPr lang="ru-RU" sz="3600" b="1" dirty="0"/>
              <a:t>значимый</a:t>
            </a:r>
          </a:p>
          <a:p>
            <a:pPr>
              <a:lnSpc>
                <a:spcPct val="150000"/>
              </a:lnSpc>
            </a:pPr>
            <a:endParaRPr lang="ru-RU" sz="36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563888" y="1556792"/>
            <a:ext cx="3657600" cy="4590288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баловать</a:t>
            </a:r>
            <a:endParaRPr lang="ru-RU" sz="3600" b="1" dirty="0"/>
          </a:p>
          <a:p>
            <a:r>
              <a:rPr lang="ru-RU" sz="3600" b="1" dirty="0"/>
              <a:t>баловаться</a:t>
            </a:r>
          </a:p>
          <a:p>
            <a:r>
              <a:rPr lang="ru-RU" sz="3600" b="1" dirty="0"/>
              <a:t>избаловать</a:t>
            </a:r>
          </a:p>
          <a:p>
            <a:r>
              <a:rPr lang="ru-RU" sz="3600" b="1" dirty="0"/>
              <a:t>балованный</a:t>
            </a:r>
          </a:p>
          <a:p>
            <a:r>
              <a:rPr lang="ru-RU" sz="3600" b="1" dirty="0"/>
              <a:t>загнутый</a:t>
            </a:r>
          </a:p>
          <a:p>
            <a:endParaRPr lang="ru-RU" sz="3600" b="1" dirty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18481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/>
              <a:t>Правила обособления на оценку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Обособление определений</a:t>
            </a:r>
          </a:p>
          <a:p>
            <a:r>
              <a:rPr lang="ru-RU" sz="3600" dirty="0" smtClean="0"/>
              <a:t>Обособление приложений </a:t>
            </a:r>
          </a:p>
          <a:p>
            <a:r>
              <a:rPr lang="ru-RU" sz="3600" dirty="0" smtClean="0"/>
              <a:t>Обособление дополнений</a:t>
            </a:r>
          </a:p>
          <a:p>
            <a:r>
              <a:rPr lang="ru-RU" sz="3600" dirty="0" smtClean="0"/>
              <a:t>Обособление обстоятельств </a:t>
            </a:r>
          </a:p>
          <a:p>
            <a:endParaRPr lang="ru-RU" sz="3600" dirty="0" smtClean="0"/>
          </a:p>
          <a:p>
            <a:endParaRPr lang="ru-RU" sz="3600" dirty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31761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://www.coollady.ru/puc/6/babochki/19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96696"/>
            <a:ext cx="906142" cy="602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543800" cy="2593975"/>
          </a:xfrm>
        </p:spPr>
        <p:txBody>
          <a:bodyPr/>
          <a:lstStyle/>
          <a:p>
            <a:pPr algn="ctr"/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</a:rPr>
              <a:t>Уточняющие члены предложения</a:t>
            </a:r>
            <a:endParaRPr lang="ru-RU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3717032"/>
            <a:ext cx="8136904" cy="1066800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i="1" dirty="0" smtClean="0">
                <a:solidFill>
                  <a:schemeClr val="tx1"/>
                </a:solidFill>
              </a:rPr>
              <a:t>Для чего служат уточняющие </a:t>
            </a:r>
            <a:r>
              <a:rPr lang="ru-RU" sz="3200" i="1" dirty="0" err="1" smtClean="0">
                <a:solidFill>
                  <a:schemeClr val="tx1"/>
                </a:solidFill>
              </a:rPr>
              <a:t>ч.п</a:t>
            </a:r>
            <a:r>
              <a:rPr lang="ru-RU" sz="3200" i="1" dirty="0" smtClean="0">
                <a:solidFill>
                  <a:schemeClr val="tx1"/>
                </a:solidFill>
              </a:rPr>
              <a:t>.?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i="1" dirty="0" smtClean="0">
                <a:solidFill>
                  <a:schemeClr val="tx1"/>
                </a:solidFill>
              </a:rPr>
              <a:t>Какие </a:t>
            </a:r>
            <a:r>
              <a:rPr lang="ru-RU" sz="3200" i="1" dirty="0" err="1" smtClean="0">
                <a:solidFill>
                  <a:schemeClr val="tx1"/>
                </a:solidFill>
              </a:rPr>
              <a:t>ч.п</a:t>
            </a:r>
            <a:r>
              <a:rPr lang="ru-RU" sz="3200" i="1" dirty="0" smtClean="0">
                <a:solidFill>
                  <a:schemeClr val="tx1"/>
                </a:solidFill>
              </a:rPr>
              <a:t>. чаще всего обособляются как уточняющие?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i="1" dirty="0" smtClean="0">
                <a:solidFill>
                  <a:schemeClr val="tx1"/>
                </a:solidFill>
              </a:rPr>
              <a:t>Как обособляются уточняющие </a:t>
            </a:r>
            <a:r>
              <a:rPr lang="ru-RU" sz="3200" i="1" dirty="0" err="1" smtClean="0">
                <a:solidFill>
                  <a:schemeClr val="tx1"/>
                </a:solidFill>
              </a:rPr>
              <a:t>ч.п</a:t>
            </a:r>
            <a:r>
              <a:rPr lang="ru-RU" sz="3200" i="1" dirty="0" smtClean="0">
                <a:solidFill>
                  <a:schemeClr val="tx1"/>
                </a:solidFill>
              </a:rPr>
              <a:t>.?</a:t>
            </a:r>
            <a:endParaRPr lang="ru-RU" sz="3200" i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coollady.ru/puc/6/babochki/19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1560" y="404664"/>
            <a:ext cx="1800200" cy="119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coollady.ru/puc/6/babochki/19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71600" y="2220026"/>
            <a:ext cx="1872208" cy="1244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coollady.ru/puc/6/babochki/19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596067"/>
            <a:ext cx="1512168" cy="100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http://www.coollady.ru/puc/6/babochki/19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636912"/>
            <a:ext cx="906142" cy="602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http://www.coollady.ru/puc/6/babochki/19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744174"/>
            <a:ext cx="906142" cy="602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5853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chemeClr val="accent3">
                    <a:lumMod val="50000"/>
                  </a:schemeClr>
                </a:solidFill>
              </a:rPr>
              <a:t>Уточняющие члены служат для конкретизации значений других членов предложения (уточняемых).</a:t>
            </a:r>
          </a:p>
          <a:p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Чаще всего как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уточняющие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обособленные члены употребляются </a:t>
            </a:r>
            <a:r>
              <a:rPr lang="ru-RU" sz="2800" b="1" u="sng" dirty="0">
                <a:solidFill>
                  <a:schemeClr val="accent2">
                    <a:lumMod val="50000"/>
                  </a:schemeClr>
                </a:solidFill>
              </a:rPr>
              <a:t>обстоятельства места и времени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Уточняющие члены обособляются, выделяясь интонацией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при 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произношении и запятыми на письме.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7893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Обособление уточняющих членов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3657600" cy="978123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Виды уточняющих членов</a:t>
            </a: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419600" y="1196752"/>
            <a:ext cx="3657600" cy="978123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Примеры </a:t>
            </a: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51520" y="2174874"/>
            <a:ext cx="4176464" cy="4422477"/>
          </a:xfrm>
        </p:spPr>
        <p:txBody>
          <a:bodyPr>
            <a:noAutofit/>
          </a:bodyPr>
          <a:lstStyle/>
          <a:p>
            <a:r>
              <a:rPr lang="ru-RU" sz="2800" dirty="0" smtClean="0"/>
              <a:t>Уточняющие обстоятельства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места</a:t>
            </a:r>
            <a:endParaRPr lang="ru-RU" sz="2800" dirty="0" smtClean="0"/>
          </a:p>
          <a:p>
            <a:r>
              <a:rPr lang="ru-RU" sz="2800" dirty="0" smtClean="0"/>
              <a:t>Уточняющие обстоятельства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времени</a:t>
            </a:r>
          </a:p>
          <a:p>
            <a:endParaRPr lang="ru-RU" sz="2800" dirty="0" smtClean="0"/>
          </a:p>
          <a:p>
            <a:r>
              <a:rPr lang="ru-RU" sz="2800" dirty="0" smtClean="0"/>
              <a:t>Уточняющие обстоятельства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образа действия</a:t>
            </a:r>
            <a:endParaRPr lang="ru-RU" sz="28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211960" y="2174875"/>
            <a:ext cx="4320480" cy="3951288"/>
          </a:xfrm>
        </p:spPr>
        <p:txBody>
          <a:bodyPr>
            <a:noAutofit/>
          </a:bodyPr>
          <a:lstStyle/>
          <a:p>
            <a:r>
              <a:rPr lang="ru-RU" sz="2600" dirty="0" smtClean="0"/>
              <a:t>(Где?) Далеко</a:t>
            </a:r>
            <a:r>
              <a:rPr lang="ru-RU" sz="2600" dirty="0" smtClean="0">
                <a:solidFill>
                  <a:srgbClr val="FF0000"/>
                </a:solidFill>
              </a:rPr>
              <a:t>,</a:t>
            </a:r>
            <a:r>
              <a:rPr lang="ru-RU" sz="2600" dirty="0" smtClean="0"/>
              <a:t> (где именно?) </a:t>
            </a:r>
            <a:r>
              <a:rPr lang="ru-RU" sz="2600" b="1" u="sng" dirty="0" smtClean="0"/>
              <a:t>в лесу</a:t>
            </a:r>
            <a:r>
              <a:rPr lang="ru-RU" sz="2600" dirty="0" smtClean="0">
                <a:solidFill>
                  <a:srgbClr val="FF0000"/>
                </a:solidFill>
              </a:rPr>
              <a:t>,</a:t>
            </a:r>
            <a:r>
              <a:rPr lang="ru-RU" sz="2600" dirty="0" smtClean="0"/>
              <a:t> раздались удары топора.</a:t>
            </a:r>
          </a:p>
          <a:p>
            <a:r>
              <a:rPr lang="ru-RU" sz="2600" dirty="0" smtClean="0"/>
              <a:t>(Когда?) Поздно вечером</a:t>
            </a:r>
            <a:r>
              <a:rPr lang="ru-RU" sz="2600" dirty="0" smtClean="0">
                <a:solidFill>
                  <a:srgbClr val="FF0000"/>
                </a:solidFill>
              </a:rPr>
              <a:t>,</a:t>
            </a:r>
            <a:r>
              <a:rPr lang="ru-RU" sz="2600" dirty="0" smtClean="0"/>
              <a:t> (когда именно?)</a:t>
            </a:r>
            <a:r>
              <a:rPr lang="ru-RU" sz="2600" b="1" u="sng" dirty="0" smtClean="0"/>
              <a:t>часов в одиннадцать</a:t>
            </a:r>
            <a:r>
              <a:rPr lang="ru-RU" sz="2600" dirty="0" smtClean="0">
                <a:solidFill>
                  <a:srgbClr val="FF0000"/>
                </a:solidFill>
              </a:rPr>
              <a:t>,</a:t>
            </a:r>
            <a:r>
              <a:rPr lang="ru-RU" sz="2600" dirty="0" smtClean="0"/>
              <a:t> я вышел в сад.</a:t>
            </a:r>
          </a:p>
          <a:p>
            <a:r>
              <a:rPr lang="ru-RU" sz="2600" dirty="0" smtClean="0"/>
              <a:t>Он (как?) наивно</a:t>
            </a:r>
            <a:r>
              <a:rPr lang="ru-RU" sz="2600" dirty="0" smtClean="0">
                <a:solidFill>
                  <a:srgbClr val="FF0000"/>
                </a:solidFill>
              </a:rPr>
              <a:t>,</a:t>
            </a:r>
            <a:r>
              <a:rPr lang="ru-RU" sz="2600" dirty="0" smtClean="0"/>
              <a:t> (как именно?) </a:t>
            </a:r>
            <a:r>
              <a:rPr lang="ru-RU" sz="2600" b="1" u="sng" dirty="0" smtClean="0"/>
              <a:t>по-детски</a:t>
            </a:r>
            <a:r>
              <a:rPr lang="ru-RU" sz="2600" dirty="0" smtClean="0">
                <a:solidFill>
                  <a:srgbClr val="FF0000"/>
                </a:solidFill>
              </a:rPr>
              <a:t>,</a:t>
            </a:r>
            <a:r>
              <a:rPr lang="ru-RU" sz="2600" dirty="0" smtClean="0"/>
              <a:t> вытер пальцами глаза.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777159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00323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Обособление уточняющих членов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3657600" cy="906115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2800" dirty="0" smtClean="0"/>
              <a:t>Виды уточняющих членов</a:t>
            </a:r>
            <a:endParaRPr lang="ru-RU" sz="2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419600" y="1268760"/>
            <a:ext cx="3657600" cy="906115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2800" dirty="0" smtClean="0"/>
              <a:t>Примеры </a:t>
            </a:r>
            <a:endParaRPr lang="ru-RU" sz="28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Уточняющие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определения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smtClean="0"/>
              <a:t>со значением цвета, размера, возраста</a:t>
            </a:r>
          </a:p>
          <a:p>
            <a:endParaRPr lang="ru-RU" sz="2800" dirty="0" smtClean="0"/>
          </a:p>
          <a:p>
            <a:r>
              <a:rPr lang="ru-RU" sz="2800" dirty="0" smtClean="0"/>
              <a:t>Уточняющее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приложение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smtClean="0"/>
              <a:t>с союзами </a:t>
            </a:r>
            <a:r>
              <a:rPr lang="ru-RU" sz="2800" b="1" i="1" dirty="0" smtClean="0"/>
              <a:t>то есть, или (= то есть)</a:t>
            </a:r>
          </a:p>
          <a:p>
            <a:endParaRPr lang="ru-RU" sz="2800" dirty="0" smtClean="0"/>
          </a:p>
          <a:p>
            <a:endParaRPr lang="ru-RU" sz="2800" dirty="0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211960" y="2174874"/>
            <a:ext cx="4104456" cy="4350469"/>
          </a:xfrm>
        </p:spPr>
        <p:txBody>
          <a:bodyPr>
            <a:normAutofit/>
          </a:bodyPr>
          <a:lstStyle/>
          <a:p>
            <a:r>
              <a:rPr lang="ru-RU" sz="2600" dirty="0" smtClean="0"/>
              <a:t>(Какая?) Длинная</a:t>
            </a:r>
            <a:r>
              <a:rPr lang="ru-RU" sz="2600" dirty="0" smtClean="0">
                <a:solidFill>
                  <a:srgbClr val="FF0000"/>
                </a:solidFill>
              </a:rPr>
              <a:t>,</a:t>
            </a:r>
            <a:r>
              <a:rPr lang="ru-RU" sz="2600" dirty="0" smtClean="0"/>
              <a:t> (какая именно?) </a:t>
            </a:r>
            <a:r>
              <a:rPr lang="ru-RU" sz="2600" b="1" u="sng" dirty="0" smtClean="0"/>
              <a:t>в несколько вёрст</a:t>
            </a:r>
            <a:r>
              <a:rPr lang="ru-RU" sz="2600" dirty="0" smtClean="0">
                <a:solidFill>
                  <a:srgbClr val="FF0000"/>
                </a:solidFill>
              </a:rPr>
              <a:t>,</a:t>
            </a:r>
            <a:r>
              <a:rPr lang="ru-RU" sz="2600" dirty="0" smtClean="0"/>
              <a:t> тень ложилась от гор на степи.</a:t>
            </a:r>
          </a:p>
          <a:p>
            <a:pPr marL="114300" indent="0">
              <a:buNone/>
            </a:pPr>
            <a:endParaRPr lang="ru-RU" sz="2600" dirty="0" smtClean="0"/>
          </a:p>
          <a:p>
            <a:r>
              <a:rPr lang="ru-RU" sz="2600" dirty="0" smtClean="0"/>
              <a:t>Это был Александр Тимофеевич</a:t>
            </a:r>
            <a:r>
              <a:rPr lang="ru-RU" sz="2600" dirty="0" smtClean="0">
                <a:solidFill>
                  <a:srgbClr val="FF0000"/>
                </a:solidFill>
              </a:rPr>
              <a:t>,</a:t>
            </a:r>
            <a:r>
              <a:rPr lang="ru-RU" sz="2600" dirty="0" smtClean="0"/>
              <a:t> </a:t>
            </a:r>
            <a:r>
              <a:rPr lang="ru-RU" sz="2600" b="1" u="sng" dirty="0" smtClean="0"/>
              <a:t>или попросту Саша</a:t>
            </a:r>
            <a:r>
              <a:rPr lang="ru-RU" sz="2600" dirty="0" smtClean="0">
                <a:solidFill>
                  <a:srgbClr val="FF0000"/>
                </a:solidFill>
              </a:rPr>
              <a:t>,</a:t>
            </a:r>
            <a:r>
              <a:rPr lang="ru-RU" sz="2600" dirty="0" smtClean="0"/>
              <a:t> приехавший из Москвы.</a:t>
            </a:r>
          </a:p>
          <a:p>
            <a:endParaRPr lang="ru-RU" sz="2600" dirty="0" smtClean="0"/>
          </a:p>
        </p:txBody>
      </p:sp>
    </p:spTree>
    <p:extLst>
      <p:ext uri="{BB962C8B-B14F-4D97-AF65-F5344CB8AC3E}">
        <p14:creationId xmlns:p14="http://schemas.microsoft.com/office/powerpoint/2010/main" val="2805533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00323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Обособление уточняющих членов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3657600" cy="906115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2800" dirty="0" smtClean="0"/>
              <a:t>Виды уточняющих членов</a:t>
            </a:r>
            <a:endParaRPr lang="ru-RU" sz="2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419600" y="1268760"/>
            <a:ext cx="3657600" cy="906115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2800" dirty="0" smtClean="0"/>
              <a:t>Примеры </a:t>
            </a:r>
            <a:endParaRPr lang="ru-RU" sz="28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Уточняющие </a:t>
            </a:r>
            <a:r>
              <a:rPr lang="ru-RU" sz="2800" dirty="0"/>
              <a:t>дополнения  с предлогами </a:t>
            </a:r>
            <a:r>
              <a:rPr lang="ru-RU" sz="2800" b="1" i="1" dirty="0"/>
              <a:t>кроме, помимо,  вместо, исключая, за исключением, включая, наряду с, сверх.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211960" y="2174874"/>
            <a:ext cx="4104456" cy="4350469"/>
          </a:xfrm>
        </p:spPr>
        <p:txBody>
          <a:bodyPr>
            <a:normAutofit/>
          </a:bodyPr>
          <a:lstStyle/>
          <a:p>
            <a:r>
              <a:rPr lang="ru-RU" sz="2800" dirty="0"/>
              <a:t>Мы</a:t>
            </a:r>
            <a:r>
              <a:rPr lang="ru-RU" sz="2800" dirty="0">
                <a:solidFill>
                  <a:srgbClr val="FF0000"/>
                </a:solidFill>
              </a:rPr>
              <a:t>,</a:t>
            </a:r>
            <a:r>
              <a:rPr lang="ru-RU" sz="2800" dirty="0"/>
              <a:t> </a:t>
            </a:r>
            <a:r>
              <a:rPr lang="ru-RU" sz="2800" b="1" dirty="0"/>
              <a:t>помимо судовых работ</a:t>
            </a:r>
            <a:r>
              <a:rPr lang="ru-RU" sz="2800" dirty="0">
                <a:solidFill>
                  <a:srgbClr val="FF0000"/>
                </a:solidFill>
              </a:rPr>
              <a:t>,</a:t>
            </a:r>
            <a:r>
              <a:rPr lang="ru-RU" sz="2800" dirty="0"/>
              <a:t> занимались ещё погрузкой угля.</a:t>
            </a:r>
          </a:p>
          <a:p>
            <a:r>
              <a:rPr lang="ru-RU" sz="2800" b="1" dirty="0"/>
              <a:t>За исключением отдельных учеников</a:t>
            </a:r>
            <a:r>
              <a:rPr lang="ru-RU" sz="2800" dirty="0">
                <a:solidFill>
                  <a:srgbClr val="FF0000"/>
                </a:solidFill>
              </a:rPr>
              <a:t>,</a:t>
            </a:r>
            <a:r>
              <a:rPr lang="ru-RU" sz="2800" dirty="0"/>
              <a:t> все в нашем классе учатся хорошо.</a:t>
            </a:r>
          </a:p>
          <a:p>
            <a:endParaRPr lang="ru-RU" sz="2600" dirty="0" smtClean="0"/>
          </a:p>
        </p:txBody>
      </p:sp>
    </p:spTree>
    <p:extLst>
      <p:ext uri="{BB962C8B-B14F-4D97-AF65-F5344CB8AC3E}">
        <p14:creationId xmlns:p14="http://schemas.microsoft.com/office/powerpoint/2010/main" val="4256975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Ассоциативная схема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772816"/>
            <a:ext cx="8136904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6071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186</TotalTime>
  <Words>690</Words>
  <Application>Microsoft Office PowerPoint</Application>
  <PresentationFormat>Экран (4:3)</PresentationFormat>
  <Paragraphs>101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Cambria</vt:lpstr>
      <vt:lpstr>Соседство</vt:lpstr>
      <vt:lpstr>Тема: «Обособление уточняющих членов предложения» (2 урока)</vt:lpstr>
      <vt:lpstr>Орфоэпия. Проверка.  Перепишите, расставьте ударения.  </vt:lpstr>
      <vt:lpstr>Правила обособления на оценку</vt:lpstr>
      <vt:lpstr>Уточняющие члены предложения</vt:lpstr>
      <vt:lpstr>Презентация PowerPoint</vt:lpstr>
      <vt:lpstr>Обособление уточняющих членов</vt:lpstr>
      <vt:lpstr>Обособление уточняющих членов</vt:lpstr>
      <vt:lpstr>Обособление уточняющих членов</vt:lpstr>
      <vt:lpstr>Ассоциативная схема</vt:lpstr>
      <vt:lpstr>Прочитать предложения, выделив  интонационно уточняющие ч.п.</vt:lpstr>
      <vt:lpstr>Составьте предложения, используя данные слова в качестве уточняющих обстоятельств и приложений:</vt:lpstr>
      <vt:lpstr>Объяснительный  диктант</vt:lpstr>
      <vt:lpstr>Конструирование предложений с обособленными уточняющими обстоятельствами</vt:lpstr>
      <vt:lpstr>Вставьте пропущенные запятые и найдите обособленные члены</vt:lpstr>
      <vt:lpstr>Проверь себя!</vt:lpstr>
      <vt:lpstr>Домашнее задание. Расставить ударения.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Земскова Дарья Дмитриевна</dc:creator>
  <cp:lastModifiedBy>Пользователь</cp:lastModifiedBy>
  <cp:revision>18</cp:revision>
  <dcterms:created xsi:type="dcterms:W3CDTF">2017-04-05T10:03:47Z</dcterms:created>
  <dcterms:modified xsi:type="dcterms:W3CDTF">2020-05-01T19:53:54Z</dcterms:modified>
</cp:coreProperties>
</file>