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59" r:id="rId4"/>
    <p:sldId id="261" r:id="rId5"/>
    <p:sldId id="262" r:id="rId6"/>
    <p:sldId id="263" r:id="rId7"/>
    <p:sldId id="264" r:id="rId8"/>
    <p:sldId id="280" r:id="rId9"/>
    <p:sldId id="267" r:id="rId10"/>
    <p:sldId id="269" r:id="rId11"/>
    <p:sldId id="270" r:id="rId12"/>
    <p:sldId id="271" r:id="rId13"/>
    <p:sldId id="272" r:id="rId14"/>
    <p:sldId id="273" r:id="rId15"/>
    <p:sldId id="274" r:id="rId16"/>
    <p:sldId id="275" r:id="rId17"/>
    <p:sldId id="276"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0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D81C752A-EBF2-4892-92A7-C04BAFD29C12}" type="datetimeFigureOut">
              <a:rPr lang="ru-RU" smtClean="0"/>
              <a:t>21.04.2014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CE9F84B-F925-477C-9CEC-2C8C4F71C218}" type="slidenum">
              <a:rPr lang="ru-RU" smtClean="0"/>
              <a:t>‹#›</a:t>
            </a:fld>
            <a:endParaRPr lang="ru-RU"/>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81C752A-EBF2-4892-92A7-C04BAFD29C12}" type="datetimeFigureOut">
              <a:rPr lang="ru-RU" smtClean="0"/>
              <a:t>21.04.2014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CE9F84B-F925-477C-9CEC-2C8C4F71C218}"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81C752A-EBF2-4892-92A7-C04BAFD29C12}" type="datetimeFigureOut">
              <a:rPr lang="ru-RU" smtClean="0"/>
              <a:t>21.04.2014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CE9F84B-F925-477C-9CEC-2C8C4F71C218}"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4" name="Date Placeholder 3"/>
          <p:cNvSpPr>
            <a:spLocks noGrp="1"/>
          </p:cNvSpPr>
          <p:nvPr>
            <p:ph type="dt" sz="half" idx="10"/>
          </p:nvPr>
        </p:nvSpPr>
        <p:spPr/>
        <p:txBody>
          <a:bodyPr/>
          <a:lstStyle/>
          <a:p>
            <a:fld id="{D81C752A-EBF2-4892-92A7-C04BAFD29C12}" type="datetimeFigureOut">
              <a:rPr lang="ru-RU" smtClean="0"/>
              <a:t>21.04.2014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CE9F84B-F925-477C-9CEC-2C8C4F71C218}" type="slidenum">
              <a:rPr lang="ru-RU" smtClean="0"/>
              <a:t>‹#›</a:t>
            </a:fld>
            <a:endParaRPr lang="ru-RU"/>
          </a:p>
        </p:txBody>
      </p:sp>
      <p:sp>
        <p:nvSpPr>
          <p:cNvPr id="8" name="Content Placeholder 7"/>
          <p:cNvSpPr>
            <a:spLocks noGrp="1"/>
          </p:cNvSpPr>
          <p:nvPr>
            <p:ph sz="quarter" idx="13"/>
          </p:nvPr>
        </p:nvSpPr>
        <p:spPr>
          <a:xfrm>
            <a:off x="609600" y="1600200"/>
            <a:ext cx="79248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81C752A-EBF2-4892-92A7-C04BAFD29C12}" type="datetimeFigureOut">
              <a:rPr lang="ru-RU" smtClean="0"/>
              <a:t>21.04.2014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CE9F84B-F925-477C-9CEC-2C8C4F71C218}"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5" name="Date Placeholder 4"/>
          <p:cNvSpPr>
            <a:spLocks noGrp="1"/>
          </p:cNvSpPr>
          <p:nvPr>
            <p:ph type="dt" sz="half" idx="10"/>
          </p:nvPr>
        </p:nvSpPr>
        <p:spPr/>
        <p:txBody>
          <a:bodyPr/>
          <a:lstStyle/>
          <a:p>
            <a:fld id="{D81C752A-EBF2-4892-92A7-C04BAFD29C12}" type="datetimeFigureOut">
              <a:rPr lang="ru-RU" smtClean="0"/>
              <a:t>21.04.2014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CE9F84B-F925-477C-9CEC-2C8C4F71C218}"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D81C752A-EBF2-4892-92A7-C04BAFD29C12}" type="datetimeFigureOut">
              <a:rPr lang="ru-RU" smtClean="0"/>
              <a:t>21.04.2014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CE9F84B-F925-477C-9CEC-2C8C4F71C218}"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81C752A-EBF2-4892-92A7-C04BAFD29C12}" type="datetimeFigureOut">
              <a:rPr lang="ru-RU" smtClean="0"/>
              <a:t>21.04.2014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CE9F84B-F925-477C-9CEC-2C8C4F71C218}"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1C752A-EBF2-4892-92A7-C04BAFD29C12}" type="datetimeFigureOut">
              <a:rPr lang="ru-RU" smtClean="0"/>
              <a:t>21.04.2014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CE9F84B-F925-477C-9CEC-2C8C4F71C218}"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81C752A-EBF2-4892-92A7-C04BAFD29C12}" type="datetimeFigureOut">
              <a:rPr lang="ru-RU" smtClean="0"/>
              <a:t>21.04.2014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CE9F84B-F925-477C-9CEC-2C8C4F71C218}"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81C752A-EBF2-4892-92A7-C04BAFD29C12}" type="datetimeFigureOut">
              <a:rPr lang="ru-RU" smtClean="0"/>
              <a:t>21.04.2014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CE9F84B-F925-477C-9CEC-2C8C4F71C218}"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D81C752A-EBF2-4892-92A7-C04BAFD29C12}" type="datetimeFigureOut">
              <a:rPr lang="ru-RU" smtClean="0"/>
              <a:t>21.04.2014</a:t>
            </a:fld>
            <a:endParaRPr lang="ru-RU"/>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ru-RU"/>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9CE9F84B-F925-477C-9CEC-2C8C4F71C218}"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980728"/>
            <a:ext cx="8229600" cy="1143000"/>
          </a:xfrm>
        </p:spPr>
        <p:txBody>
          <a:bodyPr>
            <a:noAutofit/>
          </a:bodyPr>
          <a:lstStyle/>
          <a:p>
            <a:pPr algn="ctr"/>
            <a:r>
              <a:rPr lang="ru-RU" sz="4000" dirty="0" smtClean="0">
                <a:solidFill>
                  <a:srgbClr val="FF0000"/>
                </a:solidFill>
                <a:latin typeface="Times New Roman" pitchFamily="18" charset="0"/>
                <a:cs typeface="Times New Roman" pitchFamily="18" charset="0"/>
              </a:rPr>
              <a:t>Электроизмерительные</a:t>
            </a:r>
            <a:br>
              <a:rPr lang="ru-RU" sz="4000" dirty="0" smtClean="0">
                <a:solidFill>
                  <a:srgbClr val="FF0000"/>
                </a:solidFill>
                <a:latin typeface="Times New Roman" pitchFamily="18" charset="0"/>
                <a:cs typeface="Times New Roman" pitchFamily="18" charset="0"/>
              </a:rPr>
            </a:br>
            <a:r>
              <a:rPr lang="ru-RU" sz="4000" dirty="0" smtClean="0">
                <a:solidFill>
                  <a:srgbClr val="FF0000"/>
                </a:solidFill>
                <a:latin typeface="Times New Roman" pitchFamily="18" charset="0"/>
                <a:cs typeface="Times New Roman" pitchFamily="18" charset="0"/>
              </a:rPr>
              <a:t> приборы</a:t>
            </a:r>
            <a:endParaRPr lang="ru-RU" sz="4000" dirty="0">
              <a:solidFill>
                <a:srgbClr val="FF0000"/>
              </a:solidFill>
              <a:latin typeface="Times New Roman" pitchFamily="18" charset="0"/>
              <a:cs typeface="Times New Roman" pitchFamily="18" charset="0"/>
            </a:endParaRPr>
          </a:p>
        </p:txBody>
      </p:sp>
      <p:sp>
        <p:nvSpPr>
          <p:cNvPr id="3" name="Объект 2"/>
          <p:cNvSpPr>
            <a:spLocks noGrp="1"/>
          </p:cNvSpPr>
          <p:nvPr>
            <p:ph sz="quarter" idx="13"/>
          </p:nvPr>
        </p:nvSpPr>
        <p:spPr>
          <a:xfrm>
            <a:off x="467544" y="2708920"/>
            <a:ext cx="8229600" cy="1944216"/>
          </a:xfrm>
        </p:spPr>
        <p:txBody>
          <a:bodyPr/>
          <a:lstStyle/>
          <a:p>
            <a:pPr marL="0" indent="0" algn="ctr">
              <a:buNone/>
            </a:pPr>
            <a:r>
              <a:rPr lang="ru-RU" dirty="0" smtClean="0">
                <a:solidFill>
                  <a:srgbClr val="FFFF00"/>
                </a:solidFill>
                <a:latin typeface="Times New Roman" pitchFamily="18" charset="0"/>
                <a:cs typeface="Times New Roman" pitchFamily="18" charset="0"/>
              </a:rPr>
              <a:t>Представляют </a:t>
            </a:r>
            <a:r>
              <a:rPr lang="ru-RU" dirty="0">
                <a:solidFill>
                  <a:srgbClr val="FFFF00"/>
                </a:solidFill>
                <a:latin typeface="Times New Roman" pitchFamily="18" charset="0"/>
                <a:cs typeface="Times New Roman" pitchFamily="18" charset="0"/>
              </a:rPr>
              <a:t>собой класс устройств, применяемых для измерения величин: силы тока, напряжения, частоты, емкости, сопротивления, индуктивности…</a:t>
            </a:r>
          </a:p>
          <a:p>
            <a:pPr marL="0" indent="0" algn="ctr">
              <a:buNone/>
            </a:pPr>
            <a:endParaRPr lang="ru-RU" dirty="0">
              <a:solidFill>
                <a:srgbClr val="FFFF00"/>
              </a:solidFill>
            </a:endParaRPr>
          </a:p>
        </p:txBody>
      </p:sp>
    </p:spTree>
    <p:extLst>
      <p:ext uri="{BB962C8B-B14F-4D97-AF65-F5344CB8AC3E}">
        <p14:creationId xmlns:p14="http://schemas.microsoft.com/office/powerpoint/2010/main" val="437439316"/>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76672"/>
            <a:ext cx="3134576" cy="369332"/>
          </a:xfrm>
          <a:prstGeom prst="rect">
            <a:avLst/>
          </a:prstGeom>
        </p:spPr>
        <p:txBody>
          <a:bodyPr wrap="none">
            <a:spAutoFit/>
          </a:bodyPr>
          <a:lstStyle/>
          <a:p>
            <a:r>
              <a:rPr lang="ru-RU" i="1" dirty="0"/>
              <a:t>Электромагнитная система</a:t>
            </a:r>
            <a:endParaRPr lang="ru-RU" dirty="0"/>
          </a:p>
        </p:txBody>
      </p:sp>
      <p:sp>
        <p:nvSpPr>
          <p:cNvPr id="3" name="Прямоугольник 2"/>
          <p:cNvSpPr/>
          <p:nvPr/>
        </p:nvSpPr>
        <p:spPr>
          <a:xfrm>
            <a:off x="3923928" y="980728"/>
            <a:ext cx="4903812" cy="1754326"/>
          </a:xfrm>
          <a:prstGeom prst="rect">
            <a:avLst/>
          </a:prstGeom>
        </p:spPr>
        <p:txBody>
          <a:bodyPr wrap="square">
            <a:spAutoFit/>
          </a:bodyPr>
          <a:lstStyle/>
          <a:p>
            <a:r>
              <a:rPr lang="ru-RU" dirty="0">
                <a:latin typeface="Times New Roman" pitchFamily="18" charset="0"/>
                <a:cs typeface="Times New Roman" pitchFamily="18" charset="0"/>
              </a:rPr>
              <a:t>Принцип работы основан на взаимодействии магнитного поля неподвижной катушки с сердечником из </a:t>
            </a:r>
            <a:r>
              <a:rPr lang="ru-RU" dirty="0" smtClean="0">
                <a:latin typeface="Times New Roman" pitchFamily="18" charset="0"/>
                <a:cs typeface="Times New Roman" pitchFamily="18" charset="0"/>
              </a:rPr>
              <a:t>ферро магнитного </a:t>
            </a:r>
            <a:r>
              <a:rPr lang="ru-RU" dirty="0">
                <a:latin typeface="Times New Roman" pitchFamily="18" charset="0"/>
                <a:cs typeface="Times New Roman" pitchFamily="18" charset="0"/>
              </a:rPr>
              <a:t>материала, внесенного в это поле. </a:t>
            </a:r>
          </a:p>
          <a:p>
            <a:r>
              <a:rPr lang="ru-RU" dirty="0">
                <a:latin typeface="Times New Roman" pitchFamily="18" charset="0"/>
                <a:cs typeface="Times New Roman" pitchFamily="18" charset="0"/>
              </a:rPr>
              <a:t>Основные детали: неподвижная катушка и подвижный сердечник из ферромагнетика. </a:t>
            </a:r>
            <a:endParaRPr lang="ru-RU" dirty="0">
              <a:effectLst/>
              <a:latin typeface="Times New Roman" pitchFamily="18" charset="0"/>
              <a:cs typeface="Times New Roman" pitchFamily="18" charset="0"/>
            </a:endParaRPr>
          </a:p>
        </p:txBody>
      </p:sp>
      <p:sp>
        <p:nvSpPr>
          <p:cNvPr id="4" name="Прямоугольник 3"/>
          <p:cNvSpPr/>
          <p:nvPr/>
        </p:nvSpPr>
        <p:spPr>
          <a:xfrm>
            <a:off x="467544" y="3717032"/>
            <a:ext cx="5688632" cy="2308324"/>
          </a:xfrm>
          <a:prstGeom prst="rect">
            <a:avLst/>
          </a:prstGeom>
        </p:spPr>
        <p:txBody>
          <a:bodyPr wrap="square">
            <a:spAutoFit/>
          </a:bodyPr>
          <a:lstStyle/>
          <a:p>
            <a:r>
              <a:rPr lang="ru-RU" dirty="0">
                <a:latin typeface="Times New Roman" pitchFamily="18" charset="0"/>
                <a:cs typeface="Times New Roman" pitchFamily="18" charset="0"/>
              </a:rPr>
              <a:t>При равновесии подвижной части прибора угол поворота оказывается пропорционален квадрату тока. Вследствие этого шкала приборов электромагнитной системы неравномерна. Вследствие квадратичной зависимости направление отклонения стрелки прибора не зависит от направления тока, и, следовательно, могут применяться в цепях как постоянного, так и переменного токов. </a:t>
            </a:r>
          </a:p>
        </p:txBody>
      </p:sp>
      <p:sp>
        <p:nvSpPr>
          <p:cNvPr id="5" name="AutoShape 2" descr="Рис. 324. Устройство электромагнитных измерительных механизмов с плоской (а) и круглой (б) катушками"/>
          <p:cNvSpPr>
            <a:spLocks noChangeAspect="1" noChangeArrowheads="1"/>
          </p:cNvSpPr>
          <p:nvPr/>
        </p:nvSpPr>
        <p:spPr bwMode="auto">
          <a:xfrm>
            <a:off x="63500" y="-136525"/>
            <a:ext cx="5715000" cy="57150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028" name="Picture 4" descr="http://esis-kgeu.ru/images/stories/izmerenia/izmerenia-3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870" y="1124744"/>
            <a:ext cx="2422970" cy="23042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8637042"/>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95372"/>
            <a:ext cx="3448701" cy="369332"/>
          </a:xfrm>
          <a:prstGeom prst="rect">
            <a:avLst/>
          </a:prstGeom>
        </p:spPr>
        <p:txBody>
          <a:bodyPr wrap="none">
            <a:spAutoFit/>
          </a:bodyPr>
          <a:lstStyle/>
          <a:p>
            <a:r>
              <a:rPr lang="ru-RU" i="1" dirty="0"/>
              <a:t>Электродинамическая система</a:t>
            </a:r>
            <a:r>
              <a:rPr lang="ru-RU" dirty="0"/>
              <a:t> </a:t>
            </a:r>
          </a:p>
        </p:txBody>
      </p:sp>
      <p:sp>
        <p:nvSpPr>
          <p:cNvPr id="3" name="Прямоугольник 2"/>
          <p:cNvSpPr/>
          <p:nvPr/>
        </p:nvSpPr>
        <p:spPr>
          <a:xfrm>
            <a:off x="3563888" y="793039"/>
            <a:ext cx="5216232" cy="2031325"/>
          </a:xfrm>
          <a:prstGeom prst="rect">
            <a:avLst/>
          </a:prstGeom>
        </p:spPr>
        <p:txBody>
          <a:bodyPr wrap="square">
            <a:spAutoFit/>
          </a:bodyPr>
          <a:lstStyle/>
          <a:p>
            <a:r>
              <a:rPr lang="ru-RU" dirty="0">
                <a:latin typeface="Times New Roman" pitchFamily="18" charset="0"/>
                <a:cs typeface="Times New Roman" pitchFamily="18" charset="0"/>
              </a:rPr>
              <a:t>Принцип работы основан на взаимодействии двух катушек(рамок), по которым течет ток. Одна из них неподвижна, а другая подвижна. Перемещение катушек относительно друг друга обусловливается тем, что проводники, по которым протекают токи одного направления, притягиваются, а с токами противоположных направлений – отталкиваются. </a:t>
            </a:r>
          </a:p>
        </p:txBody>
      </p:sp>
      <p:sp>
        <p:nvSpPr>
          <p:cNvPr id="4" name="Прямоугольник 3"/>
          <p:cNvSpPr/>
          <p:nvPr/>
        </p:nvSpPr>
        <p:spPr>
          <a:xfrm>
            <a:off x="650424" y="4221088"/>
            <a:ext cx="7992888" cy="1200329"/>
          </a:xfrm>
          <a:prstGeom prst="rect">
            <a:avLst/>
          </a:prstGeom>
        </p:spPr>
        <p:txBody>
          <a:bodyPr wrap="square">
            <a:spAutoFit/>
          </a:bodyPr>
          <a:lstStyle/>
          <a:p>
            <a:r>
              <a:rPr lang="ru-RU" dirty="0">
                <a:latin typeface="Times New Roman" pitchFamily="18" charset="0"/>
                <a:cs typeface="Times New Roman" pitchFamily="18" charset="0"/>
              </a:rPr>
              <a:t>Из условия равновесия несложно определить, что угол поворота стрелки пропорционален токам, протекающим через катушки и шкалы амперметра и вольтметра электродинамической системы неравномерны, а для ваттметров равномерны.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358" y="1124744"/>
            <a:ext cx="2900497" cy="1944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9553782"/>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9702" y="467380"/>
            <a:ext cx="3392595" cy="369332"/>
          </a:xfrm>
          <a:prstGeom prst="rect">
            <a:avLst/>
          </a:prstGeom>
        </p:spPr>
        <p:txBody>
          <a:bodyPr wrap="none">
            <a:spAutoFit/>
          </a:bodyPr>
          <a:lstStyle/>
          <a:p>
            <a:r>
              <a:rPr lang="ru-RU" i="1" dirty="0"/>
              <a:t>Электростатическая система</a:t>
            </a:r>
            <a:r>
              <a:rPr lang="ru-RU" dirty="0"/>
              <a:t> </a:t>
            </a:r>
          </a:p>
        </p:txBody>
      </p:sp>
      <p:sp>
        <p:nvSpPr>
          <p:cNvPr id="3" name="Прямоугольник 2"/>
          <p:cNvSpPr/>
          <p:nvPr/>
        </p:nvSpPr>
        <p:spPr>
          <a:xfrm>
            <a:off x="3851920" y="1124744"/>
            <a:ext cx="4572000" cy="4247317"/>
          </a:xfrm>
          <a:prstGeom prst="rect">
            <a:avLst/>
          </a:prstGeom>
        </p:spPr>
        <p:txBody>
          <a:bodyPr>
            <a:spAutoFit/>
          </a:bodyPr>
          <a:lstStyle/>
          <a:p>
            <a:r>
              <a:rPr lang="ru-RU" dirty="0">
                <a:latin typeface="Times New Roman" pitchFamily="18" charset="0"/>
                <a:cs typeface="Times New Roman" pitchFamily="18" charset="0"/>
              </a:rPr>
              <a:t>Принцип работы основан на действии электростатического поля, созданного между двумя неподвижными электродами, на подвижный электрод. </a:t>
            </a:r>
          </a:p>
          <a:p>
            <a:r>
              <a:rPr lang="ru-RU" dirty="0">
                <a:latin typeface="Times New Roman" pitchFamily="18" charset="0"/>
                <a:cs typeface="Times New Roman" pitchFamily="18" charset="0"/>
              </a:rPr>
              <a:t>Когда к неподвижным электродам приложено напряжение, подвижный электрод стремится расположиться так, чтобы электроемкость была наибольшей, вследствие чего подвижная часть отклоняется от первоначального положения. Вращающий момент, действующий на подвижную часть прибора, пропорционален квадрату напряжения. Вследствие этого шкала приборов электростатической системы неравномерна. </a:t>
            </a:r>
            <a:endParaRPr lang="ru-RU" dirty="0">
              <a:effectLst/>
              <a:latin typeface="Times New Roman" pitchFamily="18" charset="0"/>
              <a:cs typeface="Times New Roman" pitchFamily="18" charset="0"/>
            </a:endParaRPr>
          </a:p>
        </p:txBody>
      </p:sp>
      <p:pic>
        <p:nvPicPr>
          <p:cNvPr id="2050" name="Picture 2" descr="http://esis-kgeu.ru/images/stories/izmerenia/izmerenia-3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5" y="1152890"/>
            <a:ext cx="3024336" cy="2095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5408993"/>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5576" y="349086"/>
            <a:ext cx="3822970" cy="369332"/>
          </a:xfrm>
          <a:prstGeom prst="rect">
            <a:avLst/>
          </a:prstGeom>
        </p:spPr>
        <p:txBody>
          <a:bodyPr wrap="none">
            <a:spAutoFit/>
          </a:bodyPr>
          <a:lstStyle/>
          <a:p>
            <a:r>
              <a:rPr lang="ru-RU" i="1" dirty="0"/>
              <a:t>Цифровые измерительные приборы</a:t>
            </a:r>
            <a:endParaRPr lang="ru-RU" dirty="0"/>
          </a:p>
        </p:txBody>
      </p:sp>
      <p:pic>
        <p:nvPicPr>
          <p:cNvPr id="8194" name="Picture 2" descr="http://intra.kspu.karelia.ru/~lphe/electric_and_magnetic/lab_pribori/img/Digital_Multimete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628800"/>
            <a:ext cx="2095500" cy="19050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915816" y="753344"/>
            <a:ext cx="6109692" cy="5355312"/>
          </a:xfrm>
          <a:prstGeom prst="rect">
            <a:avLst/>
          </a:prstGeom>
        </p:spPr>
        <p:txBody>
          <a:bodyPr wrap="square">
            <a:spAutoFit/>
          </a:bodyPr>
          <a:lstStyle/>
          <a:p>
            <a:r>
              <a:rPr lang="ru-RU" dirty="0">
                <a:latin typeface="Times New Roman" pitchFamily="18" charset="0"/>
                <a:cs typeface="Times New Roman" pitchFamily="18" charset="0"/>
              </a:rPr>
              <a:t>Основой цифрового вольтметра является аналого-цифровой преобразователь (АЦП). В настоящее время имеется множество схемотехнических принципов построения АЦП, однако общим из них является сравнение измеряемой величины с набором эталонов. Основными характеристиками АЦП являются точность преобразования (число разрядов в выходном коде) и быстродействие. Можно условно разделить АЦП на два класса: последовательного счета, когда выходной код определяется равенством измеряемого напряжения с дискретно растущим эталонным напряжением и параллельного, когда сигнал сравнивается с набором эталонных напряжений. </a:t>
            </a:r>
          </a:p>
          <a:p>
            <a:r>
              <a:rPr lang="ru-RU" dirty="0">
                <a:latin typeface="Times New Roman" pitchFamily="18" charset="0"/>
                <a:cs typeface="Times New Roman" pitchFamily="18" charset="0"/>
              </a:rPr>
              <a:t>Цифровой амперметр можно реализовать установив на входе цифрового вольтметр калиброванный резистор небольшой величины, через который протекает измеряемый ток. Падение напряжения на входном резисторе, пропорциональное протекающему току, измеряется цифровым вольтметром, табло которого соответствующим образом градуируется. </a:t>
            </a:r>
            <a:endParaRPr lang="ru-RU" dirty="0">
              <a:effectLst/>
              <a:latin typeface="Times New Roman" pitchFamily="18" charset="0"/>
              <a:cs typeface="Times New Roman" pitchFamily="18" charset="0"/>
            </a:endParaRPr>
          </a:p>
        </p:txBody>
      </p:sp>
      <p:pic>
        <p:nvPicPr>
          <p:cNvPr id="3074" name="Picture 2" descr="http://esis-kgeu.ru/images/stories/izmerenia/izmerenia-4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9" y="4149080"/>
            <a:ext cx="2448272" cy="18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5657431"/>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40055" y="260648"/>
            <a:ext cx="4104456" cy="369332"/>
          </a:xfrm>
          <a:prstGeom prst="rect">
            <a:avLst/>
          </a:prstGeom>
        </p:spPr>
        <p:txBody>
          <a:bodyPr wrap="square">
            <a:spAutoFit/>
          </a:bodyPr>
          <a:lstStyle/>
          <a:p>
            <a:r>
              <a:rPr lang="ru-RU" b="1" u="sng" dirty="0">
                <a:latin typeface="Times New Roman" pitchFamily="18" charset="0"/>
                <a:cs typeface="Times New Roman" pitchFamily="18" charset="0"/>
              </a:rPr>
              <a:t>Общие элементы приборов</a:t>
            </a:r>
            <a:r>
              <a:rPr lang="ru-RU" dirty="0">
                <a:latin typeface="Times New Roman" pitchFamily="18" charset="0"/>
                <a:cs typeface="Times New Roman" pitchFamily="18" charset="0"/>
              </a:rPr>
              <a:t> </a:t>
            </a:r>
          </a:p>
        </p:txBody>
      </p:sp>
      <p:sp>
        <p:nvSpPr>
          <p:cNvPr id="3" name="Прямоугольник 2"/>
          <p:cNvSpPr/>
          <p:nvPr/>
        </p:nvSpPr>
        <p:spPr>
          <a:xfrm>
            <a:off x="279254" y="643009"/>
            <a:ext cx="8496944" cy="5262979"/>
          </a:xfrm>
          <a:prstGeom prst="rect">
            <a:avLst/>
          </a:prstGeom>
        </p:spPr>
        <p:txBody>
          <a:bodyPr wrap="square">
            <a:spAutoFit/>
          </a:bodyPr>
          <a:lstStyle/>
          <a:p>
            <a:pPr algn="ctr"/>
            <a:r>
              <a:rPr lang="ru-RU" sz="1600" i="1" dirty="0">
                <a:latin typeface="Times New Roman" pitchFamily="18" charset="0"/>
                <a:cs typeface="Times New Roman" pitchFamily="18" charset="0"/>
              </a:rPr>
              <a:t>Шкала</a:t>
            </a:r>
            <a:r>
              <a:rPr lang="ru-RU" sz="1600" dirty="0">
                <a:latin typeface="Times New Roman" pitchFamily="18" charset="0"/>
                <a:cs typeface="Times New Roman" pitchFamily="18" charset="0"/>
              </a:rPr>
              <a:t> </a:t>
            </a:r>
          </a:p>
          <a:p>
            <a:r>
              <a:rPr lang="ru-RU" sz="1600" dirty="0" smtClean="0">
                <a:latin typeface="Times New Roman" pitchFamily="18" charset="0"/>
                <a:cs typeface="Times New Roman" pitchFamily="18" charset="0"/>
              </a:rPr>
              <a:t>Шкала </a:t>
            </a:r>
            <a:r>
              <a:rPr lang="ru-RU" sz="1600" dirty="0">
                <a:latin typeface="Times New Roman" pitchFamily="18" charset="0"/>
                <a:cs typeface="Times New Roman" pitchFamily="18" charset="0"/>
              </a:rPr>
              <a:t>обычно представляет собой светлую поверхность с черными делениями и цифрами, соответствующими определенным значениям измеряемой величины. </a:t>
            </a:r>
            <a:endParaRPr lang="ru-RU" sz="1600" dirty="0" smtClean="0">
              <a:latin typeface="Times New Roman" pitchFamily="18" charset="0"/>
              <a:cs typeface="Times New Roman" pitchFamily="18" charset="0"/>
            </a:endParaRPr>
          </a:p>
          <a:p>
            <a:endParaRPr lang="ru-RU" sz="1600" dirty="0" smtClean="0">
              <a:latin typeface="Times New Roman" pitchFamily="18" charset="0"/>
              <a:cs typeface="Times New Roman" pitchFamily="18" charset="0"/>
            </a:endParaRPr>
          </a:p>
          <a:p>
            <a:r>
              <a:rPr lang="ru-RU" sz="1600" dirty="0" smtClean="0">
                <a:latin typeface="Times New Roman" pitchFamily="18" charset="0"/>
                <a:cs typeface="Times New Roman" pitchFamily="18" charset="0"/>
              </a:rPr>
              <a:t>На </a:t>
            </a:r>
            <a:r>
              <a:rPr lang="ru-RU" sz="1600" dirty="0">
                <a:latin typeface="Times New Roman" pitchFamily="18" charset="0"/>
                <a:cs typeface="Times New Roman" pitchFamily="18" charset="0"/>
              </a:rPr>
              <a:t>шкале каждого прибора наносятся следующие обозначения: </a:t>
            </a:r>
          </a:p>
          <a:p>
            <a:r>
              <a:rPr lang="ru-RU" sz="1600" dirty="0" smtClean="0">
                <a:solidFill>
                  <a:srgbClr val="FFFF00"/>
                </a:solidFill>
                <a:latin typeface="Times New Roman" pitchFamily="18" charset="0"/>
                <a:cs typeface="Times New Roman" pitchFamily="18" charset="0"/>
              </a:rPr>
              <a:t>Обозначение </a:t>
            </a:r>
            <a:r>
              <a:rPr lang="ru-RU" sz="1600" dirty="0">
                <a:solidFill>
                  <a:srgbClr val="FFFF00"/>
                </a:solidFill>
                <a:latin typeface="Times New Roman" pitchFamily="18" charset="0"/>
                <a:cs typeface="Times New Roman" pitchFamily="18" charset="0"/>
              </a:rPr>
              <a:t>единицы измеряемой величины. </a:t>
            </a:r>
          </a:p>
          <a:p>
            <a:r>
              <a:rPr lang="ru-RU" sz="1600" dirty="0">
                <a:solidFill>
                  <a:srgbClr val="FFFF00"/>
                </a:solidFill>
                <a:latin typeface="Times New Roman" pitchFamily="18" charset="0"/>
                <a:cs typeface="Times New Roman" pitchFamily="18" charset="0"/>
              </a:rPr>
              <a:t>Условное обозначение системы прибора (или принципа действия прибора). </a:t>
            </a:r>
          </a:p>
          <a:p>
            <a:r>
              <a:rPr lang="ru-RU" sz="1600" dirty="0">
                <a:solidFill>
                  <a:srgbClr val="FFFF00"/>
                </a:solidFill>
                <a:latin typeface="Times New Roman" pitchFamily="18" charset="0"/>
                <a:cs typeface="Times New Roman" pitchFamily="18" charset="0"/>
              </a:rPr>
              <a:t>Обозначение класса точности прибора. </a:t>
            </a:r>
          </a:p>
          <a:p>
            <a:r>
              <a:rPr lang="ru-RU" sz="1600" dirty="0">
                <a:solidFill>
                  <a:srgbClr val="FFFF00"/>
                </a:solidFill>
                <a:latin typeface="Times New Roman" pitchFamily="18" charset="0"/>
                <a:cs typeface="Times New Roman" pitchFamily="18" charset="0"/>
              </a:rPr>
              <a:t>Условное обозначение положения прибора. </a:t>
            </a:r>
          </a:p>
          <a:p>
            <a:r>
              <a:rPr lang="ru-RU" sz="1600" dirty="0">
                <a:solidFill>
                  <a:srgbClr val="FFFF00"/>
                </a:solidFill>
                <a:latin typeface="Times New Roman" pitchFamily="18" charset="0"/>
                <a:cs typeface="Times New Roman" pitchFamily="18" charset="0"/>
              </a:rPr>
              <a:t>Условное обозначение степени защищенности от магнитных и других влияний. </a:t>
            </a:r>
          </a:p>
          <a:p>
            <a:r>
              <a:rPr lang="ru-RU" sz="1600" dirty="0">
                <a:solidFill>
                  <a:srgbClr val="FFFF00"/>
                </a:solidFill>
                <a:latin typeface="Times New Roman" pitchFamily="18" charset="0"/>
                <a:cs typeface="Times New Roman" pitchFamily="18" charset="0"/>
              </a:rPr>
              <a:t>Величина испытательного напряжения изоляции измерительной цепи по отношению к корпусу. </a:t>
            </a:r>
          </a:p>
          <a:p>
            <a:r>
              <a:rPr lang="ru-RU" sz="1600" dirty="0">
                <a:solidFill>
                  <a:srgbClr val="FFFF00"/>
                </a:solidFill>
                <a:latin typeface="Times New Roman" pitchFamily="18" charset="0"/>
                <a:cs typeface="Times New Roman" pitchFamily="18" charset="0"/>
              </a:rPr>
              <a:t>Год выпуска и заводской номер. </a:t>
            </a:r>
          </a:p>
          <a:p>
            <a:r>
              <a:rPr lang="ru-RU" sz="1600" dirty="0">
                <a:solidFill>
                  <a:srgbClr val="FFFF00"/>
                </a:solidFill>
                <a:latin typeface="Times New Roman" pitchFamily="18" charset="0"/>
                <a:cs typeface="Times New Roman" pitchFamily="18" charset="0"/>
              </a:rPr>
              <a:t>Обозначение рода тока. </a:t>
            </a:r>
          </a:p>
          <a:p>
            <a:r>
              <a:rPr lang="ru-RU" sz="1600" dirty="0">
                <a:solidFill>
                  <a:srgbClr val="FFFF00"/>
                </a:solidFill>
                <a:latin typeface="Times New Roman" pitchFamily="18" charset="0"/>
                <a:cs typeface="Times New Roman" pitchFamily="18" charset="0"/>
              </a:rPr>
              <a:t>Тип прибора. </a:t>
            </a:r>
          </a:p>
          <a:p>
            <a:r>
              <a:rPr lang="ru-RU" sz="1600" dirty="0">
                <a:solidFill>
                  <a:srgbClr val="FFFF00"/>
                </a:solidFill>
                <a:latin typeface="Times New Roman" pitchFamily="18" charset="0"/>
                <a:cs typeface="Times New Roman" pitchFamily="18" charset="0"/>
              </a:rPr>
              <a:t>Значение силы тока, </a:t>
            </a:r>
            <a:r>
              <a:rPr lang="ru-RU" sz="1600" dirty="0" smtClean="0">
                <a:solidFill>
                  <a:srgbClr val="FFFF00"/>
                </a:solidFill>
                <a:latin typeface="Times New Roman" pitchFamily="18" charset="0"/>
                <a:cs typeface="Times New Roman" pitchFamily="18" charset="0"/>
              </a:rPr>
              <a:t>соответствующее </a:t>
            </a:r>
            <a:r>
              <a:rPr lang="ru-RU" sz="1600" dirty="0">
                <a:solidFill>
                  <a:srgbClr val="FFFF00"/>
                </a:solidFill>
                <a:latin typeface="Times New Roman" pitchFamily="18" charset="0"/>
                <a:cs typeface="Times New Roman" pitchFamily="18" charset="0"/>
              </a:rPr>
              <a:t>определенным значениям напряжения, и значения напряжения, соответствующие определенным значениям силы тока. </a:t>
            </a:r>
          </a:p>
          <a:p>
            <a:pPr algn="ctr"/>
            <a:r>
              <a:rPr lang="ru-RU" sz="1600" i="1" dirty="0" smtClean="0">
                <a:latin typeface="Times New Roman" pitchFamily="18" charset="0"/>
                <a:cs typeface="Times New Roman" pitchFamily="18" charset="0"/>
              </a:rPr>
              <a:t>Указатель </a:t>
            </a:r>
          </a:p>
          <a:p>
            <a:pPr algn="ctr"/>
            <a:endParaRPr lang="ru-RU" sz="1600" i="1" dirty="0" smtClean="0">
              <a:latin typeface="Times New Roman" pitchFamily="18" charset="0"/>
              <a:cs typeface="Times New Roman" pitchFamily="18" charset="0"/>
            </a:endParaRPr>
          </a:p>
          <a:p>
            <a:pPr algn="ctr"/>
            <a:r>
              <a:rPr lang="ru-RU" sz="1600" dirty="0" smtClean="0">
                <a:solidFill>
                  <a:srgbClr val="FFFF00"/>
                </a:solidFill>
                <a:latin typeface="Times New Roman" pitchFamily="18" charset="0"/>
                <a:cs typeface="Times New Roman" pitchFamily="18" charset="0"/>
              </a:rPr>
              <a:t>Может быть выполнен в виде стрелки или светового пятна с темной нитью посередине. По форме стрелки бывают нитевидными, </a:t>
            </a:r>
            <a:r>
              <a:rPr lang="ru-RU" sz="1600" dirty="0" err="1" smtClean="0">
                <a:solidFill>
                  <a:srgbClr val="FFFF00"/>
                </a:solidFill>
                <a:latin typeface="Times New Roman" pitchFamily="18" charset="0"/>
                <a:cs typeface="Times New Roman" pitchFamily="18" charset="0"/>
              </a:rPr>
              <a:t>ножевидными</a:t>
            </a:r>
            <a:r>
              <a:rPr lang="ru-RU" sz="1600" dirty="0" smtClean="0">
                <a:solidFill>
                  <a:srgbClr val="FFFF00"/>
                </a:solidFill>
                <a:latin typeface="Times New Roman" pitchFamily="18" charset="0"/>
                <a:cs typeface="Times New Roman" pitchFamily="18" charset="0"/>
              </a:rPr>
              <a:t> и копьевидными.</a:t>
            </a:r>
            <a:endParaRPr lang="ru-RU" sz="1600" dirty="0" smtClean="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919069086"/>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548680"/>
            <a:ext cx="2318840" cy="369332"/>
          </a:xfrm>
          <a:prstGeom prst="rect">
            <a:avLst/>
          </a:prstGeom>
        </p:spPr>
        <p:txBody>
          <a:bodyPr wrap="none">
            <a:spAutoFit/>
          </a:bodyPr>
          <a:lstStyle/>
          <a:p>
            <a:r>
              <a:rPr lang="ru-RU" i="1" dirty="0"/>
              <a:t>Цена деления шкалы</a:t>
            </a:r>
            <a:r>
              <a:rPr lang="ru-RU" dirty="0"/>
              <a:t> </a:t>
            </a:r>
          </a:p>
        </p:txBody>
      </p:sp>
      <p:sp>
        <p:nvSpPr>
          <p:cNvPr id="3" name="Прямоугольник 2"/>
          <p:cNvSpPr/>
          <p:nvPr/>
        </p:nvSpPr>
        <p:spPr>
          <a:xfrm>
            <a:off x="971600" y="1166843"/>
            <a:ext cx="7128792" cy="3693319"/>
          </a:xfrm>
          <a:prstGeom prst="rect">
            <a:avLst/>
          </a:prstGeom>
        </p:spPr>
        <p:txBody>
          <a:bodyPr wrap="square">
            <a:spAutoFit/>
          </a:bodyPr>
          <a:lstStyle/>
          <a:p>
            <a:r>
              <a:rPr lang="ru-RU" dirty="0">
                <a:latin typeface="Times New Roman" pitchFamily="18" charset="0"/>
                <a:cs typeface="Times New Roman" pitchFamily="18" charset="0"/>
              </a:rPr>
              <a:t>Шкалы приборов имеют деления. Для перевода числа делений в единицы измеряемой величины необходимо отсчет по шкале умножить на цену деления шкалы для данного предела измерения. </a:t>
            </a:r>
          </a:p>
          <a:p>
            <a:endParaRPr lang="ru-RU" i="1" dirty="0" smtClean="0">
              <a:latin typeface="Times New Roman" pitchFamily="18" charset="0"/>
              <a:cs typeface="Times New Roman" pitchFamily="18" charset="0"/>
            </a:endParaRPr>
          </a:p>
          <a:p>
            <a:r>
              <a:rPr lang="ru-RU" i="1" dirty="0" smtClean="0">
                <a:solidFill>
                  <a:srgbClr val="FF0000"/>
                </a:solidFill>
                <a:latin typeface="Times New Roman" pitchFamily="18" charset="0"/>
                <a:cs typeface="Times New Roman" pitchFamily="18" charset="0"/>
              </a:rPr>
              <a:t>Цена </a:t>
            </a:r>
            <a:r>
              <a:rPr lang="ru-RU" i="1" dirty="0">
                <a:solidFill>
                  <a:srgbClr val="FF0000"/>
                </a:solidFill>
                <a:latin typeface="Times New Roman" pitchFamily="18" charset="0"/>
                <a:cs typeface="Times New Roman" pitchFamily="18" charset="0"/>
              </a:rPr>
              <a:t>деления</a:t>
            </a:r>
            <a:r>
              <a:rPr lang="ru-RU" dirty="0">
                <a:solidFill>
                  <a:srgbClr val="FF0000"/>
                </a:solidFill>
                <a:latin typeface="Times New Roman" pitchFamily="18" charset="0"/>
                <a:cs typeface="Times New Roman" pitchFamily="18" charset="0"/>
              </a:rPr>
              <a:t> – это число единиц измеряемой величины, приходящееся на одно деление шкалы. </a:t>
            </a:r>
          </a:p>
          <a:p>
            <a:r>
              <a:rPr lang="ru-RU" dirty="0">
                <a:solidFill>
                  <a:srgbClr val="FF0000"/>
                </a:solidFill>
                <a:latin typeface="Times New Roman" pitchFamily="18" charset="0"/>
                <a:cs typeface="Times New Roman" pitchFamily="18" charset="0"/>
              </a:rPr>
              <a:t>Чтобы определить цену деления шкалы, нужно предел измерения прибора разделить на общее число делений шкалы. </a:t>
            </a:r>
          </a:p>
          <a:p>
            <a:endParaRPr lang="ru-RU" i="1" dirty="0" smtClean="0">
              <a:latin typeface="Times New Roman" pitchFamily="18" charset="0"/>
              <a:cs typeface="Times New Roman" pitchFamily="18" charset="0"/>
            </a:endParaRPr>
          </a:p>
          <a:p>
            <a:r>
              <a:rPr lang="ru-RU" i="1" dirty="0" smtClean="0">
                <a:solidFill>
                  <a:srgbClr val="FFFF00"/>
                </a:solidFill>
                <a:latin typeface="Times New Roman" pitchFamily="18" charset="0"/>
                <a:cs typeface="Times New Roman" pitchFamily="18" charset="0"/>
              </a:rPr>
              <a:t>Пример</a:t>
            </a:r>
            <a:r>
              <a:rPr lang="ru-RU" i="1" dirty="0">
                <a:solidFill>
                  <a:srgbClr val="FFFF00"/>
                </a:solidFill>
                <a:latin typeface="Times New Roman" pitchFamily="18" charset="0"/>
                <a:cs typeface="Times New Roman" pitchFamily="18" charset="0"/>
              </a:rPr>
              <a:t>:</a:t>
            </a:r>
            <a:r>
              <a:rPr lang="ru-RU" dirty="0">
                <a:solidFill>
                  <a:srgbClr val="FFFF00"/>
                </a:solidFill>
                <a:latin typeface="Times New Roman" pitchFamily="18" charset="0"/>
                <a:cs typeface="Times New Roman" pitchFamily="18" charset="0"/>
              </a:rPr>
              <a:t> предельное значение силы тока </a:t>
            </a:r>
            <a:r>
              <a:rPr lang="ru-RU" i="1" dirty="0" err="1">
                <a:solidFill>
                  <a:srgbClr val="FFFF00"/>
                </a:solidFill>
                <a:latin typeface="Times New Roman" pitchFamily="18" charset="0"/>
                <a:cs typeface="Times New Roman" pitchFamily="18" charset="0"/>
              </a:rPr>
              <a:t>I</a:t>
            </a:r>
            <a:r>
              <a:rPr lang="ru-RU" i="1" baseline="-25000" dirty="0" err="1">
                <a:solidFill>
                  <a:srgbClr val="FFFF00"/>
                </a:solidFill>
                <a:latin typeface="Times New Roman" pitchFamily="18" charset="0"/>
                <a:cs typeface="Times New Roman" pitchFamily="18" charset="0"/>
              </a:rPr>
              <a:t>пред</a:t>
            </a:r>
            <a:r>
              <a:rPr lang="ru-RU" i="1" baseline="-25000" dirty="0">
                <a:solidFill>
                  <a:srgbClr val="FFFF00"/>
                </a:solidFill>
                <a:latin typeface="Times New Roman" pitchFamily="18" charset="0"/>
                <a:cs typeface="Times New Roman" pitchFamily="18" charset="0"/>
              </a:rPr>
              <a:t>. </a:t>
            </a:r>
            <a:r>
              <a:rPr lang="ru-RU" i="1" dirty="0">
                <a:solidFill>
                  <a:srgbClr val="FFFF00"/>
                </a:solidFill>
                <a:latin typeface="Times New Roman" pitchFamily="18" charset="0"/>
                <a:cs typeface="Times New Roman" pitchFamily="18" charset="0"/>
              </a:rPr>
              <a:t>= 75 А</a:t>
            </a:r>
            <a:r>
              <a:rPr lang="ru-RU" dirty="0">
                <a:solidFill>
                  <a:srgbClr val="FFFF00"/>
                </a:solidFill>
                <a:latin typeface="Times New Roman" pitchFamily="18" charset="0"/>
                <a:cs typeface="Times New Roman" pitchFamily="18" charset="0"/>
              </a:rPr>
              <a:t>, </a:t>
            </a:r>
            <a:endParaRPr lang="ru-RU" dirty="0" smtClean="0">
              <a:solidFill>
                <a:srgbClr val="FFFF00"/>
              </a:solidFill>
              <a:latin typeface="Times New Roman" pitchFamily="18" charset="0"/>
              <a:cs typeface="Times New Roman" pitchFamily="18" charset="0"/>
            </a:endParaRPr>
          </a:p>
          <a:p>
            <a:r>
              <a:rPr lang="ru-RU" dirty="0" smtClean="0">
                <a:solidFill>
                  <a:srgbClr val="FFFF00"/>
                </a:solidFill>
                <a:latin typeface="Times New Roman" pitchFamily="18" charset="0"/>
                <a:cs typeface="Times New Roman" pitchFamily="18" charset="0"/>
              </a:rPr>
              <a:t>шкала </a:t>
            </a:r>
            <a:r>
              <a:rPr lang="ru-RU" dirty="0">
                <a:solidFill>
                  <a:srgbClr val="FFFF00"/>
                </a:solidFill>
                <a:latin typeface="Times New Roman" pitchFamily="18" charset="0"/>
                <a:cs typeface="Times New Roman" pitchFamily="18" charset="0"/>
              </a:rPr>
              <a:t>амперметра имеет 150 делений. </a:t>
            </a:r>
            <a:endParaRPr lang="ru-RU" dirty="0" smtClean="0">
              <a:solidFill>
                <a:srgbClr val="FFFF00"/>
              </a:solidFill>
              <a:latin typeface="Times New Roman" pitchFamily="18" charset="0"/>
              <a:cs typeface="Times New Roman" pitchFamily="18" charset="0"/>
            </a:endParaRPr>
          </a:p>
          <a:p>
            <a:r>
              <a:rPr lang="ru-RU" dirty="0" smtClean="0">
                <a:solidFill>
                  <a:srgbClr val="FFFF00"/>
                </a:solidFill>
                <a:latin typeface="Times New Roman" pitchFamily="18" charset="0"/>
                <a:cs typeface="Times New Roman" pitchFamily="18" charset="0"/>
              </a:rPr>
              <a:t>В </a:t>
            </a:r>
            <a:r>
              <a:rPr lang="ru-RU" dirty="0">
                <a:solidFill>
                  <a:srgbClr val="FFFF00"/>
                </a:solidFill>
                <a:latin typeface="Times New Roman" pitchFamily="18" charset="0"/>
                <a:cs typeface="Times New Roman" pitchFamily="18" charset="0"/>
              </a:rPr>
              <a:t>этом случае цена деления шкалы: </a:t>
            </a:r>
            <a:br>
              <a:rPr lang="ru-RU" dirty="0">
                <a:solidFill>
                  <a:srgbClr val="FFFF00"/>
                </a:solidFill>
                <a:latin typeface="Times New Roman" pitchFamily="18" charset="0"/>
                <a:cs typeface="Times New Roman" pitchFamily="18" charset="0"/>
              </a:rPr>
            </a:br>
            <a:r>
              <a:rPr lang="ru-RU" i="1" dirty="0">
                <a:solidFill>
                  <a:srgbClr val="FFFF00"/>
                </a:solidFill>
                <a:latin typeface="Times New Roman" pitchFamily="18" charset="0"/>
                <a:cs typeface="Times New Roman" pitchFamily="18" charset="0"/>
              </a:rPr>
              <a:t>С</a:t>
            </a:r>
            <a:r>
              <a:rPr lang="ru-RU" i="1" baseline="-25000" dirty="0">
                <a:solidFill>
                  <a:srgbClr val="FFFF00"/>
                </a:solidFill>
                <a:latin typeface="Times New Roman" pitchFamily="18" charset="0"/>
                <a:cs typeface="Times New Roman" pitchFamily="18" charset="0"/>
              </a:rPr>
              <a:t>I</a:t>
            </a:r>
            <a:r>
              <a:rPr lang="ru-RU" i="1" dirty="0">
                <a:solidFill>
                  <a:srgbClr val="FFFF00"/>
                </a:solidFill>
                <a:latin typeface="Times New Roman" pitchFamily="18" charset="0"/>
                <a:cs typeface="Times New Roman" pitchFamily="18" charset="0"/>
              </a:rPr>
              <a:t> = 0,5 А/дел</a:t>
            </a:r>
            <a:r>
              <a:rPr lang="ru-RU" dirty="0">
                <a:solidFill>
                  <a:srgbClr val="FFFF00"/>
                </a:solidFill>
                <a:latin typeface="Times New Roman" pitchFamily="18" charset="0"/>
                <a:cs typeface="Times New Roman" pitchFamily="18" charset="0"/>
              </a:rPr>
              <a:t>. </a:t>
            </a:r>
            <a:endParaRPr lang="ru-RU" dirty="0">
              <a:solidFill>
                <a:srgbClr val="FFFF00"/>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070825774"/>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99592" y="980728"/>
            <a:ext cx="7128792" cy="4062651"/>
          </a:xfrm>
          <a:prstGeom prst="rect">
            <a:avLst/>
          </a:prstGeom>
        </p:spPr>
        <p:txBody>
          <a:bodyPr wrap="square">
            <a:spAutoFit/>
          </a:bodyPr>
          <a:lstStyle/>
          <a:p>
            <a:pPr algn="ctr"/>
            <a:r>
              <a:rPr lang="ru-RU" sz="2000" i="1" dirty="0" smtClean="0">
                <a:latin typeface="Times New Roman" pitchFamily="18" charset="0"/>
                <a:cs typeface="Times New Roman" pitchFamily="18" charset="0"/>
              </a:rPr>
              <a:t>Класс точности</a:t>
            </a:r>
          </a:p>
          <a:p>
            <a:pPr algn="ctr"/>
            <a:endParaRPr lang="ru-RU" i="1" dirty="0" smtClean="0">
              <a:latin typeface="Times New Roman" pitchFamily="18" charset="0"/>
              <a:cs typeface="Times New Roman" pitchFamily="18" charset="0"/>
            </a:endParaRPr>
          </a:p>
          <a:p>
            <a:r>
              <a:rPr lang="ru-RU" dirty="0" smtClean="0">
                <a:solidFill>
                  <a:srgbClr val="FF0000"/>
                </a:solidFill>
                <a:latin typeface="Times New Roman" pitchFamily="18" charset="0"/>
                <a:cs typeface="Times New Roman" pitchFamily="18" charset="0"/>
              </a:rPr>
              <a:t>Обозначается на лицевой стороне прибора числами: </a:t>
            </a:r>
          </a:p>
          <a:p>
            <a:pPr algn="r"/>
            <a:r>
              <a:rPr lang="ru-RU" dirty="0" smtClean="0">
                <a:solidFill>
                  <a:srgbClr val="FF0000"/>
                </a:solidFill>
                <a:latin typeface="Times New Roman" pitchFamily="18" charset="0"/>
                <a:cs typeface="Times New Roman" pitchFamily="18" charset="0"/>
              </a:rPr>
              <a:t>0,05;  0,1;  0,2;  4,0    и т. д.</a:t>
            </a:r>
          </a:p>
          <a:p>
            <a:r>
              <a:rPr lang="ru-RU" dirty="0" smtClean="0">
                <a:solidFill>
                  <a:srgbClr val="FFFF00"/>
                </a:solidFill>
                <a:latin typeface="Times New Roman" pitchFamily="18" charset="0"/>
                <a:cs typeface="Times New Roman" pitchFamily="18" charset="0"/>
              </a:rPr>
              <a:t>Эти числа указывают величину возможной относительной ошибки в процентах при отклонении стрелки прибора на всю шкалу.</a:t>
            </a:r>
          </a:p>
          <a:p>
            <a:endParaRPr lang="ru-RU" dirty="0" smtClean="0">
              <a:solidFill>
                <a:srgbClr val="FFFF00"/>
              </a:solidFill>
              <a:latin typeface="Times New Roman" pitchFamily="18" charset="0"/>
              <a:cs typeface="Times New Roman" pitchFamily="18" charset="0"/>
            </a:endParaRPr>
          </a:p>
          <a:p>
            <a:pPr algn="ctr"/>
            <a:r>
              <a:rPr lang="ru-RU" sz="2000" i="1" dirty="0" smtClean="0">
                <a:latin typeface="Times New Roman" pitchFamily="18" charset="0"/>
                <a:cs typeface="Times New Roman" pitchFamily="18" charset="0"/>
              </a:rPr>
              <a:t>Степень защищенности</a:t>
            </a:r>
          </a:p>
          <a:p>
            <a:pPr algn="ctr"/>
            <a:endParaRPr lang="ru-RU" sz="2000" dirty="0" smtClean="0">
              <a:latin typeface="Times New Roman" pitchFamily="18" charset="0"/>
              <a:cs typeface="Times New Roman" pitchFamily="18" charset="0"/>
            </a:endParaRPr>
          </a:p>
          <a:p>
            <a:r>
              <a:rPr lang="ru-RU" dirty="0" smtClean="0">
                <a:solidFill>
                  <a:srgbClr val="0070C0"/>
                </a:solidFill>
                <a:latin typeface="Times New Roman" pitchFamily="18" charset="0"/>
                <a:cs typeface="Times New Roman" pitchFamily="18" charset="0"/>
              </a:rPr>
              <a:t>По степени защищенности от внешних полей приборы подразделяются на три категории, которые обозначаются римской цифрой на лицевой стороне прибора.</a:t>
            </a:r>
            <a:endParaRPr lang="ru-RU" dirty="0" smtClean="0">
              <a:solidFill>
                <a:srgbClr val="0070C0"/>
              </a:solidFill>
              <a:latin typeface="Times New Roman" pitchFamily="18" charset="0"/>
              <a:cs typeface="Times New Roman" pitchFamily="18" charset="0"/>
            </a:endParaRPr>
          </a:p>
          <a:p>
            <a:r>
              <a:rPr lang="ru-RU" dirty="0" smtClean="0">
                <a:solidFill>
                  <a:srgbClr val="002060"/>
                </a:solidFill>
                <a:latin typeface="Times New Roman" pitchFamily="18" charset="0"/>
                <a:cs typeface="Times New Roman" pitchFamily="18" charset="0"/>
              </a:rPr>
              <a:t>. </a:t>
            </a:r>
            <a:endParaRPr lang="ru-RU" dirty="0">
              <a:solidFill>
                <a:srgbClr val="002060"/>
              </a:solidFill>
              <a:latin typeface="Times New Roman" pitchFamily="18" charset="0"/>
              <a:cs typeface="Times New Roman" pitchFamily="18" charset="0"/>
            </a:endParaRPr>
          </a:p>
          <a:p>
            <a:endParaRPr lang="ru-RU" dirty="0" smtClean="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249528317"/>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68991352"/>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5385" y="836712"/>
            <a:ext cx="8064896" cy="4216539"/>
          </a:xfrm>
          <a:prstGeom prst="rect">
            <a:avLst/>
          </a:prstGeom>
        </p:spPr>
        <p:txBody>
          <a:bodyPr wrap="square">
            <a:spAutoFit/>
          </a:bodyPr>
          <a:lstStyle/>
          <a:p>
            <a:pPr algn="ctr"/>
            <a:endParaRPr lang="ru-RU" sz="2000" dirty="0" smtClean="0">
              <a:latin typeface="Times New Roman" pitchFamily="18" charset="0"/>
              <a:cs typeface="Times New Roman" pitchFamily="18" charset="0"/>
            </a:endParaRPr>
          </a:p>
          <a:p>
            <a:pPr algn="ctr"/>
            <a:r>
              <a:rPr lang="ru-RU" sz="2400" dirty="0" smtClean="0">
                <a:solidFill>
                  <a:srgbClr val="FF0000"/>
                </a:solidFill>
                <a:latin typeface="Times New Roman" pitchFamily="18" charset="0"/>
                <a:cs typeface="Times New Roman" pitchFamily="18" charset="0"/>
              </a:rPr>
              <a:t>Электроизмерительные приборы используются в промышленности, энергетике, научной области, в быту.</a:t>
            </a:r>
          </a:p>
          <a:p>
            <a:pPr algn="ctr"/>
            <a:r>
              <a:rPr lang="ru-RU" sz="2000" dirty="0" smtClean="0">
                <a:latin typeface="Times New Roman" pitchFamily="18" charset="0"/>
                <a:cs typeface="Times New Roman" pitchFamily="18" charset="0"/>
              </a:rPr>
              <a:t> </a:t>
            </a:r>
          </a:p>
          <a:p>
            <a:pPr algn="ctr"/>
            <a:endParaRPr lang="ru-RU" sz="2000" dirty="0" smtClean="0">
              <a:latin typeface="Times New Roman" pitchFamily="18" charset="0"/>
              <a:cs typeface="Times New Roman" pitchFamily="18" charset="0"/>
            </a:endParaRPr>
          </a:p>
          <a:p>
            <a:pPr algn="ctr"/>
            <a:r>
              <a:rPr lang="ru-RU" sz="2000" dirty="0" smtClean="0">
                <a:solidFill>
                  <a:srgbClr val="FFFF00"/>
                </a:solidFill>
                <a:latin typeface="Times New Roman" pitchFamily="18" charset="0"/>
                <a:cs typeface="Times New Roman" pitchFamily="18" charset="0"/>
              </a:rPr>
              <a:t>Классифицируются электроизмерительные приборы по разным критериям</a:t>
            </a:r>
            <a:r>
              <a:rPr lang="ru-RU" sz="2000" dirty="0" smtClean="0">
                <a:solidFill>
                  <a:srgbClr val="FFFF00"/>
                </a:solidFill>
                <a:latin typeface="Times New Roman" pitchFamily="18" charset="0"/>
                <a:cs typeface="Times New Roman" pitchFamily="18" charset="0"/>
              </a:rPr>
              <a:t>.</a:t>
            </a:r>
          </a:p>
          <a:p>
            <a:pPr algn="ctr"/>
            <a:endParaRPr lang="ru-RU" sz="2000" dirty="0">
              <a:solidFill>
                <a:srgbClr val="FFFF00"/>
              </a:solidFill>
              <a:latin typeface="Times New Roman" pitchFamily="18" charset="0"/>
              <a:cs typeface="Times New Roman" pitchFamily="18" charset="0"/>
            </a:endParaRPr>
          </a:p>
          <a:p>
            <a:r>
              <a:rPr lang="ru-RU" sz="2000" dirty="0" smtClean="0">
                <a:solidFill>
                  <a:srgbClr val="FFFF00"/>
                </a:solidFill>
                <a:latin typeface="Times New Roman" pitchFamily="18" charset="0"/>
                <a:cs typeface="Times New Roman" pitchFamily="18" charset="0"/>
              </a:rPr>
              <a:t>1. По назначению: </a:t>
            </a:r>
          </a:p>
          <a:p>
            <a:pPr algn="ctr"/>
            <a:r>
              <a:rPr lang="ru-RU" sz="2000" dirty="0" smtClean="0">
                <a:solidFill>
                  <a:srgbClr val="FFFF00"/>
                </a:solidFill>
                <a:latin typeface="Times New Roman" pitchFamily="18" charset="0"/>
                <a:cs typeface="Times New Roman" pitchFamily="18" charset="0"/>
              </a:rPr>
              <a:t>для измерения напряжения,</a:t>
            </a:r>
          </a:p>
          <a:p>
            <a:pPr algn="ctr"/>
            <a:r>
              <a:rPr lang="ru-RU" sz="2000" dirty="0">
                <a:solidFill>
                  <a:srgbClr val="FFFF00"/>
                </a:solidFill>
                <a:latin typeface="Times New Roman" pitchFamily="18" charset="0"/>
                <a:cs typeface="Times New Roman" pitchFamily="18" charset="0"/>
              </a:rPr>
              <a:t>д</a:t>
            </a:r>
            <a:r>
              <a:rPr lang="ru-RU" sz="2000" dirty="0" smtClean="0">
                <a:solidFill>
                  <a:srgbClr val="FFFF00"/>
                </a:solidFill>
                <a:latin typeface="Times New Roman" pitchFamily="18" charset="0"/>
                <a:cs typeface="Times New Roman" pitchFamily="18" charset="0"/>
              </a:rPr>
              <a:t>ля измерения силы тока,</a:t>
            </a:r>
          </a:p>
          <a:p>
            <a:pPr algn="ctr"/>
            <a:r>
              <a:rPr lang="ru-RU" sz="2000" dirty="0">
                <a:solidFill>
                  <a:srgbClr val="FFFF00"/>
                </a:solidFill>
                <a:latin typeface="Times New Roman" pitchFamily="18" charset="0"/>
                <a:cs typeface="Times New Roman" pitchFamily="18" charset="0"/>
              </a:rPr>
              <a:t>д</a:t>
            </a:r>
            <a:r>
              <a:rPr lang="ru-RU" sz="2000" dirty="0" smtClean="0">
                <a:solidFill>
                  <a:srgbClr val="FFFF00"/>
                </a:solidFill>
                <a:latin typeface="Times New Roman" pitchFamily="18" charset="0"/>
                <a:cs typeface="Times New Roman" pitchFamily="18" charset="0"/>
              </a:rPr>
              <a:t>ля измерения мощности,</a:t>
            </a:r>
          </a:p>
          <a:p>
            <a:pPr algn="ctr"/>
            <a:r>
              <a:rPr lang="ru-RU" sz="2000" dirty="0">
                <a:solidFill>
                  <a:srgbClr val="FFFF00"/>
                </a:solidFill>
                <a:latin typeface="Times New Roman" pitchFamily="18" charset="0"/>
                <a:cs typeface="Times New Roman" pitchFamily="18" charset="0"/>
              </a:rPr>
              <a:t>с</a:t>
            </a:r>
            <a:r>
              <a:rPr lang="ru-RU" sz="2000" dirty="0" smtClean="0">
                <a:solidFill>
                  <a:srgbClr val="FFFF00"/>
                </a:solidFill>
                <a:latin typeface="Times New Roman" pitchFamily="18" charset="0"/>
                <a:cs typeface="Times New Roman" pitchFamily="18" charset="0"/>
              </a:rPr>
              <a:t>опротивления   и т. д.</a:t>
            </a:r>
            <a:endParaRPr lang="ru-RU" sz="20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3539145247"/>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900igr.net/datas/fizika/Pribory-dlja-izmerenija-toka/0003-003-Klassifikatsija-elektroizmeritelnykh-priborov.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548679"/>
            <a:ext cx="7776864" cy="56886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6032330"/>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ВОЛЬТМЕТР – прибор для измерения напряжения на участке электрическо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3" y="476673"/>
            <a:ext cx="8064895" cy="58326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5094541"/>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АМПЕРМЕТР – прибор для измерения тока, протекающего по участку цеп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548680"/>
            <a:ext cx="8136904" cy="5688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9631818"/>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ОММЕТР – прибор для измерения электрического сопротивлени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76672"/>
            <a:ext cx="8064896" cy="5832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2547944"/>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Счетчики - это электроизмерительные приборы для учёта электроэнерги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76672"/>
            <a:ext cx="8064896" cy="5904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7921613"/>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8229600" cy="3672408"/>
          </a:xfrm>
        </p:spPr>
        <p:txBody>
          <a:bodyPr>
            <a:normAutofit fontScale="90000"/>
          </a:bodyPr>
          <a:lstStyle/>
          <a:p>
            <a:r>
              <a:rPr lang="ru-RU" sz="2000" dirty="0" smtClean="0">
                <a:solidFill>
                  <a:srgbClr val="FFFF00"/>
                </a:solidFill>
                <a:latin typeface="Times New Roman" pitchFamily="18" charset="0"/>
                <a:cs typeface="Times New Roman" pitchFamily="18" charset="0"/>
              </a:rPr>
              <a:t/>
            </a:r>
            <a:br>
              <a:rPr lang="ru-RU" sz="2000" dirty="0" smtClean="0">
                <a:solidFill>
                  <a:srgbClr val="FFFF00"/>
                </a:solidFill>
                <a:latin typeface="Times New Roman" pitchFamily="18" charset="0"/>
                <a:cs typeface="Times New Roman" pitchFamily="18" charset="0"/>
              </a:rPr>
            </a:br>
            <a:r>
              <a:rPr lang="ru-RU" sz="2000" dirty="0">
                <a:solidFill>
                  <a:srgbClr val="FFFF00"/>
                </a:solidFill>
                <a:latin typeface="Times New Roman" pitchFamily="18" charset="0"/>
                <a:cs typeface="Times New Roman" pitchFamily="18" charset="0"/>
              </a:rPr>
              <a:t/>
            </a:r>
            <a:br>
              <a:rPr lang="ru-RU" sz="2000" dirty="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
            </a:r>
            <a:br>
              <a:rPr lang="ru-RU" sz="2000" dirty="0" smtClean="0">
                <a:solidFill>
                  <a:srgbClr val="FFFF00"/>
                </a:solidFill>
                <a:latin typeface="Times New Roman" pitchFamily="18" charset="0"/>
                <a:cs typeface="Times New Roman" pitchFamily="18" charset="0"/>
              </a:rPr>
            </a:br>
            <a:r>
              <a:rPr lang="ru-RU" sz="2000" dirty="0">
                <a:solidFill>
                  <a:srgbClr val="FFFF00"/>
                </a:solidFill>
                <a:latin typeface="Times New Roman" pitchFamily="18" charset="0"/>
                <a:cs typeface="Times New Roman" pitchFamily="18" charset="0"/>
              </a:rPr>
              <a:t/>
            </a:r>
            <a:br>
              <a:rPr lang="ru-RU" sz="2000" dirty="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
            </a:r>
            <a:br>
              <a:rPr lang="ru-RU" sz="2000" dirty="0" smtClean="0">
                <a:solidFill>
                  <a:srgbClr val="FFFF00"/>
                </a:solidFill>
                <a:latin typeface="Times New Roman" pitchFamily="18" charset="0"/>
                <a:cs typeface="Times New Roman" pitchFamily="18" charset="0"/>
              </a:rPr>
            </a:br>
            <a:r>
              <a:rPr lang="ru-RU" sz="2000" dirty="0">
                <a:solidFill>
                  <a:srgbClr val="FFFF00"/>
                </a:solidFill>
                <a:latin typeface="Times New Roman" pitchFamily="18" charset="0"/>
                <a:cs typeface="Times New Roman" pitchFamily="18" charset="0"/>
              </a:rPr>
              <a:t/>
            </a:r>
            <a:br>
              <a:rPr lang="ru-RU" sz="2000" dirty="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
            </a:r>
            <a:br>
              <a:rPr lang="ru-RU" sz="2000" dirty="0" smtClean="0">
                <a:solidFill>
                  <a:srgbClr val="FFFF00"/>
                </a:solidFill>
                <a:latin typeface="Times New Roman" pitchFamily="18" charset="0"/>
                <a:cs typeface="Times New Roman" pitchFamily="18" charset="0"/>
              </a:rPr>
            </a:br>
            <a:r>
              <a:rPr lang="ru-RU" sz="2000" dirty="0">
                <a:solidFill>
                  <a:srgbClr val="FFFF00"/>
                </a:solidFill>
                <a:latin typeface="Times New Roman" pitchFamily="18" charset="0"/>
                <a:cs typeface="Times New Roman" pitchFamily="18" charset="0"/>
              </a:rPr>
              <a:t/>
            </a:r>
            <a:br>
              <a:rPr lang="ru-RU" sz="2000" dirty="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
            </a:r>
            <a:br>
              <a:rPr lang="ru-RU" sz="2000" dirty="0" smtClean="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
            </a:r>
            <a:br>
              <a:rPr lang="ru-RU" sz="2000" dirty="0" smtClean="0">
                <a:solidFill>
                  <a:srgbClr val="FFFF00"/>
                </a:solidFill>
                <a:latin typeface="Times New Roman" pitchFamily="18" charset="0"/>
                <a:cs typeface="Times New Roman" pitchFamily="18" charset="0"/>
              </a:rPr>
            </a:br>
            <a:r>
              <a:rPr lang="ru-RU" sz="2000" dirty="0">
                <a:solidFill>
                  <a:srgbClr val="FFFF00"/>
                </a:solidFill>
                <a:latin typeface="Times New Roman" pitchFamily="18" charset="0"/>
                <a:cs typeface="Times New Roman" pitchFamily="18" charset="0"/>
              </a:rPr>
              <a:t/>
            </a:r>
            <a:br>
              <a:rPr lang="ru-RU" sz="2000" dirty="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
            </a:r>
            <a:br>
              <a:rPr lang="ru-RU" sz="2000" dirty="0" smtClean="0">
                <a:solidFill>
                  <a:srgbClr val="FFFF00"/>
                </a:solidFill>
                <a:latin typeface="Times New Roman" pitchFamily="18" charset="0"/>
                <a:cs typeface="Times New Roman" pitchFamily="18" charset="0"/>
              </a:rPr>
            </a:br>
            <a:r>
              <a:rPr lang="ru-RU" sz="2000" dirty="0" smtClean="0">
                <a:solidFill>
                  <a:srgbClr val="FF0000"/>
                </a:solidFill>
                <a:latin typeface="Times New Roman" pitchFamily="18" charset="0"/>
                <a:cs typeface="Times New Roman" pitchFamily="18" charset="0"/>
              </a:rPr>
              <a:t>2. По принципу действия:</a:t>
            </a:r>
            <a:br>
              <a:rPr lang="ru-RU" sz="2000" dirty="0" smtClean="0">
                <a:solidFill>
                  <a:srgbClr val="FF0000"/>
                </a:solidFill>
                <a:latin typeface="Times New Roman" pitchFamily="18" charset="0"/>
                <a:cs typeface="Times New Roman" pitchFamily="18" charset="0"/>
              </a:rPr>
            </a:br>
            <a:r>
              <a:rPr lang="ru-RU" sz="2000" dirty="0" smtClean="0">
                <a:solidFill>
                  <a:srgbClr val="FF0000"/>
                </a:solidFill>
                <a:latin typeface="Times New Roman" pitchFamily="18" charset="0"/>
                <a:cs typeface="Times New Roman" pitchFamily="18" charset="0"/>
              </a:rPr>
              <a:t/>
            </a:r>
            <a:br>
              <a:rPr lang="ru-RU" sz="2000" dirty="0" smtClean="0">
                <a:solidFill>
                  <a:srgbClr val="FF00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магнитоэлектрические,</a:t>
            </a:r>
            <a:br>
              <a:rPr lang="ru-RU" sz="2000" dirty="0" smtClean="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электромагнитные,</a:t>
            </a:r>
            <a:br>
              <a:rPr lang="ru-RU" sz="2000" dirty="0" smtClean="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электростатические,</a:t>
            </a:r>
            <a:br>
              <a:rPr lang="ru-RU" sz="2000" dirty="0" smtClean="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тепловые,</a:t>
            </a:r>
            <a:br>
              <a:rPr lang="ru-RU" sz="2000" dirty="0" smtClean="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индукционные,</a:t>
            </a:r>
            <a:br>
              <a:rPr lang="ru-RU" sz="2000" dirty="0" smtClean="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электронные,</a:t>
            </a:r>
            <a:br>
              <a:rPr lang="ru-RU" sz="2000" dirty="0" smtClean="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вибрационные,</a:t>
            </a:r>
            <a:br>
              <a:rPr lang="ru-RU" sz="2000" dirty="0" smtClean="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самопишущие,</a:t>
            </a:r>
            <a:br>
              <a:rPr lang="ru-RU" sz="2000" dirty="0" smtClean="0">
                <a:solidFill>
                  <a:srgbClr val="FFFF00"/>
                </a:solidFill>
                <a:latin typeface="Times New Roman" pitchFamily="18" charset="0"/>
                <a:cs typeface="Times New Roman" pitchFamily="18" charset="0"/>
              </a:rPr>
            </a:br>
            <a:r>
              <a:rPr lang="ru-RU" sz="2000" dirty="0" smtClean="0">
                <a:solidFill>
                  <a:srgbClr val="FFFF00"/>
                </a:solidFill>
                <a:latin typeface="Times New Roman" pitchFamily="18" charset="0"/>
                <a:cs typeface="Times New Roman" pitchFamily="18" charset="0"/>
              </a:rPr>
              <a:t>цифровые    и т. д.</a:t>
            </a:r>
            <a:endParaRPr lang="ru-RU" sz="2000"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5006498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intra.kspu.karelia.ru/~lphe/electric_and_magnetic/lab_pribori/img/M-E_draw_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415" y="980728"/>
            <a:ext cx="3819525" cy="3086101"/>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323528" y="404664"/>
            <a:ext cx="3623300" cy="369332"/>
          </a:xfrm>
          <a:prstGeom prst="rect">
            <a:avLst/>
          </a:prstGeom>
        </p:spPr>
        <p:txBody>
          <a:bodyPr wrap="none">
            <a:spAutoFit/>
          </a:bodyPr>
          <a:lstStyle/>
          <a:p>
            <a:r>
              <a:rPr lang="ru-RU" i="1" dirty="0" smtClean="0"/>
              <a:t>Магнитоэлектрическая </a:t>
            </a:r>
            <a:r>
              <a:rPr lang="ru-RU" i="1" dirty="0"/>
              <a:t>система</a:t>
            </a:r>
            <a:r>
              <a:rPr lang="ru-RU" dirty="0"/>
              <a:t> </a:t>
            </a:r>
          </a:p>
        </p:txBody>
      </p:sp>
      <p:sp>
        <p:nvSpPr>
          <p:cNvPr id="2" name="Прямоугольник 1"/>
          <p:cNvSpPr/>
          <p:nvPr/>
        </p:nvSpPr>
        <p:spPr>
          <a:xfrm>
            <a:off x="4211960" y="589330"/>
            <a:ext cx="4572000" cy="3416320"/>
          </a:xfrm>
          <a:prstGeom prst="rect">
            <a:avLst/>
          </a:prstGeom>
        </p:spPr>
        <p:txBody>
          <a:bodyPr>
            <a:spAutoFit/>
          </a:bodyPr>
          <a:lstStyle/>
          <a:p>
            <a:r>
              <a:rPr lang="ru-RU" dirty="0"/>
              <a:t>Принцип работы основан на взаимодействии тока, протекающего по обмотке подвижной катушки, с магнитным полем постоянного магнита. </a:t>
            </a:r>
          </a:p>
          <a:p>
            <a:r>
              <a:rPr lang="ru-RU" dirty="0"/>
              <a:t>Основные детали: постоянный магнит и подвижная катушка(рамка), по которой проходит ток, пружины. </a:t>
            </a:r>
          </a:p>
          <a:p>
            <a:r>
              <a:rPr lang="ru-RU" dirty="0"/>
              <a:t>При прохождении тока через рамку возникает вращающий момент, под действием которого подвижная часть прибора поворачивается вокруг своей оси на некоторый угол </a:t>
            </a:r>
            <a:r>
              <a:rPr lang="ru-RU" i="1" dirty="0"/>
              <a:t>φ</a:t>
            </a:r>
            <a:r>
              <a:rPr lang="ru-RU" dirty="0"/>
              <a:t>.</a:t>
            </a:r>
          </a:p>
        </p:txBody>
      </p:sp>
      <p:sp>
        <p:nvSpPr>
          <p:cNvPr id="3" name="Прямоугольник 2"/>
          <p:cNvSpPr/>
          <p:nvPr/>
        </p:nvSpPr>
        <p:spPr>
          <a:xfrm>
            <a:off x="395536" y="4067796"/>
            <a:ext cx="8280920" cy="2031325"/>
          </a:xfrm>
          <a:prstGeom prst="rect">
            <a:avLst/>
          </a:prstGeom>
        </p:spPr>
        <p:txBody>
          <a:bodyPr wrap="square">
            <a:spAutoFit/>
          </a:bodyPr>
          <a:lstStyle/>
          <a:p>
            <a:r>
              <a:rPr lang="ru-RU" dirty="0"/>
              <a:t>Поворачиваясь, катушка отклоняет стрелку прибора. Магнитоэлектрические приборы служат только для измерения постоянного тока и напряжения, так как направление поворота рамки зависит от направления тока в ней. Если по катушке пропустить переменный ток частотой 50 Гц, то направление вращающего момента станет меняться сто раз в секунду, подвижная часть не будет успевать за током и стрелка не отклонится. Приборы данной системы пригодны для использования в цепях постоянного тока. </a:t>
            </a:r>
          </a:p>
        </p:txBody>
      </p:sp>
    </p:spTree>
    <p:extLst>
      <p:ext uri="{BB962C8B-B14F-4D97-AF65-F5344CB8AC3E}">
        <p14:creationId xmlns:p14="http://schemas.microsoft.com/office/powerpoint/2010/main" val="4158772842"/>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Горизонт">
  <a:themeElements>
    <a:clrScheme name="Горизон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Горизонт">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Горизонт">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141</TotalTime>
  <Words>844</Words>
  <Application>Microsoft Office PowerPoint</Application>
  <PresentationFormat>Экран (4:3)</PresentationFormat>
  <Paragraphs>69</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Горизонт</vt:lpstr>
      <vt:lpstr>Электроизмерительные  приборы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2. По принципу действия:  магнитоэлектрические, электромагнитные, электростатические, тепловые, индукционные, электронные, вибрационные, самопишущие, цифровые    и т. д.</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Электроизмерительные приборы</dc:title>
  <dc:creator>Алексей</dc:creator>
  <cp:lastModifiedBy>Алексей</cp:lastModifiedBy>
  <cp:revision>14</cp:revision>
  <dcterms:created xsi:type="dcterms:W3CDTF">2014-04-21T07:55:31Z</dcterms:created>
  <dcterms:modified xsi:type="dcterms:W3CDTF">2014-04-21T18:49:01Z</dcterms:modified>
</cp:coreProperties>
</file>