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42C37D7-31F6-4FBD-B681-F39863F207F6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290B096-BB4B-49EA-A5FE-308754ADA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C37D7-31F6-4FBD-B681-F39863F207F6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B096-BB4B-49EA-A5FE-308754ADA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C37D7-31F6-4FBD-B681-F39863F207F6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B096-BB4B-49EA-A5FE-308754ADA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42C37D7-31F6-4FBD-B681-F39863F207F6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290B096-BB4B-49EA-A5FE-308754ADA3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42C37D7-31F6-4FBD-B681-F39863F207F6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290B096-BB4B-49EA-A5FE-308754ADA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C37D7-31F6-4FBD-B681-F39863F207F6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B096-BB4B-49EA-A5FE-308754ADA3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C37D7-31F6-4FBD-B681-F39863F207F6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B096-BB4B-49EA-A5FE-308754ADA3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2C37D7-31F6-4FBD-B681-F39863F207F6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290B096-BB4B-49EA-A5FE-308754ADA3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C37D7-31F6-4FBD-B681-F39863F207F6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B096-BB4B-49EA-A5FE-308754ADA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42C37D7-31F6-4FBD-B681-F39863F207F6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290B096-BB4B-49EA-A5FE-308754ADA3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2C37D7-31F6-4FBD-B681-F39863F207F6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290B096-BB4B-49EA-A5FE-308754ADA3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2C37D7-31F6-4FBD-B681-F39863F207F6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290B096-BB4B-49EA-A5FE-308754ADA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476672"/>
            <a:ext cx="6262464" cy="523834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30.04.2020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8 класс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4800" dirty="0" smtClean="0">
                <a:solidFill>
                  <a:srgbClr val="FF0000"/>
                </a:solidFill>
              </a:rPr>
              <a:t>«Сбор </a:t>
            </a:r>
            <a:r>
              <a:rPr lang="ru-RU" sz="4800" dirty="0" smtClean="0">
                <a:solidFill>
                  <a:srgbClr val="FF0000"/>
                </a:solidFill>
              </a:rPr>
              <a:t>и группировка статистических </a:t>
            </a:r>
            <a:r>
              <a:rPr lang="ru-RU" sz="4800" dirty="0" smtClean="0">
                <a:solidFill>
                  <a:srgbClr val="FF0000"/>
                </a:solidFill>
              </a:rPr>
              <a:t>данных»</a:t>
            </a:r>
            <a:r>
              <a:rPr lang="ru-RU" sz="4800" dirty="0" smtClean="0">
                <a:solidFill>
                  <a:srgbClr val="FF0000"/>
                </a:solidFill>
              </a:rPr>
              <a:t/>
            </a:r>
            <a:br>
              <a:rPr lang="ru-RU" sz="4800" dirty="0" smtClean="0">
                <a:solidFill>
                  <a:srgbClr val="FF0000"/>
                </a:solidFill>
              </a:rPr>
            </a:br>
            <a:endParaRPr lang="ru-RU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Устная работа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Даны ряды:</a:t>
            </a:r>
          </a:p>
          <a:p>
            <a:r>
              <a:rPr lang="ru-RU" sz="2800" dirty="0" smtClean="0"/>
              <a:t>1) 4; 1; 8; 5; 7.</a:t>
            </a:r>
          </a:p>
          <a:p>
            <a:r>
              <a:rPr lang="ru-RU" sz="2800" dirty="0" smtClean="0"/>
              <a:t>2) 0,2; 9; 3; 0,5; .</a:t>
            </a:r>
          </a:p>
          <a:p>
            <a:r>
              <a:rPr lang="ru-RU" sz="2800" dirty="0" smtClean="0"/>
              <a:t>3) 6; 0,2; ; 4; 7,3.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Найдите:</a:t>
            </a:r>
          </a:p>
          <a:p>
            <a:pPr>
              <a:buNone/>
            </a:pPr>
            <a:r>
              <a:rPr lang="ru-RU" sz="2800" dirty="0" smtClean="0"/>
              <a:t>а) наибольшее и наименьшее значения каждого ряда;</a:t>
            </a:r>
          </a:p>
          <a:p>
            <a:pPr>
              <a:buNone/>
            </a:pPr>
            <a:r>
              <a:rPr lang="ru-RU" sz="2800" dirty="0" smtClean="0"/>
              <a:t>б) размах каждого ряда.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Основной материал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972452" cy="57864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Упорядоченный ряд чисел:            1; 2; 2; 3; 4; 4; 5; 5; 5.</a:t>
            </a:r>
          </a:p>
          <a:p>
            <a:endParaRPr lang="ru-RU" sz="3600" dirty="0" smtClean="0"/>
          </a:p>
          <a:p>
            <a:r>
              <a:rPr lang="ru-RU" sz="3600" dirty="0" smtClean="0"/>
              <a:t>1) Размах: 5 – 1 = 4;</a:t>
            </a:r>
          </a:p>
          <a:p>
            <a:r>
              <a:rPr lang="ru-RU" sz="3600" dirty="0" smtClean="0"/>
              <a:t>2) Среднее арифметическое: </a:t>
            </a:r>
          </a:p>
          <a:p>
            <a:endParaRPr lang="ru-RU" sz="3600" dirty="0" smtClean="0"/>
          </a:p>
          <a:p>
            <a:endParaRPr lang="ru-RU" sz="3600" dirty="0" smtClean="0"/>
          </a:p>
          <a:p>
            <a:r>
              <a:rPr lang="ru-RU" sz="3600" dirty="0" smtClean="0"/>
              <a:t>3) Мода: 5;</a:t>
            </a:r>
          </a:p>
          <a:p>
            <a:r>
              <a:rPr lang="ru-RU" sz="3600" dirty="0" smtClean="0"/>
              <a:t>4) Медиана: 4.	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286256"/>
            <a:ext cx="6215106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Был проведен тест в 8 классе имеющий 9 заданий.  При проверки были получены следующие результаты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357298"/>
            <a:ext cx="8715404" cy="511665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6600" dirty="0" smtClean="0"/>
              <a:t>6 5 4 5 0 4 5 7 9 1 6 8 7 9 5 8 6 7 2 5 7 6 3 4 4 5 6 8 6 7 7 4 3 5 9 6 7 8 6 9 8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868346"/>
          </a:xfrm>
        </p:spPr>
        <p:txBody>
          <a:bodyPr>
            <a:normAutofit/>
          </a:bodyPr>
          <a:lstStyle/>
          <a:p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Упорядочим результаты: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85786" y="1214422"/>
            <a:ext cx="7929618" cy="525953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dirty="0" smtClean="0"/>
              <a:t> 0   1   2   3 3 </a:t>
            </a:r>
          </a:p>
          <a:p>
            <a:pPr>
              <a:buNone/>
            </a:pPr>
            <a:r>
              <a:rPr lang="ru-RU" sz="4400" dirty="0" smtClean="0"/>
              <a:t>4 4 4 4 4 </a:t>
            </a:r>
          </a:p>
          <a:p>
            <a:pPr>
              <a:buNone/>
            </a:pPr>
            <a:r>
              <a:rPr lang="ru-RU" sz="4400" dirty="0" smtClean="0"/>
              <a:t>5 5 5 5 5 5 </a:t>
            </a:r>
          </a:p>
          <a:p>
            <a:pPr>
              <a:buNone/>
            </a:pPr>
            <a:r>
              <a:rPr lang="ru-RU" sz="4400" dirty="0" smtClean="0"/>
              <a:t>6 6 6 6 6 6 6 6 </a:t>
            </a:r>
          </a:p>
          <a:p>
            <a:pPr>
              <a:buNone/>
            </a:pPr>
            <a:r>
              <a:rPr lang="ru-RU" sz="4400" dirty="0" smtClean="0"/>
              <a:t>7 7 7 7 7 7 7 7 </a:t>
            </a:r>
          </a:p>
          <a:p>
            <a:pPr>
              <a:buNone/>
            </a:pPr>
            <a:r>
              <a:rPr lang="ru-RU" sz="4400" dirty="0" smtClean="0"/>
              <a:t>8 8 8 8 8 </a:t>
            </a:r>
          </a:p>
          <a:p>
            <a:pPr>
              <a:buNone/>
            </a:pPr>
            <a:r>
              <a:rPr lang="ru-RU" sz="4400" dirty="0" smtClean="0"/>
              <a:t>9 9 9 9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22619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Представим данные в виде таблицы: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Такую таблицу называют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таблицей частот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3998" cy="2043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00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02155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Число верно выполненных заданий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155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Частота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467600" cy="1143000"/>
          </a:xfrm>
        </p:spPr>
        <p:txBody>
          <a:bodyPr/>
          <a:lstStyle/>
          <a:p>
            <a:r>
              <a:rPr lang="ru-RU" b="1" dirty="0" smtClean="0"/>
              <a:t>№ 1028.</a:t>
            </a:r>
            <a:br>
              <a:rPr lang="ru-RU" b="1" dirty="0" smtClean="0"/>
            </a:br>
            <a:endParaRPr lang="ru-RU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642910" y="1928802"/>
          <a:ext cx="7786743" cy="2341171"/>
        </p:xfrm>
        <a:graphic>
          <a:graphicData uri="http://schemas.openxmlformats.org/drawingml/2006/table">
            <a:tbl>
              <a:tblPr/>
              <a:tblGrid>
                <a:gridCol w="2004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8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5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8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40843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Кандидат</a:t>
                      </a:r>
                      <a:endParaRPr lang="ru-RU" sz="3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Алексеев</a:t>
                      </a:r>
                      <a:endParaRPr lang="ru-RU" sz="3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Иванов</a:t>
                      </a:r>
                      <a:endParaRPr lang="ru-RU" sz="3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Карпов</a:t>
                      </a:r>
                      <a:endParaRPr lang="ru-RU" sz="3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793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Кол-во </a:t>
                      </a:r>
                      <a:endParaRPr lang="ru-RU" sz="32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голосов</a:t>
                      </a:r>
                      <a:endParaRPr lang="ru-RU" sz="3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3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3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3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4655473"/>
            <a:ext cx="6279476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Проверяем, что 13 + 23 + 14 = 50.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№ 1030.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Находим  общее  число  учащихся  (сумма  чисел  в  правом  столбце);</a:t>
            </a:r>
            <a:br>
              <a:rPr lang="ru-RU" dirty="0" smtClean="0"/>
            </a:br>
            <a:r>
              <a:rPr lang="ru-RU" i="1" dirty="0" err="1" smtClean="0"/>
              <a:t>п</a:t>
            </a:r>
            <a:r>
              <a:rPr lang="ru-RU" i="1" dirty="0" smtClean="0"/>
              <a:t> = 625.</a:t>
            </a:r>
          </a:p>
          <a:p>
            <a:pPr>
              <a:buNone/>
            </a:pPr>
            <a:endParaRPr lang="ru-RU" i="1" dirty="0" smtClean="0"/>
          </a:p>
          <a:p>
            <a:r>
              <a:rPr lang="ru-RU" dirty="0" smtClean="0"/>
              <a:t>Относительные частоты вычисляем делением каждого числа в правом столбце на 625 и умножаем на 100 % (с округлением до 1 %):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467600" cy="1857388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/>
            </a:r>
            <a:br>
              <a:rPr lang="ru-RU" sz="4400" b="1" dirty="0" smtClean="0">
                <a:solidFill>
                  <a:srgbClr val="FF0000"/>
                </a:solidFill>
              </a:rPr>
            </a:br>
            <a:r>
              <a:rPr lang="ru-RU" sz="4400" b="1" dirty="0" smtClean="0">
                <a:solidFill>
                  <a:srgbClr val="FF0000"/>
                </a:solidFill>
              </a:rPr>
              <a:t/>
            </a:r>
            <a:br>
              <a:rPr lang="ru-RU" sz="4400" b="1" dirty="0" smtClean="0">
                <a:solidFill>
                  <a:srgbClr val="FF0000"/>
                </a:solidFill>
              </a:rPr>
            </a:br>
            <a:r>
              <a:rPr lang="ru-RU" sz="4400" b="1" dirty="0" smtClean="0">
                <a:solidFill>
                  <a:srgbClr val="FF0000"/>
                </a:solidFill>
              </a:rPr>
              <a:t/>
            </a:r>
            <a:br>
              <a:rPr lang="ru-RU" sz="4400" b="1" dirty="0" smtClean="0">
                <a:solidFill>
                  <a:srgbClr val="FF0000"/>
                </a:solidFill>
              </a:rPr>
            </a:br>
            <a:r>
              <a:rPr lang="ru-RU" sz="4400" b="1" dirty="0" smtClean="0">
                <a:solidFill>
                  <a:srgbClr val="FF0000"/>
                </a:solidFill>
              </a:rPr>
              <a:t>№ 1031, 1032</a:t>
            </a:r>
            <a:br>
              <a:rPr lang="ru-RU" sz="4400" b="1" dirty="0" smtClean="0">
                <a:solidFill>
                  <a:srgbClr val="FF0000"/>
                </a:solidFill>
              </a:rPr>
            </a:b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8186766" cy="49737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</a:t>
            </a:r>
            <a:r>
              <a:rPr lang="ru-RU" b="1" dirty="0" smtClean="0"/>
              <a:t>Итоги урока.</a:t>
            </a:r>
          </a:p>
          <a:p>
            <a:r>
              <a:rPr lang="ru-RU" dirty="0" smtClean="0"/>
              <a:t>– Что называется таблицей частот?</a:t>
            </a:r>
          </a:p>
          <a:p>
            <a:r>
              <a:rPr lang="ru-RU" dirty="0" smtClean="0"/>
              <a:t>– Какие данные заносятся в таблицу относительных частот?</a:t>
            </a:r>
          </a:p>
          <a:p>
            <a:r>
              <a:rPr lang="ru-RU" dirty="0" smtClean="0"/>
              <a:t>– Какие существуют средние статистические характеристики?</a:t>
            </a:r>
          </a:p>
          <a:p>
            <a:r>
              <a:rPr lang="ru-RU" dirty="0" smtClean="0"/>
              <a:t>– Объясните на примере, как по таблице частот находят среднее арифметическое, размах и моду.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Домашнее задание: № 1029, № 1033, № 1034, № 1093.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</TotalTime>
  <Words>338</Words>
  <Application>Microsoft Office PowerPoint</Application>
  <PresentationFormat>Экран (4:3)</PresentationFormat>
  <Paragraphs>75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Schoolbook</vt:lpstr>
      <vt:lpstr>Times New Roman</vt:lpstr>
      <vt:lpstr>Wingdings</vt:lpstr>
      <vt:lpstr>Wingdings 2</vt:lpstr>
      <vt:lpstr>Эркер</vt:lpstr>
      <vt:lpstr>30.04.2020 8 класс  «Сбор и группировка статистических данных» </vt:lpstr>
      <vt:lpstr>Устная работа</vt:lpstr>
      <vt:lpstr>Основной материал</vt:lpstr>
      <vt:lpstr>Был проведен тест в 8 классе имеющий 9 заданий.  При проверки были получены следующие результаты:</vt:lpstr>
      <vt:lpstr>Упорядочим результаты:</vt:lpstr>
      <vt:lpstr>Представим данные в виде таблицы:          Такую таблицу называют таблицей частот   </vt:lpstr>
      <vt:lpstr>№ 1028. </vt:lpstr>
      <vt:lpstr>№ 1030. </vt:lpstr>
      <vt:lpstr>   № 1031, 1032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Сбор и группировка статистических данных</dc:title>
  <dc:creator>User</dc:creator>
  <cp:lastModifiedBy>Пользователь</cp:lastModifiedBy>
  <cp:revision>5</cp:revision>
  <dcterms:created xsi:type="dcterms:W3CDTF">2014-05-09T16:01:08Z</dcterms:created>
  <dcterms:modified xsi:type="dcterms:W3CDTF">2020-04-25T08:54:27Z</dcterms:modified>
</cp:coreProperties>
</file>