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142C37D7-31F6-4FBD-B681-F39863F207F6}" type="datetimeFigureOut">
              <a:rPr lang="ru-RU" smtClean="0"/>
              <a:pPr/>
              <a:t>25.04.2020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2290B096-BB4B-49EA-A5FE-308754ADA3E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C37D7-31F6-4FBD-B681-F39863F207F6}" type="datetimeFigureOut">
              <a:rPr lang="ru-RU" smtClean="0"/>
              <a:pPr/>
              <a:t>25.04.2020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0B096-BB4B-49EA-A5FE-308754ADA3E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C37D7-31F6-4FBD-B681-F39863F207F6}" type="datetimeFigureOut">
              <a:rPr lang="ru-RU" smtClean="0"/>
              <a:pPr/>
              <a:t>25.04.2020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0B096-BB4B-49EA-A5FE-308754ADA3E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142C37D7-31F6-4FBD-B681-F39863F207F6}" type="datetimeFigureOut">
              <a:rPr lang="ru-RU" smtClean="0"/>
              <a:pPr/>
              <a:t>25.04.2020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2290B096-BB4B-49EA-A5FE-308754ADA3E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142C37D7-31F6-4FBD-B681-F39863F207F6}" type="datetimeFigureOut">
              <a:rPr lang="ru-RU" smtClean="0"/>
              <a:pPr/>
              <a:t>25.04.2020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2290B096-BB4B-49EA-A5FE-308754ADA3E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C37D7-31F6-4FBD-B681-F39863F207F6}" type="datetimeFigureOut">
              <a:rPr lang="ru-RU" smtClean="0"/>
              <a:pPr/>
              <a:t>25.04.2020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0B096-BB4B-49EA-A5FE-308754ADA3E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C37D7-31F6-4FBD-B681-F39863F207F6}" type="datetimeFigureOut">
              <a:rPr lang="ru-RU" smtClean="0"/>
              <a:pPr/>
              <a:t>25.04.2020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0B096-BB4B-49EA-A5FE-308754ADA3E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142C37D7-31F6-4FBD-B681-F39863F207F6}" type="datetimeFigureOut">
              <a:rPr lang="ru-RU" smtClean="0"/>
              <a:pPr/>
              <a:t>25.04.2020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2290B096-BB4B-49EA-A5FE-308754ADA3E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C37D7-31F6-4FBD-B681-F39863F207F6}" type="datetimeFigureOut">
              <a:rPr lang="ru-RU" smtClean="0"/>
              <a:pPr/>
              <a:t>25.04.2020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0B096-BB4B-49EA-A5FE-308754ADA3E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Содержимое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142C37D7-31F6-4FBD-B681-F39863F207F6}" type="datetimeFigureOut">
              <a:rPr lang="ru-RU" smtClean="0"/>
              <a:pPr/>
              <a:t>25.04.2020</a:t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2290B096-BB4B-49EA-A5FE-308754ADA3E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142C37D7-31F6-4FBD-B681-F39863F207F6}" type="datetimeFigureOut">
              <a:rPr lang="ru-RU" smtClean="0"/>
              <a:pPr/>
              <a:t>25.04.2020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2290B096-BB4B-49EA-A5FE-308754ADA3E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142C37D7-31F6-4FBD-B681-F39863F207F6}" type="datetimeFigureOut">
              <a:rPr lang="ru-RU" smtClean="0"/>
              <a:pPr/>
              <a:t>25.04.2020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2290B096-BB4B-49EA-A5FE-308754ADA3EB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195736" y="476672"/>
            <a:ext cx="6262464" cy="5238344"/>
          </a:xfrm>
        </p:spPr>
        <p:txBody>
          <a:bodyPr>
            <a:noAutofit/>
          </a:bodyPr>
          <a:lstStyle/>
          <a:p>
            <a:pPr algn="ctr"/>
            <a:r>
              <a:rPr lang="ru-RU" sz="2400" dirty="0" smtClean="0">
                <a:solidFill>
                  <a:schemeClr val="tx1"/>
                </a:solidFill>
              </a:rPr>
              <a:t>30.04.2020</a:t>
            </a:r>
            <a:br>
              <a:rPr lang="ru-RU" sz="2400" dirty="0" smtClean="0">
                <a:solidFill>
                  <a:schemeClr val="tx1"/>
                </a:solidFill>
              </a:rPr>
            </a:br>
            <a:r>
              <a:rPr lang="ru-RU" sz="2400" dirty="0" smtClean="0">
                <a:solidFill>
                  <a:schemeClr val="tx1"/>
                </a:solidFill>
              </a:rPr>
              <a:t>8 класс</a:t>
            </a:r>
            <a:br>
              <a:rPr lang="ru-RU" sz="2400" dirty="0" smtClean="0">
                <a:solidFill>
                  <a:schemeClr val="tx1"/>
                </a:solidFill>
              </a:rPr>
            </a:br>
            <a:r>
              <a:rPr lang="ru-RU" sz="2400" dirty="0" smtClean="0">
                <a:solidFill>
                  <a:schemeClr val="tx1"/>
                </a:solidFill>
              </a:rPr>
              <a:t> </a:t>
            </a:r>
            <a:r>
              <a:rPr lang="ru-RU" sz="4800" dirty="0" smtClean="0">
                <a:solidFill>
                  <a:srgbClr val="FF0000"/>
                </a:solidFill>
              </a:rPr>
              <a:t>«Сбор </a:t>
            </a:r>
            <a:r>
              <a:rPr lang="ru-RU" sz="4800" dirty="0" smtClean="0">
                <a:solidFill>
                  <a:srgbClr val="FF0000"/>
                </a:solidFill>
              </a:rPr>
              <a:t>и группировка статистических </a:t>
            </a:r>
            <a:r>
              <a:rPr lang="ru-RU" sz="4800" dirty="0" smtClean="0">
                <a:solidFill>
                  <a:srgbClr val="FF0000"/>
                </a:solidFill>
              </a:rPr>
              <a:t>данных»</a:t>
            </a:r>
            <a:r>
              <a:rPr lang="ru-RU" sz="4800" dirty="0" smtClean="0">
                <a:solidFill>
                  <a:srgbClr val="FF0000"/>
                </a:solidFill>
              </a:rPr>
              <a:t/>
            </a:r>
            <a:br>
              <a:rPr lang="ru-RU" sz="4800" dirty="0" smtClean="0">
                <a:solidFill>
                  <a:srgbClr val="FF0000"/>
                </a:solidFill>
              </a:rPr>
            </a:br>
            <a:endParaRPr lang="ru-RU" sz="2000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96908"/>
          </a:xfrm>
        </p:spPr>
        <p:txBody>
          <a:bodyPr>
            <a:noAutofit/>
          </a:bodyPr>
          <a:lstStyle/>
          <a:p>
            <a:r>
              <a:rPr lang="ru-RU" sz="6000" b="1" dirty="0" smtClean="0">
                <a:solidFill>
                  <a:srgbClr val="FF0000"/>
                </a:solidFill>
              </a:rPr>
              <a:t>Устная работа</a:t>
            </a:r>
            <a:endParaRPr lang="ru-RU" sz="6000" b="1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sz="2800" dirty="0" smtClean="0"/>
              <a:t>Даны ряды:</a:t>
            </a:r>
          </a:p>
          <a:p>
            <a:r>
              <a:rPr lang="ru-RU" sz="2800" dirty="0" smtClean="0"/>
              <a:t>1) 4; 1; 8; 5; 7.</a:t>
            </a:r>
          </a:p>
          <a:p>
            <a:r>
              <a:rPr lang="ru-RU" sz="2800" dirty="0" smtClean="0"/>
              <a:t>2) 0,2; 9; 3; 0,5; .</a:t>
            </a:r>
          </a:p>
          <a:p>
            <a:r>
              <a:rPr lang="ru-RU" sz="2800" dirty="0" smtClean="0"/>
              <a:t>3) 6; 0,2; ; 4; 7,3.</a:t>
            </a:r>
          </a:p>
          <a:p>
            <a:pPr>
              <a:buNone/>
            </a:pPr>
            <a:endParaRPr lang="ru-RU" sz="2800" dirty="0" smtClean="0"/>
          </a:p>
          <a:p>
            <a:pPr>
              <a:buNone/>
            </a:pPr>
            <a:r>
              <a:rPr lang="ru-RU" sz="2800" dirty="0" smtClean="0"/>
              <a:t>Найдите:</a:t>
            </a:r>
          </a:p>
          <a:p>
            <a:pPr>
              <a:buNone/>
            </a:pPr>
            <a:r>
              <a:rPr lang="ru-RU" sz="2800" dirty="0" smtClean="0"/>
              <a:t>а) наибольшее и наименьшее значения каждого ряда;</a:t>
            </a:r>
          </a:p>
          <a:p>
            <a:pPr>
              <a:buNone/>
            </a:pPr>
            <a:r>
              <a:rPr lang="ru-RU" sz="2800" dirty="0" smtClean="0"/>
              <a:t>б) размах каждого ряда.</a:t>
            </a:r>
          </a:p>
          <a:p>
            <a:pPr>
              <a:buNone/>
            </a:pPr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654032"/>
          </a:xfrm>
        </p:spPr>
        <p:txBody>
          <a:bodyPr>
            <a:normAutofit/>
          </a:bodyPr>
          <a:lstStyle/>
          <a:p>
            <a:r>
              <a:rPr lang="ru-RU" sz="3600" b="1" dirty="0" smtClean="0">
                <a:solidFill>
                  <a:srgbClr val="FF0000"/>
                </a:solidFill>
              </a:rPr>
              <a:t>Основной материал</a:t>
            </a:r>
            <a:endParaRPr lang="ru-RU" sz="3600" b="1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071546"/>
            <a:ext cx="7972452" cy="5786454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3600" dirty="0" smtClean="0"/>
              <a:t>Упорядоченный ряд чисел:            1; 2; 2; 3; 4; 4; 5; 5; 5.</a:t>
            </a:r>
          </a:p>
          <a:p>
            <a:endParaRPr lang="ru-RU" sz="3600" dirty="0" smtClean="0"/>
          </a:p>
          <a:p>
            <a:r>
              <a:rPr lang="ru-RU" sz="3600" dirty="0" smtClean="0"/>
              <a:t>1) Размах: 5 – 1 = 4;</a:t>
            </a:r>
          </a:p>
          <a:p>
            <a:r>
              <a:rPr lang="ru-RU" sz="3600" dirty="0" smtClean="0"/>
              <a:t>2) Среднее арифметическое: </a:t>
            </a:r>
          </a:p>
          <a:p>
            <a:endParaRPr lang="ru-RU" sz="3600" dirty="0" smtClean="0"/>
          </a:p>
          <a:p>
            <a:endParaRPr lang="ru-RU" sz="3600" dirty="0" smtClean="0"/>
          </a:p>
          <a:p>
            <a:r>
              <a:rPr lang="ru-RU" sz="3600" dirty="0" smtClean="0"/>
              <a:t>3) Мода: 5;</a:t>
            </a:r>
          </a:p>
          <a:p>
            <a:r>
              <a:rPr lang="ru-RU" sz="3600" dirty="0" smtClean="0"/>
              <a:t>4) Медиана: 4.	</a:t>
            </a:r>
          </a:p>
          <a:p>
            <a:endParaRPr lang="ru-RU" dirty="0" smtClean="0"/>
          </a:p>
          <a:p>
            <a:endParaRPr lang="ru-RU" dirty="0"/>
          </a:p>
        </p:txBody>
      </p:sp>
      <p:pic>
        <p:nvPicPr>
          <p:cNvPr id="4" name="Рисунок 3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4348" y="4286256"/>
            <a:ext cx="6215106" cy="11430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86766" cy="1143000"/>
          </a:xfrm>
        </p:spPr>
        <p:txBody>
          <a:bodyPr>
            <a:normAutofit fontScale="90000"/>
          </a:bodyPr>
          <a:lstStyle/>
          <a:p>
            <a:r>
              <a:rPr lang="ru-RU" sz="27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Был проведен тест в 8 классе имеющий 9 заданий.  При проверки были получены следующие результаты</a:t>
            </a: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ru-RU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0" y="1357298"/>
            <a:ext cx="8715404" cy="5116654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   </a:t>
            </a:r>
            <a:r>
              <a:rPr lang="ru-RU" sz="6600" dirty="0" smtClean="0"/>
              <a:t>6 5 4 5 0 4 5 7 9 1 6 8 7 9 5 8 6 7 2 5 7 6 3 4 4 5 6 8 6 7 7 4 3 5 9 6 7 8 6 9 8</a:t>
            </a:r>
            <a:endParaRPr lang="ru-RU" sz="6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86766" cy="868346"/>
          </a:xfrm>
        </p:spPr>
        <p:txBody>
          <a:bodyPr>
            <a:normAutofit/>
          </a:bodyPr>
          <a:lstStyle/>
          <a:p>
            <a:r>
              <a:rPr lang="ru-RU" sz="27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Упорядочим результаты:</a:t>
            </a:r>
            <a:endParaRPr lang="ru-RU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785786" y="1214422"/>
            <a:ext cx="7929618" cy="525953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4400" dirty="0" smtClean="0"/>
              <a:t> 0   1   2   3 3 </a:t>
            </a:r>
          </a:p>
          <a:p>
            <a:pPr>
              <a:buNone/>
            </a:pPr>
            <a:r>
              <a:rPr lang="ru-RU" sz="4400" dirty="0" smtClean="0"/>
              <a:t>4 4 4 4 4 </a:t>
            </a:r>
          </a:p>
          <a:p>
            <a:pPr>
              <a:buNone/>
            </a:pPr>
            <a:r>
              <a:rPr lang="ru-RU" sz="4400" dirty="0" smtClean="0"/>
              <a:t>5 5 5 5 5 5 </a:t>
            </a:r>
          </a:p>
          <a:p>
            <a:pPr>
              <a:buNone/>
            </a:pPr>
            <a:r>
              <a:rPr lang="ru-RU" sz="4400" dirty="0" smtClean="0"/>
              <a:t>6 6 6 6 6 6 6 6 </a:t>
            </a:r>
          </a:p>
          <a:p>
            <a:pPr>
              <a:buNone/>
            </a:pPr>
            <a:r>
              <a:rPr lang="ru-RU" sz="4400" dirty="0" smtClean="0"/>
              <a:t>7 7 7 7 7 7 7 7 </a:t>
            </a:r>
          </a:p>
          <a:p>
            <a:pPr>
              <a:buNone/>
            </a:pPr>
            <a:r>
              <a:rPr lang="ru-RU" sz="4400" dirty="0" smtClean="0"/>
              <a:t>8 8 8 8 8 </a:t>
            </a:r>
          </a:p>
          <a:p>
            <a:pPr>
              <a:buNone/>
            </a:pPr>
            <a:r>
              <a:rPr lang="ru-RU" sz="4400" dirty="0" smtClean="0"/>
              <a:t>9 9 9 9</a:t>
            </a:r>
            <a:endParaRPr lang="ru-RU" sz="4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6226196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Представим данные в виде таблицы:</a:t>
            </a:r>
            <a:b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Такую таблицу называют </a:t>
            </a: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таблицей частот</a:t>
            </a: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sz="quarter" idx="1"/>
          </p:nvPr>
        </p:nvGraphicFramePr>
        <p:xfrm>
          <a:off x="0" y="1600200"/>
          <a:ext cx="9143998" cy="204311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0029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143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143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8581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8581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1438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1438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571504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571504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571504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500032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1021557"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Число верно выполненных заданий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3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4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5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6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7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8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9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21557"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Частота 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5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6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8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7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5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4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357166"/>
            <a:ext cx="7467600" cy="1143000"/>
          </a:xfrm>
        </p:spPr>
        <p:txBody>
          <a:bodyPr/>
          <a:lstStyle/>
          <a:p>
            <a:r>
              <a:rPr lang="ru-RU" b="1" dirty="0" smtClean="0"/>
              <a:t>№ 1028.</a:t>
            </a:r>
            <a:br>
              <a:rPr lang="ru-RU" b="1" dirty="0" smtClean="0"/>
            </a:br>
            <a:endParaRPr lang="ru-RU" b="1" dirty="0"/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sz="quarter" idx="1"/>
          </p:nvPr>
        </p:nvGraphicFramePr>
        <p:xfrm>
          <a:off x="642910" y="1928802"/>
          <a:ext cx="7786743" cy="2341171"/>
        </p:xfrm>
        <a:graphic>
          <a:graphicData uri="http://schemas.openxmlformats.org/drawingml/2006/table">
            <a:tbl>
              <a:tblPr/>
              <a:tblGrid>
                <a:gridCol w="200455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2816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2585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92816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240843"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3200" dirty="0">
                          <a:latin typeface="Times New Roman"/>
                          <a:ea typeface="Calibri"/>
                          <a:cs typeface="Times New Roman"/>
                        </a:rPr>
                        <a:t>Кандидат</a:t>
                      </a:r>
                      <a:endParaRPr lang="ru-RU" sz="3200" dirty="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38100" marR="38100" marT="38100" marB="3810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3200" dirty="0">
                          <a:latin typeface="Times New Roman"/>
                          <a:ea typeface="Calibri"/>
                          <a:cs typeface="Times New Roman"/>
                        </a:rPr>
                        <a:t>Алексеев</a:t>
                      </a:r>
                      <a:endParaRPr lang="ru-RU" sz="3200" dirty="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38100" marR="38100" marT="38100" marB="3810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3200" dirty="0">
                          <a:latin typeface="Times New Roman"/>
                          <a:ea typeface="Calibri"/>
                          <a:cs typeface="Times New Roman"/>
                        </a:rPr>
                        <a:t>Иванов</a:t>
                      </a:r>
                      <a:endParaRPr lang="ru-RU" sz="3200" dirty="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38100" marR="38100" marT="38100" marB="3810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3200" dirty="0">
                          <a:latin typeface="Times New Roman"/>
                          <a:ea typeface="Calibri"/>
                          <a:cs typeface="Times New Roman"/>
                        </a:rPr>
                        <a:t>Карпов</a:t>
                      </a:r>
                      <a:endParaRPr lang="ru-RU" sz="3200" dirty="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38100" marR="38100" marT="38100" marB="3810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0793"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3200" dirty="0" smtClean="0">
                          <a:latin typeface="Times New Roman"/>
                          <a:ea typeface="Calibri"/>
                          <a:cs typeface="Times New Roman"/>
                        </a:rPr>
                        <a:t>Кол-во </a:t>
                      </a:r>
                      <a:endParaRPr lang="ru-RU" sz="3200" dirty="0">
                        <a:latin typeface="Arial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3200" dirty="0">
                          <a:latin typeface="Times New Roman"/>
                          <a:ea typeface="Calibri"/>
                          <a:cs typeface="Times New Roman"/>
                        </a:rPr>
                        <a:t>голосов</a:t>
                      </a:r>
                      <a:endParaRPr lang="ru-RU" sz="3200" dirty="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38100" marR="38100" marT="38100" marB="3810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3200">
                          <a:latin typeface="Times New Roman"/>
                          <a:ea typeface="Calibri"/>
                          <a:cs typeface="Times New Roman"/>
                        </a:rPr>
                        <a:t>13</a:t>
                      </a:r>
                      <a:endParaRPr lang="ru-RU" sz="32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38100" marR="38100" marT="38100" marB="3810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3200">
                          <a:latin typeface="Times New Roman"/>
                          <a:ea typeface="Calibri"/>
                          <a:cs typeface="Times New Roman"/>
                        </a:rPr>
                        <a:t>23</a:t>
                      </a:r>
                      <a:endParaRPr lang="ru-RU" sz="32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38100" marR="38100" marT="38100" marB="3810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3200" dirty="0">
                          <a:latin typeface="Times New Roman"/>
                          <a:ea typeface="Calibri"/>
                          <a:cs typeface="Times New Roman"/>
                        </a:rPr>
                        <a:t>14</a:t>
                      </a:r>
                      <a:endParaRPr lang="ru-RU" sz="3200" dirty="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38100" marR="38100" marT="38100" marB="3810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571472" y="4655473"/>
            <a:ext cx="6279476" cy="8617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2286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Проверяем, что 13 + 23 + 14 = 50.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2286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8" dur="2000"/>
                                        <p:tgtEl>
                                          <p:spTgt spid="10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FF0000"/>
                </a:solidFill>
              </a:rPr>
              <a:t>№ 1030.</a:t>
            </a:r>
            <a:br>
              <a:rPr lang="ru-RU" b="1" dirty="0" smtClean="0">
                <a:solidFill>
                  <a:srgbClr val="FF0000"/>
                </a:solidFill>
              </a:rPr>
            </a:b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 smtClean="0"/>
              <a:t>Находим  общее  число  учащихся  (сумма  чисел  в  правом  столбце);</a:t>
            </a:r>
            <a:br>
              <a:rPr lang="ru-RU" dirty="0" smtClean="0"/>
            </a:br>
            <a:r>
              <a:rPr lang="ru-RU" i="1" dirty="0" err="1" smtClean="0"/>
              <a:t>п</a:t>
            </a:r>
            <a:r>
              <a:rPr lang="ru-RU" i="1" dirty="0" smtClean="0"/>
              <a:t> = 625.</a:t>
            </a:r>
          </a:p>
          <a:p>
            <a:pPr>
              <a:buNone/>
            </a:pPr>
            <a:endParaRPr lang="ru-RU" i="1" dirty="0" smtClean="0"/>
          </a:p>
          <a:p>
            <a:r>
              <a:rPr lang="ru-RU" dirty="0" smtClean="0"/>
              <a:t>Относительные частоты вычисляем делением каждого числа в правом столбце на 625 и умножаем на 100 % (с округлением до 1 %):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42852"/>
            <a:ext cx="7467600" cy="1857388"/>
          </a:xfrm>
        </p:spPr>
        <p:txBody>
          <a:bodyPr>
            <a:noAutofit/>
          </a:bodyPr>
          <a:lstStyle/>
          <a:p>
            <a:r>
              <a:rPr lang="ru-RU" sz="4400" b="1" dirty="0" smtClean="0">
                <a:solidFill>
                  <a:srgbClr val="FF0000"/>
                </a:solidFill>
              </a:rPr>
              <a:t/>
            </a:r>
            <a:br>
              <a:rPr lang="ru-RU" sz="4400" b="1" dirty="0" smtClean="0">
                <a:solidFill>
                  <a:srgbClr val="FF0000"/>
                </a:solidFill>
              </a:rPr>
            </a:br>
            <a:r>
              <a:rPr lang="ru-RU" sz="4400" b="1" dirty="0" smtClean="0">
                <a:solidFill>
                  <a:srgbClr val="FF0000"/>
                </a:solidFill>
              </a:rPr>
              <a:t/>
            </a:r>
            <a:br>
              <a:rPr lang="ru-RU" sz="4400" b="1" dirty="0" smtClean="0">
                <a:solidFill>
                  <a:srgbClr val="FF0000"/>
                </a:solidFill>
              </a:rPr>
            </a:br>
            <a:r>
              <a:rPr lang="ru-RU" sz="4400" b="1" dirty="0" smtClean="0">
                <a:solidFill>
                  <a:srgbClr val="FF0000"/>
                </a:solidFill>
              </a:rPr>
              <a:t/>
            </a:r>
            <a:br>
              <a:rPr lang="ru-RU" sz="4400" b="1" dirty="0" smtClean="0">
                <a:solidFill>
                  <a:srgbClr val="FF0000"/>
                </a:solidFill>
              </a:rPr>
            </a:br>
            <a:r>
              <a:rPr lang="ru-RU" sz="4400" b="1" dirty="0" smtClean="0">
                <a:solidFill>
                  <a:srgbClr val="FF0000"/>
                </a:solidFill>
              </a:rPr>
              <a:t>№ 1031, 1032</a:t>
            </a:r>
            <a:br>
              <a:rPr lang="ru-RU" sz="4400" b="1" dirty="0" smtClean="0">
                <a:solidFill>
                  <a:srgbClr val="FF0000"/>
                </a:solidFill>
              </a:rPr>
            </a:br>
            <a:endParaRPr lang="ru-RU" sz="4400" b="1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500174"/>
            <a:ext cx="8186766" cy="497377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b="1" dirty="0" smtClean="0"/>
              <a:t> </a:t>
            </a:r>
            <a:r>
              <a:rPr lang="ru-RU" b="1" dirty="0" smtClean="0"/>
              <a:t>Итоги урока.</a:t>
            </a:r>
          </a:p>
          <a:p>
            <a:r>
              <a:rPr lang="ru-RU" dirty="0" smtClean="0"/>
              <a:t>– Что называется таблицей частот?</a:t>
            </a:r>
          </a:p>
          <a:p>
            <a:r>
              <a:rPr lang="ru-RU" dirty="0" smtClean="0"/>
              <a:t>– Какие данные заносятся в таблицу относительных частот?</a:t>
            </a:r>
          </a:p>
          <a:p>
            <a:r>
              <a:rPr lang="ru-RU" dirty="0" smtClean="0"/>
              <a:t>– Какие существуют средние статистические характеристики?</a:t>
            </a:r>
          </a:p>
          <a:p>
            <a:r>
              <a:rPr lang="ru-RU" dirty="0" smtClean="0"/>
              <a:t>– Объясните на примере, как по таблице частот находят среднее арифметическое, размах и моду.</a:t>
            </a:r>
          </a:p>
          <a:p>
            <a:pPr>
              <a:buNone/>
            </a:pPr>
            <a:endParaRPr lang="ru-RU" b="1" dirty="0" smtClean="0"/>
          </a:p>
          <a:p>
            <a:pPr>
              <a:buNone/>
            </a:pPr>
            <a:r>
              <a:rPr lang="ru-RU" b="1" dirty="0" smtClean="0"/>
              <a:t>Домашнее задание: № 1029, № 1033, № 1034, № 1093.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29</TotalTime>
  <Words>338</Words>
  <Application>Microsoft Office PowerPoint</Application>
  <PresentationFormat>Экран (4:3)</PresentationFormat>
  <Paragraphs>75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6" baseType="lpstr">
      <vt:lpstr>Arial</vt:lpstr>
      <vt:lpstr>Calibri</vt:lpstr>
      <vt:lpstr>Century Schoolbook</vt:lpstr>
      <vt:lpstr>Times New Roman</vt:lpstr>
      <vt:lpstr>Wingdings</vt:lpstr>
      <vt:lpstr>Wingdings 2</vt:lpstr>
      <vt:lpstr>Эркер</vt:lpstr>
      <vt:lpstr>30.04.2020 8 класс  «Сбор и группировка статистических данных» </vt:lpstr>
      <vt:lpstr>Устная работа</vt:lpstr>
      <vt:lpstr>Основной материал</vt:lpstr>
      <vt:lpstr>Был проведен тест в 8 классе имеющий 9 заданий.  При проверки были получены следующие результаты:</vt:lpstr>
      <vt:lpstr>Упорядочим результаты:</vt:lpstr>
      <vt:lpstr>Представим данные в виде таблицы:          Такую таблицу называют таблицей частот   </vt:lpstr>
      <vt:lpstr>№ 1028. </vt:lpstr>
      <vt:lpstr>№ 1030. </vt:lpstr>
      <vt:lpstr>   № 1031, 1032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Сбор и группировка статистических данных</dc:title>
  <dc:creator>User</dc:creator>
  <cp:lastModifiedBy>Пользователь</cp:lastModifiedBy>
  <cp:revision>5</cp:revision>
  <dcterms:created xsi:type="dcterms:W3CDTF">2014-05-09T16:01:08Z</dcterms:created>
  <dcterms:modified xsi:type="dcterms:W3CDTF">2020-04-25T08:54:27Z</dcterms:modified>
</cp:coreProperties>
</file>