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63" r:id="rId4"/>
    <p:sldId id="267" r:id="rId5"/>
    <p:sldId id="268" r:id="rId6"/>
    <p:sldId id="265" r:id="rId7"/>
    <p:sldId id="262" r:id="rId8"/>
    <p:sldId id="266" r:id="rId9"/>
    <p:sldId id="269" r:id="rId10"/>
    <p:sldId id="264" r:id="rId11"/>
    <p:sldId id="257" r:id="rId12"/>
    <p:sldId id="258" r:id="rId13"/>
    <p:sldId id="259" r:id="rId14"/>
    <p:sldId id="260" r:id="rId15"/>
    <p:sldId id="261" r:id="rId16"/>
  </p:sldIdLst>
  <p:sldSz cx="12192000" cy="6858000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4" d="100"/>
          <a:sy n="64" d="100"/>
        </p:scale>
        <p:origin x="-972" y="-4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B36414-FDD0-4FAC-BC67-621698666DC6}" type="datetimeFigureOut">
              <a:rPr lang="ru-RU"/>
              <a:pPr>
                <a:defRPr/>
              </a:pPr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20571D-699D-4DCA-A44D-C413ECCF41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9162C3-9EAD-4132-A37C-8A65F717435E}" type="datetimeFigureOut">
              <a:rPr lang="ru-RU"/>
              <a:pPr>
                <a:defRPr/>
              </a:pPr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A0188-BA00-49AE-B809-4E53D8FBCC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22313E-9B26-455D-A908-CDA7651E7B5F}" type="datetimeFigureOut">
              <a:rPr lang="ru-RU"/>
              <a:pPr>
                <a:defRPr/>
              </a:pPr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640A7B-E87A-4541-AB5F-E890658C54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260F08-21C1-4A13-8FE3-B53487215F0D}" type="datetimeFigureOut">
              <a:rPr lang="ru-RU"/>
              <a:pPr>
                <a:defRPr/>
              </a:pPr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5619A-84E7-4726-9CAB-157B2CA2C3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8C4A9-3C95-4C3E-831A-873A99631BB6}" type="datetimeFigureOut">
              <a:rPr lang="ru-RU"/>
              <a:pPr>
                <a:defRPr/>
              </a:pPr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36CB8-8DEE-4E8A-A6F8-3ADB11166C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C3EAC-52E8-4921-BF90-6A0823A406C0}" type="datetimeFigureOut">
              <a:rPr lang="ru-RU"/>
              <a:pPr>
                <a:defRPr/>
              </a:pPr>
              <a:t>11.05.2020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D66BBA-76FE-45ED-BE21-4CF5039BCA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A4EE9-B18C-489F-BB0B-714FACEFD9C8}" type="datetimeFigureOut">
              <a:rPr lang="ru-RU"/>
              <a:pPr>
                <a:defRPr/>
              </a:pPr>
              <a:t>11.05.2020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9C69A-3F5B-4FD3-85FB-D0C6B6EB92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1ECD05-BF67-4A1D-A9EC-C279FFF0FC0E}" type="datetimeFigureOut">
              <a:rPr lang="ru-RU"/>
              <a:pPr>
                <a:defRPr/>
              </a:pPr>
              <a:t>11.05.2020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1812E-9EAB-4EB5-BC05-257882AC3D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02A86A-03BD-4BA5-A8FD-946911DC86FC}" type="datetimeFigureOut">
              <a:rPr lang="ru-RU"/>
              <a:pPr>
                <a:defRPr/>
              </a:pPr>
              <a:t>11.05.2020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D765F3-5576-4523-9685-0672870BB5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B7AD55-E8C4-4BDE-9009-5B5C6411A9CB}" type="datetimeFigureOut">
              <a:rPr lang="ru-RU"/>
              <a:pPr>
                <a:defRPr/>
              </a:pPr>
              <a:t>11.05.2020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B914BB-4F36-43E4-BF76-4A126E3F21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8B1396-5E35-452F-9033-188737A5D902}" type="datetimeFigureOut">
              <a:rPr lang="ru-RU"/>
              <a:pPr>
                <a:defRPr/>
              </a:pPr>
              <a:t>11.05.2020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21839D-08F4-4CB0-B173-B1C19CA882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E239588-DF5A-463B-B9E6-00C8DDD91FB8}" type="datetimeFigureOut">
              <a:rPr lang="ru-RU"/>
              <a:pPr>
                <a:defRPr/>
              </a:pPr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0DEC9A1-245A-45BB-ABD2-BFAA463DC5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uchimcauchitca.blogspot.ru/2011/03/9.html" TargetMode="External"/><Relationship Id="rId2" Type="http://schemas.openxmlformats.org/officeDocument/2006/relationships/hyperlink" Target="http://uchimcauchitca.blogspot.ru/2011/03/blog-post_25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uchimcauchitca.blogspot.ru/2011/08/11.html" TargetMode="External"/><Relationship Id="rId4" Type="http://schemas.openxmlformats.org/officeDocument/2006/relationships/hyperlink" Target="http://uchimcauchitca.blogspot.ru/2012/06/4.html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mtClean="0"/>
              <a:t>Задание 17 ЕГЭ</a:t>
            </a:r>
          </a:p>
        </p:txBody>
      </p:sp>
      <p:sp>
        <p:nvSpPr>
          <p:cNvPr id="13314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z="4000" b="1" smtClean="0">
                <a:solidFill>
                  <a:srgbClr val="7030A0"/>
                </a:solidFill>
              </a:rPr>
              <a:t>Обособленные члены предложения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b="1" smtClean="0"/>
              <a:t>Обособление дополнений.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7175" y="1314450"/>
            <a:ext cx="11701463" cy="486251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 smtClean="0"/>
              <a:t>Обособленные дополнения – это падежные формы существительных с предлогами и предложными сочетаниями </a:t>
            </a:r>
            <a:r>
              <a:rPr lang="ru-RU" altLang="ru-RU" sz="2400" b="1" i="1" smtClean="0">
                <a:solidFill>
                  <a:srgbClr val="7030A0"/>
                </a:solidFill>
              </a:rPr>
              <a:t>кроме, помимо, включая, за исключением, наряду, вместо и др.</a:t>
            </a:r>
            <a:endParaRPr lang="ru-RU" altLang="ru-RU" sz="2400" b="1" smtClean="0">
              <a:solidFill>
                <a:srgbClr val="7030A0"/>
              </a:solidFill>
            </a:endParaRPr>
          </a:p>
          <a:p>
            <a:pPr>
              <a:lnSpc>
                <a:spcPct val="80000"/>
              </a:lnSpc>
            </a:pPr>
            <a:r>
              <a:rPr lang="ru-RU" altLang="ru-RU" sz="2400" smtClean="0"/>
              <a:t>Обособляются обороты со словами  </a:t>
            </a:r>
            <a:r>
              <a:rPr lang="ru-RU" altLang="ru-RU" sz="2400" b="1" smtClean="0"/>
              <a:t>кроме</a:t>
            </a:r>
            <a:r>
              <a:rPr lang="ru-RU" altLang="ru-RU" sz="2400" smtClean="0"/>
              <a:t>, </a:t>
            </a:r>
            <a:r>
              <a:rPr lang="ru-RU" altLang="ru-RU" sz="2400" b="1" smtClean="0"/>
              <a:t>помимо</a:t>
            </a:r>
            <a:r>
              <a:rPr lang="ru-RU" altLang="ru-RU" sz="2400" smtClean="0"/>
              <a:t>, </a:t>
            </a:r>
            <a:r>
              <a:rPr lang="ru-RU" altLang="ru-RU" sz="2400" b="1" smtClean="0"/>
              <a:t>включая</a:t>
            </a:r>
            <a:r>
              <a:rPr lang="ru-RU" altLang="ru-RU" sz="2400" smtClean="0"/>
              <a:t>, </a:t>
            </a:r>
            <a:r>
              <a:rPr lang="ru-RU" altLang="ru-RU" sz="2400" b="1" smtClean="0"/>
              <a:t>за</a:t>
            </a:r>
            <a:r>
              <a:rPr lang="ru-RU" altLang="ru-RU" sz="2400" smtClean="0"/>
              <a:t> </a:t>
            </a:r>
            <a:r>
              <a:rPr lang="ru-RU" altLang="ru-RU" sz="2400" b="1" smtClean="0"/>
              <a:t>исключением</a:t>
            </a:r>
            <a:r>
              <a:rPr lang="ru-RU" altLang="ru-RU" sz="2400" smtClean="0"/>
              <a:t>, </a:t>
            </a:r>
            <a:r>
              <a:rPr lang="ru-RU" altLang="ru-RU" sz="2400" b="1" smtClean="0"/>
              <a:t>сверх</a:t>
            </a:r>
            <a:r>
              <a:rPr lang="ru-RU" altLang="ru-RU" sz="2400" smtClean="0"/>
              <a:t>, </a:t>
            </a:r>
            <a:r>
              <a:rPr lang="ru-RU" altLang="ru-RU" sz="2400" b="1" smtClean="0"/>
              <a:t>наряду</a:t>
            </a:r>
            <a:r>
              <a:rPr lang="ru-RU" altLang="ru-RU" sz="2400" smtClean="0"/>
              <a:t> с и др. </a:t>
            </a:r>
          </a:p>
          <a:p>
            <a:pPr>
              <a:lnSpc>
                <a:spcPct val="80000"/>
              </a:lnSpc>
            </a:pPr>
            <a:r>
              <a:rPr lang="ru-RU" altLang="ru-RU" sz="2400" smtClean="0"/>
              <a:t>Не обособляются</a:t>
            </a:r>
            <a:br>
              <a:rPr lang="ru-RU" altLang="ru-RU" sz="2400" smtClean="0"/>
            </a:br>
            <a:r>
              <a:rPr lang="ru-RU" altLang="ru-RU" sz="2400" smtClean="0"/>
              <a:t>обороты с предлогом </a:t>
            </a:r>
            <a:r>
              <a:rPr lang="ru-RU" altLang="ru-RU" sz="2400" b="1" smtClean="0"/>
              <a:t>вместо </a:t>
            </a:r>
            <a:r>
              <a:rPr lang="ru-RU" altLang="ru-RU" sz="2400" smtClean="0"/>
              <a:t>в значении «за», «взамен»</a:t>
            </a:r>
          </a:p>
          <a:p>
            <a:pPr>
              <a:lnSpc>
                <a:spcPct val="80000"/>
              </a:lnSpc>
            </a:pPr>
            <a:r>
              <a:rPr lang="ru-RU" altLang="ru-RU" sz="2400" smtClean="0"/>
              <a:t>Моряк ничего не видел, </a:t>
            </a:r>
            <a:r>
              <a:rPr lang="ru-RU" altLang="ru-RU" sz="2400" b="1" smtClean="0"/>
              <a:t>кроме</a:t>
            </a:r>
            <a:r>
              <a:rPr lang="ru-RU" altLang="ru-RU" sz="2400" smtClean="0"/>
              <a:t> маяка вдали.</a:t>
            </a:r>
          </a:p>
          <a:p>
            <a:pPr>
              <a:lnSpc>
                <a:spcPct val="80000"/>
              </a:lnSpc>
            </a:pPr>
            <a:r>
              <a:rPr lang="ru-RU" altLang="ru-RU" sz="2400" smtClean="0"/>
              <a:t>Все дни отпуска были хороши, </a:t>
            </a:r>
            <a:r>
              <a:rPr lang="ru-RU" altLang="ru-RU" sz="2400" b="1" smtClean="0"/>
              <a:t>за исключением</a:t>
            </a:r>
            <a:r>
              <a:rPr lang="ru-RU" altLang="ru-RU" sz="2400" smtClean="0"/>
              <a:t> двух дождливых дней.</a:t>
            </a:r>
            <a:br>
              <a:rPr lang="ru-RU" altLang="ru-RU" sz="2400" smtClean="0"/>
            </a:br>
            <a:r>
              <a:rPr lang="ru-RU" altLang="ru-RU" sz="2400" smtClean="0"/>
              <a:t>Вместо Даши на фестиваль поехала Наташа.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3"/>
          <p:cNvSpPr>
            <a:spLocks noGrp="1"/>
          </p:cNvSpPr>
          <p:nvPr>
            <p:ph type="title"/>
          </p:nvPr>
        </p:nvSpPr>
        <p:spPr>
          <a:xfrm flipV="1">
            <a:off x="838200" y="280988"/>
            <a:ext cx="10515600" cy="84137"/>
          </a:xfrm>
        </p:spPr>
        <p:txBody>
          <a:bodyPr/>
          <a:lstStyle/>
          <a:p>
            <a:endParaRPr lang="ru-RU" sz="4000" smtClean="0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228600" y="365125"/>
            <a:ext cx="10958513" cy="5811838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dirty="0"/>
              <a:t>1. Расставьте знаки препинания: укажите все цифры, на месте которых в предложении должны стоять запятые.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600" dirty="0"/>
              <a:t>Пестрая шкура леопарда (1) </a:t>
            </a:r>
            <a:endParaRPr lang="ru-RU" sz="3600" dirty="0" smtClean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3600" dirty="0" smtClean="0"/>
              <a:t>перехваченная </a:t>
            </a:r>
            <a:r>
              <a:rPr lang="ru-RU" sz="3600" dirty="0"/>
              <a:t>золотой </a:t>
            </a:r>
            <a:endParaRPr lang="ru-RU" sz="3600" dirty="0" smtClean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3600" dirty="0" smtClean="0"/>
              <a:t>стрелою </a:t>
            </a:r>
            <a:r>
              <a:rPr lang="ru-RU" sz="3600" dirty="0"/>
              <a:t>(2) </a:t>
            </a:r>
            <a:endParaRPr lang="ru-RU" sz="3600" dirty="0" smtClean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3600" dirty="0" smtClean="0"/>
              <a:t>легко </a:t>
            </a:r>
            <a:r>
              <a:rPr lang="ru-RU" sz="3600" dirty="0"/>
              <a:t>повисла с округлого плеча </a:t>
            </a:r>
            <a:endParaRPr lang="ru-RU" sz="3600" dirty="0" smtClean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3600" dirty="0" smtClean="0"/>
              <a:t>на </a:t>
            </a:r>
            <a:r>
              <a:rPr lang="ru-RU" sz="3600" dirty="0"/>
              <a:t>выгнутое бедро (3) </a:t>
            </a:r>
            <a:endParaRPr lang="ru-RU" sz="3600" dirty="0" smtClean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3600" dirty="0" smtClean="0"/>
              <a:t>и </a:t>
            </a:r>
            <a:r>
              <a:rPr lang="ru-RU" sz="3600" dirty="0"/>
              <a:t>(4) переливаясь на солнце (5) </a:t>
            </a:r>
            <a:endParaRPr lang="ru-RU" sz="3600" dirty="0" smtClean="0"/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3600" dirty="0" smtClean="0"/>
              <a:t>казалась </a:t>
            </a:r>
            <a:r>
              <a:rPr lang="ru-RU" sz="3600" dirty="0"/>
              <a:t>живым существом.</a:t>
            </a:r>
            <a:r>
              <a:rPr lang="ru-RU" dirty="0"/>
              <a:t> 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6800850" y="1400175"/>
            <a:ext cx="5162550" cy="4776788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3600" smtClean="0"/>
              <a:t>Обаяние (1) овладевшее слушателями (2) и уносившее их далеко за эти скромные стены (3) разрушалось, пока (4) собравшись с силами (5) музыкант не ударял вновь по клавишам. </a:t>
            </a: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3071813" y="5876925"/>
            <a:ext cx="234315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C00000"/>
                </a:solidFill>
                <a:latin typeface="GothaPro"/>
              </a:rPr>
              <a:t>1245</a:t>
            </a:r>
            <a:endParaRPr lang="ru-RU" sz="4400" b="1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 flipH="1">
            <a:off x="10329863" y="5876925"/>
            <a:ext cx="14716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 b="1">
                <a:solidFill>
                  <a:srgbClr val="C00000"/>
                </a:solidFill>
                <a:latin typeface="GothaPro"/>
              </a:rPr>
              <a:t>1345</a:t>
            </a:r>
            <a:endParaRPr lang="ru-RU" sz="4400" b="1">
              <a:solidFill>
                <a:srgbClr val="C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 build="p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i="1" dirty="0"/>
              <a:t>Расставьте знаки препинания: укажите все цифры, на месте которых в предложении должны стоять запятые.</a:t>
            </a:r>
            <a:r>
              <a:rPr lang="ru-RU" dirty="0"/>
              <a:t> </a:t>
            </a: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214313" y="1690688"/>
            <a:ext cx="11744325" cy="4486275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ru-RU" sz="3200" smtClean="0"/>
              <a:t>1. Рисуя свой идеальный мир (1) А.И. Куинджи воспринимает жизнь (2) как благо (3) дарующее человеку красоту и радость впечатлений (4) позволяющих творить неустанно.                                                    </a:t>
            </a:r>
          </a:p>
          <a:p>
            <a:pPr marL="0" indent="0">
              <a:buFont typeface="Arial" charset="0"/>
              <a:buNone/>
            </a:pPr>
            <a:r>
              <a:rPr lang="ru-RU" sz="3200" smtClean="0"/>
              <a:t>2. Горбоносый красавец (1) принарядившийся для великого праздника (2) шёл бодро (3) обгоняя прохожих (4) спешащих домой к праздничной трапезе (5) и оживлённо беседующих.                                           </a:t>
            </a:r>
          </a:p>
          <a:p>
            <a:pPr marL="0" indent="0">
              <a:buFont typeface="Arial" charset="0"/>
              <a:buNone/>
            </a:pPr>
            <a:r>
              <a:rPr lang="ru-RU" sz="3200" smtClean="0"/>
              <a:t>3. Человек (1) по-доброму относящийся к другому (2) может быть настроен на его благодарность (3) и (4) не дождавшись её (5) начать сердиться.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Прямоугольник 1"/>
          <p:cNvSpPr>
            <a:spLocks noChangeArrowheads="1"/>
          </p:cNvSpPr>
          <p:nvPr/>
        </p:nvSpPr>
        <p:spPr bwMode="auto">
          <a:xfrm>
            <a:off x="257175" y="157163"/>
            <a:ext cx="11758613" cy="138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rgbClr val="1A1A1A"/>
                </a:solidFill>
                <a:latin typeface="GothaPro"/>
              </a:rPr>
              <a:t>4. Степан (1) желая быть незамеченным (2) нырнул на базарную площадь (3) и (4) затерявшись в крестьянской толпе (5) прошёл к шумной пристани. </a:t>
            </a:r>
            <a:endParaRPr lang="ru-RU" sz="2800">
              <a:latin typeface="Calibri" pitchFamily="34" charset="0"/>
            </a:endParaRPr>
          </a:p>
        </p:txBody>
      </p:sp>
      <p:sp>
        <p:nvSpPr>
          <p:cNvPr id="25602" name="Прямоугольник 2"/>
          <p:cNvSpPr>
            <a:spLocks noChangeArrowheads="1"/>
          </p:cNvSpPr>
          <p:nvPr/>
        </p:nvSpPr>
        <p:spPr bwMode="auto">
          <a:xfrm>
            <a:off x="228600" y="1185863"/>
            <a:ext cx="11758613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solidFill>
                <a:srgbClr val="1A1A1A"/>
              </a:solidFill>
              <a:latin typeface="GothaPro"/>
            </a:endParaRPr>
          </a:p>
          <a:p>
            <a:endParaRPr lang="ru-RU">
              <a:solidFill>
                <a:srgbClr val="1A1A1A"/>
              </a:solidFill>
              <a:latin typeface="GothaPro"/>
            </a:endParaRPr>
          </a:p>
          <a:p>
            <a:r>
              <a:rPr lang="ru-RU" sz="2800">
                <a:solidFill>
                  <a:srgbClr val="1A1A1A"/>
                </a:solidFill>
                <a:latin typeface="GothaPro"/>
              </a:rPr>
              <a:t>5. Родившись в семье известного книгоиздателя (1) будущий композитор Глазунов с детства воспитывался в атмосфере увлечённого музицирования (2) поражая родных (3) необыкновенной способностью мгновенно запоминать музыку (4) однажды услышанную. </a:t>
            </a:r>
            <a:endParaRPr lang="ru-RU" sz="2800">
              <a:latin typeface="Calibri" pitchFamily="34" charset="0"/>
            </a:endParaRPr>
          </a:p>
        </p:txBody>
      </p:sp>
      <p:sp>
        <p:nvSpPr>
          <p:cNvPr id="25603" name="Прямоугольник 3"/>
          <p:cNvSpPr>
            <a:spLocks noChangeArrowheads="1"/>
          </p:cNvSpPr>
          <p:nvPr/>
        </p:nvSpPr>
        <p:spPr bwMode="auto">
          <a:xfrm>
            <a:off x="228600" y="2447925"/>
            <a:ext cx="11758613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solidFill>
                <a:srgbClr val="1A1A1A"/>
              </a:solidFill>
              <a:latin typeface="GothaPro"/>
            </a:endParaRPr>
          </a:p>
          <a:p>
            <a:endParaRPr lang="ru-RU">
              <a:solidFill>
                <a:srgbClr val="1A1A1A"/>
              </a:solidFill>
              <a:latin typeface="GothaPro"/>
            </a:endParaRPr>
          </a:p>
          <a:p>
            <a:endParaRPr lang="ru-RU">
              <a:solidFill>
                <a:srgbClr val="1A1A1A"/>
              </a:solidFill>
              <a:latin typeface="GothaPro"/>
            </a:endParaRPr>
          </a:p>
          <a:p>
            <a:endParaRPr lang="ru-RU">
              <a:solidFill>
                <a:srgbClr val="1A1A1A"/>
              </a:solidFill>
              <a:latin typeface="GothaPro"/>
            </a:endParaRPr>
          </a:p>
          <a:p>
            <a:endParaRPr lang="ru-RU">
              <a:solidFill>
                <a:srgbClr val="1A1A1A"/>
              </a:solidFill>
              <a:latin typeface="GothaPro"/>
            </a:endParaRPr>
          </a:p>
          <a:p>
            <a:endParaRPr lang="ru-RU">
              <a:solidFill>
                <a:srgbClr val="1A1A1A"/>
              </a:solidFill>
              <a:latin typeface="GothaPro"/>
            </a:endParaRPr>
          </a:p>
          <a:p>
            <a:r>
              <a:rPr lang="ru-RU" sz="2800">
                <a:solidFill>
                  <a:srgbClr val="1A1A1A"/>
                </a:solidFill>
                <a:latin typeface="GothaPro"/>
              </a:rPr>
              <a:t>6. И вот я (1) немножко испуганный грозящим нашествием буйного дяди (2) но гордый поручением (3) возложенным на меня (4) торчу в окне (5) осматривая улицу. </a:t>
            </a:r>
            <a:endParaRPr lang="ru-RU" sz="2800">
              <a:latin typeface="Calibri" pitchFamily="34" charset="0"/>
            </a:endParaRPr>
          </a:p>
        </p:txBody>
      </p:sp>
      <p:sp>
        <p:nvSpPr>
          <p:cNvPr id="25604" name="Прямоугольник 4"/>
          <p:cNvSpPr>
            <a:spLocks noChangeArrowheads="1"/>
          </p:cNvSpPr>
          <p:nvPr/>
        </p:nvSpPr>
        <p:spPr bwMode="auto">
          <a:xfrm>
            <a:off x="228600" y="4537075"/>
            <a:ext cx="11858625" cy="221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solidFill>
                <a:srgbClr val="1A1A1A"/>
              </a:solidFill>
              <a:latin typeface="GothaPro"/>
            </a:endParaRPr>
          </a:p>
          <a:p>
            <a:endParaRPr lang="ru-RU">
              <a:solidFill>
                <a:srgbClr val="1A1A1A"/>
              </a:solidFill>
              <a:latin typeface="GothaPro"/>
            </a:endParaRPr>
          </a:p>
          <a:p>
            <a:endParaRPr lang="ru-RU">
              <a:solidFill>
                <a:srgbClr val="1A1A1A"/>
              </a:solidFill>
              <a:latin typeface="GothaPro"/>
            </a:endParaRPr>
          </a:p>
          <a:p>
            <a:r>
              <a:rPr lang="ru-RU" sz="2800">
                <a:solidFill>
                  <a:srgbClr val="1A1A1A"/>
                </a:solidFill>
                <a:latin typeface="GothaPro"/>
              </a:rPr>
              <a:t>7. Завершив первый этап приготовления (1) в блюдо можно добавить (2) мелко нарубленные трюфели (3) или (4) заранее сваренные шампиньоны.  </a:t>
            </a:r>
            <a:endParaRPr lang="ru-RU" sz="28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6626" name="Объект 2"/>
          <p:cNvSpPr>
            <a:spLocks noGrp="1"/>
          </p:cNvSpPr>
          <p:nvPr>
            <p:ph idx="1"/>
          </p:nvPr>
        </p:nvSpPr>
        <p:spPr>
          <a:xfrm>
            <a:off x="171450" y="365125"/>
            <a:ext cx="11844338" cy="5811838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ru-RU" smtClean="0"/>
              <a:t>8. </a:t>
            </a:r>
            <a:r>
              <a:rPr lang="ru-RU" sz="3600" smtClean="0"/>
              <a:t>Лениво поворачивалось мельничное колесо (1) почернелое от времени (2) набирая (3) в медленно подставляющиеся коробки (4) сонно журчащую воду (5) боясь уронить лишнюю каплю драгоценной влаги. </a:t>
            </a:r>
          </a:p>
          <a:p>
            <a:pPr marL="0" indent="0">
              <a:buFont typeface="Arial" charset="0"/>
              <a:buNone/>
            </a:pPr>
            <a:r>
              <a:rPr lang="ru-RU" sz="3600" smtClean="0"/>
              <a:t>9. Однажды вечером (1) сидел я дома один (2) слушая вой осеннего ветра (3) и (4) смотря в окно (5) на тучи (6) бегущие (7) мимо луны. </a:t>
            </a:r>
          </a:p>
          <a:p>
            <a:pPr marL="0" indent="0">
              <a:buFont typeface="Arial" charset="0"/>
              <a:buNone/>
            </a:pPr>
            <a:r>
              <a:rPr lang="ru-RU" sz="3600" smtClean="0"/>
              <a:t>10. Тезкин (1) храня в душе и теле верность (2) канувшей в лето художнице (3) с большим сочувствием относился к попыткам друга (4) встретить за каким-нибудь столиком прекрасную даму.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ответы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7213" y="1585913"/>
            <a:ext cx="10796587" cy="4591050"/>
          </a:xfrm>
        </p:spPr>
        <p:txBody>
          <a:bodyPr numCol="2"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4800" dirty="0" smtClean="0"/>
              <a:t>1 - </a:t>
            </a:r>
            <a:r>
              <a:rPr lang="ru-RU" sz="4800" b="1" dirty="0" smtClean="0">
                <a:solidFill>
                  <a:schemeClr val="accent1">
                    <a:lumMod val="50000"/>
                  </a:schemeClr>
                </a:solidFill>
              </a:rPr>
              <a:t>134</a:t>
            </a:r>
            <a:r>
              <a:rPr lang="ru-RU" sz="4800" dirty="0" smtClean="0"/>
              <a:t> 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4800" dirty="0" smtClean="0"/>
              <a:t>2 - </a:t>
            </a:r>
            <a:r>
              <a:rPr lang="ru-RU" sz="4800" b="1" dirty="0" smtClean="0"/>
              <a:t>1234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4800" dirty="0" smtClean="0"/>
              <a:t>3 - </a:t>
            </a:r>
            <a:r>
              <a:rPr lang="ru-RU" sz="4800" b="1" dirty="0" smtClean="0">
                <a:solidFill>
                  <a:srgbClr val="0070C0"/>
                </a:solidFill>
              </a:rPr>
              <a:t>1245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4800" dirty="0" smtClean="0"/>
              <a:t>4 - </a:t>
            </a:r>
            <a:r>
              <a:rPr lang="ru-RU" sz="4800" b="1" dirty="0" smtClean="0">
                <a:solidFill>
                  <a:srgbClr val="C00000"/>
                </a:solidFill>
              </a:rPr>
              <a:t>1245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4800" dirty="0" smtClean="0"/>
              <a:t>5 - </a:t>
            </a:r>
            <a:r>
              <a:rPr lang="ru-RU" sz="48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124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ru-RU" sz="4800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4800" dirty="0" smtClean="0"/>
              <a:t>6 - </a:t>
            </a:r>
            <a:r>
              <a:rPr lang="ru-RU" sz="4800" b="1" dirty="0" smtClean="0">
                <a:solidFill>
                  <a:srgbClr val="00B050"/>
                </a:solidFill>
              </a:rPr>
              <a:t>12345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4800" dirty="0" smtClean="0"/>
              <a:t>7 - </a:t>
            </a:r>
            <a:r>
              <a:rPr lang="ru-RU" sz="4800" b="1" dirty="0" smtClean="0">
                <a:solidFill>
                  <a:srgbClr val="002060"/>
                </a:solidFill>
              </a:rPr>
              <a:t>1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4800" dirty="0" smtClean="0"/>
              <a:t>8 - </a:t>
            </a:r>
            <a:r>
              <a:rPr lang="ru-RU" sz="4800" b="1" dirty="0" smtClean="0">
                <a:solidFill>
                  <a:srgbClr val="7030A0"/>
                </a:solidFill>
              </a:rPr>
              <a:t>125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4800" dirty="0" smtClean="0"/>
              <a:t>9 - </a:t>
            </a:r>
            <a:r>
              <a:rPr lang="ru-RU" sz="4800" b="1" dirty="0" smtClean="0">
                <a:solidFill>
                  <a:srgbClr val="FF0000"/>
                </a:solidFill>
              </a:rPr>
              <a:t>26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4800" dirty="0" smtClean="0"/>
              <a:t>10 - </a:t>
            </a:r>
            <a:r>
              <a:rPr lang="ru-RU" sz="48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13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>
          <a:xfrm flipV="1">
            <a:off x="838200" y="252413"/>
            <a:ext cx="10515600" cy="112712"/>
          </a:xfrm>
        </p:spPr>
        <p:txBody>
          <a:bodyPr/>
          <a:lstStyle/>
          <a:p>
            <a:endParaRPr lang="ru-RU" sz="4000" smtClean="0"/>
          </a:p>
        </p:txBody>
      </p:sp>
      <p:sp>
        <p:nvSpPr>
          <p:cNvPr id="14338" name="Объект 2"/>
          <p:cNvSpPr>
            <a:spLocks noGrp="1"/>
          </p:cNvSpPr>
          <p:nvPr>
            <p:ph idx="1"/>
          </p:nvPr>
        </p:nvSpPr>
        <p:spPr>
          <a:xfrm>
            <a:off x="671513" y="1100138"/>
            <a:ext cx="10682287" cy="5076825"/>
          </a:xfrm>
        </p:spPr>
        <p:txBody>
          <a:bodyPr/>
          <a:lstStyle/>
          <a:p>
            <a:r>
              <a:rPr lang="ru-RU" sz="4800" b="1" smtClean="0"/>
              <a:t>Обособление</a:t>
            </a:r>
            <a:r>
              <a:rPr lang="ru-RU" sz="4800" smtClean="0"/>
              <a:t> - способ смыслового выделения или уточнения. </a:t>
            </a:r>
          </a:p>
          <a:p>
            <a:r>
              <a:rPr lang="ru-RU" sz="4800" smtClean="0"/>
              <a:t>В письменной речи обособления выделяются </a:t>
            </a:r>
            <a:r>
              <a:rPr lang="ru-RU" sz="4800" u="sng" smtClean="0"/>
              <a:t>запятыми</a:t>
            </a:r>
            <a:r>
              <a:rPr lang="ru-RU" sz="4800" smtClean="0"/>
              <a:t>. </a:t>
            </a:r>
          </a:p>
          <a:p>
            <a:r>
              <a:rPr lang="ru-RU" sz="4800" smtClean="0"/>
              <a:t>Обособляются только второстепенные члены предложения.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title"/>
          </p:nvPr>
        </p:nvSpPr>
        <p:spPr>
          <a:xfrm flipV="1">
            <a:off x="898525" y="327025"/>
            <a:ext cx="10515600" cy="68263"/>
          </a:xfrm>
        </p:spPr>
        <p:txBody>
          <a:bodyPr/>
          <a:lstStyle/>
          <a:p>
            <a:endParaRPr lang="ru-RU" altLang="ru-RU" sz="4000" smtClean="0"/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3838" y="334963"/>
            <a:ext cx="11083925" cy="581183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4400" smtClean="0"/>
              <a:t>К </a:t>
            </a:r>
            <a:r>
              <a:rPr lang="ru-RU" altLang="ru-RU" sz="4400" u="sng" smtClean="0"/>
              <a:t>обособленным</a:t>
            </a:r>
            <a:r>
              <a:rPr lang="ru-RU" altLang="ru-RU" sz="4400" smtClean="0"/>
              <a:t> членам предложения относятся следующие синтаксические конструкции:</a:t>
            </a:r>
            <a:br>
              <a:rPr lang="ru-RU" altLang="ru-RU" sz="4400" smtClean="0"/>
            </a:br>
            <a:r>
              <a:rPr lang="ru-RU" altLang="ru-RU" sz="4400" smtClean="0"/>
              <a:t>1. </a:t>
            </a:r>
            <a:r>
              <a:rPr lang="ru-RU" altLang="ru-RU" sz="4400" u="sng" smtClean="0">
                <a:hlinkClick r:id="rId2"/>
              </a:rPr>
              <a:t>обособленные обстоятельства</a:t>
            </a:r>
            <a:r>
              <a:rPr lang="ru-RU" altLang="ru-RU" sz="4400" u="sng" smtClean="0"/>
              <a:t>;</a:t>
            </a:r>
            <a:r>
              <a:rPr lang="ru-RU" altLang="ru-RU" sz="4400" smtClean="0"/>
              <a:t/>
            </a:r>
            <a:br>
              <a:rPr lang="ru-RU" altLang="ru-RU" sz="4400" smtClean="0"/>
            </a:br>
            <a:r>
              <a:rPr lang="ru-RU" altLang="ru-RU" sz="4400" smtClean="0"/>
              <a:t>2. уточняющие обстоятельства;</a:t>
            </a:r>
            <a:br>
              <a:rPr lang="ru-RU" altLang="ru-RU" sz="4400" smtClean="0"/>
            </a:br>
            <a:r>
              <a:rPr lang="ru-RU" altLang="ru-RU" sz="4400" smtClean="0"/>
              <a:t>3. </a:t>
            </a:r>
            <a:r>
              <a:rPr lang="ru-RU" altLang="ru-RU" sz="4400" smtClean="0">
                <a:hlinkClick r:id="rId3"/>
              </a:rPr>
              <a:t>обособленные согласованные определения</a:t>
            </a:r>
            <a:r>
              <a:rPr lang="ru-RU" altLang="ru-RU" sz="4400" smtClean="0"/>
              <a:t>;</a:t>
            </a:r>
            <a:br>
              <a:rPr lang="ru-RU" altLang="ru-RU" sz="4400" smtClean="0"/>
            </a:br>
            <a:r>
              <a:rPr lang="ru-RU" altLang="ru-RU" sz="4400" smtClean="0"/>
              <a:t>4. </a:t>
            </a:r>
            <a:r>
              <a:rPr lang="ru-RU" altLang="ru-RU" sz="4400" smtClean="0">
                <a:hlinkClick r:id="rId4"/>
              </a:rPr>
              <a:t>обособленные несогласованные определения</a:t>
            </a:r>
            <a:r>
              <a:rPr lang="ru-RU" altLang="ru-RU" sz="4400" smtClean="0"/>
              <a:t>;</a:t>
            </a:r>
            <a:br>
              <a:rPr lang="ru-RU" altLang="ru-RU" sz="4400" smtClean="0"/>
            </a:br>
            <a:r>
              <a:rPr lang="ru-RU" altLang="ru-RU" sz="4400" smtClean="0"/>
              <a:t>5. обособленные приложения;</a:t>
            </a:r>
            <a:br>
              <a:rPr lang="ru-RU" altLang="ru-RU" sz="4400" smtClean="0"/>
            </a:br>
            <a:r>
              <a:rPr lang="ru-RU" altLang="ru-RU" sz="4400" smtClean="0"/>
              <a:t>6. </a:t>
            </a:r>
            <a:r>
              <a:rPr lang="ru-RU" altLang="ru-RU" sz="4400" smtClean="0">
                <a:hlinkClick r:id="rId5"/>
              </a:rPr>
              <a:t>обособленные дополнения</a:t>
            </a:r>
            <a:r>
              <a:rPr lang="ru-RU" altLang="ru-RU" sz="440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3"/>
          <p:cNvSpPr>
            <a:spLocks noGrp="1"/>
          </p:cNvSpPr>
          <p:nvPr>
            <p:ph type="title"/>
          </p:nvPr>
        </p:nvSpPr>
        <p:spPr>
          <a:xfrm flipV="1">
            <a:off x="568325" y="236538"/>
            <a:ext cx="9991725" cy="42862"/>
          </a:xfrm>
        </p:spPr>
        <p:txBody>
          <a:bodyPr/>
          <a:lstStyle/>
          <a:p>
            <a:endParaRPr lang="ru-RU" sz="400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6538" y="365125"/>
            <a:ext cx="10982325" cy="5811838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4000" b="1" dirty="0" smtClean="0"/>
              <a:t> </a:t>
            </a:r>
            <a:r>
              <a:rPr lang="ru-RU" sz="4000" b="1" dirty="0"/>
              <a:t>Обособленные обстоятельства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4000" dirty="0"/>
              <a:t> Обособленные обстоятельства в предложении могут быть </a:t>
            </a:r>
            <a:r>
              <a:rPr lang="ru-RU" sz="4000" dirty="0" smtClean="0"/>
              <a:t>выражены </a:t>
            </a:r>
            <a:r>
              <a:rPr lang="ru-RU" sz="4000" u="sng" dirty="0" smtClean="0"/>
              <a:t>одиночными деепричастиями</a:t>
            </a:r>
            <a:r>
              <a:rPr lang="ru-RU" sz="4000" dirty="0"/>
              <a:t>,</a:t>
            </a:r>
            <a:r>
              <a:rPr lang="ru-RU" sz="4000" dirty="0" smtClean="0"/>
              <a:t> </a:t>
            </a:r>
            <a:r>
              <a:rPr lang="ru-RU" sz="4000" dirty="0"/>
              <a:t>н</a:t>
            </a:r>
            <a:r>
              <a:rPr lang="ru-RU" sz="4000" dirty="0" smtClean="0"/>
              <a:t>апример</a:t>
            </a:r>
            <a:r>
              <a:rPr lang="ru-RU" sz="4000" dirty="0"/>
              <a:t>: </a:t>
            </a:r>
            <a:r>
              <a:rPr lang="ru-RU" sz="4000" b="1" i="1" dirty="0">
                <a:solidFill>
                  <a:srgbClr val="002060"/>
                </a:solidFill>
              </a:rPr>
              <a:t>Танцуя и кружась</a:t>
            </a:r>
            <a:r>
              <a:rPr lang="ru-RU" sz="4000" i="1" dirty="0"/>
              <a:t>, она смотрела на меня.</a:t>
            </a:r>
            <a:endParaRPr lang="ru-RU" sz="4000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4000" dirty="0"/>
              <a:t> </a:t>
            </a:r>
            <a:r>
              <a:rPr lang="ru-RU" sz="4000" u="sng" dirty="0"/>
              <a:t>деепричастным </a:t>
            </a:r>
            <a:r>
              <a:rPr lang="ru-RU" sz="4000" u="sng" dirty="0" smtClean="0"/>
              <a:t>оборотом</a:t>
            </a:r>
            <a:r>
              <a:rPr lang="ru-RU" sz="4000" dirty="0"/>
              <a:t>,</a:t>
            </a:r>
            <a:r>
              <a:rPr lang="ru-RU" sz="4000" dirty="0" smtClean="0"/>
              <a:t> </a:t>
            </a:r>
            <a:r>
              <a:rPr lang="ru-RU" sz="4000" dirty="0"/>
              <a:t>н</a:t>
            </a:r>
            <a:r>
              <a:rPr lang="ru-RU" sz="4000" dirty="0" smtClean="0"/>
              <a:t>апример</a:t>
            </a:r>
            <a:r>
              <a:rPr lang="ru-RU" sz="4000" dirty="0"/>
              <a:t>: </a:t>
            </a:r>
            <a:r>
              <a:rPr lang="ru-RU" sz="4000" b="1" i="1" dirty="0">
                <a:solidFill>
                  <a:srgbClr val="C00000"/>
                </a:solidFill>
              </a:rPr>
              <a:t>Проехав несколько километров</a:t>
            </a:r>
            <a:r>
              <a:rPr lang="ru-RU" sz="4000" i="1" dirty="0"/>
              <a:t>, я увидел на обочине путника.</a:t>
            </a:r>
            <a:endParaRPr lang="ru-RU" sz="4000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>
          <a:xfrm>
            <a:off x="-450850" y="228600"/>
            <a:ext cx="9256713" cy="187325"/>
          </a:xfrm>
        </p:spPr>
        <p:txBody>
          <a:bodyPr/>
          <a:lstStyle/>
          <a:p>
            <a:endParaRPr lang="ru-RU" sz="400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7825" y="469900"/>
            <a:ext cx="10810875" cy="5811838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b="1" dirty="0"/>
              <a:t>. Уточняющие, пояснительные и присоединительные члены предложения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u="sng" dirty="0"/>
              <a:t>Уточняющие члены предложения </a:t>
            </a:r>
            <a:r>
              <a:rPr lang="ru-RU" dirty="0"/>
              <a:t>сужают понятие, уточняют его. Как правило они представлены обстоятельствами места, времени, образа действия, степени, меры. Например: </a:t>
            </a:r>
            <a:r>
              <a:rPr lang="ru-RU" i="1" dirty="0"/>
              <a:t>В лесу, </a:t>
            </a:r>
            <a:r>
              <a:rPr lang="ru-RU" i="1" u="sng" dirty="0"/>
              <a:t>за дорогой</a:t>
            </a:r>
            <a:r>
              <a:rPr lang="ru-RU" i="1" dirty="0"/>
              <a:t>, есть ромашковая поляна.</a:t>
            </a:r>
            <a:endParaRPr lang="ru-RU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dirty="0"/>
              <a:t> </a:t>
            </a:r>
            <a:r>
              <a:rPr lang="ru-RU" u="sng" dirty="0"/>
              <a:t>Пояснительные члены предложения</a:t>
            </a:r>
            <a:r>
              <a:rPr lang="ru-RU" dirty="0"/>
              <a:t> называют по-другому те понятия, к которым относятся, представляют собой еще одно название этих </a:t>
            </a:r>
            <a:r>
              <a:rPr lang="ru-RU" dirty="0" err="1"/>
              <a:t>понятий.Часто</a:t>
            </a:r>
            <a:r>
              <a:rPr lang="ru-RU" dirty="0"/>
              <a:t> пояснительные члены сопровождаются союзами: то есть, именно, а именно, или в значении «то есть». Например: Бегемот, или гиппопотам, вызывает интерес ученых.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dirty="0"/>
              <a:t> </a:t>
            </a:r>
            <a:r>
              <a:rPr lang="ru-RU" u="sng" dirty="0"/>
              <a:t>Присоединительные члены предложения</a:t>
            </a:r>
            <a:r>
              <a:rPr lang="ru-RU" dirty="0"/>
              <a:t> передают добавочную информацию. Такие члены обычно вводятся словами и сочетаниями слов: </a:t>
            </a:r>
            <a:r>
              <a:rPr lang="ru-RU" i="1" dirty="0"/>
              <a:t>даже, в особенности, особенно, главным образом, в том числе, в частности, например, и притом, и потому, да и, да и только, да и вообще, и, тоже, и тоже, причем</a:t>
            </a:r>
            <a:r>
              <a:rPr lang="ru-RU" dirty="0"/>
              <a:t> и др. Например: </a:t>
            </a:r>
            <a:r>
              <a:rPr lang="ru-RU" i="1" dirty="0"/>
              <a:t>В людях есть много благородства, </a:t>
            </a:r>
            <a:r>
              <a:rPr lang="ru-RU" i="1" u="sng" dirty="0"/>
              <a:t>особенно в женщинах</a:t>
            </a:r>
            <a:r>
              <a:rPr lang="ru-RU" i="1" dirty="0"/>
              <a:t>.</a:t>
            </a:r>
            <a:endParaRPr lang="ru-RU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 smtClean="0"/>
              <a:t>Уточняющие члены предложения обособляются:</a:t>
            </a: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ru-RU" altLang="ru-RU" sz="2400" smtClean="0"/>
              <a:t>Если они присоединены к уточняемым словам союзами ТО ЕСТЬ, ИЛИ (=ТО ЕСТЬ), ИНАЧЕ, ИМЕННО и др.</a:t>
            </a:r>
            <a:r>
              <a:rPr lang="ru-RU" altLang="ru-RU" sz="2400" b="1" smtClean="0"/>
              <a:t> </a:t>
            </a:r>
          </a:p>
          <a:p>
            <a:endParaRPr lang="ru-RU" altLang="ru-RU" sz="2400" smtClean="0"/>
          </a:p>
          <a:p>
            <a:r>
              <a:rPr lang="ru-RU" altLang="ru-RU" sz="2400" smtClean="0"/>
              <a:t>Один из вас, </a:t>
            </a:r>
          </a:p>
          <a:p>
            <a:pPr>
              <a:buFontTx/>
              <a:buNone/>
            </a:pPr>
            <a:r>
              <a:rPr lang="ru-RU" altLang="ru-RU" sz="2400" b="1" smtClean="0"/>
              <a:t>    а именно</a:t>
            </a:r>
            <a:r>
              <a:rPr lang="ru-RU" altLang="ru-RU" sz="2400" smtClean="0"/>
              <a:t> Петр, получит приз.</a:t>
            </a:r>
          </a:p>
          <a:p>
            <a:r>
              <a:rPr lang="ru-RU" altLang="ru-RU" sz="2400" smtClean="0"/>
              <a:t>Весь класс, </a:t>
            </a:r>
            <a:r>
              <a:rPr lang="ru-RU" altLang="ru-RU" sz="2400" b="1" smtClean="0"/>
              <a:t>в том числе</a:t>
            </a:r>
            <a:r>
              <a:rPr lang="ru-RU" altLang="ru-RU" sz="2400" smtClean="0"/>
              <a:t> новичок, поедет на экскурсию.</a:t>
            </a:r>
          </a:p>
          <a:p>
            <a:endParaRPr lang="ru-RU" altLang="ru-RU" sz="2400" smtClean="0"/>
          </a:p>
        </p:txBody>
      </p:sp>
      <p:sp>
        <p:nvSpPr>
          <p:cNvPr id="18435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altLang="ru-RU" sz="2400" smtClean="0"/>
              <a:t>Если они выражены обстоятельствами места и времени, присоединенными без помощи союзов и других слов</a:t>
            </a:r>
          </a:p>
          <a:p>
            <a:r>
              <a:rPr lang="ru-RU" altLang="ru-RU" sz="2400" smtClean="0"/>
              <a:t>Слева, у стены, стоял Дима.</a:t>
            </a:r>
          </a:p>
          <a:p>
            <a:r>
              <a:rPr lang="ru-RU" altLang="ru-RU" sz="2400" smtClean="0"/>
              <a:t>Зимой, в мороз, труба и лопнула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>
          <a:xfrm flipV="1">
            <a:off x="838200" y="311150"/>
            <a:ext cx="8312150" cy="53975"/>
          </a:xfrm>
        </p:spPr>
        <p:txBody>
          <a:bodyPr/>
          <a:lstStyle/>
          <a:p>
            <a:endParaRPr lang="ru-RU" sz="4000" smtClean="0"/>
          </a:p>
        </p:txBody>
      </p:sp>
      <p:sp>
        <p:nvSpPr>
          <p:cNvPr id="19458" name="Объект 2"/>
          <p:cNvSpPr>
            <a:spLocks noGrp="1"/>
          </p:cNvSpPr>
          <p:nvPr>
            <p:ph idx="1"/>
          </p:nvPr>
        </p:nvSpPr>
        <p:spPr>
          <a:xfrm>
            <a:off x="844550" y="304800"/>
            <a:ext cx="10887075" cy="5872163"/>
          </a:xfrm>
        </p:spPr>
        <p:txBody>
          <a:bodyPr/>
          <a:lstStyle/>
          <a:p>
            <a:r>
              <a:rPr lang="ru-RU" sz="3200" b="1" smtClean="0"/>
              <a:t>Обособленные определения</a:t>
            </a:r>
          </a:p>
          <a:p>
            <a:r>
              <a:rPr lang="ru-RU" sz="3200" smtClean="0"/>
              <a:t/>
            </a:r>
            <a:br>
              <a:rPr lang="ru-RU" sz="3200" smtClean="0"/>
            </a:br>
            <a:r>
              <a:rPr lang="ru-RU" sz="3200" smtClean="0"/>
              <a:t>Обособленные определения в предложении могут быть выражены </a:t>
            </a:r>
            <a:r>
              <a:rPr lang="ru-RU" sz="3200" u="sng" smtClean="0"/>
              <a:t>причастным оборотом</a:t>
            </a:r>
            <a:r>
              <a:rPr lang="ru-RU" sz="3200" smtClean="0"/>
              <a:t>, например: В </a:t>
            </a:r>
            <a:r>
              <a:rPr lang="ru-RU" sz="3200" i="1" smtClean="0"/>
              <a:t>дальнем краю парка, </a:t>
            </a:r>
            <a:r>
              <a:rPr lang="ru-RU" sz="3200" b="1" i="1" smtClean="0">
                <a:solidFill>
                  <a:srgbClr val="C00000"/>
                </a:solidFill>
              </a:rPr>
              <a:t>заросшего высокой травой и кустарником</a:t>
            </a:r>
            <a:r>
              <a:rPr lang="ru-RU" sz="3200" i="1" smtClean="0"/>
              <a:t>, находилась аллея.</a:t>
            </a:r>
            <a:endParaRPr lang="ru-RU" sz="3200" smtClean="0"/>
          </a:p>
          <a:p>
            <a:r>
              <a:rPr lang="ru-RU" sz="3200" smtClean="0"/>
              <a:t> </a:t>
            </a:r>
            <a:r>
              <a:rPr lang="ru-RU" sz="3200" u="sng" smtClean="0"/>
              <a:t>одиночными причастиями или прилагательными</a:t>
            </a:r>
            <a:r>
              <a:rPr lang="ru-RU" sz="3200" smtClean="0"/>
              <a:t>, например: </a:t>
            </a:r>
            <a:r>
              <a:rPr lang="ru-RU" sz="3200" i="1" smtClean="0"/>
              <a:t>Небо, </a:t>
            </a:r>
            <a:r>
              <a:rPr lang="ru-RU" sz="3200" b="1" i="1" smtClean="0">
                <a:solidFill>
                  <a:srgbClr val="002060"/>
                </a:solidFill>
              </a:rPr>
              <a:t>хмурое и неприветливое</a:t>
            </a:r>
            <a:r>
              <a:rPr lang="ru-RU" sz="3200" i="1" smtClean="0"/>
              <a:t>, накрывало город.</a:t>
            </a:r>
            <a:endParaRPr lang="ru-RU" sz="3200" smtClean="0"/>
          </a:p>
          <a:p>
            <a:r>
              <a:rPr lang="ru-RU" sz="3200" smtClean="0"/>
              <a:t> </a:t>
            </a:r>
            <a:r>
              <a:rPr lang="ru-RU" sz="3200" u="sng" smtClean="0"/>
              <a:t>прилагательным с зависимыми словами</a:t>
            </a:r>
            <a:r>
              <a:rPr lang="ru-RU" sz="3200" smtClean="0"/>
              <a:t>, например: </a:t>
            </a:r>
            <a:r>
              <a:rPr lang="ru-RU" sz="3200" i="1" smtClean="0"/>
              <a:t>На столе я увидел книгу, </a:t>
            </a:r>
            <a:r>
              <a:rPr lang="ru-RU" sz="3200" b="1" i="1" smtClean="0">
                <a:solidFill>
                  <a:srgbClr val="7030A0"/>
                </a:solidFill>
              </a:rPr>
              <a:t>похожую на древнюю энциклопедию.</a:t>
            </a:r>
            <a:endParaRPr lang="ru-RU" sz="3200" b="1" smtClean="0">
              <a:solidFill>
                <a:srgbClr val="7030A0"/>
              </a:solidFill>
            </a:endParaRP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7412038" cy="42863"/>
          </a:xfrm>
        </p:spPr>
        <p:txBody>
          <a:bodyPr/>
          <a:lstStyle/>
          <a:p>
            <a:endParaRPr lang="ru-RU" sz="400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679450"/>
            <a:ext cx="10528300" cy="5497513"/>
          </a:xfrm>
        </p:spPr>
        <p:txBody>
          <a:bodyPr rtlCol="0">
            <a:normAutofit lnSpcReduction="10000"/>
          </a:bodyPr>
          <a:lstStyle/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4000" b="1" dirty="0" smtClean="0"/>
              <a:t>Обособленные </a:t>
            </a:r>
            <a:r>
              <a:rPr lang="ru-RU" sz="4000" b="1" dirty="0"/>
              <a:t>приложения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4000" dirty="0"/>
              <a:t> Обособленные приложения синтаксически являются определениями.</a:t>
            </a:r>
            <a:br>
              <a:rPr lang="ru-RU" sz="4000" dirty="0"/>
            </a:br>
            <a:r>
              <a:rPr lang="ru-RU" sz="4000" dirty="0"/>
              <a:t>Обособленные приложения в предложении могут быть </a:t>
            </a:r>
            <a:r>
              <a:rPr lang="ru-RU" sz="4000" dirty="0" smtClean="0"/>
              <a:t>выражены 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4000" u="sng" dirty="0" smtClean="0"/>
              <a:t>именами существительными</a:t>
            </a:r>
            <a:r>
              <a:rPr lang="ru-RU" sz="4000" dirty="0"/>
              <a:t>,</a:t>
            </a:r>
            <a:r>
              <a:rPr lang="ru-RU" sz="4000" dirty="0" smtClean="0"/>
              <a:t> </a:t>
            </a:r>
            <a:r>
              <a:rPr lang="ru-RU" sz="4000" dirty="0"/>
              <a:t>н</a:t>
            </a:r>
            <a:r>
              <a:rPr lang="ru-RU" sz="4000" dirty="0" smtClean="0"/>
              <a:t>апример</a:t>
            </a:r>
            <a:r>
              <a:rPr lang="ru-RU" sz="4000" dirty="0"/>
              <a:t>: </a:t>
            </a:r>
            <a:r>
              <a:rPr lang="ru-RU" sz="4000" i="1" dirty="0"/>
              <a:t>Мы, </a:t>
            </a:r>
            <a:r>
              <a:rPr lang="ru-RU" sz="4000" b="1" i="1" dirty="0">
                <a:solidFill>
                  <a:srgbClr val="FF0000"/>
                </a:solidFill>
              </a:rPr>
              <a:t>школьники</a:t>
            </a:r>
            <a:r>
              <a:rPr lang="ru-RU" sz="4000" i="1" dirty="0"/>
              <a:t>, устали от экзаменов.</a:t>
            </a:r>
            <a:endParaRPr lang="ru-RU" sz="4000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4000" dirty="0"/>
              <a:t> </a:t>
            </a:r>
            <a:r>
              <a:rPr lang="ru-RU" sz="4000" u="sng" dirty="0"/>
              <a:t>именами существительными с зависимыми </a:t>
            </a:r>
            <a:r>
              <a:rPr lang="ru-RU" sz="4000" u="sng" dirty="0" smtClean="0"/>
              <a:t>словами</a:t>
            </a:r>
            <a:r>
              <a:rPr lang="ru-RU" sz="4000" dirty="0"/>
              <a:t>,</a:t>
            </a:r>
            <a:r>
              <a:rPr lang="ru-RU" sz="4000" dirty="0" smtClean="0"/>
              <a:t> </a:t>
            </a:r>
            <a:r>
              <a:rPr lang="ru-RU" sz="4000" dirty="0"/>
              <a:t>н</a:t>
            </a:r>
            <a:r>
              <a:rPr lang="ru-RU" sz="4000" dirty="0" smtClean="0"/>
              <a:t>апример</a:t>
            </a:r>
            <a:r>
              <a:rPr lang="ru-RU" sz="4000" dirty="0"/>
              <a:t>: </a:t>
            </a:r>
            <a:r>
              <a:rPr lang="ru-RU" sz="4000" i="1" dirty="0"/>
              <a:t>Петр Иванович, </a:t>
            </a:r>
            <a:r>
              <a:rPr lang="ru-RU" sz="4000" b="1" i="1" dirty="0">
                <a:solidFill>
                  <a:srgbClr val="00B0F0"/>
                </a:solidFill>
              </a:rPr>
              <a:t>добрый наш друг</a:t>
            </a:r>
            <a:r>
              <a:rPr lang="ru-RU" sz="4000" i="1" dirty="0"/>
              <a:t>, оказал нам помощь.</a:t>
            </a:r>
            <a:endParaRPr lang="ru-RU" sz="4000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>
          <a:xfrm flipV="1">
            <a:off x="928688" y="-1101725"/>
            <a:ext cx="10515600" cy="42862"/>
          </a:xfrm>
        </p:spPr>
        <p:txBody>
          <a:bodyPr/>
          <a:lstStyle/>
          <a:p>
            <a:endParaRPr lang="ru-RU" sz="4000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7175" y="350838"/>
            <a:ext cx="10810875" cy="5811837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ru-RU" sz="4400" dirty="0" smtClean="0"/>
              <a:t> </a:t>
            </a:r>
            <a:r>
              <a:rPr lang="ru-RU" sz="4400" dirty="0"/>
              <a:t>Сравнительные обороты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4400" dirty="0"/>
              <a:t>Сравнительные обороты, начинающиеся сравнительными союзами </a:t>
            </a:r>
            <a:r>
              <a:rPr lang="ru-RU" sz="4400" b="1" dirty="0">
                <a:solidFill>
                  <a:srgbClr val="002060"/>
                </a:solidFill>
              </a:rPr>
              <a:t>будто, словно, точно, чем, нежели, как будто, подобно, что, равно как</a:t>
            </a:r>
            <a:r>
              <a:rPr lang="ru-RU" sz="4400" dirty="0"/>
              <a:t> и </a:t>
            </a:r>
            <a:r>
              <a:rPr lang="ru-RU" sz="4400" dirty="0" err="1"/>
              <a:t>и</a:t>
            </a:r>
            <a:r>
              <a:rPr lang="ru-RU" sz="4400" dirty="0"/>
              <a:t> др., выделяются запятыми. Например: Он, </a:t>
            </a:r>
            <a:r>
              <a:rPr lang="ru-RU" sz="4400" b="1" dirty="0">
                <a:solidFill>
                  <a:srgbClr val="002060"/>
                </a:solidFill>
              </a:rPr>
              <a:t>как вихрь</a:t>
            </a:r>
            <a:r>
              <a:rPr lang="ru-RU" sz="4400" dirty="0"/>
              <a:t>, залетел в комнату</a:t>
            </a:r>
            <a:r>
              <a:rPr lang="ru-RU" dirty="0"/>
              <a:t>.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dirty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787</Words>
  <Application>Microsoft Office PowerPoint</Application>
  <PresentationFormat>Произвольный</PresentationFormat>
  <Paragraphs>71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Calibri</vt:lpstr>
      <vt:lpstr>Arial</vt:lpstr>
      <vt:lpstr>Calibri Light</vt:lpstr>
      <vt:lpstr>GothaPro</vt:lpstr>
      <vt:lpstr>Тема Office</vt:lpstr>
      <vt:lpstr>Задание 17 ЕГЭ</vt:lpstr>
      <vt:lpstr>Слайд 2</vt:lpstr>
      <vt:lpstr>Слайд 3</vt:lpstr>
      <vt:lpstr>Слайд 4</vt:lpstr>
      <vt:lpstr>Слайд 5</vt:lpstr>
      <vt:lpstr>Уточняющие члены предложения обособляются:</vt:lpstr>
      <vt:lpstr>Слайд 7</vt:lpstr>
      <vt:lpstr>Слайд 8</vt:lpstr>
      <vt:lpstr>Слайд 9</vt:lpstr>
      <vt:lpstr>Обособление дополнений.</vt:lpstr>
      <vt:lpstr>Слайд 11</vt:lpstr>
      <vt:lpstr>Расставьте знаки препинания: укажите все цифры, на месте которых в предложении должны стоять запятые. </vt:lpstr>
      <vt:lpstr>Слайд 13</vt:lpstr>
      <vt:lpstr>Слайд 14</vt:lpstr>
      <vt:lpstr>ответы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User</cp:lastModifiedBy>
  <cp:revision>9</cp:revision>
  <dcterms:created xsi:type="dcterms:W3CDTF">2019-10-12T15:29:06Z</dcterms:created>
  <dcterms:modified xsi:type="dcterms:W3CDTF">2020-05-11T08:03:01Z</dcterms:modified>
</cp:coreProperties>
</file>