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9" r:id="rId3"/>
    <p:sldId id="289" r:id="rId4"/>
    <p:sldId id="259" r:id="rId5"/>
    <p:sldId id="258" r:id="rId6"/>
    <p:sldId id="275" r:id="rId7"/>
    <p:sldId id="277" r:id="rId8"/>
    <p:sldId id="281" r:id="rId9"/>
    <p:sldId id="266" r:id="rId10"/>
    <p:sldId id="276" r:id="rId11"/>
    <p:sldId id="278" r:id="rId12"/>
    <p:sldId id="267" r:id="rId13"/>
    <p:sldId id="260" r:id="rId14"/>
    <p:sldId id="263" r:id="rId15"/>
    <p:sldId id="264" r:id="rId16"/>
    <p:sldId id="261" r:id="rId17"/>
    <p:sldId id="268" r:id="rId18"/>
    <p:sldId id="282" r:id="rId19"/>
    <p:sldId id="269" r:id="rId20"/>
    <p:sldId id="280" r:id="rId21"/>
    <p:sldId id="272" r:id="rId22"/>
    <p:sldId id="283" r:id="rId23"/>
    <p:sldId id="285" r:id="rId24"/>
    <p:sldId id="273" r:id="rId25"/>
    <p:sldId id="284" r:id="rId26"/>
    <p:sldId id="288" r:id="rId27"/>
    <p:sldId id="286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6699"/>
    <a:srgbClr val="F94949"/>
    <a:srgbClr val="F052F0"/>
    <a:srgbClr val="EC28EC"/>
    <a:srgbClr val="F48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55FAE3C-EF3B-418B-8B6C-059AE1641947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3138BB1-2EE0-4F50-8FEB-CC559B5DB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485B48-0ECD-4170-8A30-D6AAFF6C6648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37588F-5050-4D98-921C-8349C43A2469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756CD-903E-46CC-A4D7-B7CEF0017F71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AA7B6-926A-4C19-AFA1-00A5389B3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AFC96-9745-4FBD-8439-D6F005C1F44B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AA6E3-BB2A-4E49-AE6D-2CDCC8F23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1D7A5-0092-449B-8596-C26E82C9D9F9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CFB80-6DDD-4A50-805C-253C423B3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EC735-0408-4623-BCBB-DEC534898F2E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EECF4-62F7-44BE-B527-687100BAA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31F2F-99DF-4D6B-9D77-88A3D3E7B848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577D2-D4BD-4C91-85C9-39555CE7A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5C6A5-25BB-4D49-98FD-E0F77400E125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1DE09-F9CD-44D9-9933-F91738127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08673-4126-4C3E-B122-003759A51798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68372-EE74-4BF3-AC36-DF8F7B09E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EDF4C-512F-4AE6-9A5B-386B0F146FDE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060CE-A1CC-49EB-B344-CB07A268A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B31B1-EF7B-4FDB-8203-C0A5A17CF153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FFFDE-19F1-4649-AC3D-040D9E0C1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FA872-FCBF-4DBC-BF02-C2E98720B428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706AA-5D5D-4A96-BE55-EB116CE36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E763-851A-4D26-9715-29CA11A5E342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E4F83-2323-4BFC-9036-0B180576B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EBED94-67A7-44FA-9157-AAF028CD5A51}" type="datetimeFigureOut">
              <a:rPr lang="ru-RU"/>
              <a:pPr>
                <a:defRPr/>
              </a:pPr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207AFB-B503-4BA4-8F8C-F3C7E3085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ru.wikipedia.org/wiki/%D0%90%D0%BA%D0%B8%D0%BC,_%D0%AF%D0%BA%D0%BE%D0%B2_%D0%9B%D0%B0%D0%B7%D0%B0%D1%80%D0%B5%D0%B2%D0%B8%D1%8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forbaby.ru/index.php?option=com_content&amp;view=article&amp;id=540:2011-03-22-17-45-44&amp;catid=17:2011-01-22-11-51-21&amp;Itemid=33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4"/>
          <p:cNvSpPr txBox="1">
            <a:spLocks noChangeArrowheads="1"/>
          </p:cNvSpPr>
          <p:nvPr/>
        </p:nvSpPr>
        <p:spPr bwMode="auto">
          <a:xfrm>
            <a:off x="214313" y="285750"/>
            <a:ext cx="892968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« Корень. Родственные слова. </a:t>
            </a:r>
          </a:p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Два признака родственных слов ».</a:t>
            </a:r>
          </a:p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3 класс. </a:t>
            </a:r>
          </a:p>
        </p:txBody>
      </p:sp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1071563" y="64293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053" name="Рисунок 6" descr="0_8e973_78d7739a_ori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2714625"/>
            <a:ext cx="4084638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15325" cy="1187450"/>
          </a:xfrm>
        </p:spPr>
        <p:txBody>
          <a:bodyPr/>
          <a:lstStyle/>
          <a:p>
            <a:pPr eaLnBrk="1" hangingPunct="1"/>
            <a:r>
              <a:rPr lang="ru-RU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 ответ: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785813" y="1428750"/>
            <a:ext cx="7500937" cy="118745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000" b="1" dirty="0">
                <a:latin typeface="Times New Roman" pitchFamily="18" charset="0"/>
              </a:rPr>
              <a:t>Горка, гористый, </a:t>
            </a:r>
          </a:p>
          <a:p>
            <a:pPr algn="ctr">
              <a:defRPr/>
            </a:pPr>
            <a:r>
              <a:rPr lang="ru-RU" sz="3000" b="1" dirty="0">
                <a:latin typeface="Times New Roman" pitchFamily="18" charset="0"/>
              </a:rPr>
              <a:t>гора, пригорок, горный.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7250" y="3357563"/>
            <a:ext cx="7429500" cy="1428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все слова выбраны правильно, то ты – молодец !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нет, вернись на предыдущую страницу и определи смысловое значение каждого слова ещё раз. 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4214813" y="6000750"/>
            <a:ext cx="539750" cy="539750"/>
          </a:xfrm>
          <a:prstGeom prst="actionButtonHome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357188" y="6000750"/>
            <a:ext cx="539750" cy="539750"/>
          </a:xfrm>
          <a:prstGeom prst="actionButtonBackPrevious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00125" y="928688"/>
            <a:ext cx="7215188" cy="12144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643938" cy="582612"/>
          </a:xfrm>
        </p:spPr>
        <p:txBody>
          <a:bodyPr/>
          <a:lstStyle/>
          <a:p>
            <a:pPr eaLnBrk="1" hangingPunct="1"/>
            <a:r>
              <a:rPr lang="ru-RU" sz="3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Запиши родственные слова в столбики</a:t>
            </a:r>
            <a:r>
              <a:rPr lang="ru-RU" b="1" smtClean="0">
                <a:solidFill>
                  <a:srgbClr val="FF0000"/>
                </a:solidFill>
              </a:rPr>
              <a:t/>
            </a:r>
            <a:br>
              <a:rPr lang="ru-RU" b="1" smtClean="0">
                <a:solidFill>
                  <a:srgbClr val="FF0000"/>
                </a:solidFill>
              </a:rPr>
            </a:br>
            <a:endParaRPr lang="ru-RU" smtClean="0"/>
          </a:p>
        </p:txBody>
      </p:sp>
      <p:pic>
        <p:nvPicPr>
          <p:cNvPr id="11268" name="Рисунок 3" descr="1700716-f87b72f46e1d06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2500313"/>
            <a:ext cx="3219450" cy="2857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269" name="Рисунок 7" descr="1ae21363204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500313"/>
            <a:ext cx="3500438" cy="2857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270" name="Прямоугольник 6"/>
          <p:cNvSpPr>
            <a:spLocks noChangeArrowheads="1"/>
          </p:cNvSpPr>
          <p:nvPr/>
        </p:nvSpPr>
        <p:spPr bwMode="auto">
          <a:xfrm>
            <a:off x="857250" y="1000125"/>
            <a:ext cx="74596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3000" b="1">
                <a:latin typeface="Times New Roman" pitchFamily="18" charset="0"/>
              </a:rPr>
              <a:t>Стол, двор, столик, дворник, столовая, дворик, дворовый, столяр.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4214813" y="6000750"/>
            <a:ext cx="539750" cy="539750"/>
          </a:xfrm>
          <a:prstGeom prst="actionButtonHome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357188" y="6000750"/>
            <a:ext cx="539750" cy="539750"/>
          </a:xfrm>
          <a:prstGeom prst="actionButtonBackPrevious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>
            <a:off x="1187450" y="765175"/>
            <a:ext cx="662463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99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291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457200" y="2786063"/>
            <a:ext cx="2471738" cy="33401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smtClean="0">
                <a:latin typeface="Times New Roman" pitchFamily="18" charset="0"/>
              </a:rPr>
              <a:t>стол</a:t>
            </a:r>
          </a:p>
          <a:p>
            <a:pPr algn="ctr" eaLnBrk="1" hangingPunct="1">
              <a:buFontTx/>
              <a:buNone/>
            </a:pPr>
            <a:r>
              <a:rPr lang="ru-RU" sz="3600" smtClean="0">
                <a:latin typeface="Times New Roman" pitchFamily="18" charset="0"/>
              </a:rPr>
              <a:t>столик</a:t>
            </a:r>
          </a:p>
          <a:p>
            <a:pPr algn="ctr" eaLnBrk="1" hangingPunct="1">
              <a:buFontTx/>
              <a:buNone/>
            </a:pPr>
            <a:r>
              <a:rPr lang="ru-RU" sz="3600" smtClean="0">
                <a:latin typeface="Times New Roman" pitchFamily="18" charset="0"/>
              </a:rPr>
              <a:t>столовая</a:t>
            </a:r>
          </a:p>
          <a:p>
            <a:pPr algn="ctr" eaLnBrk="1" hangingPunct="1">
              <a:buFontTx/>
              <a:buNone/>
            </a:pPr>
            <a:r>
              <a:rPr lang="ru-RU" sz="3600" smtClean="0">
                <a:latin typeface="Times New Roman" pitchFamily="18" charset="0"/>
              </a:rPr>
              <a:t>столяр</a:t>
            </a:r>
          </a:p>
        </p:txBody>
      </p:sp>
      <p:sp>
        <p:nvSpPr>
          <p:cNvPr id="12292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5572125" y="2857500"/>
            <a:ext cx="3114675" cy="33401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smtClean="0">
                <a:latin typeface="Times New Roman" pitchFamily="18" charset="0"/>
              </a:rPr>
              <a:t>двор</a:t>
            </a:r>
          </a:p>
          <a:p>
            <a:pPr algn="ctr" eaLnBrk="1" hangingPunct="1">
              <a:buFontTx/>
              <a:buNone/>
            </a:pPr>
            <a:r>
              <a:rPr lang="ru-RU" sz="3600" smtClean="0">
                <a:latin typeface="Times New Roman" pitchFamily="18" charset="0"/>
              </a:rPr>
              <a:t>дворник</a:t>
            </a:r>
          </a:p>
          <a:p>
            <a:pPr algn="ctr" eaLnBrk="1" hangingPunct="1">
              <a:buFontTx/>
              <a:buNone/>
            </a:pPr>
            <a:r>
              <a:rPr lang="ru-RU" sz="3600" smtClean="0">
                <a:latin typeface="Times New Roman" pitchFamily="18" charset="0"/>
              </a:rPr>
              <a:t>дворик</a:t>
            </a:r>
          </a:p>
          <a:p>
            <a:pPr algn="ctr" eaLnBrk="1" hangingPunct="1">
              <a:buFontTx/>
              <a:buNone/>
            </a:pPr>
            <a:r>
              <a:rPr lang="ru-RU" sz="3600" smtClean="0">
                <a:latin typeface="Times New Roman" pitchFamily="18" charset="0"/>
              </a:rPr>
              <a:t>дворовый</a:t>
            </a:r>
          </a:p>
        </p:txBody>
      </p:sp>
      <p:sp>
        <p:nvSpPr>
          <p:cNvPr id="12293" name="Arc 9"/>
          <p:cNvSpPr>
            <a:spLocks/>
          </p:cNvSpPr>
          <p:nvPr/>
        </p:nvSpPr>
        <p:spPr bwMode="auto">
          <a:xfrm rot="-1793791">
            <a:off x="1163638" y="3438525"/>
            <a:ext cx="673100" cy="552450"/>
          </a:xfrm>
          <a:custGeom>
            <a:avLst/>
            <a:gdLst>
              <a:gd name="T0" fmla="*/ 0 w 21302"/>
              <a:gd name="T1" fmla="*/ 2147483647 h 21600"/>
              <a:gd name="T2" fmla="*/ 2147483647 w 21302"/>
              <a:gd name="T3" fmla="*/ 2147483647 h 21600"/>
              <a:gd name="T4" fmla="*/ 2147483647 w 21302"/>
              <a:gd name="T5" fmla="*/ 2147483647 h 21600"/>
              <a:gd name="T6" fmla="*/ 0 60000 65536"/>
              <a:gd name="T7" fmla="*/ 0 60000 65536"/>
              <a:gd name="T8" fmla="*/ 0 60000 65536"/>
              <a:gd name="T9" fmla="*/ 0 w 21302"/>
              <a:gd name="T10" fmla="*/ 0 h 21600"/>
              <a:gd name="T11" fmla="*/ 21302 w 21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2" h="21600" fill="none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</a:path>
              <a:path w="21302" h="21600" stroke="0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  <a:lnTo>
                  <a:pt x="208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4" name="Arc 10"/>
          <p:cNvSpPr>
            <a:spLocks/>
          </p:cNvSpPr>
          <p:nvPr/>
        </p:nvSpPr>
        <p:spPr bwMode="auto">
          <a:xfrm rot="-1793791">
            <a:off x="931863" y="4076700"/>
            <a:ext cx="708025" cy="490538"/>
          </a:xfrm>
          <a:custGeom>
            <a:avLst/>
            <a:gdLst>
              <a:gd name="T0" fmla="*/ 0 w 21302"/>
              <a:gd name="T1" fmla="*/ 2147483647 h 21600"/>
              <a:gd name="T2" fmla="*/ 2147483647 w 21302"/>
              <a:gd name="T3" fmla="*/ 2147483647 h 21600"/>
              <a:gd name="T4" fmla="*/ 2147483647 w 21302"/>
              <a:gd name="T5" fmla="*/ 2147483647 h 21600"/>
              <a:gd name="T6" fmla="*/ 0 60000 65536"/>
              <a:gd name="T7" fmla="*/ 0 60000 65536"/>
              <a:gd name="T8" fmla="*/ 0 60000 65536"/>
              <a:gd name="T9" fmla="*/ 0 w 21302"/>
              <a:gd name="T10" fmla="*/ 0 h 21600"/>
              <a:gd name="T11" fmla="*/ 21302 w 21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2" h="21600" fill="none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</a:path>
              <a:path w="21302" h="21600" stroke="0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  <a:lnTo>
                  <a:pt x="208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5" name="Arc 11"/>
          <p:cNvSpPr>
            <a:spLocks/>
          </p:cNvSpPr>
          <p:nvPr/>
        </p:nvSpPr>
        <p:spPr bwMode="auto">
          <a:xfrm rot="-1793791">
            <a:off x="1146175" y="4791075"/>
            <a:ext cx="708025" cy="490538"/>
          </a:xfrm>
          <a:custGeom>
            <a:avLst/>
            <a:gdLst>
              <a:gd name="T0" fmla="*/ 0 w 21302"/>
              <a:gd name="T1" fmla="*/ 2147483647 h 21600"/>
              <a:gd name="T2" fmla="*/ 2147483647 w 21302"/>
              <a:gd name="T3" fmla="*/ 2147483647 h 21600"/>
              <a:gd name="T4" fmla="*/ 2147483647 w 21302"/>
              <a:gd name="T5" fmla="*/ 2147483647 h 21600"/>
              <a:gd name="T6" fmla="*/ 0 60000 65536"/>
              <a:gd name="T7" fmla="*/ 0 60000 65536"/>
              <a:gd name="T8" fmla="*/ 0 60000 65536"/>
              <a:gd name="T9" fmla="*/ 0 w 21302"/>
              <a:gd name="T10" fmla="*/ 0 h 21600"/>
              <a:gd name="T11" fmla="*/ 21302 w 21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2" h="21600" fill="none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</a:path>
              <a:path w="21302" h="21600" stroke="0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  <a:lnTo>
                  <a:pt x="208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6" name="Arc 12"/>
          <p:cNvSpPr>
            <a:spLocks/>
          </p:cNvSpPr>
          <p:nvPr/>
        </p:nvSpPr>
        <p:spPr bwMode="auto">
          <a:xfrm rot="-1793791">
            <a:off x="1382713" y="2706688"/>
            <a:ext cx="735012" cy="587375"/>
          </a:xfrm>
          <a:custGeom>
            <a:avLst/>
            <a:gdLst>
              <a:gd name="T0" fmla="*/ 0 w 21302"/>
              <a:gd name="T1" fmla="*/ 2147483647 h 21600"/>
              <a:gd name="T2" fmla="*/ 2147483647 w 21302"/>
              <a:gd name="T3" fmla="*/ 2147483647 h 21600"/>
              <a:gd name="T4" fmla="*/ 2147483647 w 21302"/>
              <a:gd name="T5" fmla="*/ 2147483647 h 21600"/>
              <a:gd name="T6" fmla="*/ 0 60000 65536"/>
              <a:gd name="T7" fmla="*/ 0 60000 65536"/>
              <a:gd name="T8" fmla="*/ 0 60000 65536"/>
              <a:gd name="T9" fmla="*/ 0 w 21302"/>
              <a:gd name="T10" fmla="*/ 0 h 21600"/>
              <a:gd name="T11" fmla="*/ 21302 w 21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2" h="21600" fill="none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</a:path>
              <a:path w="21302" h="21600" stroke="0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  <a:lnTo>
                  <a:pt x="208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7" name="Arc 13"/>
          <p:cNvSpPr>
            <a:spLocks/>
          </p:cNvSpPr>
          <p:nvPr/>
        </p:nvSpPr>
        <p:spPr bwMode="auto">
          <a:xfrm rot="-1793791">
            <a:off x="6497638" y="3530600"/>
            <a:ext cx="622300" cy="441325"/>
          </a:xfrm>
          <a:custGeom>
            <a:avLst/>
            <a:gdLst>
              <a:gd name="T0" fmla="*/ 0 w 21302"/>
              <a:gd name="T1" fmla="*/ 2147483647 h 21600"/>
              <a:gd name="T2" fmla="*/ 2147483647 w 21302"/>
              <a:gd name="T3" fmla="*/ 2147483647 h 21600"/>
              <a:gd name="T4" fmla="*/ 2147483647 w 21302"/>
              <a:gd name="T5" fmla="*/ 2147483647 h 21600"/>
              <a:gd name="T6" fmla="*/ 0 60000 65536"/>
              <a:gd name="T7" fmla="*/ 0 60000 65536"/>
              <a:gd name="T8" fmla="*/ 0 60000 65536"/>
              <a:gd name="T9" fmla="*/ 0 w 21302"/>
              <a:gd name="T10" fmla="*/ 0 h 21600"/>
              <a:gd name="T11" fmla="*/ 21302 w 21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2" h="21600" fill="none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</a:path>
              <a:path w="21302" h="21600" stroke="0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  <a:lnTo>
                  <a:pt x="208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8" name="Arc 14"/>
          <p:cNvSpPr>
            <a:spLocks/>
          </p:cNvSpPr>
          <p:nvPr/>
        </p:nvSpPr>
        <p:spPr bwMode="auto">
          <a:xfrm rot="-1793791">
            <a:off x="6575425" y="4148138"/>
            <a:ext cx="708025" cy="490537"/>
          </a:xfrm>
          <a:custGeom>
            <a:avLst/>
            <a:gdLst>
              <a:gd name="T0" fmla="*/ 0 w 21302"/>
              <a:gd name="T1" fmla="*/ 2147483647 h 21600"/>
              <a:gd name="T2" fmla="*/ 2147483647 w 21302"/>
              <a:gd name="T3" fmla="*/ 2147483647 h 21600"/>
              <a:gd name="T4" fmla="*/ 2147483647 w 21302"/>
              <a:gd name="T5" fmla="*/ 2147483647 h 21600"/>
              <a:gd name="T6" fmla="*/ 0 60000 65536"/>
              <a:gd name="T7" fmla="*/ 0 60000 65536"/>
              <a:gd name="T8" fmla="*/ 0 60000 65536"/>
              <a:gd name="T9" fmla="*/ 0 w 21302"/>
              <a:gd name="T10" fmla="*/ 0 h 21600"/>
              <a:gd name="T11" fmla="*/ 21302 w 21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2" h="21600" fill="none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</a:path>
              <a:path w="21302" h="21600" stroke="0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  <a:lnTo>
                  <a:pt x="208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9" name="Arc 15"/>
          <p:cNvSpPr>
            <a:spLocks/>
          </p:cNvSpPr>
          <p:nvPr/>
        </p:nvSpPr>
        <p:spPr bwMode="auto">
          <a:xfrm rot="-1793791">
            <a:off x="6223000" y="4845050"/>
            <a:ext cx="769938" cy="525463"/>
          </a:xfrm>
          <a:custGeom>
            <a:avLst/>
            <a:gdLst>
              <a:gd name="T0" fmla="*/ 0 w 21302"/>
              <a:gd name="T1" fmla="*/ 2147483647 h 21600"/>
              <a:gd name="T2" fmla="*/ 2147483647 w 21302"/>
              <a:gd name="T3" fmla="*/ 2147483647 h 21600"/>
              <a:gd name="T4" fmla="*/ 2147483647 w 21302"/>
              <a:gd name="T5" fmla="*/ 2147483647 h 21600"/>
              <a:gd name="T6" fmla="*/ 0 60000 65536"/>
              <a:gd name="T7" fmla="*/ 0 60000 65536"/>
              <a:gd name="T8" fmla="*/ 0 60000 65536"/>
              <a:gd name="T9" fmla="*/ 0 w 21302"/>
              <a:gd name="T10" fmla="*/ 0 h 21600"/>
              <a:gd name="T11" fmla="*/ 21302 w 21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2" h="21600" fill="none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</a:path>
              <a:path w="21302" h="21600" stroke="0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  <a:lnTo>
                  <a:pt x="208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00" name="Arc 16"/>
          <p:cNvSpPr>
            <a:spLocks/>
          </p:cNvSpPr>
          <p:nvPr/>
        </p:nvSpPr>
        <p:spPr bwMode="auto">
          <a:xfrm rot="-1793791">
            <a:off x="6740525" y="2778125"/>
            <a:ext cx="735013" cy="587375"/>
          </a:xfrm>
          <a:custGeom>
            <a:avLst/>
            <a:gdLst>
              <a:gd name="T0" fmla="*/ 0 w 21302"/>
              <a:gd name="T1" fmla="*/ 2147483647 h 21600"/>
              <a:gd name="T2" fmla="*/ 2147483647 w 21302"/>
              <a:gd name="T3" fmla="*/ 2147483647 h 21600"/>
              <a:gd name="T4" fmla="*/ 2147483647 w 21302"/>
              <a:gd name="T5" fmla="*/ 2147483647 h 21600"/>
              <a:gd name="T6" fmla="*/ 0 60000 65536"/>
              <a:gd name="T7" fmla="*/ 0 60000 65536"/>
              <a:gd name="T8" fmla="*/ 0 60000 65536"/>
              <a:gd name="T9" fmla="*/ 0 w 21302"/>
              <a:gd name="T10" fmla="*/ 0 h 21600"/>
              <a:gd name="T11" fmla="*/ 21302 w 21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2" h="21600" fill="none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</a:path>
              <a:path w="21302" h="21600" stroke="0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  <a:lnTo>
                  <a:pt x="208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01" name="TextBox 13"/>
          <p:cNvSpPr txBox="1">
            <a:spLocks noChangeArrowheads="1"/>
          </p:cNvSpPr>
          <p:nvPr/>
        </p:nvSpPr>
        <p:spPr bwMode="auto">
          <a:xfrm>
            <a:off x="928688" y="571500"/>
            <a:ext cx="66436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FF0000"/>
                </a:solidFill>
              </a:rPr>
              <a:t>  Проверь себя:</a:t>
            </a:r>
          </a:p>
        </p:txBody>
      </p:sp>
      <p:pic>
        <p:nvPicPr>
          <p:cNvPr id="12302" name="Рисунок 14" descr="1271884729_img3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357188"/>
            <a:ext cx="2357437" cy="2357437"/>
          </a:xfrm>
          <a:prstGeom prst="rect">
            <a:avLst/>
          </a:prstGeom>
          <a:noFill/>
          <a:ln w="9525">
            <a:solidFill>
              <a:srgbClr val="0B5395"/>
            </a:solidFill>
            <a:miter lim="800000"/>
            <a:headEnd/>
            <a:tailEnd/>
          </a:ln>
        </p:spPr>
      </p:pic>
      <p:pic>
        <p:nvPicPr>
          <p:cNvPr id="12303" name="Рисунок 15" descr="324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57188"/>
            <a:ext cx="2357437" cy="23574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7" name="Управляющая кнопка: домой 16">
            <a:hlinkClick r:id="" action="ppaction://hlinkshowjump?jump=firstslide" highlightClick="1"/>
          </p:cNvPr>
          <p:cNvSpPr/>
          <p:nvPr/>
        </p:nvSpPr>
        <p:spPr>
          <a:xfrm>
            <a:off x="4214813" y="6000750"/>
            <a:ext cx="539750" cy="539750"/>
          </a:xfrm>
          <a:prstGeom prst="actionButtonHome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357188" y="6000750"/>
            <a:ext cx="539750" cy="539750"/>
          </a:xfrm>
          <a:prstGeom prst="actionButtonBackPrevious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kore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908050"/>
            <a:ext cx="7632700" cy="513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AutoShape 7"/>
          <p:cNvSpPr>
            <a:spLocks noChangeArrowheads="1"/>
          </p:cNvSpPr>
          <p:nvPr/>
        </p:nvSpPr>
        <p:spPr bwMode="auto">
          <a:xfrm>
            <a:off x="1403350" y="785813"/>
            <a:ext cx="3816350" cy="40719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>
              <a:solidFill>
                <a:srgbClr val="009900"/>
              </a:solidFill>
              <a:latin typeface="Times New Roman" pitchFamily="18" charset="0"/>
            </a:endParaRPr>
          </a:p>
          <a:p>
            <a:pPr algn="ctr"/>
            <a:endParaRPr lang="ru-RU">
              <a:latin typeface="Times New Roman" pitchFamily="18" charset="0"/>
            </a:endParaRPr>
          </a:p>
          <a:p>
            <a:pPr algn="ctr"/>
            <a:r>
              <a:rPr lang="ru-RU" sz="2000">
                <a:latin typeface="Times New Roman" pitchFamily="18" charset="0"/>
              </a:rPr>
              <a:t>Так же, как и у кустов,</a:t>
            </a:r>
          </a:p>
          <a:p>
            <a:pPr algn="ctr"/>
            <a:r>
              <a:rPr lang="ru-RU" sz="2000">
                <a:latin typeface="Times New Roman" pitchFamily="18" charset="0"/>
              </a:rPr>
              <a:t>Корень слова есть у слов.</a:t>
            </a:r>
          </a:p>
          <a:p>
            <a:pPr algn="ctr"/>
            <a:r>
              <a:rPr lang="ru-RU" sz="2000">
                <a:latin typeface="Times New Roman" pitchFamily="18" charset="0"/>
              </a:rPr>
              <a:t>Будь внимателен к словам,</a:t>
            </a:r>
          </a:p>
          <a:p>
            <a:pPr algn="ctr"/>
            <a:r>
              <a:rPr lang="ru-RU" sz="2000">
                <a:latin typeface="Times New Roman" pitchFamily="18" charset="0"/>
              </a:rPr>
              <a:t>Отыщи в них корень сам:</a:t>
            </a:r>
          </a:p>
          <a:p>
            <a:pPr algn="ctr"/>
            <a:r>
              <a:rPr lang="ru-RU" sz="2000">
                <a:latin typeface="Times New Roman" pitchFamily="18" charset="0"/>
              </a:rPr>
              <a:t>Лес, лесок, лесной, лесник.</a:t>
            </a:r>
          </a:p>
          <a:p>
            <a:pPr algn="ctr"/>
            <a:r>
              <a:rPr lang="ru-RU" sz="2000">
                <a:latin typeface="Times New Roman" pitchFamily="18" charset="0"/>
              </a:rPr>
              <a:t>Цвет, цветок, цветной, цветник.</a:t>
            </a:r>
          </a:p>
          <a:p>
            <a:pPr algn="ctr"/>
            <a:r>
              <a:rPr lang="ru-RU" sz="2000">
                <a:latin typeface="Times New Roman" pitchFamily="18" charset="0"/>
              </a:rPr>
              <a:t>Лётчик, самолёт, полёт.</a:t>
            </a:r>
          </a:p>
          <a:p>
            <a:pPr algn="ctr"/>
            <a:r>
              <a:rPr lang="ru-RU" sz="2000">
                <a:latin typeface="Times New Roman" pitchFamily="18" charset="0"/>
              </a:rPr>
              <a:t>Ледяной, ледовый, лёд.</a:t>
            </a:r>
          </a:p>
          <a:p>
            <a:pPr algn="ctr"/>
            <a:r>
              <a:rPr lang="ru-RU" sz="2000">
                <a:latin typeface="Times New Roman" pitchFamily="18" charset="0"/>
              </a:rPr>
              <a:t>Сад, посадка, посадил.</a:t>
            </a:r>
          </a:p>
          <a:p>
            <a:pPr algn="ctr"/>
            <a:r>
              <a:rPr lang="ru-RU" sz="2000">
                <a:latin typeface="Times New Roman" pitchFamily="18" charset="0"/>
              </a:rPr>
              <a:t>Род, родители, родил.</a:t>
            </a:r>
          </a:p>
          <a:p>
            <a:pPr algn="ctr"/>
            <a:r>
              <a:rPr lang="ru-RU" sz="2000">
                <a:latin typeface="Times New Roman" pitchFamily="18" charset="0"/>
              </a:rPr>
              <a:t>Ходит, выходка, ходы.</a:t>
            </a:r>
          </a:p>
          <a:p>
            <a:pPr algn="ctr"/>
            <a:r>
              <a:rPr lang="ru-RU" sz="2000">
                <a:latin typeface="Times New Roman" pitchFamily="18" charset="0"/>
              </a:rPr>
              <a:t>Трудовой, трудись, труды.</a:t>
            </a:r>
          </a:p>
          <a:p>
            <a:pPr algn="ctr"/>
            <a:r>
              <a:rPr lang="ru-RU" sz="2000">
                <a:latin typeface="Times New Roman" pitchFamily="18" charset="0"/>
              </a:rPr>
              <a:t>                                            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357188" y="0"/>
            <a:ext cx="8143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>
                <a:solidFill>
                  <a:srgbClr val="FF0000"/>
                </a:solidFill>
              </a:rPr>
              <a:t>Прочитай стихотворение.</a:t>
            </a:r>
          </a:p>
          <a:p>
            <a:pPr algn="ctr"/>
            <a:r>
              <a:rPr lang="ru-RU" sz="3000">
                <a:solidFill>
                  <a:srgbClr val="FF0000"/>
                </a:solidFill>
              </a:rPr>
              <a:t> Вспомни, что такое корень слова.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4214813" y="6000750"/>
            <a:ext cx="539750" cy="539750"/>
          </a:xfrm>
          <a:prstGeom prst="actionButtonHome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357188" y="6000750"/>
            <a:ext cx="539750" cy="539750"/>
          </a:xfrm>
          <a:prstGeom prst="actionButtonBackPrevious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8389937" cy="6572250"/>
          </a:xfrm>
        </p:spPr>
        <p:txBody>
          <a:bodyPr/>
          <a:lstStyle/>
          <a:p>
            <a:pPr algn="l" eaLnBrk="1" hangingPunct="1"/>
            <a:r>
              <a:rPr lang="ru-RU" sz="1800" b="1" smtClean="0">
                <a:latin typeface="Times New Roman" pitchFamily="18" charset="0"/>
              </a:rPr>
              <a:t>Встретились однажды корень куста и корень слова.</a:t>
            </a:r>
            <a:r>
              <a:rPr lang="ru-RU" sz="1800" b="1" smtClean="0"/>
              <a:t> </a:t>
            </a:r>
            <a:br>
              <a:rPr lang="ru-RU" sz="1800" b="1" smtClean="0"/>
            </a:br>
            <a:r>
              <a:rPr lang="ru-RU" sz="1800" b="1" smtClean="0">
                <a:latin typeface="Times New Roman" pitchFamily="18" charset="0"/>
              </a:rPr>
              <a:t>– Здравствуй, я корень, а ты кто?</a:t>
            </a:r>
            <a:br>
              <a:rPr lang="ru-RU" sz="1800" b="1" smtClean="0">
                <a:latin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</a:rPr>
              <a:t>– Я тоже корень.</a:t>
            </a:r>
            <a:br>
              <a:rPr lang="ru-RU" sz="1800" b="1" smtClean="0">
                <a:latin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</a:rPr>
              <a:t>– Я в земле живу. А ты где живёшь?</a:t>
            </a:r>
            <a:br>
              <a:rPr lang="ru-RU" sz="1800" b="1" smtClean="0">
                <a:latin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</a:rPr>
              <a:t>– А я в словах живу.</a:t>
            </a:r>
            <a:br>
              <a:rPr lang="ru-RU" sz="1800" b="1" smtClean="0">
                <a:latin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</a:rPr>
              <a:t>– Ну, какой же корень может жить в словах? Вот я корень как корень! Посмотри: от меня в земле берут начало ростки и вырастает целый куст смородины или орешника, а то и целое дерево. А от тебя что растёт?</a:t>
            </a:r>
            <a:br>
              <a:rPr lang="ru-RU" sz="1800" b="1" smtClean="0">
                <a:latin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</a:rPr>
              <a:t>– Не хвастайся. От меня и от других таких же корней, как я, тоже вырастают целые кусты, только не растений, а новых слов. Посмотри-ка, сколько разных слов выросло только из одного корня:</a:t>
            </a:r>
            <a:br>
              <a:rPr lang="ru-RU" sz="1800" b="1" smtClean="0">
                <a:latin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</a:rPr>
              <a:t>ГОРА, ГОРКА, ГОРНЫЙ, ГОРИСТЫЙ, ГОРНЯК</a:t>
            </a:r>
            <a:br>
              <a:rPr lang="ru-RU" sz="1800" b="1" smtClean="0">
                <a:latin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</a:rPr>
              <a:t>– Подумаешь! Зато на кустах и деревьях, которые от меня вырастают, зреют вкусные фрукты и ягоды, которые можно съесть. А твоих слов не съешь!</a:t>
            </a:r>
            <a:br>
              <a:rPr lang="ru-RU" sz="1800" b="1" smtClean="0">
                <a:latin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</a:rPr>
              <a:t>– А без слов, которые от меня вырастают, ни одного твоего растения, ни ягод, ни фруктов даже назвать-то нельзя!</a:t>
            </a:r>
            <a:br>
              <a:rPr lang="ru-RU" sz="1800" b="1" smtClean="0">
                <a:latin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</a:rPr>
              <a:t>- Не спорьте, друзья! Оба вы нам необходимы. Нужны нам и такие корни, от которых растения вырастают и такие, от которых новые слова</a:t>
            </a:r>
            <a:br>
              <a:rPr lang="ru-RU" sz="1800" b="1" smtClean="0">
                <a:latin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</a:rPr>
              <a:t>вырастить можно.</a:t>
            </a:r>
            <a:r>
              <a:rPr lang="ru-RU" sz="1800" b="1" smtClean="0"/>
              <a:t> 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0" y="214313"/>
            <a:ext cx="9358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Прочитай сказку.  Запомни, что корень объединяет родственные слова</a:t>
            </a:r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4214813" y="6000750"/>
            <a:ext cx="539750" cy="539750"/>
          </a:xfrm>
          <a:prstGeom prst="actionButtonHome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57188" y="6000750"/>
            <a:ext cx="539750" cy="539750"/>
          </a:xfrm>
          <a:prstGeom prst="actionButtonBackPrevious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827088" y="500063"/>
            <a:ext cx="7416800" cy="5072062"/>
          </a:xfrm>
          <a:prstGeom prst="roundRect">
            <a:avLst>
              <a:gd name="adj" fmla="val 16667"/>
            </a:avLst>
          </a:prstGeom>
          <a:noFill/>
          <a:ln w="28575" cmpd="tri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КОРЕНЬ СЛОВА</a:t>
            </a:r>
            <a:r>
              <a:rPr lang="ru-RU" sz="3200">
                <a:latin typeface="Times New Roman" pitchFamily="18" charset="0"/>
              </a:rPr>
              <a:t> </a:t>
            </a:r>
          </a:p>
          <a:p>
            <a:pPr algn="ctr"/>
            <a:r>
              <a:rPr lang="ru-RU" sz="3200">
                <a:latin typeface="Times New Roman" pitchFamily="18" charset="0"/>
              </a:rPr>
              <a:t>– это общая часть родственных слов.</a:t>
            </a:r>
          </a:p>
          <a:p>
            <a:pPr algn="ctr"/>
            <a:endParaRPr lang="ru-RU" sz="3200">
              <a:latin typeface="Times New Roman" pitchFamily="18" charset="0"/>
            </a:endParaRPr>
          </a:p>
          <a:p>
            <a:pPr algn="ctr"/>
            <a:r>
              <a:rPr lang="ru-RU" sz="3200">
                <a:latin typeface="Times New Roman" pitchFamily="18" charset="0"/>
              </a:rPr>
              <a:t>Например: хлеб, хлебный, хлебец.</a:t>
            </a:r>
          </a:p>
          <a:p>
            <a:pPr algn="ctr"/>
            <a:endParaRPr lang="ru-RU" sz="3200">
              <a:latin typeface="Times New Roman" pitchFamily="18" charset="0"/>
            </a:endParaRPr>
          </a:p>
          <a:p>
            <a:pPr algn="ctr"/>
            <a:r>
              <a:rPr lang="ru-RU" sz="3200">
                <a:latin typeface="Times New Roman" pitchFamily="18" charset="0"/>
              </a:rPr>
              <a:t>Слова с одним и тем же корнем </a:t>
            </a:r>
          </a:p>
          <a:p>
            <a:pPr algn="ctr"/>
            <a:r>
              <a:rPr lang="ru-RU" sz="3200">
                <a:latin typeface="Times New Roman" pitchFamily="18" charset="0"/>
              </a:rPr>
              <a:t>называются </a:t>
            </a:r>
          </a:p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ОДНОКОРЕННЫМИ</a:t>
            </a:r>
            <a:r>
              <a:rPr lang="ru-RU" sz="3200">
                <a:latin typeface="Times New Roman" pitchFamily="18" charset="0"/>
              </a:rPr>
              <a:t> </a:t>
            </a:r>
          </a:p>
          <a:p>
            <a:pPr algn="ctr"/>
            <a:r>
              <a:rPr lang="ru-RU" sz="3200">
                <a:latin typeface="Times New Roman" pitchFamily="18" charset="0"/>
              </a:rPr>
              <a:t>или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РОДСТВЕННЫМИ</a:t>
            </a:r>
            <a:r>
              <a:rPr lang="ru-RU" sz="3200">
                <a:latin typeface="Times New Roman" pitchFamily="18" charset="0"/>
              </a:rPr>
              <a:t>.</a:t>
            </a:r>
          </a:p>
        </p:txBody>
      </p:sp>
      <p:sp>
        <p:nvSpPr>
          <p:cNvPr id="15363" name="Arc 5"/>
          <p:cNvSpPr>
            <a:spLocks/>
          </p:cNvSpPr>
          <p:nvPr/>
        </p:nvSpPr>
        <p:spPr bwMode="auto">
          <a:xfrm rot="-1793791">
            <a:off x="3570288" y="2238375"/>
            <a:ext cx="646112" cy="452438"/>
          </a:xfrm>
          <a:custGeom>
            <a:avLst/>
            <a:gdLst>
              <a:gd name="T0" fmla="*/ 0 w 21302"/>
              <a:gd name="T1" fmla="*/ 2147483647 h 21600"/>
              <a:gd name="T2" fmla="*/ 2147483647 w 21302"/>
              <a:gd name="T3" fmla="*/ 2147483647 h 21600"/>
              <a:gd name="T4" fmla="*/ 2147483647 w 21302"/>
              <a:gd name="T5" fmla="*/ 2147483647 h 21600"/>
              <a:gd name="T6" fmla="*/ 0 60000 65536"/>
              <a:gd name="T7" fmla="*/ 0 60000 65536"/>
              <a:gd name="T8" fmla="*/ 0 60000 65536"/>
              <a:gd name="T9" fmla="*/ 0 w 21302"/>
              <a:gd name="T10" fmla="*/ 0 h 21600"/>
              <a:gd name="T11" fmla="*/ 21302 w 21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2" h="21600" fill="none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</a:path>
              <a:path w="21302" h="21600" stroke="0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  <a:lnTo>
                  <a:pt x="208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4" name="Arc 6"/>
          <p:cNvSpPr>
            <a:spLocks/>
          </p:cNvSpPr>
          <p:nvPr/>
        </p:nvSpPr>
        <p:spPr bwMode="auto">
          <a:xfrm rot="-1793791">
            <a:off x="4570413" y="2238375"/>
            <a:ext cx="646112" cy="452438"/>
          </a:xfrm>
          <a:custGeom>
            <a:avLst/>
            <a:gdLst>
              <a:gd name="T0" fmla="*/ 0 w 21302"/>
              <a:gd name="T1" fmla="*/ 2147483647 h 21600"/>
              <a:gd name="T2" fmla="*/ 2147483647 w 21302"/>
              <a:gd name="T3" fmla="*/ 2147483647 h 21600"/>
              <a:gd name="T4" fmla="*/ 2147483647 w 21302"/>
              <a:gd name="T5" fmla="*/ 2147483647 h 21600"/>
              <a:gd name="T6" fmla="*/ 0 60000 65536"/>
              <a:gd name="T7" fmla="*/ 0 60000 65536"/>
              <a:gd name="T8" fmla="*/ 0 60000 65536"/>
              <a:gd name="T9" fmla="*/ 0 w 21302"/>
              <a:gd name="T10" fmla="*/ 0 h 21600"/>
              <a:gd name="T11" fmla="*/ 21302 w 21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2" h="21600" fill="none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</a:path>
              <a:path w="21302" h="21600" stroke="0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  <a:lnTo>
                  <a:pt x="208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5" name="Arc 7"/>
          <p:cNvSpPr>
            <a:spLocks/>
          </p:cNvSpPr>
          <p:nvPr/>
        </p:nvSpPr>
        <p:spPr bwMode="auto">
          <a:xfrm rot="-1793791">
            <a:off x="6280150" y="2255838"/>
            <a:ext cx="584200" cy="417512"/>
          </a:xfrm>
          <a:custGeom>
            <a:avLst/>
            <a:gdLst>
              <a:gd name="T0" fmla="*/ 0 w 21302"/>
              <a:gd name="T1" fmla="*/ 2147483647 h 21600"/>
              <a:gd name="T2" fmla="*/ 2147483647 w 21302"/>
              <a:gd name="T3" fmla="*/ 2147483647 h 21600"/>
              <a:gd name="T4" fmla="*/ 2147483647 w 21302"/>
              <a:gd name="T5" fmla="*/ 2147483647 h 21600"/>
              <a:gd name="T6" fmla="*/ 0 60000 65536"/>
              <a:gd name="T7" fmla="*/ 0 60000 65536"/>
              <a:gd name="T8" fmla="*/ 0 60000 65536"/>
              <a:gd name="T9" fmla="*/ 0 w 21302"/>
              <a:gd name="T10" fmla="*/ 0 h 21600"/>
              <a:gd name="T11" fmla="*/ 21302 w 21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2" h="21600" fill="none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</a:path>
              <a:path w="21302" h="21600" stroke="0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  <a:lnTo>
                  <a:pt x="208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4214813" y="6000750"/>
            <a:ext cx="539750" cy="539750"/>
          </a:xfrm>
          <a:prstGeom prst="actionButtonHome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357188" y="6000750"/>
            <a:ext cx="539750" cy="539750"/>
          </a:xfrm>
          <a:prstGeom prst="actionButtonBackPrevious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714375" y="785813"/>
            <a:ext cx="7715250" cy="19288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5813" y="3429000"/>
            <a:ext cx="7572375" cy="18573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88" name="Содержимое 2"/>
          <p:cNvSpPr>
            <a:spLocks noGrp="1"/>
          </p:cNvSpPr>
          <p:nvPr>
            <p:ph idx="1"/>
          </p:nvPr>
        </p:nvSpPr>
        <p:spPr>
          <a:xfrm>
            <a:off x="714375" y="1000125"/>
            <a:ext cx="7786688" cy="1571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Чтобы найти в слове 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корень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,   нужно сравнить несколько родственных слов по смыслу и выделить в них общую часть.</a:t>
            </a:r>
          </a:p>
        </p:txBody>
      </p: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2714625" y="214313"/>
            <a:ext cx="28257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Правило:</a:t>
            </a:r>
          </a:p>
        </p:txBody>
      </p:sp>
      <p:sp>
        <p:nvSpPr>
          <p:cNvPr id="16390" name="Прямоугольник 3"/>
          <p:cNvSpPr>
            <a:spLocks noChangeArrowheads="1"/>
          </p:cNvSpPr>
          <p:nvPr/>
        </p:nvSpPr>
        <p:spPr bwMode="auto">
          <a:xfrm>
            <a:off x="642938" y="2924944"/>
            <a:ext cx="79295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нахождения корня:</a:t>
            </a:r>
          </a:p>
        </p:txBody>
      </p:sp>
      <p:sp>
        <p:nvSpPr>
          <p:cNvPr id="16391" name="TextBox 5"/>
          <p:cNvSpPr txBox="1">
            <a:spLocks noChangeArrowheads="1"/>
          </p:cNvSpPr>
          <p:nvPr/>
        </p:nvSpPr>
        <p:spPr bwMode="auto">
          <a:xfrm>
            <a:off x="1285875" y="3501008"/>
            <a:ext cx="637063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 шаг:</a:t>
            </a:r>
          </a:p>
          <a:p>
            <a:pPr algn="ctr">
              <a:buFont typeface="Arial" charset="0"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подбор родственных слов и их сравнение по смыслу 2 шаг:</a:t>
            </a:r>
          </a:p>
          <a:p>
            <a:pPr algn="ctr">
              <a:buFont typeface="Arial" charset="0"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выделение общей части – корня.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" name="Управляющая кнопка: домой 10">
            <a:hlinkClick r:id="" action="ppaction://hlinkshowjump?jump=firstslide" highlightClick="1"/>
          </p:cNvPr>
          <p:cNvSpPr/>
          <p:nvPr/>
        </p:nvSpPr>
        <p:spPr>
          <a:xfrm>
            <a:off x="4214813" y="6000750"/>
            <a:ext cx="539750" cy="539750"/>
          </a:xfrm>
          <a:prstGeom prst="actionButtonHome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357188" y="6000750"/>
            <a:ext cx="539750" cy="539750"/>
          </a:xfrm>
          <a:prstGeom prst="actionButtonBackPrevious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6"/>
          <p:cNvSpPr>
            <a:spLocks noChangeArrowheads="1"/>
          </p:cNvSpPr>
          <p:nvPr/>
        </p:nvSpPr>
        <p:spPr bwMode="auto">
          <a:xfrm>
            <a:off x="1116013" y="1916113"/>
            <a:ext cx="7056437" cy="719137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Ученье – свет, а </a:t>
            </a:r>
            <a:r>
              <a:rPr lang="ru-RU" sz="3200" dirty="0" err="1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неученье</a:t>
            </a:r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 – тьма.</a:t>
            </a:r>
          </a:p>
        </p:txBody>
      </p:sp>
      <p:sp>
        <p:nvSpPr>
          <p:cNvPr id="16387" name="AutoShape 7"/>
          <p:cNvSpPr>
            <a:spLocks noChangeArrowheads="1"/>
          </p:cNvSpPr>
          <p:nvPr/>
        </p:nvSpPr>
        <p:spPr bwMode="auto">
          <a:xfrm>
            <a:off x="1116013" y="2852738"/>
            <a:ext cx="7056437" cy="719137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Думай, да чтобы не передумывать.</a:t>
            </a:r>
          </a:p>
        </p:txBody>
      </p:sp>
      <p:sp>
        <p:nvSpPr>
          <p:cNvPr id="16388" name="AutoShape 8"/>
          <p:cNvSpPr>
            <a:spLocks noChangeArrowheads="1"/>
          </p:cNvSpPr>
          <p:nvPr/>
        </p:nvSpPr>
        <p:spPr bwMode="auto">
          <a:xfrm>
            <a:off x="1116013" y="3789363"/>
            <a:ext cx="7056437" cy="719137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Битый небитого везёт.</a:t>
            </a:r>
          </a:p>
        </p:txBody>
      </p:sp>
      <p:sp>
        <p:nvSpPr>
          <p:cNvPr id="16389" name="AutoShape 9"/>
          <p:cNvSpPr>
            <a:spLocks noChangeArrowheads="1"/>
          </p:cNvSpPr>
          <p:nvPr/>
        </p:nvSpPr>
        <p:spPr bwMode="auto">
          <a:xfrm>
            <a:off x="1116013" y="4724400"/>
            <a:ext cx="6985000" cy="1152525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Скоро сказка сказывается, </a:t>
            </a:r>
          </a:p>
          <a:p>
            <a:pPr algn="ctr">
              <a:defRPr/>
            </a:pPr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да нескоро дело делается.</a:t>
            </a:r>
          </a:p>
        </p:txBody>
      </p:sp>
      <p:sp>
        <p:nvSpPr>
          <p:cNvPr id="17414" name="TextBox 16"/>
          <p:cNvSpPr txBox="1">
            <a:spLocks noChangeArrowheads="1"/>
          </p:cNvSpPr>
          <p:nvPr/>
        </p:nvSpPr>
        <p:spPr bwMode="auto">
          <a:xfrm>
            <a:off x="428625" y="428625"/>
            <a:ext cx="84963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FF0000"/>
                </a:solidFill>
              </a:rPr>
              <a:t>Назови однокоренные слова. Объясни, что обозначают пословицы.</a:t>
            </a:r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8" name="Управляющая кнопка: домой 17">
            <a:hlinkClick r:id="" action="ppaction://hlinkshowjump?jump=firstslide" highlightClick="1"/>
          </p:cNvPr>
          <p:cNvSpPr/>
          <p:nvPr/>
        </p:nvSpPr>
        <p:spPr>
          <a:xfrm>
            <a:off x="4214813" y="6000750"/>
            <a:ext cx="539750" cy="539750"/>
          </a:xfrm>
          <a:prstGeom prst="actionButtonHome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Управляющая кнопка: назад 19">
            <a:hlinkClick r:id="" action="ppaction://hlinkshowjump?jump=previousslide" highlightClick="1"/>
          </p:cNvPr>
          <p:cNvSpPr/>
          <p:nvPr/>
        </p:nvSpPr>
        <p:spPr>
          <a:xfrm>
            <a:off x="357188" y="6000750"/>
            <a:ext cx="539750" cy="539750"/>
          </a:xfrm>
          <a:prstGeom prst="actionButtonBackPrevious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6"/>
          <p:cNvSpPr>
            <a:spLocks noChangeArrowheads="1"/>
          </p:cNvSpPr>
          <p:nvPr/>
        </p:nvSpPr>
        <p:spPr bwMode="auto">
          <a:xfrm>
            <a:off x="1116013" y="1357299"/>
            <a:ext cx="7056437" cy="1000131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u="sng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Ученье</a:t>
            </a:r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 – свет, а </a:t>
            </a:r>
            <a:r>
              <a:rPr lang="ru-RU" sz="3200" u="sng" dirty="0" err="1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неученье</a:t>
            </a:r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 – тьма.</a:t>
            </a:r>
          </a:p>
        </p:txBody>
      </p:sp>
      <p:sp>
        <p:nvSpPr>
          <p:cNvPr id="16387" name="AutoShape 7"/>
          <p:cNvSpPr>
            <a:spLocks noChangeArrowheads="1"/>
          </p:cNvSpPr>
          <p:nvPr/>
        </p:nvSpPr>
        <p:spPr bwMode="auto">
          <a:xfrm>
            <a:off x="1142976" y="2643182"/>
            <a:ext cx="7056437" cy="719137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u="sng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Думай</a:t>
            </a:r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, да чтобы не </a:t>
            </a:r>
            <a:r>
              <a:rPr lang="ru-RU" sz="3200" u="sng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передумывать</a:t>
            </a:r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.</a:t>
            </a:r>
          </a:p>
        </p:txBody>
      </p:sp>
      <p:sp>
        <p:nvSpPr>
          <p:cNvPr id="16388" name="AutoShape 8"/>
          <p:cNvSpPr>
            <a:spLocks noChangeArrowheads="1"/>
          </p:cNvSpPr>
          <p:nvPr/>
        </p:nvSpPr>
        <p:spPr bwMode="auto">
          <a:xfrm>
            <a:off x="1142976" y="3571876"/>
            <a:ext cx="7056437" cy="719137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u="sng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Битый</a:t>
            </a:r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    </a:t>
            </a:r>
            <a:r>
              <a:rPr lang="ru-RU" sz="3200" u="sng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небитого</a:t>
            </a:r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   везёт.</a:t>
            </a:r>
          </a:p>
        </p:txBody>
      </p:sp>
      <p:sp>
        <p:nvSpPr>
          <p:cNvPr id="16389" name="AutoShape 9"/>
          <p:cNvSpPr>
            <a:spLocks noChangeArrowheads="1"/>
          </p:cNvSpPr>
          <p:nvPr/>
        </p:nvSpPr>
        <p:spPr bwMode="auto">
          <a:xfrm>
            <a:off x="1142976" y="4500570"/>
            <a:ext cx="6985000" cy="1152525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Скоро </a:t>
            </a:r>
            <a:r>
              <a:rPr lang="ru-RU" sz="3200" u="sng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сказка</a:t>
            </a:r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  </a:t>
            </a:r>
            <a:r>
              <a:rPr lang="ru-RU" sz="3200" u="sng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сказывается</a:t>
            </a:r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, </a:t>
            </a:r>
          </a:p>
          <a:p>
            <a:pPr algn="ctr">
              <a:defRPr/>
            </a:pPr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да нескоро </a:t>
            </a:r>
            <a:r>
              <a:rPr lang="ru-RU" sz="3200" u="sng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дело</a:t>
            </a:r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  </a:t>
            </a:r>
            <a:r>
              <a:rPr lang="ru-RU" sz="3200" u="sng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делается</a:t>
            </a:r>
            <a:r>
              <a:rPr lang="ru-RU" sz="3200" dirty="0">
                <a:ln>
                  <a:solidFill>
                    <a:schemeClr val="tx1"/>
                  </a:solidFill>
                </a:ln>
                <a:latin typeface="Times New Roman" pitchFamily="18" charset="0"/>
              </a:rPr>
              <a:t>.</a:t>
            </a:r>
          </a:p>
        </p:txBody>
      </p:sp>
      <p:sp>
        <p:nvSpPr>
          <p:cNvPr id="18438" name="TextBox 16"/>
          <p:cNvSpPr txBox="1">
            <a:spLocks noChangeArrowheads="1"/>
          </p:cNvSpPr>
          <p:nvPr/>
        </p:nvSpPr>
        <p:spPr bwMode="auto">
          <a:xfrm>
            <a:off x="428625" y="428625"/>
            <a:ext cx="84963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FF0000"/>
                </a:solidFill>
              </a:rPr>
              <a:t>Проверь себя:</a:t>
            </a:r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8" name="Управляющая кнопка: домой 17">
            <a:hlinkClick r:id="" action="ppaction://hlinkshowjump?jump=firstslide" highlightClick="1"/>
          </p:cNvPr>
          <p:cNvSpPr/>
          <p:nvPr/>
        </p:nvSpPr>
        <p:spPr>
          <a:xfrm>
            <a:off x="4214813" y="6000750"/>
            <a:ext cx="539750" cy="539750"/>
          </a:xfrm>
          <a:prstGeom prst="actionButtonHome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357188" y="6000750"/>
            <a:ext cx="539750" cy="539750"/>
          </a:xfrm>
          <a:prstGeom prst="actionButtonBackPrevious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4"/>
          <p:cNvSpPr>
            <a:spLocks noChangeArrowheads="1" noChangeShapeType="1" noTextEdit="1"/>
          </p:cNvSpPr>
          <p:nvPr/>
        </p:nvSpPr>
        <p:spPr bwMode="auto">
          <a:xfrm>
            <a:off x="1187450" y="620713"/>
            <a:ext cx="6624638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99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7411" name="Picture 6" descr="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1214438"/>
            <a:ext cx="5500687" cy="457200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</p:pic>
      <p:pic>
        <p:nvPicPr>
          <p:cNvPr id="19460" name="Picture 11" descr="slovar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2428875"/>
            <a:ext cx="928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2" descr="slovar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428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3" descr="slovar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207168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7" descr="slovar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3143250"/>
            <a:ext cx="928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8" descr="slovar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3571875"/>
            <a:ext cx="9286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9" descr="slovar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1428750"/>
            <a:ext cx="9286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Box 16"/>
          <p:cNvSpPr txBox="1">
            <a:spLocks noChangeArrowheads="1"/>
          </p:cNvSpPr>
          <p:nvPr/>
        </p:nvSpPr>
        <p:spPr bwMode="auto">
          <a:xfrm>
            <a:off x="214313" y="214313"/>
            <a:ext cx="8715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>
                <a:solidFill>
                  <a:srgbClr val="FF0000"/>
                </a:solidFill>
              </a:rPr>
              <a:t>Нарисуй словесное дерево с корнем  </a:t>
            </a:r>
            <a:r>
              <a:rPr lang="ru-RU" sz="4000" b="1">
                <a:solidFill>
                  <a:srgbClr val="FF0000"/>
                </a:solidFill>
              </a:rPr>
              <a:t>лес</a:t>
            </a:r>
            <a:r>
              <a:rPr lang="ru-RU" sz="3200" b="1">
                <a:solidFill>
                  <a:srgbClr val="FF0000"/>
                </a:solidFill>
              </a:rPr>
              <a:t>.</a:t>
            </a:r>
            <a:endParaRPr lang="ru-RU" sz="3000">
              <a:solidFill>
                <a:srgbClr val="FF0000"/>
              </a:solidFill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357188" y="6000750"/>
            <a:ext cx="539750" cy="539750"/>
          </a:xfrm>
          <a:prstGeom prst="actionButtonBackPrevious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Управляющая кнопка: домой 16">
            <a:hlinkClick r:id="" action="ppaction://hlinkshowjump?jump=firstslide" highlightClick="1"/>
          </p:cNvPr>
          <p:cNvSpPr/>
          <p:nvPr/>
        </p:nvSpPr>
        <p:spPr>
          <a:xfrm>
            <a:off x="4214813" y="6000750"/>
            <a:ext cx="539750" cy="539750"/>
          </a:xfrm>
          <a:prstGeom prst="actionButtonHome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95936" y="4721662"/>
            <a:ext cx="122413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</a:rPr>
              <a:t>ЛЕС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689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            Цели и задачи :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Дать определение понятию «родственные слова».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Выделить два основных признака родственных слов.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Закрепить понятие «корень слова».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Ознакомить с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алгортмом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нахождения корня в слове.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Упражнять в нахождении родственных слов среди слов, похожих по написанию.</a:t>
            </a: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 smtClean="0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57188" y="6000750"/>
            <a:ext cx="539750" cy="539750"/>
          </a:xfrm>
          <a:prstGeom prst="actionButtonBackPrevious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/>
          <a:lstStyle/>
          <a:p>
            <a:r>
              <a:rPr lang="ru-RU" sz="3000" b="1" smtClean="0">
                <a:solidFill>
                  <a:srgbClr val="FF0000"/>
                </a:solidFill>
              </a:rPr>
              <a:t>Проверь себя</a:t>
            </a:r>
            <a:r>
              <a:rPr lang="ru-RU" sz="3000" smtClean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4" name="Picture 6" descr="de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99792" y="1196752"/>
            <a:ext cx="4608512" cy="4141787"/>
          </a:xfrm>
          <a:ln w="381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302966" y="2502330"/>
            <a:ext cx="201345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33CC33"/>
                </a:solidFill>
                <a:latin typeface="Times New Roman" pitchFamily="18" charset="0"/>
              </a:rPr>
              <a:t>ЛЕСНИК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rgbClr val="33CC3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4437112"/>
            <a:ext cx="1728193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33CC33"/>
                </a:solidFill>
                <a:latin typeface="Times New Roman" pitchFamily="18" charset="0"/>
              </a:rPr>
              <a:t>ЛЕС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33CC33"/>
              </a:solidFill>
              <a:latin typeface="Times New Roman" pitchFamily="18" charset="0"/>
            </a:endParaRPr>
          </a:p>
        </p:txBody>
      </p:sp>
      <p:sp>
        <p:nvSpPr>
          <p:cNvPr id="20486" name="Прямоугольник 6"/>
          <p:cNvSpPr>
            <a:spLocks noChangeArrowheads="1"/>
          </p:cNvSpPr>
          <p:nvPr/>
        </p:nvSpPr>
        <p:spPr bwMode="auto">
          <a:xfrm>
            <a:off x="4202113" y="1428750"/>
            <a:ext cx="1512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07581" y="1276849"/>
            <a:ext cx="1829126" cy="52548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33CC33"/>
                </a:solidFill>
                <a:latin typeface="Times New Roman" pitchFamily="18" charset="0"/>
              </a:rPr>
              <a:t>ЛЕСОК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69138" y="1129454"/>
            <a:ext cx="253491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33CC33"/>
                </a:solidFill>
                <a:latin typeface="Times New Roman" pitchFamily="18" charset="0"/>
              </a:rPr>
              <a:t>ПРОЛЕСОК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45581" y="1993060"/>
            <a:ext cx="2090315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33CC33"/>
                </a:solidFill>
                <a:latin typeface="Times New Roman" pitchFamily="18" charset="0"/>
              </a:rPr>
              <a:t>ЛЕСНОЙ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3645024"/>
            <a:ext cx="266429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33CC33"/>
                </a:solidFill>
                <a:latin typeface="Times New Roman" pitchFamily="18" charset="0"/>
              </a:rPr>
              <a:t>ЛЕСНИЧИЙ</a:t>
            </a:r>
          </a:p>
        </p:txBody>
      </p:sp>
      <p:sp>
        <p:nvSpPr>
          <p:cNvPr id="12" name="Управляющая кнопка: домой 11">
            <a:hlinkClick r:id="" action="ppaction://hlinkshowjump?jump=firstslide" highlightClick="1"/>
          </p:cNvPr>
          <p:cNvSpPr/>
          <p:nvPr/>
        </p:nvSpPr>
        <p:spPr>
          <a:xfrm>
            <a:off x="4214813" y="6000750"/>
            <a:ext cx="539750" cy="539750"/>
          </a:xfrm>
          <a:prstGeom prst="actionButtonHome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357188" y="6000750"/>
            <a:ext cx="539750" cy="539750"/>
          </a:xfrm>
          <a:prstGeom prst="actionButtonBackPrevious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5"/>
          <p:cNvSpPr>
            <a:spLocks noChangeArrowheads="1"/>
          </p:cNvSpPr>
          <p:nvPr/>
        </p:nvSpPr>
        <p:spPr bwMode="auto">
          <a:xfrm>
            <a:off x="539750" y="714375"/>
            <a:ext cx="8064500" cy="40005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000">
                <a:latin typeface="Times New Roman" pitchFamily="18" charset="0"/>
              </a:rPr>
              <a:t>Добрый, чуткий, доброта.</a:t>
            </a:r>
          </a:p>
          <a:p>
            <a:pPr algn="ctr"/>
            <a:r>
              <a:rPr lang="ru-RU" sz="3000">
                <a:latin typeface="Times New Roman" pitchFamily="18" charset="0"/>
              </a:rPr>
              <a:t>Учитель, школьник, ученик, учение</a:t>
            </a:r>
            <a:r>
              <a:rPr lang="ru-RU" sz="4000">
                <a:latin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ru-RU" sz="3000">
                <a:latin typeface="Times New Roman" pitchFamily="18" charset="0"/>
              </a:rPr>
              <a:t>Шиповник, шипеть, шипы.</a:t>
            </a:r>
          </a:p>
          <a:p>
            <a:pPr algn="ctr">
              <a:lnSpc>
                <a:spcPct val="150000"/>
              </a:lnSpc>
            </a:pPr>
            <a:r>
              <a:rPr lang="ru-RU" sz="3000">
                <a:latin typeface="Times New Roman" pitchFamily="18" charset="0"/>
              </a:rPr>
              <a:t>Водный, вода, водитель.</a:t>
            </a:r>
          </a:p>
        </p:txBody>
      </p:sp>
      <p:sp>
        <p:nvSpPr>
          <p:cNvPr id="21507" name="TextBox 7"/>
          <p:cNvSpPr txBox="1">
            <a:spLocks noChangeArrowheads="1"/>
          </p:cNvSpPr>
          <p:nvPr/>
        </p:nvSpPr>
        <p:spPr bwMode="auto">
          <a:xfrm>
            <a:off x="1785938" y="642938"/>
            <a:ext cx="50720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Подчеркни лишнее слово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 flipV="1">
            <a:off x="357188" y="1343025"/>
            <a:ext cx="8215312" cy="30861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4214813" y="6000750"/>
            <a:ext cx="539750" cy="539750"/>
          </a:xfrm>
          <a:prstGeom prst="actionButtonHome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357188" y="6000750"/>
            <a:ext cx="539750" cy="539750"/>
          </a:xfrm>
          <a:prstGeom prst="actionButtonBackPrevious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5"/>
          <p:cNvSpPr>
            <a:spLocks noChangeArrowheads="1"/>
          </p:cNvSpPr>
          <p:nvPr/>
        </p:nvSpPr>
        <p:spPr bwMode="auto">
          <a:xfrm>
            <a:off x="539750" y="714375"/>
            <a:ext cx="8064500" cy="40005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000">
                <a:latin typeface="Times New Roman" pitchFamily="18" charset="0"/>
              </a:rPr>
              <a:t>Добрый, чуткий, доброта.</a:t>
            </a:r>
          </a:p>
          <a:p>
            <a:pPr algn="ctr"/>
            <a:r>
              <a:rPr lang="ru-RU" sz="3000">
                <a:latin typeface="Times New Roman" pitchFamily="18" charset="0"/>
              </a:rPr>
              <a:t>Учитель, школьник, ученик, учение</a:t>
            </a:r>
            <a:r>
              <a:rPr lang="ru-RU" sz="4000">
                <a:latin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ru-RU" sz="3000">
                <a:latin typeface="Times New Roman" pitchFamily="18" charset="0"/>
              </a:rPr>
              <a:t>Шиповник, шипеть, шипы.</a:t>
            </a:r>
          </a:p>
          <a:p>
            <a:pPr algn="ctr">
              <a:lnSpc>
                <a:spcPct val="150000"/>
              </a:lnSpc>
            </a:pPr>
            <a:r>
              <a:rPr lang="ru-RU" sz="3000">
                <a:latin typeface="Times New Roman" pitchFamily="18" charset="0"/>
              </a:rPr>
              <a:t>Водный, вода, водитель.</a:t>
            </a:r>
          </a:p>
        </p:txBody>
      </p:sp>
      <p:sp>
        <p:nvSpPr>
          <p:cNvPr id="22531" name="TextBox 7"/>
          <p:cNvSpPr txBox="1">
            <a:spLocks noChangeArrowheads="1"/>
          </p:cNvSpPr>
          <p:nvPr/>
        </p:nvSpPr>
        <p:spPr bwMode="auto">
          <a:xfrm>
            <a:off x="1785938" y="642938"/>
            <a:ext cx="50720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Проверь себя: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 flipV="1">
            <a:off x="357188" y="1343025"/>
            <a:ext cx="8215312" cy="30861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29063" y="1928813"/>
            <a:ext cx="1143000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143250" y="2500313"/>
            <a:ext cx="1643063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286250" y="3143250"/>
            <a:ext cx="121443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000625" y="3857625"/>
            <a:ext cx="142875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0" name="Управляющая кнопка: домой 19">
            <a:hlinkClick r:id="" action="ppaction://hlinkshowjump?jump=firstslide" highlightClick="1"/>
          </p:cNvPr>
          <p:cNvSpPr/>
          <p:nvPr/>
        </p:nvSpPr>
        <p:spPr>
          <a:xfrm>
            <a:off x="4214813" y="6000750"/>
            <a:ext cx="539750" cy="539750"/>
          </a:xfrm>
          <a:prstGeom prst="actionButtonHome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" name="Управляющая кнопка: назад 21">
            <a:hlinkClick r:id="" action="ppaction://hlinkshowjump?jump=previousslide" highlightClick="1"/>
          </p:cNvPr>
          <p:cNvSpPr/>
          <p:nvPr/>
        </p:nvSpPr>
        <p:spPr>
          <a:xfrm>
            <a:off x="357188" y="6000750"/>
            <a:ext cx="539750" cy="539750"/>
          </a:xfrm>
          <a:prstGeom prst="actionButtonBackPrevious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6797675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глазок                                               больной</a:t>
            </a:r>
          </a:p>
          <a:p>
            <a:r>
              <a:rPr lang="ru-RU" sz="3600" b="1" i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больница                                         глазище</a:t>
            </a:r>
          </a:p>
          <a:p>
            <a:r>
              <a:rPr lang="ru-RU" sz="3600" b="1" i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глазастый                                      глазунья</a:t>
            </a:r>
          </a:p>
          <a:p>
            <a:r>
              <a:rPr lang="ru-RU" sz="3600" b="1" i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зубастый                                        глазной</a:t>
            </a:r>
          </a:p>
          <a:p>
            <a:r>
              <a:rPr lang="ru-RU" sz="3600" b="1" i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зубной                                              зубок</a:t>
            </a:r>
          </a:p>
          <a:p>
            <a:r>
              <a:rPr lang="ru-RU" sz="3600" b="1" i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болеть</a:t>
            </a:r>
          </a:p>
        </p:txBody>
      </p:sp>
      <p:pic>
        <p:nvPicPr>
          <p:cNvPr id="14342" name="Picture 6" descr="Cartoon-Clipart-Free-0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1600200"/>
            <a:ext cx="4419600" cy="5124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6"/>
          <p:cNvSpPr>
            <a:spLocks noChangeArrowheads="1"/>
          </p:cNvSpPr>
          <p:nvPr/>
        </p:nvSpPr>
        <p:spPr bwMode="auto">
          <a:xfrm>
            <a:off x="500063" y="2357438"/>
            <a:ext cx="7715250" cy="314325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8000"/>
                </a:solidFill>
                <a:latin typeface="Times New Roman" pitchFamily="18" charset="0"/>
              </a:rPr>
              <a:t>ЗАЯЦ-ХВАСТА</a:t>
            </a:r>
          </a:p>
          <a:p>
            <a:pPr algn="ctr"/>
            <a:endParaRPr lang="ru-RU" b="1">
              <a:solidFill>
                <a:srgbClr val="008000"/>
              </a:solidFill>
              <a:latin typeface="Times New Roman" pitchFamily="18" charset="0"/>
            </a:endParaRPr>
          </a:p>
          <a:p>
            <a:pPr algn="ctr"/>
            <a:r>
              <a:rPr lang="ru-RU" sz="2400">
                <a:latin typeface="Times New Roman" pitchFamily="18" charset="0"/>
              </a:rPr>
              <a:t>Очень забавно хвастал заяц. Хихикнули зайчата, 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прикрыв мордочки лапками. Засмеялись старушки 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зайчихи. Улыбнулись старые зайцы. Всем было весело. 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Зайцы стали прыгать, скакать, бегать по полянку. 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Все забыли про зайца-хвасту.</a:t>
            </a:r>
          </a:p>
        </p:txBody>
      </p:sp>
      <p:sp>
        <p:nvSpPr>
          <p:cNvPr id="23555" name="TextBox 11"/>
          <p:cNvSpPr txBox="1">
            <a:spLocks noChangeArrowheads="1"/>
          </p:cNvSpPr>
          <p:nvPr/>
        </p:nvSpPr>
        <p:spPr bwMode="auto">
          <a:xfrm>
            <a:off x="1214438" y="500063"/>
            <a:ext cx="73342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Выпиши из текста родственные слова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4214813" y="6000750"/>
            <a:ext cx="539750" cy="539750"/>
          </a:xfrm>
          <a:prstGeom prst="actionButtonHome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357188" y="6000750"/>
            <a:ext cx="539750" cy="539750"/>
          </a:xfrm>
          <a:prstGeom prst="actionButtonBackPrevious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3559" name="Picture 14" descr="zajats4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1071563"/>
            <a:ext cx="1368425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6"/>
          <p:cNvSpPr>
            <a:spLocks noChangeArrowheads="1"/>
          </p:cNvSpPr>
          <p:nvPr/>
        </p:nvSpPr>
        <p:spPr bwMode="auto">
          <a:xfrm>
            <a:off x="500063" y="2357438"/>
            <a:ext cx="8429625" cy="314325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000" b="1">
                <a:latin typeface="Times New Roman" pitchFamily="18" charset="0"/>
              </a:rPr>
              <a:t>хваста , хвастал</a:t>
            </a:r>
          </a:p>
          <a:p>
            <a:pPr algn="ctr"/>
            <a:endParaRPr lang="ru-RU" b="1">
              <a:solidFill>
                <a:srgbClr val="008000"/>
              </a:solidFill>
              <a:latin typeface="Times New Roman" pitchFamily="18" charset="0"/>
            </a:endParaRPr>
          </a:p>
          <a:p>
            <a:pPr algn="ctr"/>
            <a:r>
              <a:rPr lang="ru-RU" sz="3000">
                <a:latin typeface="Times New Roman" pitchFamily="18" charset="0"/>
              </a:rPr>
              <a:t> </a:t>
            </a:r>
            <a:r>
              <a:rPr lang="ru-RU" sz="3000" b="1">
                <a:latin typeface="Times New Roman" pitchFamily="18" charset="0"/>
              </a:rPr>
              <a:t>заяц,  зайчата, </a:t>
            </a:r>
          </a:p>
          <a:p>
            <a:pPr algn="ctr"/>
            <a:r>
              <a:rPr lang="ru-RU" sz="3000" b="1">
                <a:latin typeface="Times New Roman" pitchFamily="18" charset="0"/>
              </a:rPr>
              <a:t>зайчихи, зайцы</a:t>
            </a:r>
          </a:p>
          <a:p>
            <a:pPr algn="ctr"/>
            <a:endParaRPr lang="ru-RU" sz="2400" b="1">
              <a:latin typeface="Times New Roman" pitchFamily="18" charset="0"/>
            </a:endParaRPr>
          </a:p>
        </p:txBody>
      </p:sp>
      <p:sp>
        <p:nvSpPr>
          <p:cNvPr id="24579" name="TextBox 11"/>
          <p:cNvSpPr txBox="1">
            <a:spLocks noChangeArrowheads="1"/>
          </p:cNvSpPr>
          <p:nvPr/>
        </p:nvSpPr>
        <p:spPr bwMode="auto">
          <a:xfrm>
            <a:off x="1214438" y="500063"/>
            <a:ext cx="73342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Проверь себя: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4214813" y="6000750"/>
            <a:ext cx="539750" cy="539750"/>
          </a:xfrm>
          <a:prstGeom prst="actionButtonHome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357188" y="6000750"/>
            <a:ext cx="539750" cy="539750"/>
          </a:xfrm>
          <a:prstGeom prst="actionButtonBackPrevious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583" name="Picture 14" descr="zajats4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1071563"/>
            <a:ext cx="1368425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4214813" y="6000750"/>
            <a:ext cx="539750" cy="539750"/>
          </a:xfrm>
          <a:prstGeom prst="actionButtonHome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357188" y="6000750"/>
            <a:ext cx="539750" cy="539750"/>
          </a:xfrm>
          <a:prstGeom prst="actionButtonBackPrevious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583" name="Picture 14" descr="zajats4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19" y="1423885"/>
            <a:ext cx="1843325" cy="186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55576" y="980728"/>
            <a:ext cx="80648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Что мы повторили сегодня на уроке?</a:t>
            </a:r>
          </a:p>
          <a:p>
            <a:r>
              <a:rPr lang="ru-RU" sz="32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Чему научились?</a:t>
            </a:r>
          </a:p>
          <a:p>
            <a:pPr>
              <a:buFontTx/>
              <a:buChar char="-"/>
            </a:pPr>
            <a:r>
              <a:rPr lang="ru-RU" sz="32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слова называются   </a:t>
            </a:r>
          </a:p>
          <a:p>
            <a:r>
              <a:rPr lang="ru-RU" sz="32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родственными?</a:t>
            </a:r>
          </a:p>
          <a:p>
            <a:r>
              <a:rPr lang="ru-RU" sz="32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Почему эти слова называются однокоренными?</a:t>
            </a:r>
          </a:p>
          <a:p>
            <a:r>
              <a:rPr lang="ru-RU" sz="32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Как выделить корень в родственных словах?</a:t>
            </a:r>
            <a:endParaRPr lang="ru-RU" sz="32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7074" y="4509120"/>
            <a:ext cx="1649382" cy="226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c969f580d9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800600" y="2362200"/>
            <a:ext cx="2819400" cy="1371600"/>
          </a:xfrm>
          <a:prstGeom prst="rect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3" name="WordArt 7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4267200" y="1219200"/>
            <a:ext cx="3505200" cy="2895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Спасибо</a:t>
            </a:r>
          </a:p>
          <a:p>
            <a:pPr algn="ctr"/>
            <a:r>
              <a:rPr lang="ru-RU" sz="3600" b="1" i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за урок 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44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Корень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79388" y="2133600"/>
            <a:ext cx="28082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/>
              <a:t>Подземная часть растения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3132138" y="2060575"/>
            <a:ext cx="2879725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/>
              <a:t>Внутренняя, находящаяся в теле часть зуба, волоса, ногтя</a:t>
            </a: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6516688" y="2060575"/>
            <a:ext cx="18002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/>
              <a:t>Часть слова</a:t>
            </a:r>
          </a:p>
        </p:txBody>
      </p:sp>
      <p:sp>
        <p:nvSpPr>
          <p:cNvPr id="3078" name="Line 8"/>
          <p:cNvSpPr>
            <a:spLocks noChangeShapeType="1"/>
          </p:cNvSpPr>
          <p:nvPr/>
        </p:nvSpPr>
        <p:spPr bwMode="auto">
          <a:xfrm flipH="1">
            <a:off x="2051050" y="1052513"/>
            <a:ext cx="20161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>
            <a:off x="4500563" y="1052513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0" name="Line 10"/>
          <p:cNvSpPr>
            <a:spLocks noChangeShapeType="1"/>
          </p:cNvSpPr>
          <p:nvPr/>
        </p:nvSpPr>
        <p:spPr bwMode="auto">
          <a:xfrm>
            <a:off x="5148263" y="1052513"/>
            <a:ext cx="2087562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1" name="Text Box 11"/>
          <p:cNvSpPr txBox="1">
            <a:spLocks noChangeArrowheads="1"/>
          </p:cNvSpPr>
          <p:nvPr/>
        </p:nvSpPr>
        <p:spPr bwMode="auto">
          <a:xfrm>
            <a:off x="6516688" y="4797425"/>
            <a:ext cx="230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/>
              <a:t>домик</a:t>
            </a:r>
          </a:p>
        </p:txBody>
      </p:sp>
      <p:sp>
        <p:nvSpPr>
          <p:cNvPr id="3082" name="Freeform 13"/>
          <p:cNvSpPr>
            <a:spLocks/>
          </p:cNvSpPr>
          <p:nvPr/>
        </p:nvSpPr>
        <p:spPr bwMode="auto">
          <a:xfrm>
            <a:off x="7019925" y="4797425"/>
            <a:ext cx="865188" cy="155575"/>
          </a:xfrm>
          <a:custGeom>
            <a:avLst/>
            <a:gdLst>
              <a:gd name="T0" fmla="*/ 0 w 545"/>
              <a:gd name="T1" fmla="*/ 2147483647 h 98"/>
              <a:gd name="T2" fmla="*/ 2147483647 w 545"/>
              <a:gd name="T3" fmla="*/ 2147483647 h 98"/>
              <a:gd name="T4" fmla="*/ 2147483647 w 545"/>
              <a:gd name="T5" fmla="*/ 2147483647 h 9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5" h="98">
                <a:moveTo>
                  <a:pt x="0" y="98"/>
                </a:moveTo>
                <a:cubicBezTo>
                  <a:pt x="90" y="56"/>
                  <a:pt x="181" y="14"/>
                  <a:pt x="272" y="7"/>
                </a:cubicBezTo>
                <a:cubicBezTo>
                  <a:pt x="363" y="0"/>
                  <a:pt x="500" y="45"/>
                  <a:pt x="545" y="53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083" name="Picture 14" descr="07-02-04-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4221163"/>
            <a:ext cx="33131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5" descr="Ro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724400"/>
            <a:ext cx="1117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0" y="1285875"/>
            <a:ext cx="5929313" cy="25034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300" b="1" dirty="0" smtClean="0">
                <a:latin typeface="Times New Roman" pitchFamily="18" charset="0"/>
              </a:rPr>
              <a:t>Моя родня</a:t>
            </a: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9900"/>
                </a:solidFill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</a:rPr>
              <a:t>    Мама с папой – моя родня.</a:t>
            </a:r>
            <a:br>
              <a:rPr lang="ru-RU" sz="2700" b="1" dirty="0" smtClean="0">
                <a:latin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</a:rPr>
              <a:t>Нет роднее родни у меня.</a:t>
            </a:r>
            <a:br>
              <a:rPr lang="ru-RU" sz="2700" b="1" dirty="0" smtClean="0">
                <a:latin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</a:rPr>
              <a:t>             И сестрёнка родня, и братишка,</a:t>
            </a:r>
            <a:br>
              <a:rPr lang="ru-RU" sz="2700" b="1" dirty="0" smtClean="0">
                <a:latin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</a:rPr>
              <a:t>  И щенок лопоухий Тишка.</a:t>
            </a:r>
            <a:br>
              <a:rPr lang="ru-RU" sz="2700" b="1" dirty="0" smtClean="0">
                <a:latin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</a:rPr>
              <a:t>         Я родных своих очень люблю.</a:t>
            </a:r>
            <a:br>
              <a:rPr lang="ru-RU" sz="2700" b="1" dirty="0" smtClean="0">
                <a:latin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</a:rPr>
              <a:t>         Скоро всем подарки куплю …</a:t>
            </a:r>
            <a:br>
              <a:rPr lang="ru-RU" sz="2700" b="1" dirty="0" smtClean="0">
                <a:latin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</a:rPr>
              <a:t>                                              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hlinkClick r:id="rId2"/>
              </a:rPr>
              <a:t>Я. Аким</a:t>
            </a:r>
            <a:endParaRPr lang="ru-RU" sz="2200" b="1" dirty="0" smtClean="0">
              <a:solidFill>
                <a:srgbClr val="7030A0"/>
              </a:solidFill>
              <a:latin typeface="Times New Roman" pitchFamily="18" charset="0"/>
            </a:endParaRPr>
          </a:p>
        </p:txBody>
      </p:sp>
      <p:pic>
        <p:nvPicPr>
          <p:cNvPr id="4099" name="Рисунок 7" descr="previ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643063"/>
            <a:ext cx="2238375" cy="27860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1285875" y="357188"/>
            <a:ext cx="65166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Прочитай стихотворение Якова Акима</a:t>
            </a:r>
          </a:p>
        </p:txBody>
      </p:sp>
      <p:sp>
        <p:nvSpPr>
          <p:cNvPr id="4101" name="TextBox 8"/>
          <p:cNvSpPr txBox="1">
            <a:spLocks noChangeArrowheads="1"/>
          </p:cNvSpPr>
          <p:nvPr/>
        </p:nvSpPr>
        <p:spPr bwMode="auto">
          <a:xfrm>
            <a:off x="0" y="4643438"/>
            <a:ext cx="7929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latin typeface="Times New Roman" pitchFamily="18" charset="0"/>
                <a:cs typeface="Times New Roman" pitchFamily="18" charset="0"/>
              </a:rPr>
              <a:t>Оказывается, не только у людей, но и у слов</a:t>
            </a:r>
          </a:p>
          <a:p>
            <a:pPr algn="ctr"/>
            <a:r>
              <a:rPr lang="ru-RU" sz="3000" b="1">
                <a:latin typeface="Times New Roman" pitchFamily="18" charset="0"/>
                <a:cs typeface="Times New Roman" pitchFamily="18" charset="0"/>
              </a:rPr>
              <a:t> тоже есть родственные связи!</a:t>
            </a:r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4214813" y="6000750"/>
            <a:ext cx="539750" cy="539750"/>
          </a:xfrm>
          <a:prstGeom prst="actionButtonHome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357188" y="6000750"/>
            <a:ext cx="539750" cy="539750"/>
          </a:xfrm>
          <a:prstGeom prst="actionButtonBackPrevious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sa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88" y="1571625"/>
            <a:ext cx="2786062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AutoShape 8"/>
          <p:cNvSpPr>
            <a:spLocks noChangeArrowheads="1"/>
          </p:cNvSpPr>
          <p:nvPr/>
        </p:nvSpPr>
        <p:spPr bwMode="auto">
          <a:xfrm flipH="1">
            <a:off x="0" y="980728"/>
            <a:ext cx="4572000" cy="5520085"/>
          </a:xfrm>
          <a:prstGeom prst="roundRect">
            <a:avLst>
              <a:gd name="adj" fmla="val 16375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 dirty="0">
              <a:solidFill>
                <a:srgbClr val="009900"/>
              </a:solidFill>
              <a:latin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9900"/>
              </a:solidFill>
              <a:latin typeface="Times New Roman" pitchFamily="18" charset="0"/>
            </a:endParaRPr>
          </a:p>
          <a:p>
            <a:pPr algn="ctr"/>
            <a:r>
              <a:rPr lang="ru-RU" sz="2400" b="1" i="1" dirty="0">
                <a:latin typeface="Times New Roman" pitchFamily="18" charset="0"/>
              </a:rPr>
              <a:t>Как-то много лет назад</a:t>
            </a:r>
          </a:p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Посадили</a:t>
            </a:r>
            <a:r>
              <a:rPr lang="ru-RU" sz="2400" b="1" i="1" dirty="0">
                <a:latin typeface="Times New Roman" pitchFamily="18" charset="0"/>
              </a:rPr>
              <a:t> странный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сад</a:t>
            </a:r>
            <a:r>
              <a:rPr lang="ru-RU" sz="2400" b="1" i="1" dirty="0">
                <a:latin typeface="Times New Roman" pitchFamily="18" charset="0"/>
              </a:rPr>
              <a:t>.</a:t>
            </a:r>
          </a:p>
          <a:p>
            <a:pPr algn="ctr"/>
            <a:r>
              <a:rPr lang="ru-RU" sz="2400" b="1" i="1" dirty="0">
                <a:latin typeface="Times New Roman" pitchFamily="18" charset="0"/>
              </a:rPr>
              <a:t>Не был сад фруктовым –</a:t>
            </a:r>
          </a:p>
          <a:p>
            <a:pPr algn="ctr"/>
            <a:r>
              <a:rPr lang="ru-RU" sz="2400" b="1" i="1" dirty="0">
                <a:latin typeface="Times New Roman" pitchFamily="18" charset="0"/>
              </a:rPr>
              <a:t>Был он только словом.</a:t>
            </a:r>
          </a:p>
          <a:p>
            <a:pPr algn="ctr"/>
            <a:r>
              <a:rPr lang="ru-RU" sz="2400" b="1" i="1" dirty="0">
                <a:latin typeface="Times New Roman" pitchFamily="18" charset="0"/>
              </a:rPr>
              <a:t>Это слово, слово-корень,</a:t>
            </a:r>
          </a:p>
          <a:p>
            <a:pPr algn="ctr"/>
            <a:r>
              <a:rPr lang="ru-RU" sz="2400" b="1" i="1" dirty="0">
                <a:latin typeface="Times New Roman" pitchFamily="18" charset="0"/>
              </a:rPr>
              <a:t>Разрастаться стало вскоре</a:t>
            </a:r>
          </a:p>
          <a:p>
            <a:pPr algn="ctr"/>
            <a:r>
              <a:rPr lang="ru-RU" sz="2400" b="1" i="1" dirty="0">
                <a:latin typeface="Times New Roman" pitchFamily="18" charset="0"/>
              </a:rPr>
              <a:t>И плоды нам принесло –</a:t>
            </a:r>
          </a:p>
          <a:p>
            <a:pPr algn="ctr"/>
            <a:r>
              <a:rPr lang="ru-RU" sz="2400" b="1" i="1" dirty="0">
                <a:latin typeface="Times New Roman" pitchFamily="18" charset="0"/>
              </a:rPr>
              <a:t>Стало много новых слов.</a:t>
            </a:r>
          </a:p>
          <a:p>
            <a:pPr algn="ctr"/>
            <a:r>
              <a:rPr lang="ru-RU" sz="2400" b="1" i="1" dirty="0">
                <a:latin typeface="Times New Roman" pitchFamily="18" charset="0"/>
              </a:rPr>
              <a:t>Вот из сада вам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рассада</a:t>
            </a:r>
            <a:r>
              <a:rPr lang="ru-RU" sz="2400" b="1" i="1" dirty="0">
                <a:latin typeface="Times New Roman" pitchFamily="18" charset="0"/>
              </a:rPr>
              <a:t>,</a:t>
            </a:r>
          </a:p>
          <a:p>
            <a:pPr algn="ctr"/>
            <a:r>
              <a:rPr lang="ru-RU" sz="2400" b="1" i="1" dirty="0">
                <a:latin typeface="Times New Roman" pitchFamily="18" charset="0"/>
              </a:rPr>
              <a:t>Вот ещё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 посадки </a:t>
            </a:r>
            <a:r>
              <a:rPr lang="ru-RU" sz="2400" b="1" i="1" dirty="0">
                <a:latin typeface="Times New Roman" pitchFamily="18" charset="0"/>
              </a:rPr>
              <a:t>рядом.</a:t>
            </a:r>
          </a:p>
          <a:p>
            <a:pPr algn="ctr"/>
            <a:r>
              <a:rPr lang="ru-RU" sz="2400" b="1" i="1" dirty="0">
                <a:latin typeface="Times New Roman" pitchFamily="18" charset="0"/>
              </a:rPr>
              <a:t>А вот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садовод</a:t>
            </a:r>
            <a:r>
              <a:rPr lang="ru-RU" sz="2400" b="1" i="1" dirty="0">
                <a:latin typeface="Times New Roman" pitchFamily="18" charset="0"/>
              </a:rPr>
              <a:t>, с ним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</a:rPr>
              <a:t>садовник </a:t>
            </a:r>
            <a:r>
              <a:rPr lang="ru-RU" sz="2400" b="1" i="1" dirty="0">
                <a:latin typeface="Times New Roman" pitchFamily="18" charset="0"/>
              </a:rPr>
              <a:t>идёт.</a:t>
            </a:r>
          </a:p>
          <a:p>
            <a:pPr algn="ctr"/>
            <a:r>
              <a:rPr lang="ru-RU" sz="2400" b="1" i="1" dirty="0">
                <a:latin typeface="Times New Roman" pitchFamily="18" charset="0"/>
              </a:rPr>
              <a:t>Очень интересно</a:t>
            </a:r>
          </a:p>
          <a:p>
            <a:pPr algn="ctr"/>
            <a:r>
              <a:rPr lang="ru-RU" sz="2400" b="1" i="1" dirty="0">
                <a:latin typeface="Times New Roman" pitchFamily="18" charset="0"/>
              </a:rPr>
              <a:t>Гулять в саду словесном!</a:t>
            </a:r>
          </a:p>
          <a:p>
            <a:pPr algn="ctr"/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hlinkClick r:id="rId3"/>
              </a:rPr>
              <a:t>Е. Измайлов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</a:endParaRP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0" y="214313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Прочитай стихотворение  «Как растут слова» вслух. 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Прислушайся к звучанию слов, выделенных красным цветом.</a:t>
            </a: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357188" y="6000750"/>
            <a:ext cx="539750" cy="539750"/>
          </a:xfrm>
          <a:prstGeom prst="actionButtonBackPrevious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Управляющая кнопка: домой 12">
            <a:hlinkClick r:id="" action="ppaction://hlinkshowjump?jump=firstslide" highlightClick="1"/>
          </p:cNvPr>
          <p:cNvSpPr/>
          <p:nvPr/>
        </p:nvSpPr>
        <p:spPr>
          <a:xfrm>
            <a:off x="4214813" y="6000750"/>
            <a:ext cx="539750" cy="539750"/>
          </a:xfrm>
          <a:prstGeom prst="actionButtonHome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428625" y="285750"/>
            <a:ext cx="8229600" cy="5840413"/>
          </a:xfrm>
        </p:spPr>
        <p:txBody>
          <a:bodyPr/>
          <a:lstStyle/>
          <a:p>
            <a:pPr eaLnBrk="1" hangingPunct="1"/>
            <a:r>
              <a:rPr lang="ru-RU" sz="2000" smtClean="0"/>
              <a:t>Слова </a:t>
            </a: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</a:rPr>
              <a:t>сад, посадили,</a:t>
            </a:r>
            <a:r>
              <a:rPr lang="ru-RU" sz="2000" b="1" smtClean="0">
                <a:latin typeface="Times New Roman" pitchFamily="18" charset="0"/>
              </a:rPr>
              <a:t> </a:t>
            </a: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</a:rPr>
              <a:t>рассада, садовод, садовник </a:t>
            </a:r>
            <a:r>
              <a:rPr lang="ru-RU" sz="2000" smtClean="0">
                <a:latin typeface="Times New Roman" pitchFamily="18" charset="0"/>
              </a:rPr>
              <a:t>похожи по звучанию. По написанию они тоже похожи. Все эти слова имеют общую часть – САД.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</a:rPr>
              <a:t> Такие слова называются </a:t>
            </a:r>
            <a:r>
              <a:rPr lang="ru-RU" sz="2400" b="1" smtClean="0">
                <a:latin typeface="Times New Roman" pitchFamily="18" charset="0"/>
              </a:rPr>
              <a:t>родственными</a:t>
            </a:r>
          </a:p>
          <a:p>
            <a:pPr eaLnBrk="1" hangingPunct="1"/>
            <a:r>
              <a:rPr lang="ru-RU" sz="3000" b="1" smtClean="0">
                <a:solidFill>
                  <a:srgbClr val="FF0000"/>
                </a:solidFill>
                <a:latin typeface="Times New Roman" pitchFamily="18" charset="0"/>
              </a:rPr>
              <a:t>1. Родственные  – это слова, у которых есть   общая часть.</a:t>
            </a:r>
          </a:p>
          <a:p>
            <a:pPr algn="ctr" eaLnBrk="1" hangingPunct="1">
              <a:buFont typeface="Arial" charset="0"/>
              <a:buNone/>
            </a:pPr>
            <a:r>
              <a:rPr lang="ru-RU" sz="3000" b="1" smtClean="0">
                <a:latin typeface="Times New Roman" pitchFamily="18" charset="0"/>
              </a:rPr>
              <a:t>Например: </a:t>
            </a:r>
            <a:r>
              <a:rPr lang="ru-RU" sz="3000" b="1" u="sng" smtClean="0">
                <a:latin typeface="Times New Roman" pitchFamily="18" charset="0"/>
              </a:rPr>
              <a:t>мор</a:t>
            </a:r>
            <a:r>
              <a:rPr lang="ru-RU" sz="3000" b="1" smtClean="0">
                <a:latin typeface="Times New Roman" pitchFamily="18" charset="0"/>
              </a:rPr>
              <a:t>е, </a:t>
            </a:r>
            <a:r>
              <a:rPr lang="ru-RU" sz="3000" b="1" u="sng" smtClean="0">
                <a:latin typeface="Times New Roman" pitchFamily="18" charset="0"/>
              </a:rPr>
              <a:t>мор</a:t>
            </a:r>
            <a:r>
              <a:rPr lang="ru-RU" sz="3000" b="1" smtClean="0">
                <a:latin typeface="Times New Roman" pitchFamily="18" charset="0"/>
              </a:rPr>
              <a:t>ской, </a:t>
            </a:r>
            <a:r>
              <a:rPr lang="ru-RU" sz="3000" b="1" u="sng" smtClean="0">
                <a:latin typeface="Times New Roman" pitchFamily="18" charset="0"/>
              </a:rPr>
              <a:t>мор</a:t>
            </a:r>
            <a:r>
              <a:rPr lang="ru-RU" sz="3000" b="1" smtClean="0">
                <a:latin typeface="Times New Roman" pitchFamily="18" charset="0"/>
              </a:rPr>
              <a:t>як.</a:t>
            </a:r>
          </a:p>
          <a:p>
            <a:pPr eaLnBrk="1" hangingPunct="1">
              <a:buFont typeface="Arial" charset="0"/>
              <a:buNone/>
            </a:pPr>
            <a:endParaRPr lang="ru-RU" sz="3000" b="1" smtClean="0"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3000" b="1" smtClean="0">
                <a:latin typeface="Times New Roman" pitchFamily="18" charset="0"/>
              </a:rPr>
              <a:t>               </a:t>
            </a:r>
            <a:endParaRPr lang="ru-RU" sz="2400" b="1" smtClean="0"/>
          </a:p>
        </p:txBody>
      </p:sp>
      <p:sp>
        <p:nvSpPr>
          <p:cNvPr id="6147" name="Arc 8"/>
          <p:cNvSpPr>
            <a:spLocks/>
          </p:cNvSpPr>
          <p:nvPr/>
        </p:nvSpPr>
        <p:spPr bwMode="auto">
          <a:xfrm rot="-1793791">
            <a:off x="3765550" y="2879725"/>
            <a:ext cx="398463" cy="312738"/>
          </a:xfrm>
          <a:custGeom>
            <a:avLst/>
            <a:gdLst>
              <a:gd name="T0" fmla="*/ 0 w 21302"/>
              <a:gd name="T1" fmla="*/ 2147483647 h 21600"/>
              <a:gd name="T2" fmla="*/ 2147483647 w 21302"/>
              <a:gd name="T3" fmla="*/ 2147483647 h 21600"/>
              <a:gd name="T4" fmla="*/ 2147483647 w 21302"/>
              <a:gd name="T5" fmla="*/ 2147483647 h 21600"/>
              <a:gd name="T6" fmla="*/ 0 60000 65536"/>
              <a:gd name="T7" fmla="*/ 0 60000 65536"/>
              <a:gd name="T8" fmla="*/ 0 60000 65536"/>
              <a:gd name="T9" fmla="*/ 0 w 21302"/>
              <a:gd name="T10" fmla="*/ 0 h 21600"/>
              <a:gd name="T11" fmla="*/ 21302 w 21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2" h="21600" fill="none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</a:path>
              <a:path w="21302" h="21600" stroke="0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  <a:lnTo>
                  <a:pt x="208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48" name="Arc 8"/>
          <p:cNvSpPr>
            <a:spLocks/>
          </p:cNvSpPr>
          <p:nvPr/>
        </p:nvSpPr>
        <p:spPr bwMode="auto">
          <a:xfrm rot="-1793791">
            <a:off x="4706938" y="2871788"/>
            <a:ext cx="442912" cy="373062"/>
          </a:xfrm>
          <a:custGeom>
            <a:avLst/>
            <a:gdLst>
              <a:gd name="T0" fmla="*/ 0 w 21302"/>
              <a:gd name="T1" fmla="*/ 2147483647 h 21600"/>
              <a:gd name="T2" fmla="*/ 2147483647 w 21302"/>
              <a:gd name="T3" fmla="*/ 2147483647 h 21600"/>
              <a:gd name="T4" fmla="*/ 2147483647 w 21302"/>
              <a:gd name="T5" fmla="*/ 2147483647 h 21600"/>
              <a:gd name="T6" fmla="*/ 0 60000 65536"/>
              <a:gd name="T7" fmla="*/ 0 60000 65536"/>
              <a:gd name="T8" fmla="*/ 0 60000 65536"/>
              <a:gd name="T9" fmla="*/ 0 w 21302"/>
              <a:gd name="T10" fmla="*/ 0 h 21600"/>
              <a:gd name="T11" fmla="*/ 21302 w 21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2" h="21600" fill="none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</a:path>
              <a:path w="21302" h="21600" stroke="0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  <a:lnTo>
                  <a:pt x="208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49" name="Arc 8"/>
          <p:cNvSpPr>
            <a:spLocks/>
          </p:cNvSpPr>
          <p:nvPr/>
        </p:nvSpPr>
        <p:spPr bwMode="auto">
          <a:xfrm rot="-1793791">
            <a:off x="6345238" y="2852738"/>
            <a:ext cx="454025" cy="355600"/>
          </a:xfrm>
          <a:custGeom>
            <a:avLst/>
            <a:gdLst>
              <a:gd name="T0" fmla="*/ 0 w 21302"/>
              <a:gd name="T1" fmla="*/ 2147483647 h 21600"/>
              <a:gd name="T2" fmla="*/ 2147483647 w 21302"/>
              <a:gd name="T3" fmla="*/ 2147483647 h 21600"/>
              <a:gd name="T4" fmla="*/ 2147483647 w 21302"/>
              <a:gd name="T5" fmla="*/ 2147483647 h 21600"/>
              <a:gd name="T6" fmla="*/ 0 60000 65536"/>
              <a:gd name="T7" fmla="*/ 0 60000 65536"/>
              <a:gd name="T8" fmla="*/ 0 60000 65536"/>
              <a:gd name="T9" fmla="*/ 0 w 21302"/>
              <a:gd name="T10" fmla="*/ 0 h 21600"/>
              <a:gd name="T11" fmla="*/ 21302 w 213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02" h="21600" fill="none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</a:path>
              <a:path w="21302" h="21600" stroke="0" extrusionOk="0">
                <a:moveTo>
                  <a:pt x="0" y="1"/>
                </a:moveTo>
                <a:cubicBezTo>
                  <a:pt x="69" y="0"/>
                  <a:pt x="138" y="-1"/>
                  <a:pt x="208" y="0"/>
                </a:cubicBezTo>
                <a:cubicBezTo>
                  <a:pt x="10346" y="0"/>
                  <a:pt x="19120" y="7051"/>
                  <a:pt x="21302" y="16952"/>
                </a:cubicBezTo>
                <a:lnTo>
                  <a:pt x="208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6150" name="Рисунок 7" descr="how-to-draw-a-sea-tutorial-draw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3643313"/>
            <a:ext cx="31686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Рисунок 11" descr="3e22ef3ab1c49a8736ebc124f34b455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3643313"/>
            <a:ext cx="2714625" cy="21605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357188" y="6000750"/>
            <a:ext cx="539750" cy="539750"/>
          </a:xfrm>
          <a:prstGeom prst="actionButtonBackPrevious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Управляющая кнопка: домой 15">
            <a:hlinkClick r:id="" action="ppaction://hlinkshowjump?jump=firstslide" highlightClick="1"/>
          </p:cNvPr>
          <p:cNvSpPr/>
          <p:nvPr/>
        </p:nvSpPr>
        <p:spPr>
          <a:xfrm>
            <a:off x="4214813" y="6000750"/>
            <a:ext cx="539750" cy="539750"/>
          </a:xfrm>
          <a:prstGeom prst="actionButtonHome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0" y="571500"/>
            <a:ext cx="9144000" cy="41433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2.Родственные слова должны быть близкими по смыслу.</a:t>
            </a:r>
          </a:p>
          <a:p>
            <a:pPr eaLnBrk="1" hangingPunct="1">
              <a:buFont typeface="Arial" charset="0"/>
              <a:buNone/>
            </a:pPr>
            <a:r>
              <a:rPr lang="ru-RU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Сад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– это группа посаженных фруктовых деревьев.</a:t>
            </a:r>
          </a:p>
          <a:p>
            <a:pPr eaLnBrk="1" hangingPunct="1">
              <a:buFont typeface="Arial" charset="0"/>
              <a:buNone/>
            </a:pPr>
            <a:r>
              <a:rPr lang="ru-RU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Посадки</a:t>
            </a: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– это посаженные растения.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Садовник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– это человек, ухаживающий за растениями в саду.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Садовод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– это хозяин сада.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Рассада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– это молодые растения.</a:t>
            </a:r>
          </a:p>
          <a:p>
            <a:pPr eaLnBrk="1" hangingPunct="1">
              <a:buFont typeface="Arial" charset="0"/>
              <a:buNone/>
            </a:pPr>
            <a:endParaRPr lang="ru-RU" sz="3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Рисунок 4" descr="0_a50d4_e000c9e6_X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3143250"/>
            <a:ext cx="17224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357188" y="6000750"/>
            <a:ext cx="539750" cy="539750"/>
          </a:xfrm>
          <a:prstGeom prst="actionButtonBackPrevious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Управляющая кнопка: домой 13">
            <a:hlinkClick r:id="" action="ppaction://hlinkshowjump?jump=firstslide" highlightClick="1"/>
          </p:cNvPr>
          <p:cNvSpPr/>
          <p:nvPr/>
        </p:nvSpPr>
        <p:spPr>
          <a:xfrm>
            <a:off x="4214813" y="6000750"/>
            <a:ext cx="539750" cy="539750"/>
          </a:xfrm>
          <a:prstGeom prst="actionButtonHome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1. Все эти слова связаны по смыслу со словом</a:t>
            </a: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сад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2. У всех есть общая часть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сад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  <p:sp>
        <p:nvSpPr>
          <p:cNvPr id="4" name="Стрелка вниз 3"/>
          <p:cNvSpPr/>
          <p:nvPr/>
        </p:nvSpPr>
        <p:spPr>
          <a:xfrm>
            <a:off x="4286250" y="2571750"/>
            <a:ext cx="857250" cy="2143125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1071563" y="5143500"/>
            <a:ext cx="71437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ЭТИ  СЛОВА  РОДСТВЕННЫЕ</a:t>
            </a:r>
          </a:p>
        </p:txBody>
      </p:sp>
      <p:pic>
        <p:nvPicPr>
          <p:cNvPr id="8197" name="Рисунок 8" descr="tree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3563" y="1122363"/>
            <a:ext cx="1608137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357188" y="6000750"/>
            <a:ext cx="539750" cy="539750"/>
          </a:xfrm>
          <a:prstGeom prst="actionButtonBackPrevious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Управляющая кнопка: домой 13">
            <a:hlinkClick r:id="" action="ppaction://hlinkshowjump?jump=firstslide" highlightClick="1"/>
          </p:cNvPr>
          <p:cNvSpPr/>
          <p:nvPr/>
        </p:nvSpPr>
        <p:spPr>
          <a:xfrm>
            <a:off x="4214813" y="6000750"/>
            <a:ext cx="539750" cy="539750"/>
          </a:xfrm>
          <a:prstGeom prst="actionButtonHome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5"/>
          <p:cNvSpPr>
            <a:spLocks noChangeArrowheads="1"/>
          </p:cNvSpPr>
          <p:nvPr/>
        </p:nvSpPr>
        <p:spPr bwMode="auto">
          <a:xfrm>
            <a:off x="785813" y="1357313"/>
            <a:ext cx="7500937" cy="118745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</a:rPr>
              <a:t>Горка, горевать, горчица, гористый, </a:t>
            </a:r>
          </a:p>
          <a:p>
            <a:pPr algn="ctr">
              <a:defRPr/>
            </a:pPr>
            <a:r>
              <a:rPr lang="ru-RU" sz="2400" dirty="0">
                <a:latin typeface="Times New Roman" pitchFamily="18" charset="0"/>
              </a:rPr>
              <a:t>гора, пригорок, горный.</a:t>
            </a:r>
          </a:p>
        </p:txBody>
      </p:sp>
      <p:sp>
        <p:nvSpPr>
          <p:cNvPr id="9219" name="TextBox 10"/>
          <p:cNvSpPr txBox="1">
            <a:spLocks noChangeArrowheads="1"/>
          </p:cNvSpPr>
          <p:nvPr/>
        </p:nvSpPr>
        <p:spPr bwMode="auto">
          <a:xfrm>
            <a:off x="1357313" y="571500"/>
            <a:ext cx="63087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>
                <a:solidFill>
                  <a:srgbClr val="FF0000"/>
                </a:solidFill>
              </a:rPr>
              <a:t>Спиши только родственные слова</a:t>
            </a:r>
          </a:p>
        </p:txBody>
      </p:sp>
      <p:pic>
        <p:nvPicPr>
          <p:cNvPr id="12" name="Рисунок 11" descr="How-to-Paint-Mountain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25" y="2714625"/>
            <a:ext cx="3810000" cy="3038475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357188" y="6000750"/>
            <a:ext cx="539750" cy="539750"/>
          </a:xfrm>
          <a:prstGeom prst="actionButtonBackPrevious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4214813" y="6000750"/>
            <a:ext cx="539750" cy="539750"/>
          </a:xfrm>
          <a:prstGeom prst="actionButtonHome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429625" y="5929313"/>
            <a:ext cx="539750" cy="539750"/>
          </a:xfrm>
          <a:prstGeom prst="actionButtonForwardNext">
            <a:avLst/>
          </a:prstGeom>
          <a:solidFill>
            <a:srgbClr val="F9494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852</Words>
  <Application>Microsoft Office PowerPoint</Application>
  <PresentationFormat>Экран (4:3)</PresentationFormat>
  <Paragraphs>167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Корень</vt:lpstr>
      <vt:lpstr>Моя родня      Мама с папой – моя родня. Нет роднее родни у меня.               И сестрёнка родня, и братишка,   И щенок лопоухий Тишка.          Я родных своих очень люблю.          Скоро всем подарки куплю …                                                Я. Аким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Правильный ответ:</vt:lpstr>
      <vt:lpstr>Запиши родственные слова в столбики </vt:lpstr>
      <vt:lpstr>Презентация PowerPoint</vt:lpstr>
      <vt:lpstr>Презентация PowerPoint</vt:lpstr>
      <vt:lpstr>Встретились однажды корень куста и корень слова.  – Здравствуй, я корень, а ты кто? – Я тоже корень. – Я в земле живу. А ты где живёшь? – А я в словах живу. – Ну, какой же корень может жить в словах? Вот я корень как корень! Посмотри: от меня в земле берут начало ростки и вырастает целый куст смородины или орешника, а то и целое дерево. А от тебя что растёт? – Не хвастайся. От меня и от других таких же корней, как я, тоже вырастают целые кусты, только не растений, а новых слов. Посмотри-ка, сколько разных слов выросло только из одного корня: ГОРА, ГОРКА, ГОРНЫЙ, ГОРИСТЫЙ, ГОРНЯК – Подумаешь! Зато на кустах и деревьях, которые от меня вырастают, зреют вкусные фрукты и ягоды, которые можно съесть. А твоих слов не съешь! – А без слов, которые от меня вырастают, ни одного твоего растения, ни ягод, ни фруктов даже назвать-то нельзя! - Не спорьте, друзья! Оба вы нам необходимы. Нужны нам и такие корни, от которых растения вырастают и такие, от которых новые слова вырастить можно.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Проверь себя: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ПОМ</dc:creator>
  <cp:lastModifiedBy>Пользователь</cp:lastModifiedBy>
  <cp:revision>87</cp:revision>
  <dcterms:created xsi:type="dcterms:W3CDTF">2011-12-06T19:50:22Z</dcterms:created>
  <dcterms:modified xsi:type="dcterms:W3CDTF">2020-05-18T15:52:22Z</dcterms:modified>
</cp:coreProperties>
</file>