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9" r:id="rId3"/>
    <p:sldId id="289" r:id="rId4"/>
    <p:sldId id="259" r:id="rId5"/>
    <p:sldId id="258" r:id="rId6"/>
    <p:sldId id="275" r:id="rId7"/>
    <p:sldId id="277" r:id="rId8"/>
    <p:sldId id="281" r:id="rId9"/>
    <p:sldId id="266" r:id="rId10"/>
    <p:sldId id="276" r:id="rId11"/>
    <p:sldId id="278" r:id="rId12"/>
    <p:sldId id="267" r:id="rId13"/>
    <p:sldId id="260" r:id="rId14"/>
    <p:sldId id="263" r:id="rId15"/>
    <p:sldId id="264" r:id="rId16"/>
    <p:sldId id="261" r:id="rId17"/>
    <p:sldId id="268" r:id="rId18"/>
    <p:sldId id="282" r:id="rId19"/>
    <p:sldId id="269" r:id="rId20"/>
    <p:sldId id="280" r:id="rId21"/>
    <p:sldId id="272" r:id="rId22"/>
    <p:sldId id="283" r:id="rId23"/>
    <p:sldId id="285" r:id="rId24"/>
    <p:sldId id="273" r:id="rId25"/>
    <p:sldId id="284" r:id="rId26"/>
    <p:sldId id="288" r:id="rId27"/>
    <p:sldId id="286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6699"/>
    <a:srgbClr val="F94949"/>
    <a:srgbClr val="F052F0"/>
    <a:srgbClr val="EC28EC"/>
    <a:srgbClr val="F48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55FAE3C-EF3B-418B-8B6C-059AE1641947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3138BB1-2EE0-4F50-8FEB-CC559B5DB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F485B48-0ECD-4170-8A30-D6AAFF6C6648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37588F-5050-4D98-921C-8349C43A2469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756CD-903E-46CC-A4D7-B7CEF0017F71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AA7B6-926A-4C19-AFA1-00A5389B3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AFC96-9745-4FBD-8439-D6F005C1F44B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A6E3-BB2A-4E49-AE6D-2CDCC8F23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D7A5-0092-449B-8596-C26E82C9D9F9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CFB80-6DDD-4A50-805C-253C423B3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EC735-0408-4623-BCBB-DEC534898F2E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EECF4-62F7-44BE-B527-687100BAA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31F2F-99DF-4D6B-9D77-88A3D3E7B848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577D2-D4BD-4C91-85C9-39555CE7A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5C6A5-25BB-4D49-98FD-E0F77400E125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1DE09-F9CD-44D9-9933-F91738127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08673-4126-4C3E-B122-003759A51798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68372-EE74-4BF3-AC36-DF8F7B09E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EDF4C-512F-4AE6-9A5B-386B0F146FDE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060CE-A1CC-49EB-B344-CB07A268A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B31B1-EF7B-4FDB-8203-C0A5A17CF153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FFFDE-19F1-4649-AC3D-040D9E0C1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FA872-FCBF-4DBC-BF02-C2E98720B428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706AA-5D5D-4A96-BE55-EB116CE36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E763-851A-4D26-9715-29CA11A5E342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E4F83-2323-4BFC-9036-0B180576B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EBED94-67A7-44FA-9157-AAF028CD5A51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207AFB-B503-4BA4-8F8C-F3C7E3085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ru.wikipedia.org/wiki/%D0%90%D0%BA%D0%B8%D0%BC,_%D0%AF%D0%BA%D0%BE%D0%B2_%D0%9B%D0%B0%D0%B7%D0%B0%D1%80%D0%B5%D0%B2%D0%B8%D1%8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forbaby.ru/index.php?option=com_content&amp;view=article&amp;id=540:2011-03-22-17-45-44&amp;catid=17:2011-01-22-11-51-21&amp;Itemid=33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214313" y="285750"/>
            <a:ext cx="892968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« Корень. Родственные слова. </a:t>
            </a:r>
          </a:p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Два признака родственных слов ».</a:t>
            </a: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3 класс. </a:t>
            </a:r>
          </a:p>
        </p:txBody>
      </p:sp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1071563" y="64293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2053" name="Рисунок 6" descr="0_8e973_78d7739a_ori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2714625"/>
            <a:ext cx="4084638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15325" cy="1187450"/>
          </a:xfrm>
        </p:spPr>
        <p:txBody>
          <a:bodyPr/>
          <a:lstStyle/>
          <a:p>
            <a:pPr eaLnBrk="1" hangingPunct="1"/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785813" y="1428750"/>
            <a:ext cx="7500937" cy="11874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000" b="1" dirty="0">
                <a:latin typeface="Times New Roman" pitchFamily="18" charset="0"/>
              </a:rPr>
              <a:t>Горка, гористый, </a:t>
            </a:r>
          </a:p>
          <a:p>
            <a:pPr algn="ctr">
              <a:defRPr/>
            </a:pPr>
            <a:r>
              <a:rPr lang="ru-RU" sz="3000" b="1" dirty="0">
                <a:latin typeface="Times New Roman" pitchFamily="18" charset="0"/>
              </a:rPr>
              <a:t>гора, пригорок, горный.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7250" y="3357563"/>
            <a:ext cx="7429500" cy="14287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все слова выбраны правильно, то ты – молодец !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нет, вернись на предыдущую страницу и определи смысловое значение каждого слова ещё раз. 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00125" y="928688"/>
            <a:ext cx="7215188" cy="12144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643938" cy="582612"/>
          </a:xfrm>
        </p:spPr>
        <p:txBody>
          <a:bodyPr/>
          <a:lstStyle/>
          <a:p>
            <a:pPr eaLnBrk="1" hangingPunct="1"/>
            <a:r>
              <a:rPr lang="ru-RU" sz="3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Запиши родственные слова в столбики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endParaRPr lang="ru-RU" smtClean="0"/>
          </a:p>
        </p:txBody>
      </p:sp>
      <p:pic>
        <p:nvPicPr>
          <p:cNvPr id="11268" name="Рисунок 3" descr="1700716-f87b72f46e1d06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38" y="2500313"/>
            <a:ext cx="3219450" cy="2857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269" name="Рисунок 7" descr="1ae21363204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2500313"/>
            <a:ext cx="3500438" cy="2857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270" name="Прямоугольник 6"/>
          <p:cNvSpPr>
            <a:spLocks noChangeArrowheads="1"/>
          </p:cNvSpPr>
          <p:nvPr/>
        </p:nvSpPr>
        <p:spPr bwMode="auto">
          <a:xfrm>
            <a:off x="857250" y="1000125"/>
            <a:ext cx="74596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3000" b="1">
                <a:latin typeface="Times New Roman" pitchFamily="18" charset="0"/>
              </a:rPr>
              <a:t>Стол, двор, столик, дворник, столовая, дворик, дворовый, столяр.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4"/>
          <p:cNvSpPr>
            <a:spLocks noChangeArrowheads="1" noChangeShapeType="1" noTextEdit="1"/>
          </p:cNvSpPr>
          <p:nvPr/>
        </p:nvSpPr>
        <p:spPr bwMode="auto">
          <a:xfrm>
            <a:off x="1187450" y="765175"/>
            <a:ext cx="662463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1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457200" y="2786063"/>
            <a:ext cx="2471738" cy="33401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стол</a:t>
            </a:r>
          </a:p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столик</a:t>
            </a:r>
          </a:p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столовая</a:t>
            </a:r>
          </a:p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столяр</a:t>
            </a:r>
          </a:p>
        </p:txBody>
      </p:sp>
      <p:sp>
        <p:nvSpPr>
          <p:cNvPr id="12292" name="Rectangle 8"/>
          <p:cNvSpPr>
            <a:spLocks noGrp="1" noChangeArrowheads="1"/>
          </p:cNvSpPr>
          <p:nvPr>
            <p:ph sz="half" idx="2"/>
          </p:nvPr>
        </p:nvSpPr>
        <p:spPr>
          <a:xfrm>
            <a:off x="5572125" y="2857500"/>
            <a:ext cx="3114675" cy="33401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двор</a:t>
            </a:r>
          </a:p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дворник</a:t>
            </a:r>
          </a:p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дворик</a:t>
            </a:r>
          </a:p>
          <a:p>
            <a:pPr algn="ctr" eaLnBrk="1" hangingPunct="1">
              <a:buFontTx/>
              <a:buNone/>
            </a:pPr>
            <a:r>
              <a:rPr lang="ru-RU" sz="3600" smtClean="0">
                <a:latin typeface="Times New Roman" pitchFamily="18" charset="0"/>
              </a:rPr>
              <a:t>дворовый</a:t>
            </a:r>
          </a:p>
        </p:txBody>
      </p:sp>
      <p:sp>
        <p:nvSpPr>
          <p:cNvPr id="12293" name="Arc 9"/>
          <p:cNvSpPr>
            <a:spLocks/>
          </p:cNvSpPr>
          <p:nvPr/>
        </p:nvSpPr>
        <p:spPr bwMode="auto">
          <a:xfrm rot="-1793791">
            <a:off x="1163638" y="3438525"/>
            <a:ext cx="673100" cy="552450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4" name="Arc 10"/>
          <p:cNvSpPr>
            <a:spLocks/>
          </p:cNvSpPr>
          <p:nvPr/>
        </p:nvSpPr>
        <p:spPr bwMode="auto">
          <a:xfrm rot="-1793791">
            <a:off x="931863" y="4076700"/>
            <a:ext cx="708025" cy="4905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5" name="Arc 11"/>
          <p:cNvSpPr>
            <a:spLocks/>
          </p:cNvSpPr>
          <p:nvPr/>
        </p:nvSpPr>
        <p:spPr bwMode="auto">
          <a:xfrm rot="-1793791">
            <a:off x="1146175" y="4791075"/>
            <a:ext cx="708025" cy="4905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6" name="Arc 12"/>
          <p:cNvSpPr>
            <a:spLocks/>
          </p:cNvSpPr>
          <p:nvPr/>
        </p:nvSpPr>
        <p:spPr bwMode="auto">
          <a:xfrm rot="-1793791">
            <a:off x="1382713" y="2706688"/>
            <a:ext cx="735012" cy="58737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7" name="Arc 13"/>
          <p:cNvSpPr>
            <a:spLocks/>
          </p:cNvSpPr>
          <p:nvPr/>
        </p:nvSpPr>
        <p:spPr bwMode="auto">
          <a:xfrm rot="-1793791">
            <a:off x="6497638" y="3530600"/>
            <a:ext cx="622300" cy="44132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8" name="Arc 14"/>
          <p:cNvSpPr>
            <a:spLocks/>
          </p:cNvSpPr>
          <p:nvPr/>
        </p:nvSpPr>
        <p:spPr bwMode="auto">
          <a:xfrm rot="-1793791">
            <a:off x="6575425" y="4148138"/>
            <a:ext cx="708025" cy="490537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9" name="Arc 15"/>
          <p:cNvSpPr>
            <a:spLocks/>
          </p:cNvSpPr>
          <p:nvPr/>
        </p:nvSpPr>
        <p:spPr bwMode="auto">
          <a:xfrm rot="-1793791">
            <a:off x="6223000" y="4845050"/>
            <a:ext cx="769938" cy="525463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300" name="Arc 16"/>
          <p:cNvSpPr>
            <a:spLocks/>
          </p:cNvSpPr>
          <p:nvPr/>
        </p:nvSpPr>
        <p:spPr bwMode="auto">
          <a:xfrm rot="-1793791">
            <a:off x="6740525" y="2778125"/>
            <a:ext cx="735013" cy="58737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301" name="TextBox 13"/>
          <p:cNvSpPr txBox="1">
            <a:spLocks noChangeArrowheads="1"/>
          </p:cNvSpPr>
          <p:nvPr/>
        </p:nvSpPr>
        <p:spPr bwMode="auto">
          <a:xfrm>
            <a:off x="928688" y="571500"/>
            <a:ext cx="664368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</a:rPr>
              <a:t>  Проверь себя:</a:t>
            </a:r>
          </a:p>
        </p:txBody>
      </p:sp>
      <p:pic>
        <p:nvPicPr>
          <p:cNvPr id="12302" name="Рисунок 14" descr="1271884729_img30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13" y="357188"/>
            <a:ext cx="2357437" cy="2357437"/>
          </a:xfrm>
          <a:prstGeom prst="rect">
            <a:avLst/>
          </a:prstGeom>
          <a:noFill/>
          <a:ln w="9525">
            <a:solidFill>
              <a:srgbClr val="0B5395"/>
            </a:solidFill>
            <a:miter lim="800000"/>
            <a:headEnd/>
            <a:tailEnd/>
          </a:ln>
        </p:spPr>
      </p:pic>
      <p:pic>
        <p:nvPicPr>
          <p:cNvPr id="12303" name="Рисунок 15" descr="324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57188"/>
            <a:ext cx="2357437" cy="23574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7" name="Управляющая кнопка: домой 16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koren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908050"/>
            <a:ext cx="7632700" cy="513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AutoShape 7"/>
          <p:cNvSpPr>
            <a:spLocks noChangeArrowheads="1"/>
          </p:cNvSpPr>
          <p:nvPr/>
        </p:nvSpPr>
        <p:spPr bwMode="auto">
          <a:xfrm>
            <a:off x="1403350" y="785813"/>
            <a:ext cx="3816350" cy="407193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 b="1">
              <a:solidFill>
                <a:srgbClr val="009900"/>
              </a:solidFill>
              <a:latin typeface="Times New Roman" pitchFamily="18" charset="0"/>
            </a:endParaRPr>
          </a:p>
          <a:p>
            <a:pPr algn="ctr"/>
            <a:endParaRPr lang="ru-RU">
              <a:latin typeface="Times New Roman" pitchFamily="18" charset="0"/>
            </a:endParaRPr>
          </a:p>
          <a:p>
            <a:pPr algn="ctr"/>
            <a:r>
              <a:rPr lang="ru-RU" sz="2000">
                <a:latin typeface="Times New Roman" pitchFamily="18" charset="0"/>
              </a:rPr>
              <a:t>Так же, как и у кустов,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Корень слова есть у слов.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Будь внимателен к словам,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Отыщи в них корень сам: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Лес, лесок, лесной, лесник.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Цвет, цветок, цветной, цветник.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Лётчик, самолёт, полёт.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Ледяной, ледовый, лёд.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Сад, посадка, посадил.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Род, родители, родил.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Ходит, выходка, ходы.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Трудовой, трудись, труды.</a:t>
            </a:r>
          </a:p>
          <a:p>
            <a:pPr algn="ctr"/>
            <a:r>
              <a:rPr lang="ru-RU" sz="2000">
                <a:latin typeface="Times New Roman" pitchFamily="18" charset="0"/>
              </a:rPr>
              <a:t>                                            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357188" y="0"/>
            <a:ext cx="8143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solidFill>
                  <a:srgbClr val="FF0000"/>
                </a:solidFill>
              </a:rPr>
              <a:t>Прочитай стихотворение.</a:t>
            </a:r>
          </a:p>
          <a:p>
            <a:pPr algn="ctr"/>
            <a:r>
              <a:rPr lang="ru-RU" sz="3000">
                <a:solidFill>
                  <a:srgbClr val="FF0000"/>
                </a:solidFill>
              </a:rPr>
              <a:t> Вспомни, что такое корень слова.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0"/>
            <a:ext cx="8389937" cy="6572250"/>
          </a:xfrm>
        </p:spPr>
        <p:txBody>
          <a:bodyPr/>
          <a:lstStyle/>
          <a:p>
            <a:pPr algn="l" eaLnBrk="1" hangingPunct="1"/>
            <a:r>
              <a:rPr lang="ru-RU" sz="1800" b="1" smtClean="0">
                <a:latin typeface="Times New Roman" pitchFamily="18" charset="0"/>
              </a:rPr>
              <a:t>Встретились однажды корень куста и корень слова.</a:t>
            </a:r>
            <a:r>
              <a:rPr lang="ru-RU" sz="1800" b="1" smtClean="0"/>
              <a:t> </a:t>
            </a:r>
            <a:br>
              <a:rPr lang="ru-RU" sz="1800" b="1" smtClean="0"/>
            </a:br>
            <a:r>
              <a:rPr lang="ru-RU" sz="1800" b="1" smtClean="0">
                <a:latin typeface="Times New Roman" pitchFamily="18" charset="0"/>
              </a:rPr>
              <a:t>– Здравствуй, я корень, а ты кто?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Я тоже корень.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Я в земле живу. А ты где живёшь?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А я в словах живу.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Ну, какой же корень может жить в словах? Вот я корень как корень! Посмотри: от меня в земле берут начало ростки и вырастает целый куст смородины или орешника, а то и целое дерево. А от тебя что растёт?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Не хвастайся. От меня и от других таких же корней, как я, тоже вырастают целые кусты, только не растений, а новых слов. Посмотри-ка, сколько разных слов выросло только из одного корня: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ГОРА, ГОРКА, ГОРНЫЙ, ГОРИСТЫЙ, ГОРНЯК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Подумаешь! Зато на кустах и деревьях, которые от меня вырастают, зреют вкусные фрукты и ягоды, которые можно съесть. А твоих слов не съешь!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– А без слов, которые от меня вырастают, ни одного твоего растения, ни ягод, ни фруктов даже назвать-то нельзя!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- Не спорьте, друзья! Оба вы нам необходимы. Нужны нам и такие корни, от которых растения вырастают и такие, от которых новые слова</a:t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</a:rPr>
              <a:t>вырастить можно.</a:t>
            </a:r>
            <a:r>
              <a:rPr lang="ru-RU" sz="1800" b="1" smtClean="0"/>
              <a:t> 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0" y="214313"/>
            <a:ext cx="9358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Прочитай сказку.  Запомни, что корень объединяет родственные слова</a:t>
            </a:r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4"/>
          <p:cNvSpPr>
            <a:spLocks noChangeArrowheads="1"/>
          </p:cNvSpPr>
          <p:nvPr/>
        </p:nvSpPr>
        <p:spPr bwMode="auto">
          <a:xfrm>
            <a:off x="827088" y="500063"/>
            <a:ext cx="7416800" cy="5072062"/>
          </a:xfrm>
          <a:prstGeom prst="roundRect">
            <a:avLst>
              <a:gd name="adj" fmla="val 16667"/>
            </a:avLst>
          </a:prstGeom>
          <a:noFill/>
          <a:ln w="28575" cmpd="tri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КОРЕНЬ СЛОВА</a:t>
            </a:r>
            <a:r>
              <a:rPr lang="ru-RU" sz="3200">
                <a:latin typeface="Times New Roman" pitchFamily="18" charset="0"/>
              </a:rPr>
              <a:t> </a:t>
            </a:r>
          </a:p>
          <a:p>
            <a:pPr algn="ctr"/>
            <a:r>
              <a:rPr lang="ru-RU" sz="3200">
                <a:latin typeface="Times New Roman" pitchFamily="18" charset="0"/>
              </a:rPr>
              <a:t>– это общая часть родственных слов.</a:t>
            </a:r>
          </a:p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r>
              <a:rPr lang="ru-RU" sz="3200">
                <a:latin typeface="Times New Roman" pitchFamily="18" charset="0"/>
              </a:rPr>
              <a:t>Например: хлеб, хлебный, хлебец.</a:t>
            </a:r>
          </a:p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r>
              <a:rPr lang="ru-RU" sz="3200">
                <a:latin typeface="Times New Roman" pitchFamily="18" charset="0"/>
              </a:rPr>
              <a:t>Слова с одним и тем же корнем </a:t>
            </a:r>
          </a:p>
          <a:p>
            <a:pPr algn="ctr"/>
            <a:r>
              <a:rPr lang="ru-RU" sz="3200">
                <a:latin typeface="Times New Roman" pitchFamily="18" charset="0"/>
              </a:rPr>
              <a:t>называются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ОДНОКОРЕННЫМИ</a:t>
            </a:r>
            <a:r>
              <a:rPr lang="ru-RU" sz="3200">
                <a:latin typeface="Times New Roman" pitchFamily="18" charset="0"/>
              </a:rPr>
              <a:t> </a:t>
            </a:r>
          </a:p>
          <a:p>
            <a:pPr algn="ctr"/>
            <a:r>
              <a:rPr lang="ru-RU" sz="3200">
                <a:latin typeface="Times New Roman" pitchFamily="18" charset="0"/>
              </a:rPr>
              <a:t>или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РОДСТВЕННЫМИ</a:t>
            </a:r>
            <a:r>
              <a:rPr lang="ru-RU" sz="3200">
                <a:latin typeface="Times New Roman" pitchFamily="18" charset="0"/>
              </a:rPr>
              <a:t>.</a:t>
            </a:r>
          </a:p>
        </p:txBody>
      </p:sp>
      <p:sp>
        <p:nvSpPr>
          <p:cNvPr id="15363" name="Arc 5"/>
          <p:cNvSpPr>
            <a:spLocks/>
          </p:cNvSpPr>
          <p:nvPr/>
        </p:nvSpPr>
        <p:spPr bwMode="auto">
          <a:xfrm rot="-1793791">
            <a:off x="3570288" y="2238375"/>
            <a:ext cx="646112" cy="4524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4" name="Arc 6"/>
          <p:cNvSpPr>
            <a:spLocks/>
          </p:cNvSpPr>
          <p:nvPr/>
        </p:nvSpPr>
        <p:spPr bwMode="auto">
          <a:xfrm rot="-1793791">
            <a:off x="4570413" y="2238375"/>
            <a:ext cx="646112" cy="4524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5" name="Arc 7"/>
          <p:cNvSpPr>
            <a:spLocks/>
          </p:cNvSpPr>
          <p:nvPr/>
        </p:nvSpPr>
        <p:spPr bwMode="auto">
          <a:xfrm rot="-1793791">
            <a:off x="6280150" y="2255838"/>
            <a:ext cx="584200" cy="417512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714375" y="785813"/>
            <a:ext cx="7715250" cy="19288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813" y="3429000"/>
            <a:ext cx="7572375" cy="18573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8" name="Содержимое 2"/>
          <p:cNvSpPr>
            <a:spLocks noGrp="1"/>
          </p:cNvSpPr>
          <p:nvPr>
            <p:ph idx="1"/>
          </p:nvPr>
        </p:nvSpPr>
        <p:spPr>
          <a:xfrm>
            <a:off x="714375" y="1000125"/>
            <a:ext cx="7786688" cy="1571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 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Чтобы найти в слове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корень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  нужно сравнить несколько родственных слов по смыслу и выделить в них общую часть.</a:t>
            </a:r>
          </a:p>
        </p:txBody>
      </p:sp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2714625" y="214313"/>
            <a:ext cx="28257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Правило:</a:t>
            </a:r>
          </a:p>
        </p:txBody>
      </p:sp>
      <p:sp>
        <p:nvSpPr>
          <p:cNvPr id="16390" name="Прямоугольник 3"/>
          <p:cNvSpPr>
            <a:spLocks noChangeArrowheads="1"/>
          </p:cNvSpPr>
          <p:nvPr/>
        </p:nvSpPr>
        <p:spPr bwMode="auto">
          <a:xfrm>
            <a:off x="642938" y="2924944"/>
            <a:ext cx="792956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нахождения корня:</a:t>
            </a:r>
          </a:p>
        </p:txBody>
      </p:sp>
      <p:sp>
        <p:nvSpPr>
          <p:cNvPr id="16391" name="TextBox 5"/>
          <p:cNvSpPr txBox="1">
            <a:spLocks noChangeArrowheads="1"/>
          </p:cNvSpPr>
          <p:nvPr/>
        </p:nvSpPr>
        <p:spPr bwMode="auto">
          <a:xfrm>
            <a:off x="1285875" y="3501008"/>
            <a:ext cx="63706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 шаг:</a:t>
            </a:r>
          </a:p>
          <a:p>
            <a:pPr algn="ctr">
              <a:buFont typeface="Arial" charset="0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подбор родственных слов и их сравнение по смыслу 2 шаг:</a:t>
            </a:r>
          </a:p>
          <a:p>
            <a:pPr algn="ctr">
              <a:buFont typeface="Arial" charset="0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выделение общей части – корня.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6"/>
          <p:cNvSpPr>
            <a:spLocks noChangeArrowheads="1"/>
          </p:cNvSpPr>
          <p:nvPr/>
        </p:nvSpPr>
        <p:spPr bwMode="auto">
          <a:xfrm>
            <a:off x="1116013" y="1916113"/>
            <a:ext cx="7056437" cy="719137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Ученье – свет, а </a:t>
            </a:r>
            <a:r>
              <a:rPr lang="ru-RU" sz="3200" dirty="0" err="1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неученье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– тьма.</a:t>
            </a:r>
          </a:p>
        </p:txBody>
      </p:sp>
      <p:sp>
        <p:nvSpPr>
          <p:cNvPr id="16387" name="AutoShape 7"/>
          <p:cNvSpPr>
            <a:spLocks noChangeArrowheads="1"/>
          </p:cNvSpPr>
          <p:nvPr/>
        </p:nvSpPr>
        <p:spPr bwMode="auto">
          <a:xfrm>
            <a:off x="1116013" y="2852738"/>
            <a:ext cx="7056437" cy="719137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Думай, да чтобы не передумывать.</a:t>
            </a:r>
          </a:p>
        </p:txBody>
      </p:sp>
      <p:sp>
        <p:nvSpPr>
          <p:cNvPr id="16388" name="AutoShape 8"/>
          <p:cNvSpPr>
            <a:spLocks noChangeArrowheads="1"/>
          </p:cNvSpPr>
          <p:nvPr/>
        </p:nvSpPr>
        <p:spPr bwMode="auto">
          <a:xfrm>
            <a:off x="1116013" y="3789363"/>
            <a:ext cx="7056437" cy="719137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Битый небитого везёт.</a:t>
            </a:r>
          </a:p>
        </p:txBody>
      </p:sp>
      <p:sp>
        <p:nvSpPr>
          <p:cNvPr id="16389" name="AutoShape 9"/>
          <p:cNvSpPr>
            <a:spLocks noChangeArrowheads="1"/>
          </p:cNvSpPr>
          <p:nvPr/>
        </p:nvSpPr>
        <p:spPr bwMode="auto">
          <a:xfrm>
            <a:off x="1116013" y="4724400"/>
            <a:ext cx="6985000" cy="1152525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Скоро сказка сказывается, </a:t>
            </a:r>
          </a:p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да нескоро дело делается.</a:t>
            </a:r>
          </a:p>
        </p:txBody>
      </p:sp>
      <p:sp>
        <p:nvSpPr>
          <p:cNvPr id="17414" name="TextBox 16"/>
          <p:cNvSpPr txBox="1">
            <a:spLocks noChangeArrowheads="1"/>
          </p:cNvSpPr>
          <p:nvPr/>
        </p:nvSpPr>
        <p:spPr bwMode="auto">
          <a:xfrm>
            <a:off x="428625" y="428625"/>
            <a:ext cx="8496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</a:rPr>
              <a:t>Назови однокоренные слова. Объясни, что обозначают пословицы.</a:t>
            </a:r>
            <a:endParaRPr lang="ru-RU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Управляющая кнопка: назад 19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6"/>
          <p:cNvSpPr>
            <a:spLocks noChangeArrowheads="1"/>
          </p:cNvSpPr>
          <p:nvPr/>
        </p:nvSpPr>
        <p:spPr bwMode="auto">
          <a:xfrm>
            <a:off x="1116013" y="1357299"/>
            <a:ext cx="7056437" cy="1000131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Ученье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– свет, а </a:t>
            </a:r>
            <a:r>
              <a:rPr lang="ru-RU" sz="3200" u="sng" dirty="0" err="1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неученье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– тьма.</a:t>
            </a:r>
          </a:p>
        </p:txBody>
      </p:sp>
      <p:sp>
        <p:nvSpPr>
          <p:cNvPr id="16387" name="AutoShape 7"/>
          <p:cNvSpPr>
            <a:spLocks noChangeArrowheads="1"/>
          </p:cNvSpPr>
          <p:nvPr/>
        </p:nvSpPr>
        <p:spPr bwMode="auto">
          <a:xfrm>
            <a:off x="1142976" y="2643182"/>
            <a:ext cx="7056437" cy="719137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Думай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, да чтобы не </a:t>
            </a: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передумывать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.</a:t>
            </a:r>
          </a:p>
        </p:txBody>
      </p:sp>
      <p:sp>
        <p:nvSpPr>
          <p:cNvPr id="16388" name="AutoShape 8"/>
          <p:cNvSpPr>
            <a:spLocks noChangeArrowheads="1"/>
          </p:cNvSpPr>
          <p:nvPr/>
        </p:nvSpPr>
        <p:spPr bwMode="auto">
          <a:xfrm>
            <a:off x="1142976" y="3571876"/>
            <a:ext cx="7056437" cy="719137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Битый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   </a:t>
            </a: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небитого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  везёт.</a:t>
            </a:r>
          </a:p>
        </p:txBody>
      </p:sp>
      <p:sp>
        <p:nvSpPr>
          <p:cNvPr id="16389" name="AutoShape 9"/>
          <p:cNvSpPr>
            <a:spLocks noChangeArrowheads="1"/>
          </p:cNvSpPr>
          <p:nvPr/>
        </p:nvSpPr>
        <p:spPr bwMode="auto">
          <a:xfrm>
            <a:off x="1142976" y="4500570"/>
            <a:ext cx="6985000" cy="1152525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Скоро </a:t>
            </a: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сказка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 </a:t>
            </a: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сказывается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, </a:t>
            </a:r>
          </a:p>
          <a:p>
            <a:pPr algn="ctr">
              <a:defRPr/>
            </a:pP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да нескоро </a:t>
            </a: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дело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  </a:t>
            </a:r>
            <a:r>
              <a:rPr lang="ru-RU" sz="3200" u="sng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делается</a:t>
            </a:r>
            <a:r>
              <a:rPr lang="ru-RU" sz="32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.</a:t>
            </a:r>
          </a:p>
        </p:txBody>
      </p:sp>
      <p:sp>
        <p:nvSpPr>
          <p:cNvPr id="18438" name="TextBox 16"/>
          <p:cNvSpPr txBox="1">
            <a:spLocks noChangeArrowheads="1"/>
          </p:cNvSpPr>
          <p:nvPr/>
        </p:nvSpPr>
        <p:spPr bwMode="auto">
          <a:xfrm>
            <a:off x="428625" y="428625"/>
            <a:ext cx="84963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</a:rPr>
              <a:t>Проверь себя:</a:t>
            </a:r>
            <a:endParaRPr lang="ru-RU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Управляющая кнопка: назад 18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1187450" y="620713"/>
            <a:ext cx="6624638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7411" name="Picture 6" descr="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214438"/>
            <a:ext cx="5500687" cy="4572000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</p:pic>
      <p:pic>
        <p:nvPicPr>
          <p:cNvPr id="19460" name="Picture 11" descr="slovar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38" y="2428875"/>
            <a:ext cx="92868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2" descr="slovar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42875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3" descr="slovar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2071688"/>
            <a:ext cx="78581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7" descr="slovar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88" y="3143250"/>
            <a:ext cx="92868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8" descr="slovar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3571875"/>
            <a:ext cx="928688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9" descr="slovar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88" y="1428750"/>
            <a:ext cx="9286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6"/>
          <p:cNvSpPr txBox="1">
            <a:spLocks noChangeArrowheads="1"/>
          </p:cNvSpPr>
          <p:nvPr/>
        </p:nvSpPr>
        <p:spPr bwMode="auto">
          <a:xfrm>
            <a:off x="214313" y="21431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solidFill>
                  <a:srgbClr val="FF0000"/>
                </a:solidFill>
              </a:rPr>
              <a:t>Нарисуй словесное дерево с корнем  </a:t>
            </a:r>
            <a:r>
              <a:rPr lang="ru-RU" sz="4000" b="1">
                <a:solidFill>
                  <a:srgbClr val="FF0000"/>
                </a:solidFill>
              </a:rPr>
              <a:t>лес</a:t>
            </a:r>
            <a:r>
              <a:rPr lang="ru-RU" sz="3200" b="1">
                <a:solidFill>
                  <a:srgbClr val="FF0000"/>
                </a:solidFill>
              </a:rPr>
              <a:t>.</a:t>
            </a:r>
            <a:endParaRPr lang="ru-RU" sz="3000">
              <a:solidFill>
                <a:srgbClr val="FF0000"/>
              </a:solidFill>
            </a:endParaRPr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6" name="Управляющая кнопка: назад 15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Управляющая кнопка: домой 16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95936" y="4721662"/>
            <a:ext cx="122413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</a:rPr>
              <a:t>ЛЕС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        Цели и задачи :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Дать определение понятию «родственные слова».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Выделить два основных признака родственных слов.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Закрепить понятие «корень слова».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Ознакомить с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алгортмом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нахождения корня в слове.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Упражнять в нахождении родственных слов среди слов, похожих по написанию.</a:t>
            </a:r>
          </a:p>
          <a:p>
            <a:pPr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/>
          <a:lstStyle/>
          <a:p>
            <a:r>
              <a:rPr lang="ru-RU" sz="3000" b="1" smtClean="0">
                <a:solidFill>
                  <a:srgbClr val="FF0000"/>
                </a:solidFill>
              </a:rPr>
              <a:t>Проверь себя</a:t>
            </a:r>
            <a:r>
              <a:rPr lang="ru-RU" sz="3000" smtClean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4" name="Picture 6" descr="der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99792" y="1196752"/>
            <a:ext cx="4608512" cy="4141787"/>
          </a:xfrm>
          <a:ln w="38100"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302966" y="2502330"/>
            <a:ext cx="201345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Times New Roman" pitchFamily="18" charset="0"/>
              </a:rPr>
              <a:t>ЛЕСНИК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rgbClr val="33CC3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4437112"/>
            <a:ext cx="1728193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Times New Roman" pitchFamily="18" charset="0"/>
              </a:rPr>
              <a:t>ЛЕС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33CC33"/>
              </a:solidFill>
              <a:latin typeface="Times New Roman" pitchFamily="18" charset="0"/>
            </a:endParaRPr>
          </a:p>
        </p:txBody>
      </p:sp>
      <p:sp>
        <p:nvSpPr>
          <p:cNvPr id="20486" name="Прямоугольник 6"/>
          <p:cNvSpPr>
            <a:spLocks noChangeArrowheads="1"/>
          </p:cNvSpPr>
          <p:nvPr/>
        </p:nvSpPr>
        <p:spPr bwMode="auto">
          <a:xfrm>
            <a:off x="4202113" y="1428750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07581" y="1276849"/>
            <a:ext cx="1829126" cy="5254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Times New Roman" pitchFamily="18" charset="0"/>
              </a:rPr>
              <a:t>ЛЕСОК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69138" y="1129454"/>
            <a:ext cx="253491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Times New Roman" pitchFamily="18" charset="0"/>
              </a:rPr>
              <a:t>ПРОЛЕСОК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45581" y="1993060"/>
            <a:ext cx="2090315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Times New Roman" pitchFamily="18" charset="0"/>
              </a:rPr>
              <a:t>ЛЕСНОЙ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3645024"/>
            <a:ext cx="266429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Times New Roman" pitchFamily="18" charset="0"/>
              </a:rPr>
              <a:t>ЛЕСНИЧИЙ</a:t>
            </a:r>
          </a:p>
        </p:txBody>
      </p:sp>
      <p:sp>
        <p:nvSpPr>
          <p:cNvPr id="12" name="Управляющая кнопка: домой 11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5"/>
          <p:cNvSpPr>
            <a:spLocks noChangeArrowheads="1"/>
          </p:cNvSpPr>
          <p:nvPr/>
        </p:nvSpPr>
        <p:spPr bwMode="auto">
          <a:xfrm>
            <a:off x="539750" y="714375"/>
            <a:ext cx="8064500" cy="40005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000">
                <a:latin typeface="Times New Roman" pitchFamily="18" charset="0"/>
              </a:rPr>
              <a:t>Добрый, чуткий, доброта.</a:t>
            </a:r>
          </a:p>
          <a:p>
            <a:pPr algn="ctr"/>
            <a:r>
              <a:rPr lang="ru-RU" sz="3000">
                <a:latin typeface="Times New Roman" pitchFamily="18" charset="0"/>
              </a:rPr>
              <a:t>Учитель, школьник, ученик, учение</a:t>
            </a:r>
            <a:r>
              <a:rPr lang="ru-RU" sz="4000">
                <a:latin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3000">
                <a:latin typeface="Times New Roman" pitchFamily="18" charset="0"/>
              </a:rPr>
              <a:t>Шиповник, шипеть, шипы.</a:t>
            </a:r>
          </a:p>
          <a:p>
            <a:pPr algn="ctr">
              <a:lnSpc>
                <a:spcPct val="150000"/>
              </a:lnSpc>
            </a:pPr>
            <a:r>
              <a:rPr lang="ru-RU" sz="3000">
                <a:latin typeface="Times New Roman" pitchFamily="18" charset="0"/>
              </a:rPr>
              <a:t>Водный, вода, водитель.</a:t>
            </a:r>
          </a:p>
        </p:txBody>
      </p:sp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1785938" y="642938"/>
            <a:ext cx="50720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Подчеркни лишнее слово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 flipV="1">
            <a:off x="357188" y="1343025"/>
            <a:ext cx="8215312" cy="3086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5"/>
          <p:cNvSpPr>
            <a:spLocks noChangeArrowheads="1"/>
          </p:cNvSpPr>
          <p:nvPr/>
        </p:nvSpPr>
        <p:spPr bwMode="auto">
          <a:xfrm>
            <a:off x="539750" y="714375"/>
            <a:ext cx="8064500" cy="40005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000">
                <a:latin typeface="Times New Roman" pitchFamily="18" charset="0"/>
              </a:rPr>
              <a:t>Добрый, чуткий, доброта.</a:t>
            </a:r>
          </a:p>
          <a:p>
            <a:pPr algn="ctr"/>
            <a:r>
              <a:rPr lang="ru-RU" sz="3000">
                <a:latin typeface="Times New Roman" pitchFamily="18" charset="0"/>
              </a:rPr>
              <a:t>Учитель, школьник, ученик, учение</a:t>
            </a:r>
            <a:r>
              <a:rPr lang="ru-RU" sz="4000">
                <a:latin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3000">
                <a:latin typeface="Times New Roman" pitchFamily="18" charset="0"/>
              </a:rPr>
              <a:t>Шиповник, шипеть, шипы.</a:t>
            </a:r>
          </a:p>
          <a:p>
            <a:pPr algn="ctr">
              <a:lnSpc>
                <a:spcPct val="150000"/>
              </a:lnSpc>
            </a:pPr>
            <a:r>
              <a:rPr lang="ru-RU" sz="3000">
                <a:latin typeface="Times New Roman" pitchFamily="18" charset="0"/>
              </a:rPr>
              <a:t>Водный, вода, водитель.</a:t>
            </a:r>
          </a:p>
        </p:txBody>
      </p:sp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1785938" y="642938"/>
            <a:ext cx="50720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Проверь себя: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 flipV="1">
            <a:off x="357188" y="1343025"/>
            <a:ext cx="8215312" cy="3086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929063" y="1928813"/>
            <a:ext cx="114300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3250" y="2500313"/>
            <a:ext cx="1643063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6250" y="3143250"/>
            <a:ext cx="121443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000625" y="3857625"/>
            <a:ext cx="142875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0" name="Управляющая кнопка: домой 19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Управляющая кнопка: назад 21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81000" y="228600"/>
            <a:ext cx="6797675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глазок                                               больной</a:t>
            </a:r>
          </a:p>
          <a:p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больница                                         глазище</a:t>
            </a:r>
          </a:p>
          <a:p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глазастый                                      глазунья</a:t>
            </a:r>
          </a:p>
          <a:p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зубастый                                        глазной</a:t>
            </a:r>
          </a:p>
          <a:p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зубной                                              зубок</a:t>
            </a:r>
          </a:p>
          <a:p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болеть</a:t>
            </a:r>
          </a:p>
        </p:txBody>
      </p:sp>
      <p:pic>
        <p:nvPicPr>
          <p:cNvPr id="14342" name="Picture 6" descr="Cartoon-Clipart-Free-0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600200"/>
            <a:ext cx="4419600" cy="5124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6"/>
          <p:cNvSpPr>
            <a:spLocks noChangeArrowheads="1"/>
          </p:cNvSpPr>
          <p:nvPr/>
        </p:nvSpPr>
        <p:spPr bwMode="auto">
          <a:xfrm>
            <a:off x="500063" y="2357438"/>
            <a:ext cx="7715250" cy="31432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</a:rPr>
              <a:t>ЗАЯЦ-ХВАСТА</a:t>
            </a:r>
          </a:p>
          <a:p>
            <a:pPr algn="ctr"/>
            <a:endParaRPr lang="ru-RU" b="1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r>
              <a:rPr lang="ru-RU" sz="2400">
                <a:latin typeface="Times New Roman" pitchFamily="18" charset="0"/>
              </a:rPr>
              <a:t>Очень забавно хвастал заяц. Хихикнули зайчата,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прикрыв мордочки лапками. Засмеялись старушки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зайчихи. Улыбнулись старые зайцы. Всем было весело.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Зайцы стали прыгать, скакать, бегать по полянку.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Все забыли про зайца-хвасту.</a:t>
            </a:r>
          </a:p>
        </p:txBody>
      </p:sp>
      <p:sp>
        <p:nvSpPr>
          <p:cNvPr id="23555" name="TextBox 11"/>
          <p:cNvSpPr txBox="1">
            <a:spLocks noChangeArrowheads="1"/>
          </p:cNvSpPr>
          <p:nvPr/>
        </p:nvSpPr>
        <p:spPr bwMode="auto">
          <a:xfrm>
            <a:off x="1214438" y="500063"/>
            <a:ext cx="73342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Выпиши из текста родственные слова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3559" name="Picture 14" descr="zajats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0" y="1071563"/>
            <a:ext cx="1368425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6"/>
          <p:cNvSpPr>
            <a:spLocks noChangeArrowheads="1"/>
          </p:cNvSpPr>
          <p:nvPr/>
        </p:nvSpPr>
        <p:spPr bwMode="auto">
          <a:xfrm>
            <a:off x="500063" y="2357438"/>
            <a:ext cx="8429625" cy="31432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000" b="1">
                <a:latin typeface="Times New Roman" pitchFamily="18" charset="0"/>
              </a:rPr>
              <a:t>хваста , хвастал</a:t>
            </a:r>
          </a:p>
          <a:p>
            <a:pPr algn="ctr"/>
            <a:endParaRPr lang="ru-RU" b="1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r>
              <a:rPr lang="ru-RU" sz="3000">
                <a:latin typeface="Times New Roman" pitchFamily="18" charset="0"/>
              </a:rPr>
              <a:t> </a:t>
            </a:r>
            <a:r>
              <a:rPr lang="ru-RU" sz="3000" b="1">
                <a:latin typeface="Times New Roman" pitchFamily="18" charset="0"/>
              </a:rPr>
              <a:t>заяц,  зайчата, </a:t>
            </a:r>
          </a:p>
          <a:p>
            <a:pPr algn="ctr"/>
            <a:r>
              <a:rPr lang="ru-RU" sz="3000" b="1">
                <a:latin typeface="Times New Roman" pitchFamily="18" charset="0"/>
              </a:rPr>
              <a:t>зайчихи, зайцы</a:t>
            </a:r>
          </a:p>
          <a:p>
            <a:pPr algn="ctr"/>
            <a:endParaRPr lang="ru-RU" sz="2400" b="1">
              <a:latin typeface="Times New Roman" pitchFamily="18" charset="0"/>
            </a:endParaRPr>
          </a:p>
        </p:txBody>
      </p:sp>
      <p:sp>
        <p:nvSpPr>
          <p:cNvPr id="24579" name="TextBox 11"/>
          <p:cNvSpPr txBox="1">
            <a:spLocks noChangeArrowheads="1"/>
          </p:cNvSpPr>
          <p:nvPr/>
        </p:nvSpPr>
        <p:spPr bwMode="auto">
          <a:xfrm>
            <a:off x="1214438" y="500063"/>
            <a:ext cx="73342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Проверь себя: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583" name="Picture 14" descr="zajats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13" y="1071563"/>
            <a:ext cx="1368425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583" name="Picture 14" descr="zajats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19" y="1423885"/>
            <a:ext cx="1843325" cy="186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55576" y="980728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Что мы повторили сегодня на уроке?</a:t>
            </a:r>
          </a:p>
          <a:p>
            <a:r>
              <a:rPr lang="ru-RU" sz="3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Чему научились?</a:t>
            </a:r>
          </a:p>
          <a:p>
            <a:pPr>
              <a:buFontTx/>
              <a:buChar char="-"/>
            </a:pPr>
            <a:r>
              <a:rPr lang="ru-RU" sz="3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слова называются   </a:t>
            </a:r>
          </a:p>
          <a:p>
            <a:r>
              <a:rPr lang="ru-RU" sz="3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родственными?</a:t>
            </a:r>
          </a:p>
          <a:p>
            <a:r>
              <a:rPr lang="ru-RU" sz="3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Почему эти слова называются однокоренными?</a:t>
            </a:r>
          </a:p>
          <a:p>
            <a:r>
              <a:rPr lang="ru-RU" sz="3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Как выделить корень в родственных словах?</a:t>
            </a:r>
            <a:endParaRPr lang="ru-RU" sz="3200" b="1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7074" y="4509120"/>
            <a:ext cx="1649382" cy="226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c969f580d9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4800600" y="2362200"/>
            <a:ext cx="2819400" cy="1371600"/>
          </a:xfrm>
          <a:prstGeom prst="rect">
            <a:avLst/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63" name="WordArt 7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267200" y="1219200"/>
            <a:ext cx="3505200" cy="28956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Спасибо</a:t>
            </a:r>
          </a:p>
          <a:p>
            <a:pPr algn="ctr"/>
            <a:r>
              <a:rPr lang="ru-RU" sz="3600" b="1" i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за урок 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44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Корень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179388" y="2133600"/>
            <a:ext cx="28082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Подземная часть растения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132138" y="2060575"/>
            <a:ext cx="2879725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/>
              <a:t>Внутренняя, находящаяся в теле часть зуба, волоса, ногтя</a:t>
            </a: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6516688" y="2060575"/>
            <a:ext cx="1800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Часть слова</a:t>
            </a:r>
          </a:p>
        </p:txBody>
      </p:sp>
      <p:sp>
        <p:nvSpPr>
          <p:cNvPr id="3078" name="Line 8"/>
          <p:cNvSpPr>
            <a:spLocks noChangeShapeType="1"/>
          </p:cNvSpPr>
          <p:nvPr/>
        </p:nvSpPr>
        <p:spPr bwMode="auto">
          <a:xfrm flipH="1">
            <a:off x="2051050" y="1052513"/>
            <a:ext cx="2016125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9" name="Line 9"/>
          <p:cNvSpPr>
            <a:spLocks noChangeShapeType="1"/>
          </p:cNvSpPr>
          <p:nvPr/>
        </p:nvSpPr>
        <p:spPr bwMode="auto">
          <a:xfrm>
            <a:off x="4500563" y="1052513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0" name="Line 10"/>
          <p:cNvSpPr>
            <a:spLocks noChangeShapeType="1"/>
          </p:cNvSpPr>
          <p:nvPr/>
        </p:nvSpPr>
        <p:spPr bwMode="auto">
          <a:xfrm>
            <a:off x="5148263" y="1052513"/>
            <a:ext cx="2087562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6516688" y="4797425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домик</a:t>
            </a:r>
          </a:p>
        </p:txBody>
      </p:sp>
      <p:sp>
        <p:nvSpPr>
          <p:cNvPr id="3082" name="Freeform 13"/>
          <p:cNvSpPr>
            <a:spLocks/>
          </p:cNvSpPr>
          <p:nvPr/>
        </p:nvSpPr>
        <p:spPr bwMode="auto">
          <a:xfrm>
            <a:off x="7019925" y="4797425"/>
            <a:ext cx="865188" cy="155575"/>
          </a:xfrm>
          <a:custGeom>
            <a:avLst/>
            <a:gdLst>
              <a:gd name="T0" fmla="*/ 0 w 545"/>
              <a:gd name="T1" fmla="*/ 2147483647 h 98"/>
              <a:gd name="T2" fmla="*/ 2147483647 w 545"/>
              <a:gd name="T3" fmla="*/ 2147483647 h 98"/>
              <a:gd name="T4" fmla="*/ 2147483647 w 545"/>
              <a:gd name="T5" fmla="*/ 2147483647 h 9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45" h="98">
                <a:moveTo>
                  <a:pt x="0" y="98"/>
                </a:moveTo>
                <a:cubicBezTo>
                  <a:pt x="90" y="56"/>
                  <a:pt x="181" y="14"/>
                  <a:pt x="272" y="7"/>
                </a:cubicBezTo>
                <a:cubicBezTo>
                  <a:pt x="363" y="0"/>
                  <a:pt x="500" y="45"/>
                  <a:pt x="545" y="53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3083" name="Picture 14" descr="07-02-04-1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4221163"/>
            <a:ext cx="33131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5" descr="Roo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724400"/>
            <a:ext cx="1117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50" y="1285875"/>
            <a:ext cx="5929313" cy="25034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b="1" dirty="0" smtClean="0">
                <a:latin typeface="Times New Roman" pitchFamily="18" charset="0"/>
              </a:rPr>
              <a:t>Моя родня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9900"/>
                </a:solidFill>
                <a:latin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    Мама с папой – моя родня.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Нет роднее родни у меня.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             И сестрёнка родня, и братишка,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  И щенок лопоухий Тишка.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         Я родных своих очень люблю.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         Скоро всем подарки куплю …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</a:rPr>
              <a:t>                                              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hlinkClick r:id="rId2"/>
              </a:rPr>
              <a:t>Я. Аким</a:t>
            </a:r>
            <a:endParaRPr lang="ru-RU" sz="2200" b="1" dirty="0" smtClean="0">
              <a:solidFill>
                <a:srgbClr val="7030A0"/>
              </a:solidFill>
              <a:latin typeface="Times New Roman" pitchFamily="18" charset="0"/>
            </a:endParaRPr>
          </a:p>
        </p:txBody>
      </p:sp>
      <p:pic>
        <p:nvPicPr>
          <p:cNvPr id="4099" name="Рисунок 7" descr="preview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643063"/>
            <a:ext cx="2238375" cy="27860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00" name="TextBox 7"/>
          <p:cNvSpPr txBox="1">
            <a:spLocks noChangeArrowheads="1"/>
          </p:cNvSpPr>
          <p:nvPr/>
        </p:nvSpPr>
        <p:spPr bwMode="auto">
          <a:xfrm>
            <a:off x="1285875" y="357188"/>
            <a:ext cx="651668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Прочитай стихотворение Якова Акима</a:t>
            </a:r>
          </a:p>
        </p:txBody>
      </p:sp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0" y="4643438"/>
            <a:ext cx="79295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Times New Roman" pitchFamily="18" charset="0"/>
                <a:cs typeface="Times New Roman" pitchFamily="18" charset="0"/>
              </a:rPr>
              <a:t>Оказывается, не только у людей, но и у слов</a:t>
            </a:r>
          </a:p>
          <a:p>
            <a:pPr algn="ctr"/>
            <a:r>
              <a:rPr lang="ru-RU" sz="3000" b="1">
                <a:latin typeface="Times New Roman" pitchFamily="18" charset="0"/>
                <a:cs typeface="Times New Roman" pitchFamily="18" charset="0"/>
              </a:rPr>
              <a:t> тоже есть родственные связи!</a:t>
            </a:r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sa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1571625"/>
            <a:ext cx="2786062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8"/>
          <p:cNvSpPr>
            <a:spLocks noChangeArrowheads="1"/>
          </p:cNvSpPr>
          <p:nvPr/>
        </p:nvSpPr>
        <p:spPr bwMode="auto">
          <a:xfrm flipH="1">
            <a:off x="0" y="980728"/>
            <a:ext cx="4572000" cy="5520085"/>
          </a:xfrm>
          <a:prstGeom prst="roundRect">
            <a:avLst>
              <a:gd name="adj" fmla="val 16375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 b="1" dirty="0">
              <a:solidFill>
                <a:srgbClr val="009900"/>
              </a:solidFill>
              <a:latin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9900"/>
              </a:solidFill>
              <a:latin typeface="Times New Roman" pitchFamily="18" charset="0"/>
            </a:endParaRPr>
          </a:p>
          <a:p>
            <a:pPr algn="ctr"/>
            <a:r>
              <a:rPr lang="ru-RU" sz="2400" b="1" i="1" dirty="0">
                <a:latin typeface="Times New Roman" pitchFamily="18" charset="0"/>
              </a:rPr>
              <a:t>Как-то много лет назад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Посадили</a:t>
            </a:r>
            <a:r>
              <a:rPr lang="ru-RU" sz="2400" b="1" i="1" dirty="0">
                <a:latin typeface="Times New Roman" pitchFamily="18" charset="0"/>
              </a:rPr>
              <a:t> странный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сад</a:t>
            </a:r>
            <a:r>
              <a:rPr lang="ru-RU" sz="2400" b="1" i="1" dirty="0">
                <a:latin typeface="Times New Roman" pitchFamily="18" charset="0"/>
              </a:rPr>
              <a:t>.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Не был сад фруктовым –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Был он только словом.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Это слово, слово-корень,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Разрастаться стало вскоре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И плоды нам принесло –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Стало много новых слов.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Вот из сада вам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рассада</a:t>
            </a:r>
            <a:r>
              <a:rPr lang="ru-RU" sz="2400" b="1" i="1" dirty="0">
                <a:latin typeface="Times New Roman" pitchFamily="18" charset="0"/>
              </a:rPr>
              <a:t>,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Вот ещё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 посадки </a:t>
            </a:r>
            <a:r>
              <a:rPr lang="ru-RU" sz="2400" b="1" i="1" dirty="0">
                <a:latin typeface="Times New Roman" pitchFamily="18" charset="0"/>
              </a:rPr>
              <a:t>рядом.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А вот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садовод</a:t>
            </a:r>
            <a:r>
              <a:rPr lang="ru-RU" sz="2400" b="1" i="1" dirty="0">
                <a:latin typeface="Times New Roman" pitchFamily="18" charset="0"/>
              </a:rPr>
              <a:t>, с ним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садовник </a:t>
            </a:r>
            <a:r>
              <a:rPr lang="ru-RU" sz="2400" b="1" i="1" dirty="0">
                <a:latin typeface="Times New Roman" pitchFamily="18" charset="0"/>
              </a:rPr>
              <a:t>идёт.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Очень интересно</a:t>
            </a:r>
          </a:p>
          <a:p>
            <a:pPr algn="ctr"/>
            <a:r>
              <a:rPr lang="ru-RU" sz="2400" b="1" i="1" dirty="0">
                <a:latin typeface="Times New Roman" pitchFamily="18" charset="0"/>
              </a:rPr>
              <a:t>Гулять в саду словесном!</a:t>
            </a:r>
          </a:p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hlinkClick r:id="rId3"/>
              </a:rPr>
              <a:t>Е. Измайлов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</a:endParaRP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0" y="214313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Прочитай стихотворение  «Как растут слова» вслух. </a:t>
            </a: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Прислушайся к звучанию слов, выделенных красным цветом.</a:t>
            </a: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Управляющая кнопка: домой 12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428625" y="285750"/>
            <a:ext cx="8229600" cy="5840413"/>
          </a:xfrm>
        </p:spPr>
        <p:txBody>
          <a:bodyPr/>
          <a:lstStyle/>
          <a:p>
            <a:pPr eaLnBrk="1" hangingPunct="1"/>
            <a:r>
              <a:rPr lang="ru-RU" sz="2000" smtClean="0"/>
              <a:t>Слова </a:t>
            </a: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</a:rPr>
              <a:t>сад, посадили,</a:t>
            </a:r>
            <a:r>
              <a:rPr lang="ru-RU" sz="2000" b="1" smtClean="0">
                <a:latin typeface="Times New Roman" pitchFamily="18" charset="0"/>
              </a:rPr>
              <a:t> </a:t>
            </a: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</a:rPr>
              <a:t>рассада, садовод, садовник </a:t>
            </a:r>
            <a:r>
              <a:rPr lang="ru-RU" sz="2000" smtClean="0">
                <a:latin typeface="Times New Roman" pitchFamily="18" charset="0"/>
              </a:rPr>
              <a:t>похожи по звучанию. По написанию они тоже похожи. Все эти слова имеют общую часть – САД.</a:t>
            </a:r>
          </a:p>
          <a:p>
            <a:pPr eaLnBrk="1" hangingPunct="1"/>
            <a:r>
              <a:rPr lang="ru-RU" sz="2000" smtClean="0">
                <a:latin typeface="Times New Roman" pitchFamily="18" charset="0"/>
              </a:rPr>
              <a:t> Такие слова называются </a:t>
            </a:r>
            <a:r>
              <a:rPr lang="ru-RU" sz="2400" b="1" smtClean="0">
                <a:latin typeface="Times New Roman" pitchFamily="18" charset="0"/>
              </a:rPr>
              <a:t>родственными</a:t>
            </a:r>
          </a:p>
          <a:p>
            <a:pPr eaLnBrk="1" hangingPunct="1"/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</a:rPr>
              <a:t>1. Родственные  – это слова, у которых есть   общая часть.</a:t>
            </a:r>
          </a:p>
          <a:p>
            <a:pPr algn="ctr" eaLnBrk="1" hangingPunct="1">
              <a:buFont typeface="Arial" charset="0"/>
              <a:buNone/>
            </a:pPr>
            <a:r>
              <a:rPr lang="ru-RU" sz="3000" b="1" smtClean="0">
                <a:latin typeface="Times New Roman" pitchFamily="18" charset="0"/>
              </a:rPr>
              <a:t>Например: </a:t>
            </a:r>
            <a:r>
              <a:rPr lang="ru-RU" sz="3000" b="1" u="sng" smtClean="0">
                <a:latin typeface="Times New Roman" pitchFamily="18" charset="0"/>
              </a:rPr>
              <a:t>мор</a:t>
            </a:r>
            <a:r>
              <a:rPr lang="ru-RU" sz="3000" b="1" smtClean="0">
                <a:latin typeface="Times New Roman" pitchFamily="18" charset="0"/>
              </a:rPr>
              <a:t>е, </a:t>
            </a:r>
            <a:r>
              <a:rPr lang="ru-RU" sz="3000" b="1" u="sng" smtClean="0">
                <a:latin typeface="Times New Roman" pitchFamily="18" charset="0"/>
              </a:rPr>
              <a:t>мор</a:t>
            </a:r>
            <a:r>
              <a:rPr lang="ru-RU" sz="3000" b="1" smtClean="0">
                <a:latin typeface="Times New Roman" pitchFamily="18" charset="0"/>
              </a:rPr>
              <a:t>ской, </a:t>
            </a:r>
            <a:r>
              <a:rPr lang="ru-RU" sz="3000" b="1" u="sng" smtClean="0">
                <a:latin typeface="Times New Roman" pitchFamily="18" charset="0"/>
              </a:rPr>
              <a:t>мор</a:t>
            </a:r>
            <a:r>
              <a:rPr lang="ru-RU" sz="3000" b="1" smtClean="0">
                <a:latin typeface="Times New Roman" pitchFamily="18" charset="0"/>
              </a:rPr>
              <a:t>як.</a:t>
            </a:r>
          </a:p>
          <a:p>
            <a:pPr eaLnBrk="1" hangingPunct="1">
              <a:buFont typeface="Arial" charset="0"/>
              <a:buNone/>
            </a:pPr>
            <a:endParaRPr lang="ru-RU" sz="3000" b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000" b="1" smtClean="0">
                <a:latin typeface="Times New Roman" pitchFamily="18" charset="0"/>
              </a:rPr>
              <a:t>               </a:t>
            </a:r>
            <a:endParaRPr lang="ru-RU" sz="2400" b="1" smtClean="0"/>
          </a:p>
        </p:txBody>
      </p:sp>
      <p:sp>
        <p:nvSpPr>
          <p:cNvPr id="6147" name="Arc 8"/>
          <p:cNvSpPr>
            <a:spLocks/>
          </p:cNvSpPr>
          <p:nvPr/>
        </p:nvSpPr>
        <p:spPr bwMode="auto">
          <a:xfrm rot="-1793791">
            <a:off x="3765550" y="2879725"/>
            <a:ext cx="398463" cy="3127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8" name="Arc 8"/>
          <p:cNvSpPr>
            <a:spLocks/>
          </p:cNvSpPr>
          <p:nvPr/>
        </p:nvSpPr>
        <p:spPr bwMode="auto">
          <a:xfrm rot="-1793791">
            <a:off x="4706938" y="2871788"/>
            <a:ext cx="442912" cy="373062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9" name="Arc 8"/>
          <p:cNvSpPr>
            <a:spLocks/>
          </p:cNvSpPr>
          <p:nvPr/>
        </p:nvSpPr>
        <p:spPr bwMode="auto">
          <a:xfrm rot="-1793791">
            <a:off x="6345238" y="2852738"/>
            <a:ext cx="454025" cy="355600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150" name="Рисунок 7" descr="how-to-draw-a-sea-tutorial-drawin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3643313"/>
            <a:ext cx="316865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Рисунок 11" descr="3e22ef3ab1c49a8736ebc124f34b455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3643313"/>
            <a:ext cx="2714625" cy="21605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5" name="Управляющая кнопка: назад 14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0" y="571500"/>
            <a:ext cx="9144000" cy="41433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2.Родственные слова должны быть близкими по смыслу.</a:t>
            </a:r>
          </a:p>
          <a:p>
            <a:pPr eaLnBrk="1" hangingPunct="1">
              <a:buFont typeface="Arial" charset="0"/>
              <a:buNone/>
            </a:pPr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Сад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– это группа посаженных фруктовых деревьев.</a:t>
            </a:r>
          </a:p>
          <a:p>
            <a:pPr eaLnBrk="1" hangingPunct="1">
              <a:buFont typeface="Arial" charset="0"/>
              <a:buNone/>
            </a:pPr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Посадки</a:t>
            </a: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– это посаженные растения.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Садовник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– это человек, ухаживающий за растениями в саду.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Садовод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– это хозяин сада.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Рассада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– это молодые растения.</a:t>
            </a:r>
          </a:p>
          <a:p>
            <a:pPr eaLnBrk="1" hangingPunct="1">
              <a:buFont typeface="Arial" charset="0"/>
              <a:buNone/>
            </a:pPr>
            <a:endParaRPr lang="ru-RU" sz="3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Рисунок 4" descr="0_a50d4_e000c9e6_X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3143250"/>
            <a:ext cx="17224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1. Все эти слова связаны по смыслу со словом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сад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2. У всех есть общая часть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4" name="Стрелка вниз 3"/>
          <p:cNvSpPr/>
          <p:nvPr/>
        </p:nvSpPr>
        <p:spPr>
          <a:xfrm>
            <a:off x="4286250" y="2571750"/>
            <a:ext cx="857250" cy="2143125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1071563" y="5143500"/>
            <a:ext cx="71437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  СЛОВА  РОДСТВЕННЫЕ</a:t>
            </a:r>
          </a:p>
        </p:txBody>
      </p:sp>
      <p:pic>
        <p:nvPicPr>
          <p:cNvPr id="8197" name="Рисунок 8" descr="tree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3563" y="1122363"/>
            <a:ext cx="1608137" cy="17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5"/>
          <p:cNvSpPr>
            <a:spLocks noChangeArrowheads="1"/>
          </p:cNvSpPr>
          <p:nvPr/>
        </p:nvSpPr>
        <p:spPr bwMode="auto">
          <a:xfrm>
            <a:off x="785813" y="1357313"/>
            <a:ext cx="7500937" cy="11874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dirty="0">
                <a:latin typeface="Times New Roman" pitchFamily="18" charset="0"/>
              </a:rPr>
              <a:t>Горка, горевать, горчица, гористый, </a:t>
            </a:r>
          </a:p>
          <a:p>
            <a:pPr algn="ctr">
              <a:defRPr/>
            </a:pPr>
            <a:r>
              <a:rPr lang="ru-RU" sz="2400" dirty="0">
                <a:latin typeface="Times New Roman" pitchFamily="18" charset="0"/>
              </a:rPr>
              <a:t>гора, пригорок, горный.</a:t>
            </a:r>
          </a:p>
        </p:txBody>
      </p:sp>
      <p:sp>
        <p:nvSpPr>
          <p:cNvPr id="9219" name="TextBox 10"/>
          <p:cNvSpPr txBox="1">
            <a:spLocks noChangeArrowheads="1"/>
          </p:cNvSpPr>
          <p:nvPr/>
        </p:nvSpPr>
        <p:spPr bwMode="auto">
          <a:xfrm>
            <a:off x="1357313" y="571500"/>
            <a:ext cx="63087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>
                <a:solidFill>
                  <a:srgbClr val="FF0000"/>
                </a:solidFill>
              </a:rPr>
              <a:t>Спиши только родственные слова</a:t>
            </a:r>
          </a:p>
        </p:txBody>
      </p:sp>
      <p:pic>
        <p:nvPicPr>
          <p:cNvPr id="12" name="Рисунок 11" descr="How-to-Paint-Mountain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25" y="2714625"/>
            <a:ext cx="3810000" cy="303847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357188" y="6000750"/>
            <a:ext cx="539750" cy="539750"/>
          </a:xfrm>
          <a:prstGeom prst="actionButtonBackPrevious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214813" y="6000750"/>
            <a:ext cx="539750" cy="539750"/>
          </a:xfrm>
          <a:prstGeom prst="actionButtonHome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429625" y="5929313"/>
            <a:ext cx="539750" cy="539750"/>
          </a:xfrm>
          <a:prstGeom prst="actionButtonForwardNext">
            <a:avLst/>
          </a:prstGeom>
          <a:solidFill>
            <a:srgbClr val="F9494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</TotalTime>
  <Words>852</Words>
  <Application>Microsoft Office PowerPoint</Application>
  <PresentationFormat>Экран (4:3)</PresentationFormat>
  <Paragraphs>167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Корень</vt:lpstr>
      <vt:lpstr>Моя родня      Мама с папой – моя родня. Нет роднее родни у меня.               И сестрёнка родня, и братишка,   И щенок лопоухий Тишка.          Я родных своих очень люблю.          Скоро всем подарки куплю …                                                Я. Аким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Правильный ответ:</vt:lpstr>
      <vt:lpstr>Запиши родственные слова в столбики </vt:lpstr>
      <vt:lpstr>Презентация PowerPoint</vt:lpstr>
      <vt:lpstr>Презентация PowerPoint</vt:lpstr>
      <vt:lpstr>Встретились однажды корень куста и корень слова.  – Здравствуй, я корень, а ты кто? – Я тоже корень. – Я в земле живу. А ты где живёшь? – А я в словах живу. – Ну, какой же корень может жить в словах? Вот я корень как корень! Посмотри: от меня в земле берут начало ростки и вырастает целый куст смородины или орешника, а то и целое дерево. А от тебя что растёт? – Не хвастайся. От меня и от других таких же корней, как я, тоже вырастают целые кусты, только не растений, а новых слов. Посмотри-ка, сколько разных слов выросло только из одного корня: ГОРА, ГОРКА, ГОРНЫЙ, ГОРИСТЫЙ, ГОРНЯК – Подумаешь! Зато на кустах и деревьях, которые от меня вырастают, зреют вкусные фрукты и ягоды, которые можно съесть. А твоих слов не съешь! – А без слов, которые от меня вырастают, ни одного твоего растения, ни ягод, ни фруктов даже назвать-то нельзя! - Не спорьте, друзья! Оба вы нам необходимы. Нужны нам и такие корни, от которых растения вырастают и такие, от которых новые слова вырастить можно.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ПОМ</dc:creator>
  <cp:lastModifiedBy>Пользователь</cp:lastModifiedBy>
  <cp:revision>87</cp:revision>
  <dcterms:created xsi:type="dcterms:W3CDTF">2011-12-06T19:50:22Z</dcterms:created>
  <dcterms:modified xsi:type="dcterms:W3CDTF">2020-05-18T15:52:22Z</dcterms:modified>
</cp:coreProperties>
</file>