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9" r:id="rId2"/>
    <p:sldMasterId id="2147483661" r:id="rId3"/>
  </p:sldMasterIdLst>
  <p:notesMasterIdLst>
    <p:notesMasterId r:id="rId22"/>
  </p:notesMasterIdLst>
  <p:sldIdLst>
    <p:sldId id="256" r:id="rId4"/>
    <p:sldId id="307" r:id="rId5"/>
    <p:sldId id="288" r:id="rId6"/>
    <p:sldId id="311" r:id="rId7"/>
    <p:sldId id="312" r:id="rId8"/>
    <p:sldId id="313" r:id="rId9"/>
    <p:sldId id="314" r:id="rId10"/>
    <p:sldId id="315" r:id="rId11"/>
    <p:sldId id="308" r:id="rId12"/>
    <p:sldId id="316" r:id="rId13"/>
    <p:sldId id="319" r:id="rId14"/>
    <p:sldId id="318" r:id="rId15"/>
    <p:sldId id="263" r:id="rId16"/>
    <p:sldId id="265" r:id="rId17"/>
    <p:sldId id="266" r:id="rId18"/>
    <p:sldId id="320" r:id="rId19"/>
    <p:sldId id="321" r:id="rId20"/>
    <p:sldId id="322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CFF33"/>
    <a:srgbClr val="00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55" autoAdjust="0"/>
    <p:restoredTop sz="94660"/>
  </p:normalViewPr>
  <p:slideViewPr>
    <p:cSldViewPr>
      <p:cViewPr>
        <p:scale>
          <a:sx n="76" d="100"/>
          <a:sy n="76" d="100"/>
        </p:scale>
        <p:origin x="-1248" y="-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ru-RU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AD22140-F82B-4FC7-B94B-1DA6555C47F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2209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12291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292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29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E11B775-5104-4B75-93A5-78FA9D0C1D97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1229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5F7A30-504F-438A-B2A2-50E6530F227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13BCF2-7373-406C-9339-D1E19548B3F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91AF07B-5B78-4BEE-B2D2-87489D30D05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066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88067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068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069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070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071" name="Freeform 7"/>
            <p:cNvSpPr>
              <a:spLocks/>
            </p:cNvSpPr>
            <p:nvPr/>
          </p:nvSpPr>
          <p:spPr bwMode="hidden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072" name="Freeform 8"/>
            <p:cNvSpPr>
              <a:spLocks/>
            </p:cNvSpPr>
            <p:nvPr/>
          </p:nvSpPr>
          <p:spPr bwMode="white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073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8074" name="Freeform 10"/>
            <p:cNvSpPr>
              <a:spLocks/>
            </p:cNvSpPr>
            <p:nvPr/>
          </p:nvSpPr>
          <p:spPr bwMode="white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8075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8076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8077" name="Rectangle 1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/>
          </a:p>
        </p:txBody>
      </p:sp>
      <p:sp>
        <p:nvSpPr>
          <p:cNvPr id="88078" name="Rectangle 1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endParaRPr lang="ru-RU"/>
          </a:p>
        </p:txBody>
      </p:sp>
      <p:sp>
        <p:nvSpPr>
          <p:cNvPr id="88079" name="Rectangle 1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spcBef>
                <a:spcPct val="0"/>
              </a:spcBef>
              <a:defRPr/>
            </a:lvl1pPr>
          </a:lstStyle>
          <a:p>
            <a:fld id="{7B83ECD6-8E29-48E1-8166-28BF3863D20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DB597-B7AB-436B-8323-D25484B238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C69BDF-5D0C-473C-B5DA-824E5201AEC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5BE1EE-1EC0-48B0-BD45-73A2C604AAB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49D862-DB9E-45A0-95F9-B9FE7A1F30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585D31-D119-4B7D-89FF-B3D5C3CF3FC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82E0E9-BFAC-4E45-A936-AE7982245EF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C13D64-D835-4A84-AA80-EDA9279D8F5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346417-FBA9-430A-A82D-E6B1715D2DF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DDAF3A-C91A-49AE-96DC-B633D78558E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18D8B1-542D-4A4D-9FFB-57B7421CBF2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17CF4D-6F9C-4E64-9484-E797F79ECE6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2E6016-F645-45AD-AB03-78CD39B6787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F08232-73B2-4A4A-A3BA-6461B81B5B2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4959DD-B128-4848-B15C-58E6BE078D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46D482-EB76-4192-B0EE-1CEB548DA4A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BE07FD-214A-4C7B-AFFD-513C23DAC87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8F2075-BE09-431C-A1F8-ECFBEE64F63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0ED3CC-26EF-4B1F-9DA4-5C6A2FA7FF6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66AA69-972C-4323-9D3E-2F61054638E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16E011-2043-480F-9341-4915BF55D0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637F1D-7AD3-4A00-9172-AE9356270DA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44D5C0-3362-4CAF-BDA8-55C567C81C7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6FD80F-413C-4BE7-A2D1-AB9AD7F5934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77CB94-9AD5-4DF6-BD46-3522641CD50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0C20B2-0C22-4EDD-A44E-C53597D5384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7A1EEC-CED5-48C8-A309-1405A2FD748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BC2968-B62C-46DD-BB97-BAA61C19C6F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C9412A-DEF2-4C62-8AF9-435A715CF14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3E7131-E8C3-47C8-94E8-F618D0DC07A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11267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268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127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1127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D468D25-5232-48CC-B588-8E2CCDBAC333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3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0" scaled="1"/>
        </a:gra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042" name="Group 2"/>
          <p:cNvGrpSpPr>
            <a:grpSpLocks/>
          </p:cNvGrpSpPr>
          <p:nvPr/>
        </p:nvGrpSpPr>
        <p:grpSpPr bwMode="auto">
          <a:xfrm>
            <a:off x="0" y="0"/>
            <a:ext cx="9144000" cy="6918325"/>
            <a:chOff x="0" y="0"/>
            <a:chExt cx="5760" cy="4358"/>
          </a:xfrm>
        </p:grpSpPr>
        <p:sp>
          <p:nvSpPr>
            <p:cNvPr id="87043" name="Rectangle 3"/>
            <p:cNvSpPr>
              <a:spLocks noChangeArrowheads="1"/>
            </p:cNvSpPr>
            <p:nvPr/>
          </p:nvSpPr>
          <p:spPr bwMode="invGray">
            <a:xfrm>
              <a:off x="5533" y="280"/>
              <a:ext cx="227" cy="198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hlink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044" name="Freeform 4"/>
            <p:cNvSpPr>
              <a:spLocks/>
            </p:cNvSpPr>
            <p:nvPr/>
          </p:nvSpPr>
          <p:spPr bwMode="invGray">
            <a:xfrm>
              <a:off x="0" y="0"/>
              <a:ext cx="5760" cy="134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720"/>
                </a:cxn>
                <a:cxn ang="0">
                  <a:pos x="3600" y="624"/>
                </a:cxn>
                <a:cxn ang="0">
                  <a:pos x="0" y="1000"/>
                </a:cxn>
                <a:cxn ang="0">
                  <a:pos x="0" y="0"/>
                </a:cxn>
              </a:cxnLst>
              <a:rect l="0" t="0" r="r" b="b"/>
              <a:pathLst>
                <a:path w="5760" h="1104">
                  <a:moveTo>
                    <a:pt x="0" y="0"/>
                  </a:moveTo>
                  <a:lnTo>
                    <a:pt x="5760" y="0"/>
                  </a:lnTo>
                  <a:lnTo>
                    <a:pt x="5760" y="720"/>
                  </a:lnTo>
                  <a:cubicBezTo>
                    <a:pt x="5400" y="824"/>
                    <a:pt x="4560" y="577"/>
                    <a:pt x="3600" y="624"/>
                  </a:cubicBezTo>
                  <a:cubicBezTo>
                    <a:pt x="2640" y="671"/>
                    <a:pt x="600" y="1104"/>
                    <a:pt x="0" y="1000"/>
                  </a:cubicBez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045" name="Freeform 5"/>
            <p:cNvSpPr>
              <a:spLocks/>
            </p:cNvSpPr>
            <p:nvPr/>
          </p:nvSpPr>
          <p:spPr bwMode="invGray">
            <a:xfrm>
              <a:off x="0" y="733"/>
              <a:ext cx="5760" cy="3587"/>
            </a:xfrm>
            <a:custGeom>
              <a:avLst/>
              <a:gdLst/>
              <a:ahLst/>
              <a:cxnLst>
                <a:cxn ang="0">
                  <a:pos x="0" y="582"/>
                </a:cxn>
                <a:cxn ang="0">
                  <a:pos x="2640" y="267"/>
                </a:cxn>
                <a:cxn ang="0">
                  <a:pos x="3373" y="160"/>
                </a:cxn>
                <a:cxn ang="0">
                  <a:pos x="5760" y="358"/>
                </a:cxn>
                <a:cxn ang="0">
                  <a:pos x="5760" y="3587"/>
                </a:cxn>
                <a:cxn ang="0">
                  <a:pos x="0" y="3587"/>
                </a:cxn>
                <a:cxn ang="0">
                  <a:pos x="0" y="582"/>
                </a:cxn>
              </a:cxnLst>
              <a:rect l="0" t="0" r="r" b="b"/>
              <a:pathLst>
                <a:path w="5760" h="3587">
                  <a:moveTo>
                    <a:pt x="0" y="582"/>
                  </a:moveTo>
                  <a:cubicBezTo>
                    <a:pt x="1027" y="680"/>
                    <a:pt x="1960" y="387"/>
                    <a:pt x="2640" y="267"/>
                  </a:cubicBezTo>
                  <a:cubicBezTo>
                    <a:pt x="2640" y="267"/>
                    <a:pt x="3268" y="180"/>
                    <a:pt x="3373" y="160"/>
                  </a:cubicBezTo>
                  <a:cubicBezTo>
                    <a:pt x="4120" y="0"/>
                    <a:pt x="5280" y="358"/>
                    <a:pt x="5760" y="358"/>
                  </a:cubicBezTo>
                  <a:lnTo>
                    <a:pt x="5760" y="3587"/>
                  </a:lnTo>
                  <a:lnTo>
                    <a:pt x="0" y="3587"/>
                  </a:lnTo>
                  <a:cubicBezTo>
                    <a:pt x="0" y="3587"/>
                    <a:pt x="0" y="582"/>
                    <a:pt x="0" y="58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046" name="Freeform 6"/>
            <p:cNvSpPr>
              <a:spLocks/>
            </p:cNvSpPr>
            <p:nvPr/>
          </p:nvSpPr>
          <p:spPr bwMode="invGray">
            <a:xfrm>
              <a:off x="0" y="184"/>
              <a:ext cx="5760" cy="538"/>
            </a:xfrm>
            <a:custGeom>
              <a:avLst/>
              <a:gdLst/>
              <a:ahLst/>
              <a:cxnLst>
                <a:cxn ang="0">
                  <a:pos x="0" y="163"/>
                </a:cxn>
                <a:cxn ang="0">
                  <a:pos x="0" y="403"/>
                </a:cxn>
                <a:cxn ang="0">
                  <a:pos x="1773" y="443"/>
                </a:cxn>
                <a:cxn ang="0">
                  <a:pos x="4573" y="176"/>
                </a:cxn>
                <a:cxn ang="0">
                  <a:pos x="5760" y="536"/>
                </a:cxn>
                <a:cxn ang="0">
                  <a:pos x="5760" y="163"/>
                </a:cxn>
                <a:cxn ang="0">
                  <a:pos x="4560" y="29"/>
                </a:cxn>
                <a:cxn ang="0">
                  <a:pos x="1987" y="336"/>
                </a:cxn>
                <a:cxn ang="0">
                  <a:pos x="0" y="163"/>
                </a:cxn>
              </a:cxnLst>
              <a:rect l="0" t="0" r="r" b="b"/>
              <a:pathLst>
                <a:path w="5760" h="538">
                  <a:moveTo>
                    <a:pt x="0" y="163"/>
                  </a:moveTo>
                  <a:lnTo>
                    <a:pt x="0" y="403"/>
                  </a:lnTo>
                  <a:cubicBezTo>
                    <a:pt x="295" y="450"/>
                    <a:pt x="1011" y="481"/>
                    <a:pt x="1773" y="443"/>
                  </a:cubicBezTo>
                  <a:cubicBezTo>
                    <a:pt x="2535" y="405"/>
                    <a:pt x="3909" y="161"/>
                    <a:pt x="4573" y="176"/>
                  </a:cubicBezTo>
                  <a:cubicBezTo>
                    <a:pt x="5237" y="191"/>
                    <a:pt x="5562" y="538"/>
                    <a:pt x="5760" y="536"/>
                  </a:cubicBezTo>
                  <a:lnTo>
                    <a:pt x="5760" y="163"/>
                  </a:lnTo>
                  <a:cubicBezTo>
                    <a:pt x="5560" y="79"/>
                    <a:pt x="5189" y="0"/>
                    <a:pt x="4560" y="29"/>
                  </a:cubicBezTo>
                  <a:cubicBezTo>
                    <a:pt x="3931" y="58"/>
                    <a:pt x="2747" y="314"/>
                    <a:pt x="1987" y="336"/>
                  </a:cubicBezTo>
                  <a:cubicBezTo>
                    <a:pt x="1227" y="358"/>
                    <a:pt x="414" y="199"/>
                    <a:pt x="0" y="1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047" name="Freeform 7"/>
            <p:cNvSpPr>
              <a:spLocks/>
            </p:cNvSpPr>
            <p:nvPr/>
          </p:nvSpPr>
          <p:spPr bwMode="invGray">
            <a:xfrm>
              <a:off x="0" y="1515"/>
              <a:ext cx="5760" cy="674"/>
            </a:xfrm>
            <a:custGeom>
              <a:avLst/>
              <a:gdLst/>
              <a:ahLst/>
              <a:cxnLst>
                <a:cxn ang="0">
                  <a:pos x="0" y="246"/>
                </a:cxn>
                <a:cxn ang="0">
                  <a:pos x="0" y="406"/>
                </a:cxn>
                <a:cxn ang="0">
                  <a:pos x="1280" y="645"/>
                </a:cxn>
                <a:cxn ang="0">
                  <a:pos x="1627" y="580"/>
                </a:cxn>
                <a:cxn ang="0">
                  <a:pos x="4493" y="113"/>
                </a:cxn>
                <a:cxn ang="0">
                  <a:pos x="5760" y="606"/>
                </a:cxn>
                <a:cxn ang="0">
                  <a:pos x="5760" y="233"/>
                </a:cxn>
                <a:cxn ang="0">
                  <a:pos x="4040" y="33"/>
                </a:cxn>
                <a:cxn ang="0">
                  <a:pos x="1093" y="433"/>
                </a:cxn>
                <a:cxn ang="0">
                  <a:pos x="0" y="246"/>
                </a:cxn>
              </a:cxnLst>
              <a:rect l="0" t="0" r="r" b="b"/>
              <a:pathLst>
                <a:path w="5760" h="674">
                  <a:moveTo>
                    <a:pt x="0" y="246"/>
                  </a:moveTo>
                  <a:lnTo>
                    <a:pt x="0" y="406"/>
                  </a:lnTo>
                  <a:cubicBezTo>
                    <a:pt x="213" y="463"/>
                    <a:pt x="1009" y="616"/>
                    <a:pt x="1280" y="645"/>
                  </a:cubicBezTo>
                  <a:cubicBezTo>
                    <a:pt x="1551" y="674"/>
                    <a:pt x="1092" y="669"/>
                    <a:pt x="1627" y="580"/>
                  </a:cubicBezTo>
                  <a:cubicBezTo>
                    <a:pt x="2162" y="491"/>
                    <a:pt x="3804" y="109"/>
                    <a:pt x="4493" y="113"/>
                  </a:cubicBezTo>
                  <a:cubicBezTo>
                    <a:pt x="5182" y="117"/>
                    <a:pt x="5549" y="586"/>
                    <a:pt x="5760" y="606"/>
                  </a:cubicBezTo>
                  <a:lnTo>
                    <a:pt x="5760" y="233"/>
                  </a:lnTo>
                  <a:cubicBezTo>
                    <a:pt x="5471" y="158"/>
                    <a:pt x="4818" y="0"/>
                    <a:pt x="4040" y="33"/>
                  </a:cubicBezTo>
                  <a:cubicBezTo>
                    <a:pt x="3262" y="66"/>
                    <a:pt x="1766" y="398"/>
                    <a:pt x="1093" y="433"/>
                  </a:cubicBezTo>
                  <a:cubicBezTo>
                    <a:pt x="420" y="468"/>
                    <a:pt x="228" y="285"/>
                    <a:pt x="0" y="24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048" name="Freeform 8"/>
            <p:cNvSpPr>
              <a:spLocks/>
            </p:cNvSpPr>
            <p:nvPr/>
          </p:nvSpPr>
          <p:spPr bwMode="invGray">
            <a:xfrm>
              <a:off x="1560" y="959"/>
              <a:ext cx="4200" cy="3361"/>
            </a:xfrm>
            <a:custGeom>
              <a:avLst/>
              <a:gdLst/>
              <a:ahLst/>
              <a:cxnLst>
                <a:cxn ang="0">
                  <a:pos x="0" y="3361"/>
                </a:cxn>
                <a:cxn ang="0">
                  <a:pos x="1054" y="295"/>
                </a:cxn>
                <a:cxn ang="0">
                  <a:pos x="4200" y="1588"/>
                </a:cxn>
                <a:cxn ang="0">
                  <a:pos x="4200" y="2028"/>
                </a:cxn>
                <a:cxn ang="0">
                  <a:pos x="1200" y="442"/>
                </a:cxn>
                <a:cxn ang="0">
                  <a:pos x="347" y="3361"/>
                </a:cxn>
                <a:cxn ang="0">
                  <a:pos x="0" y="3361"/>
                </a:cxn>
              </a:cxnLst>
              <a:rect l="0" t="0" r="r" b="b"/>
              <a:pathLst>
                <a:path w="4200" h="3361">
                  <a:moveTo>
                    <a:pt x="0" y="3361"/>
                  </a:moveTo>
                  <a:cubicBezTo>
                    <a:pt x="118" y="2850"/>
                    <a:pt x="354" y="590"/>
                    <a:pt x="1054" y="295"/>
                  </a:cubicBezTo>
                  <a:cubicBezTo>
                    <a:pt x="1754" y="0"/>
                    <a:pt x="3676" y="1299"/>
                    <a:pt x="4200" y="1588"/>
                  </a:cubicBezTo>
                  <a:lnTo>
                    <a:pt x="4200" y="2028"/>
                  </a:lnTo>
                  <a:cubicBezTo>
                    <a:pt x="3700" y="1837"/>
                    <a:pt x="1842" y="220"/>
                    <a:pt x="1200" y="442"/>
                  </a:cubicBezTo>
                  <a:cubicBezTo>
                    <a:pt x="558" y="664"/>
                    <a:pt x="547" y="2875"/>
                    <a:pt x="347" y="3361"/>
                  </a:cubicBezTo>
                  <a:lnTo>
                    <a:pt x="0" y="336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049" name="Freeform 9"/>
            <p:cNvSpPr>
              <a:spLocks/>
            </p:cNvSpPr>
            <p:nvPr/>
          </p:nvSpPr>
          <p:spPr bwMode="invGray">
            <a:xfrm>
              <a:off x="0" y="2169"/>
              <a:ext cx="5760" cy="1925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0" y="991"/>
                </a:cxn>
                <a:cxn ang="0">
                  <a:pos x="1547" y="1818"/>
                </a:cxn>
                <a:cxn ang="0">
                  <a:pos x="3253" y="351"/>
                </a:cxn>
                <a:cxn ang="0">
                  <a:pos x="5760" y="1537"/>
                </a:cxn>
                <a:cxn ang="0">
                  <a:pos x="5760" y="1151"/>
                </a:cxn>
                <a:cxn ang="0">
                  <a:pos x="3240" y="84"/>
                </a:cxn>
                <a:cxn ang="0">
                  <a:pos x="1573" y="1671"/>
                </a:cxn>
                <a:cxn ang="0">
                  <a:pos x="0" y="804"/>
                </a:cxn>
              </a:cxnLst>
              <a:rect l="0" t="0" r="r" b="b"/>
              <a:pathLst>
                <a:path w="5760" h="1925">
                  <a:moveTo>
                    <a:pt x="0" y="804"/>
                  </a:moveTo>
                  <a:lnTo>
                    <a:pt x="0" y="991"/>
                  </a:lnTo>
                  <a:cubicBezTo>
                    <a:pt x="258" y="1160"/>
                    <a:pt x="1005" y="1925"/>
                    <a:pt x="1547" y="1818"/>
                  </a:cubicBezTo>
                  <a:cubicBezTo>
                    <a:pt x="2089" y="1711"/>
                    <a:pt x="2551" y="398"/>
                    <a:pt x="3253" y="351"/>
                  </a:cubicBezTo>
                  <a:cubicBezTo>
                    <a:pt x="3955" y="304"/>
                    <a:pt x="5342" y="1404"/>
                    <a:pt x="5760" y="1537"/>
                  </a:cubicBezTo>
                  <a:lnTo>
                    <a:pt x="5760" y="1151"/>
                  </a:lnTo>
                  <a:cubicBezTo>
                    <a:pt x="5405" y="1124"/>
                    <a:pt x="3982" y="0"/>
                    <a:pt x="3240" y="84"/>
                  </a:cubicBezTo>
                  <a:cubicBezTo>
                    <a:pt x="2542" y="171"/>
                    <a:pt x="2113" y="1551"/>
                    <a:pt x="1573" y="1671"/>
                  </a:cubicBezTo>
                  <a:cubicBezTo>
                    <a:pt x="1033" y="1791"/>
                    <a:pt x="262" y="826"/>
                    <a:pt x="0" y="80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7050" name="Freeform 10"/>
            <p:cNvSpPr>
              <a:spLocks/>
            </p:cNvSpPr>
            <p:nvPr/>
          </p:nvSpPr>
          <p:spPr bwMode="invGray">
            <a:xfrm>
              <a:off x="0" y="2238"/>
              <a:ext cx="3929" cy="2120"/>
            </a:xfrm>
            <a:custGeom>
              <a:avLst/>
              <a:gdLst/>
              <a:ahLst/>
              <a:cxnLst>
                <a:cxn ang="0">
                  <a:pos x="0" y="415"/>
                </a:cxn>
                <a:cxn ang="0">
                  <a:pos x="0" y="508"/>
                </a:cxn>
                <a:cxn ang="0">
                  <a:pos x="1933" y="229"/>
                </a:cxn>
                <a:cxn ang="0">
                  <a:pos x="3920" y="1055"/>
                </a:cxn>
                <a:cxn ang="0">
                  <a:pos x="3587" y="2082"/>
                </a:cxn>
                <a:cxn ang="0">
                  <a:pos x="3947" y="829"/>
                </a:cxn>
                <a:cxn ang="0">
                  <a:pos x="2253" y="69"/>
                </a:cxn>
                <a:cxn ang="0">
                  <a:pos x="0" y="415"/>
                </a:cxn>
              </a:cxnLst>
              <a:rect l="0" t="0" r="r" b="b"/>
              <a:pathLst>
                <a:path w="4196" h="2120">
                  <a:moveTo>
                    <a:pt x="0" y="415"/>
                  </a:moveTo>
                  <a:lnTo>
                    <a:pt x="0" y="508"/>
                  </a:lnTo>
                  <a:cubicBezTo>
                    <a:pt x="160" y="577"/>
                    <a:pt x="1280" y="138"/>
                    <a:pt x="1933" y="229"/>
                  </a:cubicBezTo>
                  <a:cubicBezTo>
                    <a:pt x="2586" y="320"/>
                    <a:pt x="3644" y="746"/>
                    <a:pt x="3920" y="1055"/>
                  </a:cubicBezTo>
                  <a:cubicBezTo>
                    <a:pt x="4196" y="1364"/>
                    <a:pt x="3583" y="2120"/>
                    <a:pt x="3587" y="2082"/>
                  </a:cubicBezTo>
                  <a:lnTo>
                    <a:pt x="3947" y="829"/>
                  </a:lnTo>
                  <a:cubicBezTo>
                    <a:pt x="3725" y="494"/>
                    <a:pt x="2911" y="138"/>
                    <a:pt x="2253" y="69"/>
                  </a:cubicBezTo>
                  <a:cubicBezTo>
                    <a:pt x="1595" y="0"/>
                    <a:pt x="469" y="343"/>
                    <a:pt x="0" y="4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 cap="flat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87051" name="Rectangle 1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87052" name="Rectangl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87053" name="Rectangle 1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87054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+mn-lt"/>
              </a:defRPr>
            </a:lvl1pPr>
          </a:lstStyle>
          <a:p>
            <a:fld id="{BC34254C-E0FE-449D-A8BA-170D172DE3BB}" type="slidenum">
              <a:rPr lang="ru-RU"/>
              <a:pPr/>
              <a:t>‹#›</a:t>
            </a:fld>
            <a:endParaRPr lang="ru-RU"/>
          </a:p>
        </p:txBody>
      </p:sp>
      <p:sp>
        <p:nvSpPr>
          <p:cNvPr id="87055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0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31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931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931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1EC9E0D9-773D-41F7-8384-C3366466CAB1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2.png"/><Relationship Id="rId7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&#1054;&#1082;&#1089;&#1072;&#1085;&#1072;\Desktop\&#1042;&#1077;&#1083;&#1080;&#1082;&#1072;&#1103;%20&#1074;&#1086;&#1081;&#1085;&#1072;%20&#1080;%20&#1074;&#1077;&#1083;&#1080;&#1082;&#1072;&#1103;%20&#1087;&#1086;&#1073;&#1077;&#1076;&#1072;\&#1057;&#1074;&#1103;&#1097;&#1077;&#1085;&#1085;&#1072;&#1103;%20&#1074;&#1086;&#1081;&#1085;&#1072;.mp3" TargetMode="External"/><Relationship Id="rId6" Type="http://schemas.openxmlformats.org/officeDocument/2006/relationships/image" Target="../media/image20.png"/><Relationship Id="rId5" Type="http://schemas.openxmlformats.org/officeDocument/2006/relationships/image" Target="../media/image4.gif"/><Relationship Id="rId4" Type="http://schemas.openxmlformats.org/officeDocument/2006/relationships/image" Target="../media/image16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3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jpeg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.gif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52AECCF2-9809-4B65-9C47-BF03CF5ADAE7}" type="slidenum">
              <a:rPr lang="ru-RU"/>
              <a:pPr/>
              <a:t>1</a:t>
            </a:fld>
            <a:endParaRPr lang="ru-RU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19672" y="3645024"/>
            <a:ext cx="6400800" cy="1198563"/>
          </a:xfrm>
        </p:spPr>
        <p:txBody>
          <a:bodyPr/>
          <a:lstStyle/>
          <a:p>
            <a:r>
              <a:rPr lang="ru-RU" dirty="0"/>
              <a:t>Урок окружающего мира.</a:t>
            </a:r>
          </a:p>
          <a:p>
            <a:r>
              <a:rPr lang="ru-RU" dirty="0"/>
              <a:t>4 класс.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0113" cy="6858000"/>
          </a:xfrm>
          <a:prstGeom prst="rect">
            <a:avLst/>
          </a:prstGeom>
          <a:noFill/>
        </p:spPr>
      </p:pic>
      <p:pic>
        <p:nvPicPr>
          <p:cNvPr id="2054" name="Picture 6" descr="line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0"/>
            <a:ext cx="581025" cy="6826250"/>
          </a:xfrm>
          <a:prstGeom prst="rect">
            <a:avLst/>
          </a:prstGeom>
          <a:noFill/>
        </p:spPr>
      </p:pic>
      <p:pic>
        <p:nvPicPr>
          <p:cNvPr id="2055" name="Picture 7" descr="6a70e8b6773489a1db393f098a274c08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3243262" y="3243262"/>
            <a:ext cx="6858000" cy="371475"/>
          </a:xfrm>
          <a:prstGeom prst="rect">
            <a:avLst/>
          </a:prstGeom>
          <a:noFill/>
        </p:spPr>
      </p:pic>
      <p:sp>
        <p:nvSpPr>
          <p:cNvPr id="2056" name="WordArt 8" descr="27r2"/>
          <p:cNvSpPr>
            <a:spLocks noChangeArrowheads="1" noChangeShapeType="1" noTextEdit="1"/>
          </p:cNvSpPr>
          <p:nvPr/>
        </p:nvSpPr>
        <p:spPr bwMode="auto">
          <a:xfrm>
            <a:off x="1403648" y="1412776"/>
            <a:ext cx="7199312" cy="1958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tile tx="0" ty="0" sx="100000" sy="100000" flip="none" algn="tl"/>
                </a:blipFill>
                <a:effectLst>
                  <a:prstShdw prst="shdw13" dist="53882" dir="13500000">
                    <a:schemeClr val="tx1">
                      <a:alpha val="50000"/>
                    </a:schemeClr>
                  </a:prstShdw>
                </a:effectLst>
                <a:latin typeface="Arial"/>
                <a:cs typeface="Arial"/>
              </a:rPr>
              <a:t>Великая война </a:t>
            </a:r>
          </a:p>
          <a:p>
            <a:pPr algn="ctr"/>
            <a:r>
              <a:rPr lang="ru-RU" sz="3600" b="1" kern="10" dirty="0">
                <a:ln w="28575">
                  <a:solidFill>
                    <a:schemeClr val="hlink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tile tx="0" ty="0" sx="100000" sy="100000" flip="none" algn="tl"/>
                </a:blipFill>
                <a:effectLst>
                  <a:prstShdw prst="shdw13" dist="53882" dir="13500000">
                    <a:schemeClr val="tx1">
                      <a:alpha val="50000"/>
                    </a:schemeClr>
                  </a:prstShdw>
                </a:effectLst>
                <a:latin typeface="Arial"/>
                <a:cs typeface="Arial"/>
              </a:rPr>
              <a:t>и великая победа.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0"/>
            <a:ext cx="900113" cy="6858000"/>
            <a:chOff x="0" y="0"/>
            <a:chExt cx="900113" cy="6858000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00113" cy="6858000"/>
            </a:xfrm>
            <a:prstGeom prst="rect">
              <a:avLst/>
            </a:prstGeom>
            <a:noFill/>
          </p:spPr>
        </p:pic>
        <p:pic>
          <p:nvPicPr>
            <p:cNvPr id="8" name="Picture 6" descr="line4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0825" y="0"/>
              <a:ext cx="581025" cy="6826250"/>
            </a:xfrm>
            <a:prstGeom prst="rect">
              <a:avLst/>
            </a:prstGeom>
            <a:noFill/>
          </p:spPr>
        </p:pic>
        <p:pic>
          <p:nvPicPr>
            <p:cNvPr id="9" name="Picture 7" descr="6a70e8b6773489a1db393f098a274c08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-3243262" y="3243262"/>
              <a:ext cx="6858000" cy="371475"/>
            </a:xfrm>
            <a:prstGeom prst="rect">
              <a:avLst/>
            </a:prstGeom>
            <a:noFill/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7234" y="188640"/>
            <a:ext cx="8186766" cy="654032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Cambria" pitchFamily="18" charset="0"/>
              </a:rPr>
              <a:t>Как началась Великая Отечественная  война.</a:t>
            </a:r>
            <a:endParaRPr lang="ru-RU" sz="2800" b="1" i="1" dirty="0"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755576" y="1052736"/>
            <a:ext cx="8229600" cy="1543048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en-US" sz="2400" dirty="0" smtClean="0"/>
              <a:t>    </a:t>
            </a:r>
            <a:r>
              <a:rPr lang="ru-RU" sz="2400" dirty="0" smtClean="0"/>
              <a:t>В 1939 году в Европе началась Вторая мировая война. Её развязали германские фашисты под руководством Адольфа Гитлера. В эту войну втянулись  государства Европы, некоторые государства Азии, Африки, Америки.</a:t>
            </a:r>
            <a:endParaRPr lang="ru-RU" sz="2400" dirty="0"/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2160" y="2996952"/>
            <a:ext cx="2901264" cy="35792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6" cstate="print">
            <a:lum bright="1000"/>
          </a:blip>
          <a:srcRect l="3007" t="1961" r="2288" b="5882"/>
          <a:stretch>
            <a:fillRect/>
          </a:stretch>
        </p:blipFill>
        <p:spPr bwMode="auto">
          <a:xfrm>
            <a:off x="971600" y="2996952"/>
            <a:ext cx="4787866" cy="3571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8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0" y="0"/>
            <a:ext cx="900113" cy="6858000"/>
            <a:chOff x="0" y="0"/>
            <a:chExt cx="900113" cy="6858000"/>
          </a:xfrm>
        </p:grpSpPr>
        <p:pic>
          <p:nvPicPr>
            <p:cNvPr id="13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00113" cy="6858000"/>
            </a:xfrm>
            <a:prstGeom prst="rect">
              <a:avLst/>
            </a:prstGeom>
            <a:noFill/>
          </p:spPr>
        </p:pic>
        <p:pic>
          <p:nvPicPr>
            <p:cNvPr id="14" name="Picture 6" descr="line4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0825" y="0"/>
              <a:ext cx="581025" cy="6826250"/>
            </a:xfrm>
            <a:prstGeom prst="rect">
              <a:avLst/>
            </a:prstGeom>
            <a:noFill/>
          </p:spPr>
        </p:pic>
        <p:pic>
          <p:nvPicPr>
            <p:cNvPr id="15" name="Picture 7" descr="6a70e8b6773489a1db393f098a274c08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-3243262" y="3243262"/>
              <a:ext cx="6858000" cy="371475"/>
            </a:xfrm>
            <a:prstGeom prst="rect">
              <a:avLst/>
            </a:prstGeom>
            <a:noFill/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20" y="260648"/>
            <a:ext cx="8401080" cy="582594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Cambria" pitchFamily="18" charset="0"/>
              </a:rPr>
              <a:t>Как началась Великая Отечественная  война.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980728"/>
            <a:ext cx="8229600" cy="185738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2400" dirty="0" smtClean="0"/>
              <a:t>    </a:t>
            </a:r>
            <a:r>
              <a:rPr lang="ru-RU" sz="2400" dirty="0" smtClean="0"/>
              <a:t>В 1941 году война пришла и на нашу землю. Фашистские главари хотели поработить наш народ, захватить природные богатства нашей страны, разграбить или уничтожить её культурные ценности.</a:t>
            </a:r>
            <a:endParaRPr lang="ru-RU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28596" y="2928934"/>
            <a:ext cx="3758738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3857628"/>
            <a:ext cx="385765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43636" y="3000372"/>
            <a:ext cx="2541706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Picture 7" descr="J0076146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9512" y="5854700"/>
            <a:ext cx="2278063" cy="1003300"/>
          </a:xfrm>
          <a:prstGeom prst="rect">
            <a:avLst/>
          </a:prstGeom>
          <a:noFill/>
        </p:spPr>
      </p:pic>
      <p:pic>
        <p:nvPicPr>
          <p:cNvPr id="8" name="Picture 7" descr="J0076146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11760" y="5854700"/>
            <a:ext cx="2278063" cy="1003300"/>
          </a:xfrm>
          <a:prstGeom prst="rect">
            <a:avLst/>
          </a:prstGeom>
          <a:noFill/>
        </p:spPr>
      </p:pic>
      <p:pic>
        <p:nvPicPr>
          <p:cNvPr id="9" name="Picture 7" descr="J0076146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4008" y="5854700"/>
            <a:ext cx="2278063" cy="1003300"/>
          </a:xfrm>
          <a:prstGeom prst="rect">
            <a:avLst/>
          </a:prstGeom>
          <a:noFill/>
        </p:spPr>
      </p:pic>
      <p:pic>
        <p:nvPicPr>
          <p:cNvPr id="10" name="Picture 7" descr="J0076146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65937" y="5854700"/>
            <a:ext cx="2278063" cy="1003300"/>
          </a:xfrm>
          <a:prstGeom prst="rect">
            <a:avLst/>
          </a:prstGeom>
          <a:noFill/>
        </p:spPr>
      </p:pic>
      <p:pic>
        <p:nvPicPr>
          <p:cNvPr id="11" name="Picture 7" descr="J0076146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854700"/>
            <a:ext cx="2278063" cy="100330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0" y="0"/>
            <a:ext cx="900113" cy="6858000"/>
            <a:chOff x="0" y="0"/>
            <a:chExt cx="900113" cy="6858000"/>
          </a:xfrm>
        </p:grpSpPr>
        <p:pic>
          <p:nvPicPr>
            <p:cNvPr id="7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00113" cy="6858000"/>
            </a:xfrm>
            <a:prstGeom prst="rect">
              <a:avLst/>
            </a:prstGeom>
            <a:noFill/>
          </p:spPr>
        </p:pic>
        <p:pic>
          <p:nvPicPr>
            <p:cNvPr id="8" name="Picture 6" descr="line4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0825" y="0"/>
              <a:ext cx="581025" cy="6826250"/>
            </a:xfrm>
            <a:prstGeom prst="rect">
              <a:avLst/>
            </a:prstGeom>
            <a:noFill/>
          </p:spPr>
        </p:pic>
        <p:pic>
          <p:nvPicPr>
            <p:cNvPr id="9" name="Picture 7" descr="6a70e8b6773489a1db393f098a274c08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-3243262" y="3243262"/>
              <a:ext cx="6858000" cy="371475"/>
            </a:xfrm>
            <a:prstGeom prst="rect">
              <a:avLst/>
            </a:prstGeom>
            <a:noFill/>
          </p:spPr>
        </p:pic>
      </p:grp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14358" y="260648"/>
            <a:ext cx="8329642" cy="582594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Cambria" pitchFamily="18" charset="0"/>
              </a:rPr>
              <a:t>Как началась Великая Отечественная  война.</a:t>
            </a:r>
            <a:endParaRPr lang="ru-RU" sz="2800" b="1" i="1" dirty="0">
              <a:latin typeface="Cambr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764704"/>
            <a:ext cx="8229600" cy="192882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2400" dirty="0" smtClean="0"/>
              <a:t>    </a:t>
            </a:r>
            <a:r>
              <a:rPr lang="ru-RU" sz="2400" dirty="0" smtClean="0"/>
              <a:t>Началась самая страшная в истории нашей страны Великая Отечественная война. Она длилась почти четыре года (1418 дней и ночей) и принесла гибель                27 миллионов советских воинов и мирных жителей.</a:t>
            </a:r>
            <a:endParaRPr lang="ru-RU" sz="2400" dirty="0"/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2714620"/>
            <a:ext cx="3990551" cy="35719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5" y="3214686"/>
            <a:ext cx="4025955" cy="27146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/>
          <a:p>
            <a:fld id="{27BE9745-45A5-4344-899F-3A04A516DAA8}" type="slidenum">
              <a:rPr lang="ru-RU"/>
              <a:pPr/>
              <a:t>13</a:t>
            </a:fld>
            <a:endParaRPr lang="ru-RU"/>
          </a:p>
        </p:txBody>
      </p:sp>
      <p:pic>
        <p:nvPicPr>
          <p:cNvPr id="9221" name="Picture 5" descr="172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188640"/>
            <a:ext cx="3890682" cy="4895949"/>
          </a:xfrm>
          <a:prstGeom prst="rect">
            <a:avLst/>
          </a:prstGeom>
          <a:noFill/>
        </p:spPr>
      </p:pic>
      <p:pic>
        <p:nvPicPr>
          <p:cNvPr id="9223" name="Picture 7" descr="J007614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854700"/>
            <a:ext cx="2278063" cy="1003300"/>
          </a:xfrm>
          <a:prstGeom prst="rect">
            <a:avLst/>
          </a:prstGeom>
          <a:noFill/>
        </p:spPr>
      </p:pic>
      <p:pic>
        <p:nvPicPr>
          <p:cNvPr id="9224" name="Picture 8" descr="J007614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513" y="5854700"/>
            <a:ext cx="2278062" cy="1003300"/>
          </a:xfrm>
          <a:prstGeom prst="rect">
            <a:avLst/>
          </a:prstGeom>
          <a:noFill/>
        </p:spPr>
      </p:pic>
      <p:pic>
        <p:nvPicPr>
          <p:cNvPr id="9225" name="Picture 9" descr="J007614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6100" y="5854700"/>
            <a:ext cx="2278063" cy="1003300"/>
          </a:xfrm>
          <a:prstGeom prst="rect">
            <a:avLst/>
          </a:prstGeom>
          <a:noFill/>
        </p:spPr>
      </p:pic>
      <p:pic>
        <p:nvPicPr>
          <p:cNvPr id="9226" name="Picture 10" descr="J0076146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125" y="5854700"/>
            <a:ext cx="2555875" cy="1003300"/>
          </a:xfrm>
          <a:prstGeom prst="rect">
            <a:avLst/>
          </a:prstGeom>
          <a:noFill/>
        </p:spPr>
      </p:pic>
      <p:sp>
        <p:nvSpPr>
          <p:cNvPr id="9227" name="WordArt 11" descr="27r2"/>
          <p:cNvSpPr>
            <a:spLocks noChangeArrowheads="1" noChangeShapeType="1" noTextEdit="1"/>
          </p:cNvSpPr>
          <p:nvPr/>
        </p:nvSpPr>
        <p:spPr bwMode="auto">
          <a:xfrm>
            <a:off x="971600" y="5157192"/>
            <a:ext cx="7561263" cy="11525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1944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blipFill dpi="0" rotWithShape="1">
                  <a:blip r:embed="rId5"/>
                  <a:srcRect/>
                  <a:tile tx="0" ty="0" sx="100000" sy="100000" flip="none" algn="tl"/>
                </a:blip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1941 - 1945 гг.</a:t>
            </a:r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251520" y="764704"/>
            <a:ext cx="4465191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304800"/>
            <a:r>
              <a:rPr lang="ru-RU" sz="2400" dirty="0">
                <a:latin typeface="Sylfaen" pitchFamily="18" charset="0"/>
              </a:rPr>
              <a:t>  Здесь никого враги не пожалели:</a:t>
            </a:r>
          </a:p>
          <a:p>
            <a:pPr indent="304800"/>
            <a:r>
              <a:rPr lang="ru-RU" sz="2400" dirty="0">
                <a:latin typeface="Sylfaen" pitchFamily="18" charset="0"/>
              </a:rPr>
              <a:t>  Ни стариков, ни женщин, ни детей,</a:t>
            </a:r>
          </a:p>
          <a:p>
            <a:pPr indent="304800"/>
            <a:r>
              <a:rPr lang="ru-RU" sz="2400" dirty="0">
                <a:latin typeface="Sylfaen" pitchFamily="18" charset="0"/>
              </a:rPr>
              <a:t>  И бродит средь берёзонек и елей </a:t>
            </a:r>
          </a:p>
          <a:p>
            <a:pPr indent="304800"/>
            <a:r>
              <a:rPr lang="ru-RU" sz="2400" dirty="0">
                <a:latin typeface="Sylfaen" pitchFamily="18" charset="0"/>
              </a:rPr>
              <a:t>  Седой войны пугающая тень.</a:t>
            </a:r>
          </a:p>
          <a:p>
            <a:pPr indent="304800"/>
            <a:r>
              <a:rPr lang="ru-RU" sz="2400" dirty="0">
                <a:latin typeface="Sylfaen" pitchFamily="18" charset="0"/>
              </a:rPr>
              <a:t>                                       </a:t>
            </a:r>
          </a:p>
          <a:p>
            <a:pPr indent="304800"/>
            <a:r>
              <a:rPr lang="ru-RU" sz="2400" dirty="0">
                <a:latin typeface="Sylfaen" pitchFamily="18" charset="0"/>
              </a:rPr>
              <a:t>                              М.Зорина.</a:t>
            </a:r>
          </a:p>
        </p:txBody>
      </p:sp>
      <p:pic>
        <p:nvPicPr>
          <p:cNvPr id="10" name="Священная войн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323528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93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2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045F5-2973-442F-8076-ABEB64552493}" type="slidenum">
              <a:rPr lang="ru-RU"/>
              <a:pPr/>
              <a:t>14</a:t>
            </a:fld>
            <a:endParaRPr 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43608" y="4653136"/>
            <a:ext cx="7705725" cy="2017712"/>
          </a:xfrm>
        </p:spPr>
        <p:txBody>
          <a:bodyPr/>
          <a:lstStyle/>
          <a:p>
            <a:pPr marL="0" indent="365125">
              <a:lnSpc>
                <a:spcPct val="128000"/>
              </a:lnSpc>
              <a:spcBef>
                <a:spcPts val="600"/>
              </a:spcBef>
              <a:buFont typeface="Wingdings" pitchFamily="2" charset="2"/>
              <a:buNone/>
            </a:pPr>
            <a:r>
              <a:rPr lang="ru-RU" sz="2200" dirty="0">
                <a:effectLst/>
                <a:latin typeface="Sylfaen" pitchFamily="18" charset="0"/>
              </a:rPr>
              <a:t>В Европе к этому времени уже почти два года шла Вторая мировая война. На первом этапе Великой Отечественной войны (1941-1942 гг.) Красная Армия терпела одно поражение за другим, отходя все дальше в глубь страны. </a:t>
            </a:r>
            <a:endParaRPr lang="ru-RU" sz="2200" dirty="0">
              <a:latin typeface="Sylfaen" pitchFamily="18" charset="0"/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889375" y="4221088"/>
            <a:ext cx="52546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i="1" dirty="0">
                <a:solidFill>
                  <a:schemeClr val="tx2"/>
                </a:solidFill>
              </a:rPr>
              <a:t>Дети прячутся от бомбежки в щели. 1941 год.</a:t>
            </a:r>
          </a:p>
        </p:txBody>
      </p:sp>
      <p:pic>
        <p:nvPicPr>
          <p:cNvPr id="15365" name="Picture 5" descr="05S00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7709" y="908721"/>
            <a:ext cx="4700370" cy="3096344"/>
          </a:xfrm>
          <a:prstGeom prst="rect">
            <a:avLst/>
          </a:prstGeom>
          <a:noFill/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0113" cy="6858000"/>
          </a:xfrm>
          <a:prstGeom prst="rect">
            <a:avLst/>
          </a:prstGeom>
          <a:noFill/>
        </p:spPr>
      </p:pic>
      <p:pic>
        <p:nvPicPr>
          <p:cNvPr id="15367" name="Picture 7" descr="line4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0"/>
            <a:ext cx="581025" cy="6826250"/>
          </a:xfrm>
          <a:prstGeom prst="rect">
            <a:avLst/>
          </a:prstGeom>
          <a:noFill/>
        </p:spPr>
      </p:pic>
      <p:pic>
        <p:nvPicPr>
          <p:cNvPr id="15368" name="Picture 8" descr="6a70e8b6773489a1db393f098a274c08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3243262" y="3243262"/>
            <a:ext cx="6858000" cy="371475"/>
          </a:xfrm>
          <a:prstGeom prst="rect">
            <a:avLst/>
          </a:prstGeom>
          <a:noFill/>
        </p:spPr>
      </p:pic>
      <p:sp>
        <p:nvSpPr>
          <p:cNvPr id="15369" name="Rectangle 9"/>
          <p:cNvSpPr>
            <a:spLocks noChangeArrowheads="1"/>
          </p:cNvSpPr>
          <p:nvPr/>
        </p:nvSpPr>
        <p:spPr bwMode="auto">
          <a:xfrm>
            <a:off x="1043608" y="476672"/>
            <a:ext cx="288032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200" dirty="0">
                <a:latin typeface="Sylfaen" pitchFamily="18" charset="0"/>
              </a:rPr>
              <a:t>В 4 часа утра 22 июня 1941 года войска фашистской Германии (5,5 </a:t>
            </a:r>
            <a:r>
              <a:rPr lang="ru-RU" sz="2200" dirty="0" err="1">
                <a:latin typeface="Sylfaen" pitchFamily="18" charset="0"/>
              </a:rPr>
              <a:t>млн</a:t>
            </a:r>
            <a:r>
              <a:rPr lang="ru-RU" sz="2200" dirty="0">
                <a:latin typeface="Sylfaen" pitchFamily="18" charset="0"/>
              </a:rPr>
              <a:t> человек) перешли границы Советского Союза, немецкие самолеты (5 </a:t>
            </a:r>
            <a:r>
              <a:rPr lang="ru-RU" sz="2200" dirty="0" err="1">
                <a:latin typeface="Sylfaen" pitchFamily="18" charset="0"/>
              </a:rPr>
              <a:t>тыс</a:t>
            </a:r>
            <a:r>
              <a:rPr lang="ru-RU" sz="2200" dirty="0">
                <a:latin typeface="Sylfaen" pitchFamily="18" charset="0"/>
              </a:rPr>
              <a:t>) начали бомбить советские города, воинские части и аэродромы.</a:t>
            </a:r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600044" y="0"/>
            <a:ext cx="8543956" cy="654032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latin typeface="Cambria" pitchFamily="18" charset="0"/>
              </a:rPr>
              <a:t>Как началась Великая Отечественная  война.</a:t>
            </a:r>
            <a:endParaRPr lang="ru-RU" sz="2800" b="1" i="1" dirty="0">
              <a:latin typeface="Cambria" pitchFamily="18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06EC2-B94B-4E45-981A-6B9DE71B1C33}" type="slidenum">
              <a:rPr lang="ru-RU"/>
              <a:pPr/>
              <a:t>15</a:t>
            </a:fld>
            <a:endParaRPr lang="ru-RU" dirty="0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116013" y="4221163"/>
            <a:ext cx="7777162" cy="204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indent="365125">
              <a:lnSpc>
                <a:spcPct val="128000"/>
              </a:lnSpc>
              <a:spcBef>
                <a:spcPct val="50000"/>
              </a:spcBef>
              <a:buClr>
                <a:schemeClr val="hlink"/>
              </a:buClr>
              <a:buSzPct val="80000"/>
              <a:buFont typeface="Wingdings" pitchFamily="2" charset="2"/>
              <a:buNone/>
            </a:pPr>
            <a:r>
              <a:rPr lang="ru-RU" sz="2000">
                <a:latin typeface="Sylfaen" pitchFamily="18" charset="0"/>
              </a:rPr>
              <a:t>Около двух миллионов советских солдат попало в плен или погибло. Причинами поражений стали неготовность армии к войне, серьезные просчеты высшего руководства, преступления сталинского режима, внезапность нападения. Но и в эти тяжелые месяцы советские воины героически сражались с врагом. </a:t>
            </a:r>
            <a:endParaRPr lang="ru-RU" sz="2000">
              <a:effectLst>
                <a:outerShdw blurRad="38100" dist="38100" dir="2700000" algn="tl">
                  <a:srgbClr val="000000"/>
                </a:outerShdw>
              </a:effectLst>
              <a:latin typeface="Sylfaen" pitchFamily="18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0" y="0"/>
            <a:ext cx="900113" cy="6858000"/>
            <a:chOff x="0" y="0"/>
            <a:chExt cx="900113" cy="6858000"/>
          </a:xfrm>
        </p:grpSpPr>
        <p:pic>
          <p:nvPicPr>
            <p:cNvPr id="16389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00113" cy="6858000"/>
            </a:xfrm>
            <a:prstGeom prst="rect">
              <a:avLst/>
            </a:prstGeom>
            <a:noFill/>
          </p:spPr>
        </p:pic>
        <p:pic>
          <p:nvPicPr>
            <p:cNvPr id="16390" name="Picture 6" descr="line4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0825" y="0"/>
              <a:ext cx="581025" cy="6826250"/>
            </a:xfrm>
            <a:prstGeom prst="rect">
              <a:avLst/>
            </a:prstGeom>
            <a:noFill/>
          </p:spPr>
        </p:pic>
        <p:pic>
          <p:nvPicPr>
            <p:cNvPr id="16391" name="Picture 7" descr="6a70e8b6773489a1db393f098a274c08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-3243262" y="3243262"/>
              <a:ext cx="6858000" cy="371475"/>
            </a:xfrm>
            <a:prstGeom prst="rect">
              <a:avLst/>
            </a:prstGeom>
            <a:noFill/>
          </p:spPr>
        </p:pic>
      </p:grpSp>
      <p:pic>
        <p:nvPicPr>
          <p:cNvPr id="16392" name="Picture 8" descr="05S012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24075" y="260350"/>
            <a:ext cx="5665788" cy="3676650"/>
          </a:xfrm>
          <a:prstGeom prst="rect">
            <a:avLst/>
          </a:prstGeom>
          <a:noFill/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900113" cy="6858000"/>
            <a:chOff x="0" y="0"/>
            <a:chExt cx="900113" cy="6858000"/>
          </a:xfrm>
        </p:grpSpPr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00113" cy="6858000"/>
            </a:xfrm>
            <a:prstGeom prst="rect">
              <a:avLst/>
            </a:prstGeom>
            <a:noFill/>
          </p:spPr>
        </p:pic>
        <p:pic>
          <p:nvPicPr>
            <p:cNvPr id="9" name="Picture 6" descr="line4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0825" y="0"/>
              <a:ext cx="581025" cy="6826250"/>
            </a:xfrm>
            <a:prstGeom prst="rect">
              <a:avLst/>
            </a:prstGeom>
            <a:noFill/>
          </p:spPr>
        </p:pic>
        <p:pic>
          <p:nvPicPr>
            <p:cNvPr id="10" name="Picture 7" descr="6a70e8b6773489a1db393f098a274c08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-3243262" y="3243262"/>
              <a:ext cx="6858000" cy="371475"/>
            </a:xfrm>
            <a:prstGeom prst="rect">
              <a:avLst/>
            </a:prstGeom>
            <a:noFill/>
          </p:spPr>
        </p:pic>
      </p:grp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71600" y="404664"/>
            <a:ext cx="7920880" cy="17859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    </a:t>
            </a:r>
            <a:r>
              <a:rPr lang="ru-RU" sz="2400" dirty="0" smtClean="0"/>
              <a:t>Смертельная угроза нависла над нашей Родиной. Все, кто мог воевать, пошли на фронт. Остальные помогали армии в тылу, обеспечивая её продовольствием, снаряжением и боеприпасами.</a:t>
            </a:r>
            <a:endParaRPr lang="ru-RU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5008" y="2714620"/>
            <a:ext cx="2758260" cy="375938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35" y="2928934"/>
            <a:ext cx="4829928" cy="307183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94866095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900113" cy="6858000"/>
            <a:chOff x="0" y="0"/>
            <a:chExt cx="900113" cy="6858000"/>
          </a:xfrm>
        </p:grpSpPr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00113" cy="6858000"/>
            </a:xfrm>
            <a:prstGeom prst="rect">
              <a:avLst/>
            </a:prstGeom>
            <a:noFill/>
          </p:spPr>
        </p:pic>
        <p:pic>
          <p:nvPicPr>
            <p:cNvPr id="9" name="Picture 6" descr="line4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50825" y="0"/>
              <a:ext cx="581025" cy="6826250"/>
            </a:xfrm>
            <a:prstGeom prst="rect">
              <a:avLst/>
            </a:prstGeom>
            <a:noFill/>
          </p:spPr>
        </p:pic>
        <p:pic>
          <p:nvPicPr>
            <p:cNvPr id="10" name="Picture 7" descr="6a70e8b6773489a1db393f098a274c08"/>
            <p:cNvPicPr>
              <a:picLocks noChangeAspect="1" noChangeArrowheads="1" noCrop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 rot="5400000">
              <a:off x="-3243262" y="3243262"/>
              <a:ext cx="6858000" cy="371475"/>
            </a:xfrm>
            <a:prstGeom prst="rect">
              <a:avLst/>
            </a:prstGeom>
            <a:noFill/>
          </p:spPr>
        </p:pic>
      </p:grp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4400" y="476672"/>
            <a:ext cx="7906072" cy="1785950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sz="2400" dirty="0" smtClean="0"/>
              <a:t>   Тяжким бременем легла война на весь наш народ. Больницы, санатории, дома отдыха, клубы были переоборудованы в госпитали, где лечили раненых. На заводах к станкам вставали подростки, заменив старших. Старики и женщины работали в колхозах. </a:t>
            </a:r>
            <a:endParaRPr lang="ru-RU" sz="24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596" y="3071810"/>
            <a:ext cx="5107057" cy="30003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00430" y="4643446"/>
            <a:ext cx="2721238" cy="2000264"/>
          </a:xfrm>
          <a:prstGeom prst="round2Diag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6316218" y="3000372"/>
            <a:ext cx="2376505" cy="34290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011683467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Стр</a:t>
            </a:r>
            <a:r>
              <a:rPr lang="ru-RU" smtClean="0"/>
              <a:t> 140-146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13D64-D835-4A84-AA80-EDA9279D8F5A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4340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D1BF-4332-4282-86E8-5F5458CB3900}" type="slidenum">
              <a:rPr lang="ru-RU"/>
              <a:pPr/>
              <a:t>2</a:t>
            </a:fld>
            <a:endParaRPr lang="ru-RU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274638"/>
            <a:ext cx="7643812" cy="1143000"/>
          </a:xfrm>
        </p:spPr>
        <p:txBody>
          <a:bodyPr/>
          <a:lstStyle/>
          <a:p>
            <a:r>
              <a:rPr lang="ru-RU"/>
              <a:t>ЦЕЛИ УРОКА: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600200"/>
            <a:ext cx="771525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800"/>
              <a:t>Познакомиться о самой разрушительной из всех воин в истории, о великой победе нашего народа (1941-1945 гг.)</a:t>
            </a:r>
          </a:p>
          <a:p>
            <a:pPr>
              <a:lnSpc>
                <a:spcPct val="90000"/>
              </a:lnSpc>
            </a:pPr>
            <a:endParaRPr lang="ru-RU" sz="2800"/>
          </a:p>
          <a:p>
            <a:pPr>
              <a:lnSpc>
                <a:spcPct val="90000"/>
              </a:lnSpc>
            </a:pPr>
            <a:r>
              <a:rPr lang="ru-RU" sz="2800"/>
              <a:t>Развивать интерес к истории родной страны.</a:t>
            </a:r>
          </a:p>
          <a:p>
            <a:pPr>
              <a:lnSpc>
                <a:spcPct val="90000"/>
              </a:lnSpc>
            </a:pPr>
            <a:endParaRPr lang="ru-RU" sz="2800"/>
          </a:p>
          <a:p>
            <a:pPr>
              <a:lnSpc>
                <a:spcPct val="90000"/>
              </a:lnSpc>
            </a:pPr>
            <a:r>
              <a:rPr lang="ru-RU" sz="2800"/>
              <a:t>Воспитывать патриотизм, чувство гордости за мужество и храбрость людей нашей родины.</a:t>
            </a:r>
          </a:p>
          <a:p>
            <a:pPr>
              <a:lnSpc>
                <a:spcPct val="90000"/>
              </a:lnSpc>
            </a:pPr>
            <a:endParaRPr lang="ru-RU" sz="2800"/>
          </a:p>
        </p:txBody>
      </p:sp>
      <p:pic>
        <p:nvPicPr>
          <p:cNvPr id="768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0113" cy="6858000"/>
          </a:xfrm>
          <a:prstGeom prst="rect">
            <a:avLst/>
          </a:prstGeom>
          <a:noFill/>
        </p:spPr>
      </p:pic>
      <p:pic>
        <p:nvPicPr>
          <p:cNvPr id="76805" name="Picture 5" descr="line4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0"/>
            <a:ext cx="581025" cy="6826250"/>
          </a:xfrm>
          <a:prstGeom prst="rect">
            <a:avLst/>
          </a:prstGeom>
          <a:noFill/>
        </p:spPr>
      </p:pic>
      <p:pic>
        <p:nvPicPr>
          <p:cNvPr id="76806" name="Picture 6" descr="6a70e8b6773489a1db393f098a274c08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-3243262" y="3243262"/>
            <a:ext cx="6858000" cy="371475"/>
          </a:xfrm>
          <a:prstGeom prst="rect">
            <a:avLst/>
          </a:prstGeom>
          <a:noFill/>
        </p:spPr>
      </p:pic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626DAC-E87E-4E57-80FD-E549F8DCFC58}" type="slidenum">
              <a:rPr lang="ru-RU"/>
              <a:pPr/>
              <a:t>3</a:t>
            </a:fld>
            <a:endParaRPr lang="ru-RU"/>
          </a:p>
        </p:txBody>
      </p:sp>
      <p:sp>
        <p:nvSpPr>
          <p:cNvPr id="47108" name="WordArt 4"/>
          <p:cNvSpPr>
            <a:spLocks noChangeArrowheads="1" noChangeShapeType="1" noTextEdit="1"/>
          </p:cNvSpPr>
          <p:nvPr/>
        </p:nvSpPr>
        <p:spPr bwMode="auto">
          <a:xfrm>
            <a:off x="684213" y="260350"/>
            <a:ext cx="8245475" cy="12954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66667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БЛИЦ-ОПРОС ПО ТЕМЕ:</a:t>
            </a:r>
          </a:p>
        </p:txBody>
      </p:sp>
      <p:sp>
        <p:nvSpPr>
          <p:cNvPr id="47109" name="WordArt 5"/>
          <p:cNvSpPr>
            <a:spLocks noChangeArrowheads="1" noChangeShapeType="1" noTextEdit="1"/>
          </p:cNvSpPr>
          <p:nvPr/>
        </p:nvSpPr>
        <p:spPr bwMode="auto">
          <a:xfrm>
            <a:off x="755650" y="1916113"/>
            <a:ext cx="7775575" cy="2592387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34722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"Страницы истории</a:t>
            </a:r>
          </a:p>
          <a:p>
            <a:pPr algn="ctr"/>
            <a:r>
              <a:rPr lang="ru-RU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20-30-х годов!"</a:t>
            </a:r>
          </a:p>
        </p:txBody>
      </p:sp>
      <p:pic>
        <p:nvPicPr>
          <p:cNvPr id="47111" name="Picture 7" descr="AG00317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838" y="3860800"/>
            <a:ext cx="2187575" cy="2808288"/>
          </a:xfrm>
          <a:prstGeom prst="rect">
            <a:avLst/>
          </a:prstGeom>
          <a:noFill/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E829-45AC-44BB-8227-39EEA41E60B3}" type="slidenum">
              <a:rPr lang="ru-RU"/>
              <a:pPr/>
              <a:t>4</a:t>
            </a:fld>
            <a:endParaRPr lang="ru-RU"/>
          </a:p>
        </p:txBody>
      </p:sp>
      <p:sp>
        <p:nvSpPr>
          <p:cNvPr id="98308" name="Text Box 4"/>
          <p:cNvSpPr txBox="1">
            <a:spLocks noChangeArrowheads="1"/>
          </p:cNvSpPr>
          <p:nvPr/>
        </p:nvSpPr>
        <p:spPr bwMode="auto">
          <a:xfrm>
            <a:off x="2268538" y="0"/>
            <a:ext cx="504031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u="sng"/>
              <a:t>ВОПРОСЫ</a:t>
            </a:r>
          </a:p>
        </p:txBody>
      </p:sp>
      <p:pic>
        <p:nvPicPr>
          <p:cNvPr id="98310" name="Picture 6" descr="18m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08625"/>
            <a:ext cx="1476375" cy="1349375"/>
          </a:xfrm>
          <a:prstGeom prst="rect">
            <a:avLst/>
          </a:prstGeom>
          <a:noFill/>
        </p:spPr>
      </p:pic>
      <p:pic>
        <p:nvPicPr>
          <p:cNvPr id="98311" name="Picture 7" descr="0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412875"/>
            <a:ext cx="476250" cy="360363"/>
          </a:xfrm>
          <a:prstGeom prst="rect">
            <a:avLst/>
          </a:prstGeom>
          <a:noFill/>
        </p:spPr>
      </p:pic>
      <p:sp>
        <p:nvSpPr>
          <p:cNvPr id="98312" name="Rectangle 8"/>
          <p:cNvSpPr>
            <a:spLocks noChangeArrowheads="1"/>
          </p:cNvSpPr>
          <p:nvPr/>
        </p:nvSpPr>
        <p:spPr bwMode="auto">
          <a:xfrm>
            <a:off x="971550" y="1339850"/>
            <a:ext cx="7839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1. Кто правил жизнью страны после 1917 года?</a:t>
            </a:r>
          </a:p>
        </p:txBody>
      </p:sp>
      <p:pic>
        <p:nvPicPr>
          <p:cNvPr id="98313" name="Picture 9" descr="0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492375"/>
            <a:ext cx="476250" cy="381000"/>
          </a:xfrm>
          <a:prstGeom prst="rect">
            <a:avLst/>
          </a:prstGeom>
          <a:noFill/>
        </p:spPr>
      </p:pic>
      <p:sp>
        <p:nvSpPr>
          <p:cNvPr id="98314" name="Text Box 10"/>
          <p:cNvSpPr txBox="1">
            <a:spLocks noChangeArrowheads="1"/>
          </p:cNvSpPr>
          <p:nvPr/>
        </p:nvSpPr>
        <p:spPr bwMode="auto">
          <a:xfrm>
            <a:off x="2555875" y="1844675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i="1"/>
              <a:t>Партия большевиков.</a:t>
            </a:r>
          </a:p>
        </p:txBody>
      </p:sp>
      <p:sp>
        <p:nvSpPr>
          <p:cNvPr id="98315" name="Rectangle 11"/>
          <p:cNvSpPr>
            <a:spLocks noChangeArrowheads="1"/>
          </p:cNvSpPr>
          <p:nvPr/>
        </p:nvSpPr>
        <p:spPr bwMode="auto">
          <a:xfrm>
            <a:off x="971550" y="2492375"/>
            <a:ext cx="7534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2. Как позднее стали называть большевиков?</a:t>
            </a:r>
          </a:p>
        </p:txBody>
      </p:sp>
      <p:sp>
        <p:nvSpPr>
          <p:cNvPr id="98316" name="Text Box 12"/>
          <p:cNvSpPr txBox="1">
            <a:spLocks noChangeArrowheads="1"/>
          </p:cNvSpPr>
          <p:nvPr/>
        </p:nvSpPr>
        <p:spPr bwMode="auto">
          <a:xfrm>
            <a:off x="2555875" y="2997200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i="1"/>
              <a:t>Коммунистами.</a:t>
            </a:r>
          </a:p>
        </p:txBody>
      </p:sp>
      <p:pic>
        <p:nvPicPr>
          <p:cNvPr id="98317" name="Picture 13" descr="0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716338"/>
            <a:ext cx="476250" cy="381000"/>
          </a:xfrm>
          <a:prstGeom prst="rect">
            <a:avLst/>
          </a:prstGeom>
          <a:noFill/>
        </p:spPr>
      </p:pic>
      <p:sp>
        <p:nvSpPr>
          <p:cNvPr id="98318" name="Rectangle 14"/>
          <p:cNvSpPr>
            <a:spLocks noChangeArrowheads="1"/>
          </p:cNvSpPr>
          <p:nvPr/>
        </p:nvSpPr>
        <p:spPr bwMode="auto">
          <a:xfrm>
            <a:off x="900113" y="3644900"/>
            <a:ext cx="85312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3.Какое новое государство появилось на карте в 1922 году?</a:t>
            </a:r>
            <a:endParaRPr lang="ru-RU" sz="3200" b="1">
              <a:solidFill>
                <a:schemeClr val="tx2"/>
              </a:solidFill>
            </a:endParaRPr>
          </a:p>
        </p:txBody>
      </p:sp>
      <p:sp>
        <p:nvSpPr>
          <p:cNvPr id="98319" name="Text Box 15"/>
          <p:cNvSpPr txBox="1">
            <a:spLocks noChangeArrowheads="1"/>
          </p:cNvSpPr>
          <p:nvPr/>
        </p:nvSpPr>
        <p:spPr bwMode="auto">
          <a:xfrm>
            <a:off x="2555875" y="4221163"/>
            <a:ext cx="63373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000" i="1"/>
              <a:t>Союз Советских Социалистических Республик  (Советский Союз, СССР)</a:t>
            </a:r>
          </a:p>
        </p:txBody>
      </p:sp>
      <p:pic>
        <p:nvPicPr>
          <p:cNvPr id="98320" name="Picture 16" descr="0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5084763"/>
            <a:ext cx="476250" cy="381000"/>
          </a:xfrm>
          <a:prstGeom prst="rect">
            <a:avLst/>
          </a:prstGeom>
          <a:noFill/>
        </p:spPr>
      </p:pic>
      <p:sp>
        <p:nvSpPr>
          <p:cNvPr id="98321" name="Rectangle 17"/>
          <p:cNvSpPr>
            <a:spLocks noChangeArrowheads="1"/>
          </p:cNvSpPr>
          <p:nvPr/>
        </p:nvSpPr>
        <p:spPr bwMode="auto">
          <a:xfrm>
            <a:off x="971550" y="5084763"/>
            <a:ext cx="84201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4. Сколько союзных республик вошло в состав СССР?</a:t>
            </a:r>
          </a:p>
        </p:txBody>
      </p:sp>
      <p:sp>
        <p:nvSpPr>
          <p:cNvPr id="98322" name="Text Box 18"/>
          <p:cNvSpPr txBox="1">
            <a:spLocks noChangeArrowheads="1"/>
          </p:cNvSpPr>
          <p:nvPr/>
        </p:nvSpPr>
        <p:spPr bwMode="auto">
          <a:xfrm>
            <a:off x="2555875" y="5589588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i="1"/>
              <a:t>15.</a:t>
            </a:r>
          </a:p>
        </p:txBody>
      </p:sp>
      <p:pic>
        <p:nvPicPr>
          <p:cNvPr id="98324" name="Picture 20" descr="AG00317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1725" y="0"/>
            <a:ext cx="1155700" cy="1484313"/>
          </a:xfrm>
          <a:prstGeom prst="rect">
            <a:avLst/>
          </a:prstGeom>
          <a:noFill/>
        </p:spPr>
      </p:pic>
      <p:sp>
        <p:nvSpPr>
          <p:cNvPr id="98325" name="Rectangle 21"/>
          <p:cNvSpPr>
            <a:spLocks noChangeArrowheads="1"/>
          </p:cNvSpPr>
          <p:nvPr/>
        </p:nvSpPr>
        <p:spPr bwMode="auto">
          <a:xfrm>
            <a:off x="1331913" y="6165850"/>
            <a:ext cx="67611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just">
              <a:buFont typeface="Wingdings" pitchFamily="2" charset="2"/>
              <a:buNone/>
              <a:tabLst>
                <a:tab pos="908050" algn="l"/>
              </a:tabLst>
            </a:pPr>
            <a:r>
              <a:rPr lang="ru-RU" sz="1400"/>
              <a:t>*Для прочтения вопроса нажать одним щелчком мыши на карандаш.</a:t>
            </a:r>
          </a:p>
          <a:p>
            <a:pPr algn="just">
              <a:buFont typeface="Wingdings" pitchFamily="2" charset="2"/>
              <a:buNone/>
              <a:tabLst>
                <a:tab pos="908050" algn="l"/>
              </a:tabLst>
            </a:pPr>
            <a:r>
              <a:rPr lang="ru-RU" sz="1400"/>
              <a:t>**Для проверки правильности ответа нажать одним щелчком мыши на вопрос.</a:t>
            </a:r>
          </a:p>
        </p:txBody>
      </p:sp>
      <p:sp>
        <p:nvSpPr>
          <p:cNvPr id="98326" name="Line 22"/>
          <p:cNvSpPr>
            <a:spLocks noChangeShapeType="1"/>
          </p:cNvSpPr>
          <p:nvPr/>
        </p:nvSpPr>
        <p:spPr bwMode="auto">
          <a:xfrm>
            <a:off x="1187450" y="6092825"/>
            <a:ext cx="54721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83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8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83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8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83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8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8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83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8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2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983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98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8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98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983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98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983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98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320"/>
                  </p:tgtEl>
                </p:cond>
              </p:nextCondLst>
            </p:seq>
          </p:childTnLst>
        </p:cTn>
      </p:par>
    </p:tnLst>
    <p:bldLst>
      <p:bldP spid="98314" grpId="0"/>
      <p:bldP spid="98316" grpId="0"/>
      <p:bldP spid="98319" grpId="0"/>
      <p:bldP spid="983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505BE1-0D4D-4A6B-8FF9-2FC7F5B4AEC6}" type="slidenum">
              <a:rPr lang="ru-RU"/>
              <a:pPr/>
              <a:t>5</a:t>
            </a:fld>
            <a:endParaRPr lang="ru-RU"/>
          </a:p>
        </p:txBody>
      </p:sp>
      <p:sp>
        <p:nvSpPr>
          <p:cNvPr id="99330" name="Text Box 2"/>
          <p:cNvSpPr txBox="1">
            <a:spLocks noChangeArrowheads="1"/>
          </p:cNvSpPr>
          <p:nvPr/>
        </p:nvSpPr>
        <p:spPr bwMode="auto">
          <a:xfrm>
            <a:off x="2268538" y="0"/>
            <a:ext cx="504031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u="sng"/>
              <a:t>ВОПРОСЫ</a:t>
            </a:r>
          </a:p>
        </p:txBody>
      </p:sp>
      <p:pic>
        <p:nvPicPr>
          <p:cNvPr id="99331" name="Picture 3" descr="18m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08625"/>
            <a:ext cx="1476375" cy="1349375"/>
          </a:xfrm>
          <a:prstGeom prst="rect">
            <a:avLst/>
          </a:prstGeom>
          <a:noFill/>
        </p:spPr>
      </p:pic>
      <p:pic>
        <p:nvPicPr>
          <p:cNvPr id="99332" name="Picture 4" descr="0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412875"/>
            <a:ext cx="476250" cy="360363"/>
          </a:xfrm>
          <a:prstGeom prst="rect">
            <a:avLst/>
          </a:prstGeom>
          <a:noFill/>
        </p:spPr>
      </p:pic>
      <p:sp>
        <p:nvSpPr>
          <p:cNvPr id="99333" name="Rectangle 5"/>
          <p:cNvSpPr>
            <a:spLocks noChangeArrowheads="1"/>
          </p:cNvSpPr>
          <p:nvPr/>
        </p:nvSpPr>
        <p:spPr bwMode="auto">
          <a:xfrm>
            <a:off x="971550" y="1339850"/>
            <a:ext cx="81724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5.  В каком году Советское правительство переехало из Петербурга в Москву?</a:t>
            </a:r>
          </a:p>
        </p:txBody>
      </p:sp>
      <p:pic>
        <p:nvPicPr>
          <p:cNvPr id="99334" name="Picture 6" descr="0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636838"/>
            <a:ext cx="476250" cy="381000"/>
          </a:xfrm>
          <a:prstGeom prst="rect">
            <a:avLst/>
          </a:prstGeom>
          <a:noFill/>
        </p:spPr>
      </p:pic>
      <p:sp>
        <p:nvSpPr>
          <p:cNvPr id="99335" name="Text Box 7"/>
          <p:cNvSpPr txBox="1">
            <a:spLocks noChangeArrowheads="1"/>
          </p:cNvSpPr>
          <p:nvPr/>
        </p:nvSpPr>
        <p:spPr bwMode="auto">
          <a:xfrm>
            <a:off x="2555875" y="2060575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i="1"/>
              <a:t>В 1918.</a:t>
            </a:r>
          </a:p>
        </p:txBody>
      </p:sp>
      <p:sp>
        <p:nvSpPr>
          <p:cNvPr id="99336" name="Rectangle 8"/>
          <p:cNvSpPr>
            <a:spLocks noChangeArrowheads="1"/>
          </p:cNvSpPr>
          <p:nvPr/>
        </p:nvSpPr>
        <p:spPr bwMode="auto">
          <a:xfrm>
            <a:off x="971550" y="2636838"/>
            <a:ext cx="7346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6. Чем стала Москва для Советского Союза? </a:t>
            </a:r>
          </a:p>
        </p:txBody>
      </p:sp>
      <p:sp>
        <p:nvSpPr>
          <p:cNvPr id="99337" name="Text Box 9"/>
          <p:cNvSpPr txBox="1">
            <a:spLocks noChangeArrowheads="1"/>
          </p:cNvSpPr>
          <p:nvPr/>
        </p:nvSpPr>
        <p:spPr bwMode="auto">
          <a:xfrm>
            <a:off x="2555875" y="3141663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i="1"/>
              <a:t>Столицей.</a:t>
            </a:r>
          </a:p>
        </p:txBody>
      </p:sp>
      <p:pic>
        <p:nvPicPr>
          <p:cNvPr id="99338" name="Picture 10" descr="0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716338"/>
            <a:ext cx="476250" cy="381000"/>
          </a:xfrm>
          <a:prstGeom prst="rect">
            <a:avLst/>
          </a:prstGeom>
          <a:noFill/>
        </p:spPr>
      </p:pic>
      <p:sp>
        <p:nvSpPr>
          <p:cNvPr id="99339" name="Rectangle 11"/>
          <p:cNvSpPr>
            <a:spLocks noChangeArrowheads="1"/>
          </p:cNvSpPr>
          <p:nvPr/>
        </p:nvSpPr>
        <p:spPr bwMode="auto">
          <a:xfrm>
            <a:off x="900113" y="3644900"/>
            <a:ext cx="85312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7. Какие решительные перемены произошли в государстве?</a:t>
            </a:r>
          </a:p>
        </p:txBody>
      </p:sp>
      <p:sp>
        <p:nvSpPr>
          <p:cNvPr id="99340" name="Text Box 12"/>
          <p:cNvSpPr txBox="1">
            <a:spLocks noChangeArrowheads="1"/>
          </p:cNvSpPr>
          <p:nvPr/>
        </p:nvSpPr>
        <p:spPr bwMode="auto">
          <a:xfrm>
            <a:off x="1116013" y="4437063"/>
            <a:ext cx="7777162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r">
              <a:spcBef>
                <a:spcPct val="50000"/>
              </a:spcBef>
              <a:buFontTx/>
              <a:buAutoNum type="arabicParenR"/>
            </a:pPr>
            <a:r>
              <a:rPr lang="ru-RU" sz="2400" i="1"/>
              <a:t>Изменился состав населения страны.</a:t>
            </a:r>
          </a:p>
          <a:p>
            <a:pPr marL="342900" indent="-342900" algn="r">
              <a:spcBef>
                <a:spcPct val="50000"/>
              </a:spcBef>
            </a:pPr>
            <a:r>
              <a:rPr lang="ru-RU" sz="2400" i="1"/>
              <a:t>2) Больше не было царя, помещиков, фабрикантов.</a:t>
            </a:r>
          </a:p>
          <a:p>
            <a:pPr marL="342900" indent="-342900" algn="r">
              <a:spcBef>
                <a:spcPct val="50000"/>
              </a:spcBef>
            </a:pPr>
            <a:r>
              <a:rPr lang="ru-RU" sz="2400" i="1"/>
              <a:t>3) Тысячи людей переехали в опустевшие квартиры и особняки.</a:t>
            </a:r>
          </a:p>
        </p:txBody>
      </p:sp>
      <p:pic>
        <p:nvPicPr>
          <p:cNvPr id="99344" name="Picture 16" descr="AG00317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1725" y="0"/>
            <a:ext cx="1155700" cy="1484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93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9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9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333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93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93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93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33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993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99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33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93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9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33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993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99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33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993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99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338"/>
                  </p:tgtEl>
                </p:cond>
              </p:nextCondLst>
            </p:seq>
          </p:childTnLst>
        </p:cTn>
      </p:par>
    </p:tnLst>
    <p:bldLst>
      <p:bldP spid="99335" grpId="0"/>
      <p:bldP spid="99337" grpId="0"/>
      <p:bldP spid="9934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2A6CB-3C6B-4D3D-8A62-908CA2C15F26}" type="slidenum">
              <a:rPr lang="ru-RU"/>
              <a:pPr/>
              <a:t>6</a:t>
            </a:fld>
            <a:endParaRPr lang="ru-RU"/>
          </a:p>
        </p:txBody>
      </p:sp>
      <p:sp>
        <p:nvSpPr>
          <p:cNvPr id="101378" name="Text Box 2"/>
          <p:cNvSpPr txBox="1">
            <a:spLocks noChangeArrowheads="1"/>
          </p:cNvSpPr>
          <p:nvPr/>
        </p:nvSpPr>
        <p:spPr bwMode="auto">
          <a:xfrm>
            <a:off x="2268538" y="0"/>
            <a:ext cx="504031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u="sng"/>
              <a:t>ВОПРОСЫ</a:t>
            </a:r>
          </a:p>
        </p:txBody>
      </p:sp>
      <p:pic>
        <p:nvPicPr>
          <p:cNvPr id="101379" name="Picture 3" descr="18m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08625"/>
            <a:ext cx="1476375" cy="1349375"/>
          </a:xfrm>
          <a:prstGeom prst="rect">
            <a:avLst/>
          </a:prstGeom>
          <a:noFill/>
        </p:spPr>
      </p:pic>
      <p:pic>
        <p:nvPicPr>
          <p:cNvPr id="101380" name="Picture 4" descr="0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836613"/>
            <a:ext cx="476250" cy="360362"/>
          </a:xfrm>
          <a:prstGeom prst="rect">
            <a:avLst/>
          </a:prstGeom>
          <a:noFill/>
        </p:spPr>
      </p:pic>
      <p:sp>
        <p:nvSpPr>
          <p:cNvPr id="101381" name="Rectangle 5"/>
          <p:cNvSpPr>
            <a:spLocks noChangeArrowheads="1"/>
          </p:cNvSpPr>
          <p:nvPr/>
        </p:nvSpPr>
        <p:spPr bwMode="auto">
          <a:xfrm>
            <a:off x="790575" y="908050"/>
            <a:ext cx="83534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8. О каких решительных изменениях в образовании говорит иллюстрация?</a:t>
            </a:r>
          </a:p>
        </p:txBody>
      </p:sp>
      <p:pic>
        <p:nvPicPr>
          <p:cNvPr id="101382" name="Picture 6" descr="0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84538"/>
            <a:ext cx="476250" cy="381000"/>
          </a:xfrm>
          <a:prstGeom prst="rect">
            <a:avLst/>
          </a:prstGeom>
          <a:noFill/>
        </p:spPr>
      </p:pic>
      <p:sp>
        <p:nvSpPr>
          <p:cNvPr id="101383" name="Text Box 7"/>
          <p:cNvSpPr txBox="1">
            <a:spLocks noChangeArrowheads="1"/>
          </p:cNvSpPr>
          <p:nvPr/>
        </p:nvSpPr>
        <p:spPr bwMode="auto">
          <a:xfrm>
            <a:off x="5292725" y="2133600"/>
            <a:ext cx="38512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i="1"/>
              <a:t>В стране началась борьба с безграмотностью.</a:t>
            </a:r>
            <a:endParaRPr lang="ru-RU" sz="2800" i="1"/>
          </a:p>
        </p:txBody>
      </p:sp>
      <p:sp>
        <p:nvSpPr>
          <p:cNvPr id="101384" name="Rectangle 8"/>
          <p:cNvSpPr>
            <a:spLocks noChangeArrowheads="1"/>
          </p:cNvSpPr>
          <p:nvPr/>
        </p:nvSpPr>
        <p:spPr bwMode="auto">
          <a:xfrm>
            <a:off x="395288" y="3284538"/>
            <a:ext cx="85296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9. Какие потери понесла в то же время отечественная культура?</a:t>
            </a:r>
          </a:p>
        </p:txBody>
      </p:sp>
      <p:sp>
        <p:nvSpPr>
          <p:cNvPr id="101385" name="Text Box 9"/>
          <p:cNvSpPr txBox="1">
            <a:spLocks noChangeArrowheads="1"/>
          </p:cNvSpPr>
          <p:nvPr/>
        </p:nvSpPr>
        <p:spPr bwMode="auto">
          <a:xfrm>
            <a:off x="2555875" y="4005263"/>
            <a:ext cx="63373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r">
              <a:spcBef>
                <a:spcPct val="50000"/>
              </a:spcBef>
              <a:buFontTx/>
              <a:buAutoNum type="arabicParenR"/>
            </a:pPr>
            <a:r>
              <a:rPr lang="ru-RU" sz="2000" i="1"/>
              <a:t>Уничтожены многие исторические памятники.</a:t>
            </a:r>
          </a:p>
          <a:p>
            <a:pPr marL="342900" indent="-342900" algn="r">
              <a:spcBef>
                <a:spcPct val="50000"/>
              </a:spcBef>
            </a:pPr>
            <a:r>
              <a:rPr lang="ru-RU" sz="2000" i="1"/>
              <a:t>2) В Москве разрушен Храм Христа спасителя.</a:t>
            </a:r>
            <a:endParaRPr lang="ru-RU" sz="2800" i="1"/>
          </a:p>
        </p:txBody>
      </p:sp>
      <p:pic>
        <p:nvPicPr>
          <p:cNvPr id="101386" name="Picture 10" descr="0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5013325"/>
            <a:ext cx="476250" cy="381000"/>
          </a:xfrm>
          <a:prstGeom prst="rect">
            <a:avLst/>
          </a:prstGeom>
          <a:noFill/>
        </p:spPr>
      </p:pic>
      <p:sp>
        <p:nvSpPr>
          <p:cNvPr id="101387" name="Rectangle 11"/>
          <p:cNvSpPr>
            <a:spLocks noChangeArrowheads="1"/>
          </p:cNvSpPr>
          <p:nvPr/>
        </p:nvSpPr>
        <p:spPr bwMode="auto">
          <a:xfrm>
            <a:off x="1258888" y="5084763"/>
            <a:ext cx="7885112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10. Какое качество людей преобразовало нашу страну?</a:t>
            </a:r>
          </a:p>
        </p:txBody>
      </p:sp>
      <p:sp>
        <p:nvSpPr>
          <p:cNvPr id="101388" name="Text Box 12"/>
          <p:cNvSpPr txBox="1">
            <a:spLocks noChangeArrowheads="1"/>
          </p:cNvSpPr>
          <p:nvPr/>
        </p:nvSpPr>
        <p:spPr bwMode="auto">
          <a:xfrm>
            <a:off x="2339975" y="5734050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i="1"/>
              <a:t>Трудовой порыв.</a:t>
            </a:r>
          </a:p>
        </p:txBody>
      </p:sp>
      <p:pic>
        <p:nvPicPr>
          <p:cNvPr id="101392" name="Picture 16" descr="AG00317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1725" y="0"/>
            <a:ext cx="1155700" cy="1484313"/>
          </a:xfrm>
          <a:prstGeom prst="rect">
            <a:avLst/>
          </a:prstGeom>
          <a:noFill/>
        </p:spPr>
      </p:pic>
      <p:pic>
        <p:nvPicPr>
          <p:cNvPr id="101393" name="Picture 17" descr="File000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71775" y="1773238"/>
            <a:ext cx="2592388" cy="1511300"/>
          </a:xfrm>
          <a:prstGeom prst="rect">
            <a:avLst/>
          </a:prstGeom>
          <a:noFill/>
          <a:ln w="28575">
            <a:solidFill>
              <a:srgbClr val="FFFFFF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13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1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10139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0139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38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13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1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38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138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1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1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38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13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01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38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13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01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38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13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01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380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13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13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1393"/>
                  </p:tgtEl>
                </p:cond>
              </p:nextCondLst>
            </p:seq>
          </p:childTnLst>
        </p:cTn>
      </p:par>
    </p:tnLst>
    <p:bldLst>
      <p:bldP spid="101383" grpId="0"/>
      <p:bldP spid="101385" grpId="0"/>
      <p:bldP spid="10138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0000B1-5A04-4DE0-A7BD-BF5E38F78F36}" type="slidenum">
              <a:rPr lang="ru-RU"/>
              <a:pPr/>
              <a:t>7</a:t>
            </a:fld>
            <a:endParaRPr lang="ru-RU"/>
          </a:p>
        </p:txBody>
      </p:sp>
      <p:sp>
        <p:nvSpPr>
          <p:cNvPr id="102402" name="Text Box 2"/>
          <p:cNvSpPr txBox="1">
            <a:spLocks noChangeArrowheads="1"/>
          </p:cNvSpPr>
          <p:nvPr/>
        </p:nvSpPr>
        <p:spPr bwMode="auto">
          <a:xfrm>
            <a:off x="2268538" y="0"/>
            <a:ext cx="504031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u="sng"/>
              <a:t>ВОПРОСЫ</a:t>
            </a:r>
          </a:p>
        </p:txBody>
      </p:sp>
      <p:pic>
        <p:nvPicPr>
          <p:cNvPr id="102403" name="Picture 3" descr="18m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08625"/>
            <a:ext cx="1476375" cy="1349375"/>
          </a:xfrm>
          <a:prstGeom prst="rect">
            <a:avLst/>
          </a:prstGeom>
          <a:noFill/>
        </p:spPr>
      </p:pic>
      <p:pic>
        <p:nvPicPr>
          <p:cNvPr id="102404" name="Picture 4" descr="0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341438"/>
            <a:ext cx="476250" cy="360362"/>
          </a:xfrm>
          <a:prstGeom prst="rect">
            <a:avLst/>
          </a:prstGeom>
          <a:noFill/>
        </p:spPr>
      </p:pic>
      <p:sp>
        <p:nvSpPr>
          <p:cNvPr id="102405" name="Rectangle 5"/>
          <p:cNvSpPr>
            <a:spLocks noChangeArrowheads="1"/>
          </p:cNvSpPr>
          <p:nvPr/>
        </p:nvSpPr>
        <p:spPr bwMode="auto">
          <a:xfrm>
            <a:off x="971550" y="1341438"/>
            <a:ext cx="74882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11. Какие новые постройки появились в это время в нашей стране?</a:t>
            </a:r>
          </a:p>
        </p:txBody>
      </p:sp>
      <p:sp>
        <p:nvSpPr>
          <p:cNvPr id="102407" name="Text Box 7"/>
          <p:cNvSpPr txBox="1">
            <a:spLocks noChangeArrowheads="1"/>
          </p:cNvSpPr>
          <p:nvPr/>
        </p:nvSpPr>
        <p:spPr bwMode="auto">
          <a:xfrm>
            <a:off x="3563938" y="2205038"/>
            <a:ext cx="5400675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  <a:buFontTx/>
              <a:buChar char="•"/>
            </a:pPr>
            <a:r>
              <a:rPr lang="ru-RU" sz="2400" i="1"/>
              <a:t> Новые города, заводы,  электростанции; в Москве метро.</a:t>
            </a:r>
          </a:p>
          <a:p>
            <a:pPr>
              <a:spcBef>
                <a:spcPct val="50000"/>
              </a:spcBef>
              <a:buFontTx/>
              <a:buChar char="•"/>
            </a:pPr>
            <a:endParaRPr lang="ru-RU" sz="3200" i="1"/>
          </a:p>
        </p:txBody>
      </p:sp>
      <p:pic>
        <p:nvPicPr>
          <p:cNvPr id="102410" name="Picture 10" descr="0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3213100"/>
            <a:ext cx="476250" cy="381000"/>
          </a:xfrm>
          <a:prstGeom prst="rect">
            <a:avLst/>
          </a:prstGeom>
          <a:noFill/>
        </p:spPr>
      </p:pic>
      <p:sp>
        <p:nvSpPr>
          <p:cNvPr id="102411" name="Rectangle 11"/>
          <p:cNvSpPr>
            <a:spLocks noChangeArrowheads="1"/>
          </p:cNvSpPr>
          <p:nvPr/>
        </p:nvSpPr>
        <p:spPr bwMode="auto">
          <a:xfrm>
            <a:off x="827088" y="3213100"/>
            <a:ext cx="8531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12. Как изменилась жизнь деревни?</a:t>
            </a:r>
          </a:p>
        </p:txBody>
      </p:sp>
      <p:sp>
        <p:nvSpPr>
          <p:cNvPr id="102412" name="Text Box 12"/>
          <p:cNvSpPr txBox="1">
            <a:spLocks noChangeArrowheads="1"/>
          </p:cNvSpPr>
          <p:nvPr/>
        </p:nvSpPr>
        <p:spPr bwMode="auto">
          <a:xfrm>
            <a:off x="2555875" y="3860800"/>
            <a:ext cx="633730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r">
              <a:spcBef>
                <a:spcPct val="50000"/>
              </a:spcBef>
              <a:buFontTx/>
              <a:buAutoNum type="arabicParenR"/>
            </a:pPr>
            <a:r>
              <a:rPr lang="ru-RU" sz="2000" i="1"/>
              <a:t>Крестьяне получили землю.</a:t>
            </a:r>
          </a:p>
          <a:p>
            <a:pPr marL="342900" indent="-342900" algn="r">
              <a:spcBef>
                <a:spcPct val="50000"/>
              </a:spcBef>
            </a:pPr>
            <a:r>
              <a:rPr lang="ru-RU" sz="2000" i="1"/>
              <a:t>2) Стали приучать хозяйствовать по новому, коллективно.</a:t>
            </a:r>
            <a:endParaRPr lang="ru-RU" sz="2400" i="1"/>
          </a:p>
        </p:txBody>
      </p:sp>
      <p:pic>
        <p:nvPicPr>
          <p:cNvPr id="102413" name="Picture 13" descr="0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5084763"/>
            <a:ext cx="476250" cy="381000"/>
          </a:xfrm>
          <a:prstGeom prst="rect">
            <a:avLst/>
          </a:prstGeom>
          <a:noFill/>
        </p:spPr>
      </p:pic>
      <p:sp>
        <p:nvSpPr>
          <p:cNvPr id="102414" name="Rectangle 14"/>
          <p:cNvSpPr>
            <a:spLocks noChangeArrowheads="1"/>
          </p:cNvSpPr>
          <p:nvPr/>
        </p:nvSpPr>
        <p:spPr bwMode="auto">
          <a:xfrm>
            <a:off x="971550" y="5084763"/>
            <a:ext cx="84201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13. Как назывались коллективные хозяйства в которые объединялись крестьяне?</a:t>
            </a:r>
          </a:p>
        </p:txBody>
      </p:sp>
      <p:sp>
        <p:nvSpPr>
          <p:cNvPr id="102415" name="Text Box 15"/>
          <p:cNvSpPr txBox="1">
            <a:spLocks noChangeArrowheads="1"/>
          </p:cNvSpPr>
          <p:nvPr/>
        </p:nvSpPr>
        <p:spPr bwMode="auto">
          <a:xfrm>
            <a:off x="2555875" y="5949950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i="1"/>
              <a:t>Колхозы.</a:t>
            </a:r>
            <a:endParaRPr lang="ru-RU" sz="3200" i="1"/>
          </a:p>
        </p:txBody>
      </p:sp>
      <p:pic>
        <p:nvPicPr>
          <p:cNvPr id="102416" name="Picture 16" descr="AG00317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1725" y="0"/>
            <a:ext cx="1155700" cy="1484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4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0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24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24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2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2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0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24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0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10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4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02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413"/>
                  </p:tgtEl>
                </p:cond>
              </p:nextCondLst>
            </p:seq>
          </p:childTnLst>
        </p:cTn>
      </p:par>
    </p:tnLst>
    <p:bldLst>
      <p:bldP spid="102407" grpId="0"/>
      <p:bldP spid="102412" grpId="0"/>
      <p:bldP spid="1024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8EFBE-30A0-492F-A320-48C08AF7D4CE}" type="slidenum">
              <a:rPr lang="ru-RU"/>
              <a:pPr/>
              <a:t>8</a:t>
            </a:fld>
            <a:endParaRPr lang="ru-RU"/>
          </a:p>
        </p:txBody>
      </p:sp>
      <p:sp>
        <p:nvSpPr>
          <p:cNvPr id="103426" name="Text Box 2"/>
          <p:cNvSpPr txBox="1">
            <a:spLocks noChangeArrowheads="1"/>
          </p:cNvSpPr>
          <p:nvPr/>
        </p:nvSpPr>
        <p:spPr bwMode="auto">
          <a:xfrm>
            <a:off x="2268538" y="0"/>
            <a:ext cx="5040312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 b="1" u="sng"/>
              <a:t>ВОПРОСЫ</a:t>
            </a:r>
          </a:p>
        </p:txBody>
      </p:sp>
      <p:pic>
        <p:nvPicPr>
          <p:cNvPr id="103427" name="Picture 3" descr="18m6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508625"/>
            <a:ext cx="1476375" cy="1349375"/>
          </a:xfrm>
          <a:prstGeom prst="rect">
            <a:avLst/>
          </a:prstGeom>
          <a:noFill/>
        </p:spPr>
      </p:pic>
      <p:pic>
        <p:nvPicPr>
          <p:cNvPr id="103428" name="Picture 4" descr="0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1412875"/>
            <a:ext cx="476250" cy="360363"/>
          </a:xfrm>
          <a:prstGeom prst="rect">
            <a:avLst/>
          </a:prstGeom>
          <a:noFill/>
        </p:spPr>
      </p:pic>
      <p:sp>
        <p:nvSpPr>
          <p:cNvPr id="103429" name="Rectangle 5"/>
          <p:cNvSpPr>
            <a:spLocks noChangeArrowheads="1"/>
          </p:cNvSpPr>
          <p:nvPr/>
        </p:nvSpPr>
        <p:spPr bwMode="auto">
          <a:xfrm>
            <a:off x="900113" y="1341438"/>
            <a:ext cx="879633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14. Как стали трудиться крестьяне на земле (в колхозах)?</a:t>
            </a:r>
          </a:p>
        </p:txBody>
      </p:sp>
      <p:pic>
        <p:nvPicPr>
          <p:cNvPr id="103430" name="Picture 6" descr="0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2492375"/>
            <a:ext cx="476250" cy="381000"/>
          </a:xfrm>
          <a:prstGeom prst="rect">
            <a:avLst/>
          </a:prstGeom>
          <a:noFill/>
        </p:spPr>
      </p:pic>
      <p:sp>
        <p:nvSpPr>
          <p:cNvPr id="103431" name="Text Box 7"/>
          <p:cNvSpPr txBox="1">
            <a:spLocks noChangeArrowheads="1"/>
          </p:cNvSpPr>
          <p:nvPr/>
        </p:nvSpPr>
        <p:spPr bwMode="auto">
          <a:xfrm>
            <a:off x="2555875" y="1989138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i="1"/>
              <a:t>Сообща.</a:t>
            </a:r>
          </a:p>
        </p:txBody>
      </p:sp>
      <p:sp>
        <p:nvSpPr>
          <p:cNvPr id="103432" name="Rectangle 8"/>
          <p:cNvSpPr>
            <a:spLocks noChangeArrowheads="1"/>
          </p:cNvSpPr>
          <p:nvPr/>
        </p:nvSpPr>
        <p:spPr bwMode="auto">
          <a:xfrm>
            <a:off x="900113" y="2492375"/>
            <a:ext cx="7920037" cy="126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200" b="1">
                <a:solidFill>
                  <a:schemeClr val="tx2"/>
                </a:solidFill>
              </a:rPr>
              <a:t>15. Принесли ли эти новшества пользу в веками сложившийся уклад жизни землевладельцев?</a:t>
            </a:r>
          </a:p>
          <a:p>
            <a:pPr>
              <a:spcBef>
                <a:spcPct val="50000"/>
              </a:spcBef>
            </a:pPr>
            <a:endParaRPr lang="ru-RU" sz="2200" b="1">
              <a:solidFill>
                <a:schemeClr val="tx2"/>
              </a:solidFill>
            </a:endParaRPr>
          </a:p>
        </p:txBody>
      </p:sp>
      <p:sp>
        <p:nvSpPr>
          <p:cNvPr id="103433" name="Text Box 9"/>
          <p:cNvSpPr txBox="1">
            <a:spLocks noChangeArrowheads="1"/>
          </p:cNvSpPr>
          <p:nvPr/>
        </p:nvSpPr>
        <p:spPr bwMode="auto">
          <a:xfrm>
            <a:off x="2555875" y="3141663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i="1"/>
              <a:t>Нет.</a:t>
            </a:r>
            <a:endParaRPr lang="ru-RU" sz="3200" i="1"/>
          </a:p>
        </p:txBody>
      </p:sp>
      <p:pic>
        <p:nvPicPr>
          <p:cNvPr id="103434" name="Picture 10" descr="0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3716338"/>
            <a:ext cx="476250" cy="381000"/>
          </a:xfrm>
          <a:prstGeom prst="rect">
            <a:avLst/>
          </a:prstGeom>
          <a:noFill/>
        </p:spPr>
      </p:pic>
      <p:sp>
        <p:nvSpPr>
          <p:cNvPr id="103435" name="Rectangle 11"/>
          <p:cNvSpPr>
            <a:spLocks noChangeArrowheads="1"/>
          </p:cNvSpPr>
          <p:nvPr/>
        </p:nvSpPr>
        <p:spPr bwMode="auto">
          <a:xfrm>
            <a:off x="900113" y="3644900"/>
            <a:ext cx="853122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16. Каких успехов добилась страна к концу 30-х годов?</a:t>
            </a:r>
          </a:p>
        </p:txBody>
      </p:sp>
      <p:sp>
        <p:nvSpPr>
          <p:cNvPr id="103436" name="Text Box 12"/>
          <p:cNvSpPr txBox="1">
            <a:spLocks noChangeArrowheads="1"/>
          </p:cNvSpPr>
          <p:nvPr/>
        </p:nvSpPr>
        <p:spPr bwMode="auto">
          <a:xfrm>
            <a:off x="2555875" y="4221163"/>
            <a:ext cx="63373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i="1"/>
              <a:t>Страна выпускала собственные самолёты, автомобили, тракторы.</a:t>
            </a:r>
          </a:p>
        </p:txBody>
      </p:sp>
      <p:pic>
        <p:nvPicPr>
          <p:cNvPr id="103437" name="Picture 13" descr="02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288" y="5084763"/>
            <a:ext cx="476250" cy="381000"/>
          </a:xfrm>
          <a:prstGeom prst="rect">
            <a:avLst/>
          </a:prstGeom>
          <a:noFill/>
        </p:spPr>
      </p:pic>
      <p:sp>
        <p:nvSpPr>
          <p:cNvPr id="103438" name="Rectangle 14"/>
          <p:cNvSpPr>
            <a:spLocks noChangeArrowheads="1"/>
          </p:cNvSpPr>
          <p:nvPr/>
        </p:nvSpPr>
        <p:spPr bwMode="auto">
          <a:xfrm>
            <a:off x="971550" y="5084763"/>
            <a:ext cx="84201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>
                <a:solidFill>
                  <a:schemeClr val="tx2"/>
                </a:solidFill>
              </a:rPr>
              <a:t>17. Какой ценой дались эти достижения Советскому Союзу?</a:t>
            </a:r>
          </a:p>
        </p:txBody>
      </p:sp>
      <p:sp>
        <p:nvSpPr>
          <p:cNvPr id="103439" name="Text Box 15"/>
          <p:cNvSpPr txBox="1">
            <a:spLocks noChangeArrowheads="1"/>
          </p:cNvSpPr>
          <p:nvPr/>
        </p:nvSpPr>
        <p:spPr bwMode="auto">
          <a:xfrm>
            <a:off x="2555875" y="5661025"/>
            <a:ext cx="6337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2400" i="1"/>
              <a:t>Тяжёлой. Люди бедствовали.</a:t>
            </a:r>
            <a:endParaRPr lang="ru-RU" sz="3200" i="1"/>
          </a:p>
        </p:txBody>
      </p:sp>
      <p:pic>
        <p:nvPicPr>
          <p:cNvPr id="103440" name="Picture 16" descr="AG00317_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1725" y="0"/>
            <a:ext cx="1155700" cy="1484313"/>
          </a:xfrm>
          <a:prstGeom prst="rect">
            <a:avLst/>
          </a:prstGeom>
          <a:noFill/>
        </p:spPr>
      </p:pic>
      <p:sp>
        <p:nvSpPr>
          <p:cNvPr id="103441" name="AutoShape 1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72450" y="6237288"/>
            <a:ext cx="971550" cy="620712"/>
          </a:xfrm>
          <a:prstGeom prst="actionButtonBlank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1600" i="1">
                <a:latin typeface="Arial Narrow" pitchFamily="34" charset="0"/>
              </a:rPr>
              <a:t>Новая </a:t>
            </a:r>
          </a:p>
          <a:p>
            <a:pPr algn="ctr"/>
            <a:r>
              <a:rPr lang="ru-RU" sz="1600" i="1">
                <a:latin typeface="Arial Narrow" pitchFamily="34" charset="0"/>
              </a:rPr>
              <a:t>тема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4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29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34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3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34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35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34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3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3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38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34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0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28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034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03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3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34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03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3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34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03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37"/>
                  </p:tgtEl>
                </p:cond>
              </p:nextCondLst>
            </p:seq>
          </p:childTnLst>
        </p:cTn>
      </p:par>
    </p:tnLst>
    <p:bldLst>
      <p:bldP spid="103431" grpId="0"/>
      <p:bldP spid="103433" grpId="0"/>
      <p:bldP spid="103436" grpId="0"/>
      <p:bldP spid="1034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A3CB4-A31A-4496-AC90-533757FAE86F}" type="slidenum">
              <a:rPr lang="ru-RU"/>
              <a:pPr/>
              <a:t>9</a:t>
            </a:fld>
            <a:endParaRPr lang="ru-RU"/>
          </a:p>
        </p:txBody>
      </p:sp>
      <p:pic>
        <p:nvPicPr>
          <p:cNvPr id="77843" name="Рисунок 5" descr="255755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476250"/>
            <a:ext cx="7956550" cy="468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3" dist="53882" dir="13500000">
              <a:srgbClr val="808080">
                <a:alpha val="50000"/>
              </a:srgbClr>
            </a:prstShdw>
          </a:effectLst>
        </p:spPr>
      </p:pic>
      <p:pic>
        <p:nvPicPr>
          <p:cNvPr id="778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00113" cy="6858000"/>
          </a:xfrm>
          <a:prstGeom prst="rect">
            <a:avLst/>
          </a:prstGeom>
          <a:noFill/>
        </p:spPr>
      </p:pic>
      <p:pic>
        <p:nvPicPr>
          <p:cNvPr id="77829" name="Picture 5" descr="line4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0"/>
            <a:ext cx="581025" cy="6826250"/>
          </a:xfrm>
          <a:prstGeom prst="rect">
            <a:avLst/>
          </a:prstGeom>
          <a:noFill/>
        </p:spPr>
      </p:pic>
      <p:pic>
        <p:nvPicPr>
          <p:cNvPr id="77830" name="Picture 6" descr="6a70e8b6773489a1db393f098a274c08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3243262" y="3243262"/>
            <a:ext cx="6858000" cy="371475"/>
          </a:xfrm>
          <a:prstGeom prst="rect">
            <a:avLst/>
          </a:prstGeom>
          <a:noFill/>
        </p:spPr>
      </p:pic>
      <p:sp>
        <p:nvSpPr>
          <p:cNvPr id="77832" name="WordArt 8" descr="27r2"/>
          <p:cNvSpPr>
            <a:spLocks noChangeArrowheads="1" noChangeShapeType="1" noTextEdit="1"/>
          </p:cNvSpPr>
          <p:nvPr/>
        </p:nvSpPr>
        <p:spPr bwMode="auto">
          <a:xfrm>
            <a:off x="2268538" y="549275"/>
            <a:ext cx="4824412" cy="42481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2700">
                  <a:solidFill>
                    <a:srgbClr val="FFFFFF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tile tx="0" ty="0" sx="100000" sy="100000" flip="none" algn="tl"/>
                </a:blipFill>
                <a:effectLst>
                  <a:prstShdw prst="shdw13" dist="53882" dir="13500000">
                    <a:schemeClr val="tx1">
                      <a:alpha val="50000"/>
                    </a:schemeClr>
                  </a:prstShdw>
                </a:effectLst>
                <a:latin typeface="Arial"/>
                <a:cs typeface="Arial"/>
              </a:rPr>
              <a:t>Великая </a:t>
            </a:r>
          </a:p>
          <a:p>
            <a:pPr algn="ctr"/>
            <a:r>
              <a:rPr lang="ru-RU" sz="3600" b="1" kern="10">
                <a:ln w="12700">
                  <a:solidFill>
                    <a:srgbClr val="FFFFFF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tile tx="0" ty="0" sx="100000" sy="100000" flip="none" algn="tl"/>
                </a:blipFill>
                <a:effectLst>
                  <a:prstShdw prst="shdw13" dist="53882" dir="13500000">
                    <a:schemeClr val="tx1">
                      <a:alpha val="50000"/>
                    </a:schemeClr>
                  </a:prstShdw>
                </a:effectLst>
                <a:latin typeface="Arial"/>
                <a:cs typeface="Arial"/>
              </a:rPr>
              <a:t>война </a:t>
            </a:r>
          </a:p>
          <a:p>
            <a:pPr algn="ctr"/>
            <a:r>
              <a:rPr lang="ru-RU" sz="3600" b="1" kern="10">
                <a:ln w="12700">
                  <a:solidFill>
                    <a:srgbClr val="FFFFFF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tile tx="0" ty="0" sx="100000" sy="100000" flip="none" algn="tl"/>
                </a:blipFill>
                <a:effectLst>
                  <a:prstShdw prst="shdw13" dist="53882" dir="13500000">
                    <a:schemeClr val="tx1">
                      <a:alpha val="50000"/>
                    </a:schemeClr>
                  </a:prstShdw>
                </a:effectLst>
                <a:latin typeface="Arial"/>
                <a:cs typeface="Arial"/>
              </a:rPr>
              <a:t>и </a:t>
            </a:r>
          </a:p>
          <a:p>
            <a:pPr algn="ctr"/>
            <a:r>
              <a:rPr lang="ru-RU" sz="3600" b="1" kern="10">
                <a:ln w="12700">
                  <a:solidFill>
                    <a:srgbClr val="FFFFFF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tile tx="0" ty="0" sx="100000" sy="100000" flip="none" algn="tl"/>
                </a:blipFill>
                <a:effectLst>
                  <a:prstShdw prst="shdw13" dist="53882" dir="13500000">
                    <a:schemeClr val="tx1">
                      <a:alpha val="50000"/>
                    </a:schemeClr>
                  </a:prstShdw>
                </a:effectLst>
                <a:latin typeface="Arial"/>
                <a:cs typeface="Arial"/>
              </a:rPr>
              <a:t>великая </a:t>
            </a:r>
          </a:p>
          <a:p>
            <a:pPr algn="ctr"/>
            <a:r>
              <a:rPr lang="ru-RU" sz="3600" b="1" kern="10">
                <a:ln w="12700">
                  <a:solidFill>
                    <a:srgbClr val="FFFFFF"/>
                  </a:solidFill>
                  <a:round/>
                  <a:headEnd/>
                  <a:tailEnd/>
                </a:ln>
                <a:blipFill dpi="0" rotWithShape="1">
                  <a:blip r:embed="rId6"/>
                  <a:srcRect/>
                  <a:tile tx="0" ty="0" sx="100000" sy="100000" flip="none" algn="tl"/>
                </a:blipFill>
                <a:effectLst>
                  <a:prstShdw prst="shdw13" dist="53882" dir="13500000">
                    <a:schemeClr val="tx1">
                      <a:alpha val="50000"/>
                    </a:schemeClr>
                  </a:prstShdw>
                </a:effectLst>
                <a:latin typeface="Arial"/>
                <a:cs typeface="Arial"/>
              </a:rPr>
              <a:t>победа.</a:t>
            </a:r>
          </a:p>
        </p:txBody>
      </p:sp>
      <p:pic>
        <p:nvPicPr>
          <p:cNvPr id="7783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43888" y="31750"/>
            <a:ext cx="900112" cy="6858000"/>
          </a:xfrm>
          <a:prstGeom prst="rect">
            <a:avLst/>
          </a:prstGeom>
          <a:noFill/>
        </p:spPr>
      </p:pic>
      <p:pic>
        <p:nvPicPr>
          <p:cNvPr id="77834" name="Picture 10" descr="line4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43888" y="31750"/>
            <a:ext cx="581025" cy="6826250"/>
          </a:xfrm>
          <a:prstGeom prst="rect">
            <a:avLst/>
          </a:prstGeom>
          <a:noFill/>
        </p:spPr>
      </p:pic>
      <p:pic>
        <p:nvPicPr>
          <p:cNvPr id="77835" name="Picture 11" descr="6a70e8b6773489a1db393f098a274c08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5529263" y="3243262"/>
            <a:ext cx="6858000" cy="371475"/>
          </a:xfrm>
          <a:prstGeom prst="rect">
            <a:avLst/>
          </a:prstGeom>
          <a:noFill/>
        </p:spPr>
      </p:pic>
      <p:pic>
        <p:nvPicPr>
          <p:cNvPr id="77837" name="Picture 13" descr="27r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0113" y="5638800"/>
            <a:ext cx="1219200" cy="1219200"/>
          </a:xfrm>
          <a:prstGeom prst="rect">
            <a:avLst/>
          </a:prstGeom>
          <a:noFill/>
        </p:spPr>
      </p:pic>
      <p:pic>
        <p:nvPicPr>
          <p:cNvPr id="77838" name="Picture 14" descr="27r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1050" y="5638800"/>
            <a:ext cx="1219200" cy="1219200"/>
          </a:xfrm>
          <a:prstGeom prst="rect">
            <a:avLst/>
          </a:prstGeom>
          <a:noFill/>
        </p:spPr>
      </p:pic>
      <p:pic>
        <p:nvPicPr>
          <p:cNvPr id="77839" name="Picture 15" descr="27r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03575" y="5638800"/>
            <a:ext cx="1368425" cy="1219200"/>
          </a:xfrm>
          <a:prstGeom prst="rect">
            <a:avLst/>
          </a:prstGeom>
          <a:noFill/>
        </p:spPr>
      </p:pic>
      <p:pic>
        <p:nvPicPr>
          <p:cNvPr id="77840" name="Picture 16" descr="27r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3" y="5638800"/>
            <a:ext cx="1366837" cy="1219200"/>
          </a:xfrm>
          <a:prstGeom prst="rect">
            <a:avLst/>
          </a:prstGeom>
          <a:noFill/>
        </p:spPr>
      </p:pic>
      <p:pic>
        <p:nvPicPr>
          <p:cNvPr id="77841" name="Picture 17" descr="27r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95963" y="5638800"/>
            <a:ext cx="1223962" cy="1219200"/>
          </a:xfrm>
          <a:prstGeom prst="rect">
            <a:avLst/>
          </a:prstGeom>
          <a:noFill/>
        </p:spPr>
      </p:pic>
      <p:pic>
        <p:nvPicPr>
          <p:cNvPr id="77842" name="Picture 18" descr="27r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488" y="5638800"/>
            <a:ext cx="1290637" cy="12192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Ленты">
  <a:themeElements>
    <a:clrScheme name="Ленты 1">
      <a:dk1>
        <a:srgbClr val="220011"/>
      </a:dk1>
      <a:lt1>
        <a:srgbClr val="FFFFCC"/>
      </a:lt1>
      <a:dk2>
        <a:srgbClr val="660033"/>
      </a:dk2>
      <a:lt2>
        <a:srgbClr val="FFCC00"/>
      </a:lt2>
      <a:accent1>
        <a:srgbClr val="CC0099"/>
      </a:accent1>
      <a:accent2>
        <a:srgbClr val="56002B"/>
      </a:accent2>
      <a:accent3>
        <a:srgbClr val="B8AAAD"/>
      </a:accent3>
      <a:accent4>
        <a:srgbClr val="DADAAE"/>
      </a:accent4>
      <a:accent5>
        <a:srgbClr val="E2AACA"/>
      </a:accent5>
      <a:accent6>
        <a:srgbClr val="4D0026"/>
      </a:accent6>
      <a:hlink>
        <a:srgbClr val="9C004E"/>
      </a:hlink>
      <a:folHlink>
        <a:srgbClr val="FF6600"/>
      </a:folHlink>
    </a:clrScheme>
    <a:fontScheme name="Ленты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Ленты 1">
        <a:dk1>
          <a:srgbClr val="220011"/>
        </a:dk1>
        <a:lt1>
          <a:srgbClr val="FFFFCC"/>
        </a:lt1>
        <a:dk2>
          <a:srgbClr val="660033"/>
        </a:dk2>
        <a:lt2>
          <a:srgbClr val="FFCC00"/>
        </a:lt2>
        <a:accent1>
          <a:srgbClr val="CC0099"/>
        </a:accent1>
        <a:accent2>
          <a:srgbClr val="56002B"/>
        </a:accent2>
        <a:accent3>
          <a:srgbClr val="B8AAAD"/>
        </a:accent3>
        <a:accent4>
          <a:srgbClr val="DADAAE"/>
        </a:accent4>
        <a:accent5>
          <a:srgbClr val="E2AACA"/>
        </a:accent5>
        <a:accent6>
          <a:srgbClr val="4D0026"/>
        </a:accent6>
        <a:hlink>
          <a:srgbClr val="9C004E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2">
        <a:dk1>
          <a:srgbClr val="001600"/>
        </a:dk1>
        <a:lt1>
          <a:srgbClr val="669900"/>
        </a:lt1>
        <a:dk2>
          <a:srgbClr val="000000"/>
        </a:dk2>
        <a:lt2>
          <a:srgbClr val="006600"/>
        </a:lt2>
        <a:accent1>
          <a:srgbClr val="336600"/>
        </a:accent1>
        <a:accent2>
          <a:srgbClr val="89BA00"/>
        </a:accent2>
        <a:accent3>
          <a:srgbClr val="B8CAAA"/>
        </a:accent3>
        <a:accent4>
          <a:srgbClr val="001100"/>
        </a:accent4>
        <a:accent5>
          <a:srgbClr val="ADB8AA"/>
        </a:accent5>
        <a:accent6>
          <a:srgbClr val="7CA800"/>
        </a:accent6>
        <a:hlink>
          <a:srgbClr val="FFCC00"/>
        </a:hlink>
        <a:folHlink>
          <a:srgbClr val="FF7C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3">
        <a:dk1>
          <a:srgbClr val="000000"/>
        </a:dk1>
        <a:lt1>
          <a:srgbClr val="B2B2B2"/>
        </a:lt1>
        <a:dk2>
          <a:srgbClr val="000000"/>
        </a:dk2>
        <a:lt2>
          <a:srgbClr val="777777"/>
        </a:lt2>
        <a:accent1>
          <a:srgbClr val="CBCBCB"/>
        </a:accent1>
        <a:accent2>
          <a:srgbClr val="969696"/>
        </a:accent2>
        <a:accent3>
          <a:srgbClr val="D5D5D5"/>
        </a:accent3>
        <a:accent4>
          <a:srgbClr val="000000"/>
        </a:accent4>
        <a:accent5>
          <a:srgbClr val="E2E2E2"/>
        </a:accent5>
        <a:accent6>
          <a:srgbClr val="878787"/>
        </a:accent6>
        <a:hlink>
          <a:srgbClr val="333333"/>
        </a:hlink>
        <a:folHlink>
          <a:srgbClr val="77777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Ленты 4">
        <a:dk1>
          <a:srgbClr val="000F1E"/>
        </a:dk1>
        <a:lt1>
          <a:srgbClr val="FFFFFF"/>
        </a:lt1>
        <a:dk2>
          <a:srgbClr val="003366"/>
        </a:dk2>
        <a:lt2>
          <a:srgbClr val="33CCCC"/>
        </a:lt2>
        <a:accent1>
          <a:srgbClr val="006699"/>
        </a:accent1>
        <a:accent2>
          <a:srgbClr val="003366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2D5C"/>
        </a:accent6>
        <a:hlink>
          <a:srgbClr val="0099CC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5">
        <a:dk1>
          <a:srgbClr val="002F2E"/>
        </a:dk1>
        <a:lt1>
          <a:srgbClr val="FFFFFF"/>
        </a:lt1>
        <a:dk2>
          <a:srgbClr val="008080"/>
        </a:dk2>
        <a:lt2>
          <a:srgbClr val="66FFCC"/>
        </a:lt2>
        <a:accent1>
          <a:srgbClr val="0099CC"/>
        </a:accent1>
        <a:accent2>
          <a:srgbClr val="005250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4948"/>
        </a:accent6>
        <a:hlink>
          <a:srgbClr val="00CC99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Ленты 6">
        <a:dk1>
          <a:srgbClr val="000022"/>
        </a:dk1>
        <a:lt1>
          <a:srgbClr val="FFFFFF"/>
        </a:lt1>
        <a:dk2>
          <a:srgbClr val="000066"/>
        </a:dk2>
        <a:lt2>
          <a:srgbClr val="FFCC00"/>
        </a:lt2>
        <a:accent1>
          <a:srgbClr val="666699"/>
        </a:accent1>
        <a:accent2>
          <a:srgbClr val="000048"/>
        </a:accent2>
        <a:accent3>
          <a:srgbClr val="AAAAB8"/>
        </a:accent3>
        <a:accent4>
          <a:srgbClr val="DADADA"/>
        </a:accent4>
        <a:accent5>
          <a:srgbClr val="B8B8CA"/>
        </a:accent5>
        <a:accent6>
          <a:srgbClr val="000040"/>
        </a:accent6>
        <a:hlink>
          <a:srgbClr val="9999FF"/>
        </a:hlink>
        <a:folHlink>
          <a:srgbClr val="0000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</TotalTime>
  <Words>785</Words>
  <Application>Microsoft Office PowerPoint</Application>
  <PresentationFormat>Экран (4:3)</PresentationFormat>
  <Paragraphs>100</Paragraphs>
  <Slides>18</Slides>
  <Notes>0</Notes>
  <HiddenSlides>1</HiddenSlides>
  <MMClips>1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Разрез</vt:lpstr>
      <vt:lpstr>Ленты</vt:lpstr>
      <vt:lpstr>Оформление по умолчанию</vt:lpstr>
      <vt:lpstr>Презентация PowerPoint</vt:lpstr>
      <vt:lpstr>ЦЕЛИ УРОКА: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началась Великая Отечественная  война.</vt:lpstr>
      <vt:lpstr>Как началась Великая Отечественная  война.</vt:lpstr>
      <vt:lpstr>Как началась Великая Отечественная  война.</vt:lpstr>
      <vt:lpstr>Презентация PowerPoint</vt:lpstr>
      <vt:lpstr>Как началась Великая Отечественная  война.</vt:lpstr>
      <vt:lpstr>Презентация PowerPoint</vt:lpstr>
      <vt:lpstr>Презентация PowerPoint</vt:lpstr>
      <vt:lpstr>Презентация PowerPoint</vt:lpstr>
      <vt:lpstr>Домашнее задание</vt:lpstr>
    </vt:vector>
  </TitlesOfParts>
  <Company>ааа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DagLine</cp:lastModifiedBy>
  <cp:revision>92</cp:revision>
  <dcterms:created xsi:type="dcterms:W3CDTF">2008-04-02T15:48:22Z</dcterms:created>
  <dcterms:modified xsi:type="dcterms:W3CDTF">2020-04-17T06:33:44Z</dcterms:modified>
</cp:coreProperties>
</file>